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19" r:id="rId25"/>
    <p:sldId id="320" r:id="rId26"/>
    <p:sldId id="32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2B166E"/>
    <a:srgbClr val="692A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9" autoAdjust="0"/>
    <p:restoredTop sz="96484" autoAdjust="0"/>
  </p:normalViewPr>
  <p:slideViewPr>
    <p:cSldViewPr>
      <p:cViewPr>
        <p:scale>
          <a:sx n="75" d="100"/>
          <a:sy n="75" d="100"/>
        </p:scale>
        <p:origin x="-11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6A0E98B-3E01-497F-8553-BE37C58E96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54795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266700" algn="just">
              <a:lnSpc>
                <a:spcPct val="150000"/>
              </a:lnSpc>
            </a:pPr>
            <a:r>
              <a:rPr lang="en-US" altLang="zh-CN" smtClean="0">
                <a:latin typeface="宋体" charset="-122"/>
                <a:cs typeface="Times New Roman" pitchFamily="18" charset="0"/>
              </a:rPr>
              <a:t> </a:t>
            </a:r>
            <a:r>
              <a:rPr lang="zh-CN" altLang="zh-CN" smtClean="0">
                <a:cs typeface="Times New Roman" pitchFamily="18" charset="0"/>
              </a:rPr>
              <a:t>期刊集团独家合作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mtClean="0">
                <a:latin typeface="宋体" charset="-122"/>
                <a:cs typeface="Times New Roman" pitchFamily="18" charset="0"/>
              </a:rPr>
              <a:t> </a:t>
            </a:r>
            <a:r>
              <a:rPr lang="zh-CN" altLang="zh-CN" smtClean="0">
                <a:cs typeface="Times New Roman" pitchFamily="18" charset="0"/>
              </a:rPr>
              <a:t>网络期刊</a:t>
            </a:r>
            <a:r>
              <a:rPr lang="en-US" altLang="zh-CN" smtClean="0">
                <a:cs typeface="Times New Roman" pitchFamily="18" charset="0"/>
              </a:rPr>
              <a:t>OA</a:t>
            </a:r>
            <a:r>
              <a:rPr lang="zh-CN" altLang="zh-CN" smtClean="0">
                <a:cs typeface="Times New Roman" pitchFamily="18" charset="0"/>
              </a:rPr>
              <a:t>出版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mtClean="0">
                <a:cs typeface="Times New Roman" pitchFamily="18" charset="0"/>
              </a:rPr>
              <a:t> </a:t>
            </a:r>
            <a:r>
              <a:rPr lang="zh-CN" altLang="zh-CN" smtClean="0">
                <a:cs typeface="Times New Roman" pitchFamily="18" charset="0"/>
              </a:rPr>
              <a:t>医学知识库产品研发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mtClean="0">
                <a:cs typeface="Times New Roman" pitchFamily="18" charset="0"/>
              </a:rPr>
              <a:t> </a:t>
            </a:r>
            <a:r>
              <a:rPr lang="zh-CN" altLang="zh-CN" smtClean="0">
                <a:cs typeface="Times New Roman" pitchFamily="18" charset="0"/>
              </a:rPr>
              <a:t>国家项目联合申请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mtClean="0">
                <a:cs typeface="Times New Roman" pitchFamily="18" charset="0"/>
              </a:rPr>
              <a:t> </a:t>
            </a:r>
            <a:r>
              <a:rPr lang="zh-CN" altLang="zh-CN" smtClean="0">
                <a:cs typeface="Times New Roman" pitchFamily="18" charset="0"/>
              </a:rPr>
              <a:t>科普项目编审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mtClean="0">
                <a:cs typeface="Times New Roman" pitchFamily="18" charset="0"/>
              </a:rPr>
              <a:t> </a:t>
            </a:r>
            <a:r>
              <a:rPr lang="zh-CN" altLang="zh-CN" smtClean="0">
                <a:cs typeface="Times New Roman" pitchFamily="18" charset="0"/>
              </a:rPr>
              <a:t>技术平台共建</a:t>
            </a:r>
            <a:endParaRPr lang="zh-CN" altLang="en-US" smtClean="0">
              <a:cs typeface="Times New Roman" pitchFamily="18" charset="0"/>
            </a:endParaRPr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17893-0085-46BF-BC56-EB5D5E8404E5}" type="slidenum">
              <a:rPr lang="zh-CN" altLang="en-US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2485D-D4C6-49EC-A495-72FBAB21DAD2}" type="slidenum">
              <a:rPr lang="zh-CN" altLang="en-US" smtClean="0">
                <a:ea typeface="宋体" charset="-122"/>
              </a:rPr>
              <a:pPr/>
              <a:t>12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2003425" y="-7938"/>
          <a:ext cx="7151688" cy="2860676"/>
        </p:xfrm>
        <a:graphic>
          <a:graphicData uri="http://schemas.openxmlformats.org/presentationml/2006/ole">
            <p:oleObj spid="_x0000_s46083" name="Image" r:id="rId3" imgW="2385000" imgH="1368000" progId="">
              <p:embed/>
            </p:oleObj>
          </a:graphicData>
        </a:graphic>
      </p:graphicFrame>
      <p:sp>
        <p:nvSpPr>
          <p:cNvPr id="5" name="Freeform 30"/>
          <p:cNvSpPr>
            <a:spLocks/>
          </p:cNvSpPr>
          <p:nvPr/>
        </p:nvSpPr>
        <p:spPr bwMode="ltGray">
          <a:xfrm>
            <a:off x="-3175" y="2938463"/>
            <a:ext cx="2271713" cy="3552825"/>
          </a:xfrm>
          <a:custGeom>
            <a:avLst/>
            <a:gdLst>
              <a:gd name="T0" fmla="*/ 0 w 1431"/>
              <a:gd name="T1" fmla="*/ 0 h 2238"/>
              <a:gd name="T2" fmla="*/ 1431 w 1431"/>
              <a:gd name="T3" fmla="*/ 0 h 2238"/>
              <a:gd name="T4" fmla="*/ 859 w 1431"/>
              <a:gd name="T5" fmla="*/ 1009 h 2238"/>
              <a:gd name="T6" fmla="*/ 839 w 1431"/>
              <a:gd name="T7" fmla="*/ 2228 h 2238"/>
              <a:gd name="T8" fmla="*/ 0 w 1431"/>
              <a:gd name="T9" fmla="*/ 2238 h 2238"/>
              <a:gd name="T10" fmla="*/ 0 w 1431"/>
              <a:gd name="T11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1" h="2238">
                <a:moveTo>
                  <a:pt x="0" y="0"/>
                </a:moveTo>
                <a:lnTo>
                  <a:pt x="1431" y="0"/>
                </a:lnTo>
                <a:cubicBezTo>
                  <a:pt x="1409" y="7"/>
                  <a:pt x="960" y="406"/>
                  <a:pt x="859" y="1009"/>
                </a:cubicBezTo>
                <a:cubicBezTo>
                  <a:pt x="757" y="1612"/>
                  <a:pt x="845" y="2101"/>
                  <a:pt x="839" y="2228"/>
                </a:cubicBezTo>
                <a:lnTo>
                  <a:pt x="0" y="223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0" y="29384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573213" y="1970088"/>
            <a:ext cx="7589837" cy="925512"/>
            <a:chOff x="991" y="1241"/>
            <a:chExt cx="4781" cy="583"/>
          </a:xfrm>
        </p:grpSpPr>
        <p:sp>
          <p:nvSpPr>
            <p:cNvPr id="8" name="Rectangle 33"/>
            <p:cNvSpPr>
              <a:spLocks noChangeArrowheads="1"/>
            </p:cNvSpPr>
            <p:nvPr userDrawn="1"/>
          </p:nvSpPr>
          <p:spPr bwMode="gray">
            <a:xfrm>
              <a:off x="993" y="1241"/>
              <a:ext cx="1876" cy="51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gray">
            <a:xfrm>
              <a:off x="991" y="1344"/>
              <a:ext cx="4781" cy="4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250113" cy="762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4267200"/>
            <a:ext cx="5715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5BC065-7CF3-4FED-BBB9-EEAD467ECD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CC07-7D9A-41BA-B2B6-F3882D9B91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67550" y="503238"/>
            <a:ext cx="1924050" cy="5821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503238"/>
            <a:ext cx="5619750" cy="5821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8A88-89E2-46F1-AC87-B0CA840295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503238"/>
            <a:ext cx="72390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95400" y="1323975"/>
            <a:ext cx="7696200" cy="50006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E1F-331B-428F-99BF-404EA2BCED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5B73-5700-47A6-B7CF-1148B31626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B7779-C1A6-49D8-82E0-8FE405713C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323975"/>
            <a:ext cx="37719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19700" y="1323975"/>
            <a:ext cx="37719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2C7D-C6E3-4CD2-AFFE-8160CE10B3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A204-A499-423D-8A0F-6A68851985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C2431-EA99-4E5E-B970-E6BC5DB59E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E89E-F8E7-47FE-A092-8326630147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BDEA-69D7-4BB4-8C9D-72E3DC5944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071B-152E-4007-B129-31128BA625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4"/>
          <p:cNvGraphicFramePr>
            <a:graphicFrameLocks noChangeAspect="1"/>
          </p:cNvGraphicFramePr>
          <p:nvPr/>
        </p:nvGraphicFramePr>
        <p:xfrm>
          <a:off x="12700" y="-3175"/>
          <a:ext cx="9131300" cy="611188"/>
        </p:xfrm>
        <a:graphic>
          <a:graphicData uri="http://schemas.openxmlformats.org/presentationml/2006/ole">
            <p:oleObj spid="_x0000_s1027" name="Image" r:id="rId15" imgW="2399800" imgH="612000" progId="">
              <p:embed/>
            </p:oleObj>
          </a:graphicData>
        </a:graphic>
      </p:graphicFrame>
      <p:grpSp>
        <p:nvGrpSpPr>
          <p:cNvPr id="1027" name="Group 35"/>
          <p:cNvGrpSpPr>
            <a:grpSpLocks/>
          </p:cNvGrpSpPr>
          <p:nvPr/>
        </p:nvGrpSpPr>
        <p:grpSpPr bwMode="auto">
          <a:xfrm>
            <a:off x="0" y="895350"/>
            <a:ext cx="1835150" cy="4667250"/>
            <a:chOff x="0" y="564"/>
            <a:chExt cx="1292" cy="2940"/>
          </a:xfrm>
        </p:grpSpPr>
        <p:sp>
          <p:nvSpPr>
            <p:cNvPr id="1060" name="AutoShape 36"/>
            <p:cNvSpPr>
              <a:spLocks noChangeArrowheads="1"/>
            </p:cNvSpPr>
            <p:nvPr/>
          </p:nvSpPr>
          <p:spPr bwMode="gray">
            <a:xfrm rot="559536">
              <a:off x="592" y="564"/>
              <a:ext cx="655" cy="286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gray">
            <a:xfrm>
              <a:off x="0" y="682"/>
              <a:ext cx="1292" cy="2822"/>
            </a:xfrm>
            <a:custGeom>
              <a:avLst/>
              <a:gdLst>
                <a:gd name="T0" fmla="*/ 1296 w 1584"/>
                <a:gd name="T1" fmla="*/ 2160 h 2160"/>
                <a:gd name="T2" fmla="*/ 0 w 1584"/>
                <a:gd name="T3" fmla="*/ 2160 h 2160"/>
                <a:gd name="T4" fmla="*/ 0 w 1584"/>
                <a:gd name="T5" fmla="*/ 0 h 2160"/>
                <a:gd name="T6" fmla="*/ 1584 w 1584"/>
                <a:gd name="T7" fmla="*/ 0 h 2160"/>
                <a:gd name="T8" fmla="*/ 960 w 1584"/>
                <a:gd name="T9" fmla="*/ 672 h 2160"/>
                <a:gd name="T10" fmla="*/ 864 w 1584"/>
                <a:gd name="T11" fmla="*/ 1344 h 2160"/>
                <a:gd name="T12" fmla="*/ 1056 w 1584"/>
                <a:gd name="T13" fmla="*/ 1920 h 2160"/>
                <a:gd name="T14" fmla="*/ 1296 w 1584"/>
                <a:gd name="T1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4" h="2160">
                  <a:moveTo>
                    <a:pt x="1296" y="2160"/>
                  </a:moveTo>
                  <a:lnTo>
                    <a:pt x="0" y="2160"/>
                  </a:lnTo>
                  <a:lnTo>
                    <a:pt x="0" y="0"/>
                  </a:lnTo>
                  <a:lnTo>
                    <a:pt x="1584" y="0"/>
                  </a:lnTo>
                  <a:lnTo>
                    <a:pt x="960" y="672"/>
                  </a:lnTo>
                  <a:lnTo>
                    <a:pt x="864" y="1344"/>
                  </a:lnTo>
                  <a:lnTo>
                    <a:pt x="1056" y="1920"/>
                  </a:lnTo>
                  <a:lnTo>
                    <a:pt x="1296" y="21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sp>
        <p:nvSpPr>
          <p:cNvPr id="1028" name="Rectangle 38"/>
          <p:cNvSpPr>
            <a:spLocks noChangeArrowheads="1"/>
          </p:cNvSpPr>
          <p:nvPr/>
        </p:nvSpPr>
        <p:spPr bwMode="gray">
          <a:xfrm>
            <a:off x="0" y="457200"/>
            <a:ext cx="91440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" name="Rectangle 39"/>
          <p:cNvSpPr>
            <a:spLocks noChangeArrowheads="1"/>
          </p:cNvSpPr>
          <p:nvPr/>
        </p:nvSpPr>
        <p:spPr bwMode="gray">
          <a:xfrm>
            <a:off x="0" y="304800"/>
            <a:ext cx="3657600" cy="631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0" name="Line 40"/>
          <p:cNvSpPr>
            <a:spLocks noChangeShapeType="1"/>
          </p:cNvSpPr>
          <p:nvPr/>
        </p:nvSpPr>
        <p:spPr bwMode="auto">
          <a:xfrm>
            <a:off x="228600" y="1066800"/>
            <a:ext cx="891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65" name="Freeform 41"/>
          <p:cNvSpPr>
            <a:spLocks/>
          </p:cNvSpPr>
          <p:nvPr/>
        </p:nvSpPr>
        <p:spPr bwMode="gray">
          <a:xfrm>
            <a:off x="-9525" y="-1587"/>
            <a:ext cx="1838325" cy="1144588"/>
          </a:xfrm>
          <a:custGeom>
            <a:avLst/>
            <a:gdLst>
              <a:gd name="T0" fmla="*/ 0 w 1429"/>
              <a:gd name="T1" fmla="*/ 0 h 1032"/>
              <a:gd name="T2" fmla="*/ 1429 w 1429"/>
              <a:gd name="T3" fmla="*/ 1 h 1032"/>
              <a:gd name="T4" fmla="*/ 1098 w 1429"/>
              <a:gd name="T5" fmla="*/ 309 h 1032"/>
              <a:gd name="T6" fmla="*/ 885 w 1429"/>
              <a:gd name="T7" fmla="*/ 1032 h 1032"/>
              <a:gd name="T8" fmla="*/ 0 w 1429"/>
              <a:gd name="T9" fmla="*/ 1027 h 1032"/>
              <a:gd name="T10" fmla="*/ 0 w 1429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9" h="1032">
                <a:moveTo>
                  <a:pt x="0" y="0"/>
                </a:moveTo>
                <a:lnTo>
                  <a:pt x="1429" y="1"/>
                </a:lnTo>
                <a:cubicBezTo>
                  <a:pt x="1404" y="4"/>
                  <a:pt x="1266" y="99"/>
                  <a:pt x="1098" y="309"/>
                </a:cubicBezTo>
                <a:cubicBezTo>
                  <a:pt x="932" y="520"/>
                  <a:pt x="880" y="977"/>
                  <a:pt x="885" y="1032"/>
                </a:cubicBezTo>
                <a:lnTo>
                  <a:pt x="0" y="102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23975"/>
            <a:ext cx="7696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5413"/>
            <a:ext cx="2667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80175"/>
            <a:ext cx="2133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6EC6EF4-0BB3-4B7E-A3C9-D889082DD9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676400" y="5032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123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mailto:yiyao@wanfangdata.com.cn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.hk/imgres?imgurl=http://pic2.nipic.com/20090408/2383911_103028012_2.jpg&amp;imgrefurl=http://www.nipic.com/show/3/81/1a71a8e165fa8009.html&amp;usg=__2cT7C4zx4_APHyGG4VLYH2ucoLI=&amp;h=462&amp;w=462&amp;sz=55&amp;hl=zh-CN&amp;start=4&amp;itbs=1&amp;tbnid=a5NW6emb3PoJGM:&amp;tbnh=128&amp;tbnw=128&amp;prev=/images?q=%E4%B8%AD%E5%8D%8E%E4%B8%AD%E5%8C%BB%E8%8D%AF%E5%AD%A6%E4%BC%9A&amp;hl=zh-CN&amp;newwindow=1&amp;safe=strict&amp;gbv=2&amp;tbs=isch:1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495800"/>
            <a:ext cx="4038600" cy="533400"/>
          </a:xfrm>
        </p:spPr>
        <p:txBody>
          <a:bodyPr/>
          <a:lstStyle/>
          <a:p>
            <a:pPr algn="r" eaLnBrk="1" hangingPunct="1"/>
            <a:r>
              <a:rPr lang="en-US" altLang="zh-CN" sz="2000" dirty="0" smtClean="0">
                <a:ea typeface="굴림" pitchFamily="34" charset="-127"/>
              </a:rPr>
              <a:t>http://med</a:t>
            </a:r>
            <a:r>
              <a:rPr lang="en-US" altLang="ko-KR" sz="2000" dirty="0" smtClean="0">
                <a:ea typeface="굴림" pitchFamily="34" charset="-127"/>
              </a:rPr>
              <a:t>.</a:t>
            </a:r>
            <a:r>
              <a:rPr lang="en-US" altLang="zh-CN" sz="2000" dirty="0" smtClean="0">
                <a:ea typeface="굴림" pitchFamily="34" charset="-127"/>
              </a:rPr>
              <a:t>wanfangdata</a:t>
            </a:r>
            <a:r>
              <a:rPr lang="en-US" altLang="ko-KR" sz="2000" dirty="0" smtClean="0">
                <a:ea typeface="굴림" pitchFamily="34" charset="-127"/>
              </a:rPr>
              <a:t>.com</a:t>
            </a:r>
            <a:r>
              <a:rPr lang="en-US" altLang="zh-CN" sz="2000" dirty="0" smtClean="0">
                <a:ea typeface="굴림" pitchFamily="34" charset="-127"/>
              </a:rPr>
              <a:t>.cn</a:t>
            </a:r>
            <a:endParaRPr lang="ko-KR" altLang="en-US" sz="2000" dirty="0" smtClean="0">
              <a:ea typeface="굴림" pitchFamily="34" charset="-127"/>
            </a:endParaRP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/>
          <a:srcRect t="2229"/>
          <a:stretch>
            <a:fillRect/>
          </a:stretch>
        </p:blipFill>
        <p:spPr bwMode="auto">
          <a:xfrm>
            <a:off x="2133600" y="152400"/>
            <a:ext cx="160144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yhh\My Documents\My Pictures\log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"/>
            <a:ext cx="19652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0" descr="中华医学会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838200"/>
            <a:ext cx="1012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9" descr="中国医师协会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838200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057400"/>
            <a:ext cx="8029575" cy="9366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万方数据医学产品介绍与功能演示</a:t>
            </a:r>
            <a:endParaRPr lang="zh-CN" altLang="en-US" sz="3600" dirty="0" smtClean="0">
              <a:solidFill>
                <a:srgbClr val="00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886200"/>
            <a:ext cx="41751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万方数据医药事业部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3400" y="1600200"/>
          <a:ext cx="8001000" cy="5181599"/>
        </p:xfrm>
        <a:graphic>
          <a:graphicData uri="http://schemas.openxmlformats.org/drawingml/2006/table">
            <a:tbl>
              <a:tblPr/>
              <a:tblGrid>
                <a:gridCol w="1128295"/>
                <a:gridCol w="1700463"/>
                <a:gridCol w="2408989"/>
                <a:gridCol w="2763253"/>
              </a:tblGrid>
              <a:tr h="289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FFFF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资源类型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FFFFFF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资源种类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FFFFFF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资源数量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</a:tr>
              <a:tr h="289799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中文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资源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中文期刊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中文合作期刊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1100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余种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中文期刊论文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650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余万篇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独家合作期刊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200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余种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203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中华医学会独家系列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126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种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449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中国医师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协会系列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21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种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学位论文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学位论文文摘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48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余万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条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学位论文全文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33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余万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会议论文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会议论文文摘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40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余万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条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会议论文全文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38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余万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979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外文资源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PubMed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26000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（英语、俄语、日语）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题录：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2000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余万篇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全文传递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：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10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00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余万篇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143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NSTL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09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OA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1700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余种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260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万篇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671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特色资源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视频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医学视频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930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部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，约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40000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分钟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图书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医学图书</a:t>
                      </a: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51850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种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8979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DOI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DOI</a:t>
                      </a:r>
                      <a:r>
                        <a:rPr lang="zh-CN" alt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注册量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余万条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2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DOI</a:t>
                      </a:r>
                      <a:r>
                        <a:rPr lang="zh-CN" altLang="en-US" sz="1600" kern="100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链接量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700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余万条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sp>
        <p:nvSpPr>
          <p:cNvPr id="204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2713" y="1082675"/>
            <a:ext cx="7888287" cy="5175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ea typeface="宋体" charset="-122"/>
              </a:rPr>
              <a:t>万方医学网资源列表</a:t>
            </a:r>
            <a:endParaRPr lang="en-US" altLang="zh-CN" sz="2400" b="1" dirty="0" smtClean="0">
              <a:solidFill>
                <a:schemeClr val="tx1"/>
              </a:solidFill>
              <a:ea typeface="宋体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2400" dirty="0" smtClean="0">
              <a:ea typeface="宋体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400" dirty="0" smtClean="0">
                <a:ea typeface="宋体" charset="-122"/>
              </a:rPr>
              <a:t>    </a:t>
            </a:r>
          </a:p>
        </p:txBody>
      </p:sp>
      <p:sp>
        <p:nvSpPr>
          <p:cNvPr id="20540" name="标题 22"/>
          <p:cNvSpPr txBox="1">
            <a:spLocks/>
          </p:cNvSpPr>
          <p:nvPr/>
        </p:nvSpPr>
        <p:spPr bwMode="auto">
          <a:xfrm>
            <a:off x="3733800" y="381000"/>
            <a:ext cx="1925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4000" b="1" dirty="0">
                <a:solidFill>
                  <a:schemeClr val="bg1"/>
                </a:solidFill>
                <a:latin typeface="Arial" charset="0"/>
              </a:rPr>
              <a:t>数     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标题 22"/>
          <p:cNvSpPr txBox="1">
            <a:spLocks/>
          </p:cNvSpPr>
          <p:nvPr/>
        </p:nvSpPr>
        <p:spPr bwMode="auto">
          <a:xfrm>
            <a:off x="3733800" y="381000"/>
            <a:ext cx="1925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4000" b="1" dirty="0">
                <a:solidFill>
                  <a:schemeClr val="bg1"/>
                </a:solidFill>
                <a:latin typeface="Arial" charset="0"/>
              </a:rPr>
              <a:t>工     具</a:t>
            </a:r>
          </a:p>
        </p:txBody>
      </p:sp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1042988" y="2924175"/>
            <a:ext cx="8101012" cy="6492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" name="矩形标注 3"/>
          <p:cNvSpPr>
            <a:spLocks noChangeArrowheads="1"/>
          </p:cNvSpPr>
          <p:nvPr/>
        </p:nvSpPr>
        <p:spPr bwMode="auto">
          <a:xfrm>
            <a:off x="2627313" y="1773238"/>
            <a:ext cx="3240087" cy="792162"/>
          </a:xfrm>
          <a:prstGeom prst="wedgeRectCallout">
            <a:avLst>
              <a:gd name="adj1" fmla="val -17940"/>
              <a:gd name="adj2" fmla="val 87755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3200"/>
              <a:t>传统检索工具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gray">
          <a:xfrm flipV="1">
            <a:off x="5251450" y="2306638"/>
            <a:ext cx="863600" cy="649287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gray">
          <a:xfrm flipH="1" flipV="1">
            <a:off x="6645275" y="2306638"/>
            <a:ext cx="862013" cy="658812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gray">
          <a:xfrm flipH="1">
            <a:off x="5824538" y="4819650"/>
            <a:ext cx="10795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gray">
          <a:xfrm flipH="1">
            <a:off x="7354888" y="3511550"/>
            <a:ext cx="341312" cy="100012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gray">
          <a:xfrm>
            <a:off x="5046663" y="3511550"/>
            <a:ext cx="342900" cy="100012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White">
          <a:xfrm>
            <a:off x="4968875" y="4494213"/>
            <a:ext cx="863600" cy="820737"/>
          </a:xfrm>
          <a:prstGeom prst="pentagon">
            <a:avLst/>
          </a:prstGeom>
          <a:solidFill>
            <a:srgbClr val="CC3300">
              <a:alpha val="50195"/>
            </a:srgbClr>
          </a:solidFill>
          <a:ln w="7620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grayWhite">
          <a:xfrm>
            <a:off x="4338638" y="2635250"/>
            <a:ext cx="922337" cy="874713"/>
          </a:xfrm>
          <a:prstGeom prst="pentagon">
            <a:avLst/>
          </a:prstGeom>
          <a:solidFill>
            <a:schemeClr val="folHlink">
              <a:alpha val="50195"/>
            </a:schemeClr>
          </a:solidFill>
          <a:ln w="762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grayWhite">
          <a:xfrm>
            <a:off x="7500938" y="2643188"/>
            <a:ext cx="906462" cy="860425"/>
          </a:xfrm>
          <a:prstGeom prst="pentagon">
            <a:avLst/>
          </a:prstGeom>
          <a:solidFill>
            <a:schemeClr val="accent2">
              <a:alpha val="50195"/>
            </a:schemeClr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grayWhite">
          <a:xfrm>
            <a:off x="5961063" y="1493838"/>
            <a:ext cx="846137" cy="803275"/>
          </a:xfrm>
          <a:prstGeom prst="pentagon">
            <a:avLst/>
          </a:prstGeom>
          <a:solidFill>
            <a:schemeClr val="accent1">
              <a:alpha val="50195"/>
            </a:schemeClr>
          </a:solidFill>
          <a:ln w="76200" algn="ctr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grayWhite">
          <a:xfrm>
            <a:off x="6911975" y="4489450"/>
            <a:ext cx="862013" cy="820738"/>
          </a:xfrm>
          <a:prstGeom prst="pentagon">
            <a:avLst/>
          </a:prstGeom>
          <a:solidFill>
            <a:srgbClr val="339966">
              <a:alpha val="50195"/>
            </a:srgbClr>
          </a:solidFill>
          <a:ln w="762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3" name="Rectangle 34"/>
          <p:cNvSpPr>
            <a:spLocks noChangeArrowheads="1"/>
          </p:cNvSpPr>
          <p:nvPr/>
        </p:nvSpPr>
        <p:spPr bwMode="auto">
          <a:xfrm>
            <a:off x="5724525" y="3213100"/>
            <a:ext cx="17510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kern="0" dirty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文献</a:t>
            </a:r>
            <a:endParaRPr lang="en-US" altLang="zh-CN" sz="4000" b="1" kern="0" dirty="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99" name="AutoShape 35"/>
          <p:cNvSpPr>
            <a:spLocks/>
          </p:cNvSpPr>
          <p:nvPr/>
        </p:nvSpPr>
        <p:spPr bwMode="auto">
          <a:xfrm>
            <a:off x="3151188" y="1574800"/>
            <a:ext cx="2292350" cy="547688"/>
          </a:xfrm>
          <a:prstGeom prst="accentCallout2">
            <a:avLst>
              <a:gd name="adj1" fmla="val 18750"/>
              <a:gd name="adj2" fmla="val 104532"/>
              <a:gd name="adj3" fmla="val 18750"/>
              <a:gd name="adj4" fmla="val 114520"/>
              <a:gd name="adj5" fmla="val 46093"/>
              <a:gd name="adj6" fmla="val 1198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学科</a:t>
            </a:r>
            <a:endParaRPr lang="en-US" altLang="zh-CN" sz="2800" b="1" kern="0" dirty="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500" name="AutoShape 36"/>
          <p:cNvSpPr>
            <a:spLocks/>
          </p:cNvSpPr>
          <p:nvPr/>
        </p:nvSpPr>
        <p:spPr bwMode="auto">
          <a:xfrm>
            <a:off x="1214438" y="3143250"/>
            <a:ext cx="2574925" cy="547688"/>
          </a:xfrm>
          <a:prstGeom prst="accentCallout2">
            <a:avLst>
              <a:gd name="adj1" fmla="val 18750"/>
              <a:gd name="adj2" fmla="val 104532"/>
              <a:gd name="adj3" fmla="val 18750"/>
              <a:gd name="adj4" fmla="val 113125"/>
              <a:gd name="adj5" fmla="val -19009"/>
              <a:gd name="adj6" fmla="val 1220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主题</a:t>
            </a:r>
            <a:endParaRPr lang="en-US" altLang="zh-CN" sz="2800" b="1" kern="0" dirty="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501" name="AutoShape 37"/>
          <p:cNvSpPr>
            <a:spLocks/>
          </p:cNvSpPr>
          <p:nvPr/>
        </p:nvSpPr>
        <p:spPr bwMode="auto">
          <a:xfrm>
            <a:off x="2214563" y="4714875"/>
            <a:ext cx="2368550" cy="547688"/>
          </a:xfrm>
          <a:prstGeom prst="accentCallout2">
            <a:avLst>
              <a:gd name="adj1" fmla="val 18750"/>
              <a:gd name="adj2" fmla="val 104532"/>
              <a:gd name="adj3" fmla="val 18750"/>
              <a:gd name="adj4" fmla="val 117847"/>
              <a:gd name="adj5" fmla="val 2164"/>
              <a:gd name="adj6" fmla="val 1208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基金</a:t>
            </a:r>
            <a:endParaRPr lang="en-US" altLang="zh-CN" sz="2800" b="1" kern="0" dirty="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502" name="AutoShape 38"/>
          <p:cNvSpPr>
            <a:spLocks/>
          </p:cNvSpPr>
          <p:nvPr/>
        </p:nvSpPr>
        <p:spPr bwMode="auto">
          <a:xfrm>
            <a:off x="8247063" y="4689475"/>
            <a:ext cx="2144712" cy="547688"/>
          </a:xfrm>
          <a:prstGeom prst="accentCallout2">
            <a:avLst>
              <a:gd name="adj1" fmla="val 18750"/>
              <a:gd name="adj2" fmla="val -4532"/>
              <a:gd name="adj3" fmla="val 18750"/>
              <a:gd name="adj4" fmla="val -19829"/>
              <a:gd name="adj5" fmla="val -7428"/>
              <a:gd name="adj6" fmla="val -257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机构</a:t>
            </a:r>
            <a:endParaRPr lang="en-US" altLang="zh-CN" sz="2800" b="1" kern="0" dirty="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503" name="AutoShape 39"/>
          <p:cNvSpPr>
            <a:spLocks/>
          </p:cNvSpPr>
          <p:nvPr/>
        </p:nvSpPr>
        <p:spPr bwMode="auto">
          <a:xfrm>
            <a:off x="8172450" y="1928813"/>
            <a:ext cx="1943100" cy="547687"/>
          </a:xfrm>
          <a:prstGeom prst="accentCallout2">
            <a:avLst>
              <a:gd name="adj1" fmla="val 18750"/>
              <a:gd name="adj2" fmla="val -4532"/>
              <a:gd name="adj3" fmla="val 18750"/>
              <a:gd name="adj4" fmla="val -12750"/>
              <a:gd name="adj5" fmla="val 161507"/>
              <a:gd name="adj6" fmla="val -2113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作者</a:t>
            </a:r>
            <a:endParaRPr lang="en-US" altLang="zh-CN" sz="2800" b="1" kern="0" dirty="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46" name="标题 22"/>
          <p:cNvSpPr>
            <a:spLocks noGrp="1"/>
          </p:cNvSpPr>
          <p:nvPr>
            <p:ph type="title"/>
          </p:nvPr>
        </p:nvSpPr>
        <p:spPr>
          <a:xfrm>
            <a:off x="2743200" y="457200"/>
            <a:ext cx="3957638" cy="708025"/>
          </a:xfrm>
        </p:spPr>
        <p:txBody>
          <a:bodyPr wrap="none">
            <a:spAutoFit/>
          </a:bodyPr>
          <a:lstStyle/>
          <a:p>
            <a:r>
              <a:rPr lang="zh-CN" altLang="en-US" dirty="0" smtClean="0">
                <a:ea typeface="宋体" charset="-122"/>
              </a:rPr>
              <a:t>知识获取五要素</a:t>
            </a:r>
            <a:r>
              <a:rPr lang="en-US" altLang="zh-CN" dirty="0" smtClean="0">
                <a:ea typeface="宋体" charset="-122"/>
              </a:rPr>
              <a:t>!</a:t>
            </a:r>
            <a:endParaRPr lang="zh-CN" altLang="en-US" dirty="0" smtClean="0">
              <a:ea typeface="宋体" charset="-122"/>
            </a:endParaRPr>
          </a:p>
        </p:txBody>
      </p:sp>
      <p:pic>
        <p:nvPicPr>
          <p:cNvPr id="23" name="Picture 4" descr="少量人群,五人组,所有人物,人,衣服_创意图片_Getty /Images 中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3" y="3852863"/>
            <a:ext cx="3000375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8" name="Picture 6" descr="少量人群,五人组,所有人物,人,衣服_创意图片_Getty /Images 中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14438"/>
            <a:ext cx="29654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hen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907" y="1600200"/>
            <a:ext cx="8194293" cy="5257800"/>
          </a:xfrm>
          <a:prstGeom prst="rect">
            <a:avLst/>
          </a:prstGeom>
          <a:noFill/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539750" y="1125538"/>
            <a:ext cx="4643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latin typeface="宋体" charset="-122"/>
                <a:sym typeface="Wingdings" pitchFamily="2" charset="2"/>
              </a:rPr>
              <a:t> 论文检索</a:t>
            </a:r>
            <a:endParaRPr lang="zh-CN" altLang="en-US" sz="2400" b="1" dirty="0">
              <a:latin typeface="宋体" charset="-122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74564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3600" b="1" dirty="0">
                <a:solidFill>
                  <a:schemeClr val="bg1"/>
                </a:solidFill>
                <a:latin typeface="宋体" charset="-122"/>
              </a:rPr>
              <a:t>传统检索工具（</a:t>
            </a:r>
            <a:r>
              <a:rPr lang="en-US" altLang="zh-CN" sz="3600" b="1" dirty="0">
                <a:solidFill>
                  <a:schemeClr val="bg1"/>
                </a:solidFill>
                <a:latin typeface="宋体" charset="-122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宋体" charset="-122"/>
              </a:rPr>
              <a:t>）</a:t>
            </a:r>
            <a:r>
              <a:rPr lang="en-US" altLang="zh-CN" sz="3600" b="1" dirty="0">
                <a:solidFill>
                  <a:schemeClr val="bg1"/>
                </a:solidFill>
                <a:latin typeface="宋体" charset="-122"/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  <a:latin typeface="宋体" charset="-122"/>
              </a:rPr>
              <a:t>论文检索</a:t>
            </a:r>
            <a:endParaRPr lang="zh-CN" alt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1547813" y="2211388"/>
            <a:ext cx="719137" cy="35401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755650" y="2852738"/>
            <a:ext cx="1512888" cy="165576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5400000">
            <a:off x="714375" y="4837113"/>
            <a:ext cx="1512888" cy="855662"/>
          </a:xfrm>
          <a:prstGeom prst="leftArrowCallout">
            <a:avLst>
              <a:gd name="adj1" fmla="val 23111"/>
              <a:gd name="adj2" fmla="val 35000"/>
              <a:gd name="adj3" fmla="val 34232"/>
              <a:gd name="adj4" fmla="val 76282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zh-CN" sz="2000" b="1"/>
          </a:p>
        </p:txBody>
      </p:sp>
      <p:sp>
        <p:nvSpPr>
          <p:cNvPr id="23560" name="TextBox 26"/>
          <p:cNvSpPr txBox="1">
            <a:spLocks noChangeArrowheads="1"/>
          </p:cNvSpPr>
          <p:nvPr/>
        </p:nvSpPr>
        <p:spPr bwMode="auto">
          <a:xfrm>
            <a:off x="1084263" y="4943475"/>
            <a:ext cx="857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600" b="1"/>
              <a:t>科室</a:t>
            </a:r>
            <a:endParaRPr lang="en-US" altLang="zh-CN" sz="1600" b="1"/>
          </a:p>
          <a:p>
            <a:pPr eaLnBrk="0" hangingPunct="0"/>
            <a:r>
              <a:rPr lang="zh-CN" altLang="en-US" sz="1600" b="1"/>
              <a:t>限定</a:t>
            </a:r>
            <a:endParaRPr lang="en-US" altLang="zh-CN" sz="1600" b="1"/>
          </a:p>
          <a:p>
            <a:pPr eaLnBrk="0" hangingPunct="0"/>
            <a:r>
              <a:rPr lang="zh-CN" altLang="en-US" sz="1600" b="1"/>
              <a:t>分类</a:t>
            </a:r>
            <a:endParaRPr lang="en-US" altLang="zh-CN" sz="1600" b="1"/>
          </a:p>
          <a:p>
            <a:pPr eaLnBrk="0" hangingPunct="0"/>
            <a:r>
              <a:rPr lang="zh-CN" altLang="en-US" sz="1600" b="1"/>
              <a:t>限定</a:t>
            </a:r>
          </a:p>
        </p:txBody>
      </p:sp>
      <p:sp>
        <p:nvSpPr>
          <p:cNvPr id="23561" name="AutoShape 8"/>
          <p:cNvSpPr>
            <a:spLocks noChangeArrowheads="1"/>
          </p:cNvSpPr>
          <p:nvPr/>
        </p:nvSpPr>
        <p:spPr bwMode="auto">
          <a:xfrm>
            <a:off x="2484438" y="2895600"/>
            <a:ext cx="5618162" cy="34766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23562" name="AutoShape 7"/>
          <p:cNvSpPr>
            <a:spLocks noChangeArrowheads="1"/>
          </p:cNvSpPr>
          <p:nvPr/>
        </p:nvSpPr>
        <p:spPr bwMode="auto">
          <a:xfrm>
            <a:off x="7631113" y="2924175"/>
            <a:ext cx="1512887" cy="355600"/>
          </a:xfrm>
          <a:prstGeom prst="leftArrowCallout">
            <a:avLst>
              <a:gd name="adj1" fmla="val 23111"/>
              <a:gd name="adj2" fmla="val 25000"/>
              <a:gd name="adj3" fmla="val 63305"/>
              <a:gd name="adj4" fmla="val 76282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zh-CN" altLang="en-US" sz="1400" b="1"/>
              <a:t>检索选择区</a:t>
            </a:r>
          </a:p>
        </p:txBody>
      </p:sp>
      <p:sp>
        <p:nvSpPr>
          <p:cNvPr id="23563" name="AutoShape 8"/>
          <p:cNvSpPr>
            <a:spLocks noChangeArrowheads="1"/>
          </p:cNvSpPr>
          <p:nvPr/>
        </p:nvSpPr>
        <p:spPr bwMode="auto">
          <a:xfrm>
            <a:off x="2484438" y="3352800"/>
            <a:ext cx="5618162" cy="10795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23564" name="AutoShape 7"/>
          <p:cNvSpPr>
            <a:spLocks noChangeArrowheads="1"/>
          </p:cNvSpPr>
          <p:nvPr/>
        </p:nvSpPr>
        <p:spPr bwMode="auto">
          <a:xfrm>
            <a:off x="7740650" y="3865563"/>
            <a:ext cx="1368425" cy="284162"/>
          </a:xfrm>
          <a:prstGeom prst="leftArrowCallout">
            <a:avLst>
              <a:gd name="adj1" fmla="val 23111"/>
              <a:gd name="adj2" fmla="val 35000"/>
              <a:gd name="adj3" fmla="val 63161"/>
              <a:gd name="adj4" fmla="val 76282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zh-CN" altLang="en-US" sz="1400" b="1"/>
              <a:t>检索框</a:t>
            </a:r>
          </a:p>
        </p:txBody>
      </p:sp>
      <p:sp>
        <p:nvSpPr>
          <p:cNvPr id="23565" name="AutoShape 8"/>
          <p:cNvSpPr>
            <a:spLocks noChangeArrowheads="1"/>
          </p:cNvSpPr>
          <p:nvPr/>
        </p:nvSpPr>
        <p:spPr bwMode="auto">
          <a:xfrm>
            <a:off x="2514600" y="4605338"/>
            <a:ext cx="5618162" cy="187166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23566" name="AutoShape 7"/>
          <p:cNvSpPr>
            <a:spLocks noChangeArrowheads="1"/>
          </p:cNvSpPr>
          <p:nvPr/>
        </p:nvSpPr>
        <p:spPr bwMode="auto">
          <a:xfrm>
            <a:off x="7415213" y="5589588"/>
            <a:ext cx="1728787" cy="287337"/>
          </a:xfrm>
          <a:prstGeom prst="leftArrowCallout">
            <a:avLst>
              <a:gd name="adj1" fmla="val 23111"/>
              <a:gd name="adj2" fmla="val 25000"/>
              <a:gd name="adj3" fmla="val 63564"/>
              <a:gd name="adj4" fmla="val 76282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zh-CN" altLang="en-US" sz="1400" b="1"/>
              <a:t>文献类型限定</a:t>
            </a:r>
          </a:p>
        </p:txBody>
      </p:sp>
      <p:sp>
        <p:nvSpPr>
          <p:cNvPr id="23567" name="AutoShape 8"/>
          <p:cNvSpPr>
            <a:spLocks noChangeArrowheads="1"/>
          </p:cNvSpPr>
          <p:nvPr/>
        </p:nvSpPr>
        <p:spPr bwMode="auto">
          <a:xfrm>
            <a:off x="2514600" y="6642100"/>
            <a:ext cx="5618163" cy="2159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23568" name="AutoShape 7"/>
          <p:cNvSpPr>
            <a:spLocks noChangeArrowheads="1"/>
          </p:cNvSpPr>
          <p:nvPr/>
        </p:nvSpPr>
        <p:spPr bwMode="auto">
          <a:xfrm rot="10800000" flipH="1">
            <a:off x="7562850" y="6524625"/>
            <a:ext cx="1581150" cy="288925"/>
          </a:xfrm>
          <a:prstGeom prst="leftArrowCallout">
            <a:avLst>
              <a:gd name="adj1" fmla="val 23111"/>
              <a:gd name="adj2" fmla="val 25000"/>
              <a:gd name="adj3" fmla="val 63137"/>
              <a:gd name="adj4" fmla="val 76282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000" b="1"/>
          </a:p>
        </p:txBody>
      </p:sp>
      <p:sp>
        <p:nvSpPr>
          <p:cNvPr id="23569" name="TextBox 37"/>
          <p:cNvSpPr txBox="1">
            <a:spLocks noChangeArrowheads="1"/>
          </p:cNvSpPr>
          <p:nvPr/>
        </p:nvSpPr>
        <p:spPr bwMode="auto">
          <a:xfrm flipH="1">
            <a:off x="8023225" y="6505575"/>
            <a:ext cx="112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/>
              <a:t>检索历史区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~1\ADMINI~1\LOCALS~1\Temp\}]OA)]5C]HSY4_MMPQOA}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0580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827088" y="1989138"/>
            <a:ext cx="504825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ea typeface="黑体" pitchFamily="2" charset="-122"/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827088" y="3213100"/>
            <a:ext cx="5040312" cy="360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ea typeface="黑体" pitchFamily="2" charset="-122"/>
            </a:endParaRPr>
          </a:p>
        </p:txBody>
      </p:sp>
      <p:cxnSp>
        <p:nvCxnSpPr>
          <p:cNvPr id="8" name="直接箭头连接符 7"/>
          <p:cNvCxnSpPr>
            <a:cxnSpLocks noChangeShapeType="1"/>
          </p:cNvCxnSpPr>
          <p:nvPr/>
        </p:nvCxnSpPr>
        <p:spPr bwMode="auto">
          <a:xfrm>
            <a:off x="2700338" y="1773238"/>
            <a:ext cx="4248150" cy="19431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16739" name="Picture 3" descr="C:\DOCUME~1\ADMINI~1\LOCALS~1\Temp\LV6H}D57_8E6DEW$2M1Z)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2438" y="3789363"/>
            <a:ext cx="22336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 descr="C:\DOCUME~1\ADMINI~1\LOCALS~1\Temp\S`PT$JLQF_COB5TB4]@FW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25" y="4437063"/>
            <a:ext cx="18716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C:\DOCUME~1\ADMINI~1\LOCALS~1\Temp\}}7]2_NFCWX`}TO3R]~8X[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6813" y="4076700"/>
            <a:ext cx="223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38875" y="4343400"/>
            <a:ext cx="554038" cy="14478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期刊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4572000"/>
            <a:ext cx="554038" cy="14478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会议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75" y="4800600"/>
            <a:ext cx="554038" cy="14478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学位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90600" y="457200"/>
            <a:ext cx="7239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检索字段</a:t>
            </a:r>
            <a:endParaRPr lang="en-US" altLang="zh-CN" sz="32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>
              <a:defRPr/>
            </a:pPr>
            <a:endParaRPr lang="en-US" altLang="zh-CN" sz="3200" b="1" kern="0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:\DOCUME~1\ADMINI~1\LOCALS~1\Temp\S@0_NOL2UYCTGTS$6)D`M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2028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DOCUME~1\ADMINI~1\LOCALS~1\Temp\P(M76}I(JI3(CQDDK2]]F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897188"/>
            <a:ext cx="19431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右箭头 10"/>
          <p:cNvSpPr>
            <a:spLocks noChangeArrowheads="1"/>
          </p:cNvSpPr>
          <p:nvPr/>
        </p:nvSpPr>
        <p:spPr bwMode="auto">
          <a:xfrm rot="1958244">
            <a:off x="1817688" y="2590800"/>
            <a:ext cx="1046162" cy="504825"/>
          </a:xfrm>
          <a:prstGeom prst="rightArrow">
            <a:avLst>
              <a:gd name="adj1" fmla="val 50000"/>
              <a:gd name="adj2" fmla="val 4987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ea typeface="黑体" pitchFamily="2" charset="-122"/>
            </a:endParaRPr>
          </a:p>
        </p:txBody>
      </p:sp>
      <p:pic>
        <p:nvPicPr>
          <p:cNvPr id="25605" name="Picture 3" descr="C:\DOCUME~1\ADMINI~1\LOCALS~1\Temp\2@1REI)Z6`XE~]M92UEVA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268413"/>
            <a:ext cx="1895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DOCUME~1\ADMINI~1\LOCALS~1\Temp\SB64TW`1Y8PU3NP5A(MER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286000"/>
            <a:ext cx="2305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右箭头 14"/>
          <p:cNvSpPr>
            <a:spLocks noChangeArrowheads="1"/>
          </p:cNvSpPr>
          <p:nvPr/>
        </p:nvSpPr>
        <p:spPr bwMode="auto">
          <a:xfrm rot="1958244">
            <a:off x="5849938" y="2590800"/>
            <a:ext cx="1046162" cy="504825"/>
          </a:xfrm>
          <a:prstGeom prst="rightArrow">
            <a:avLst>
              <a:gd name="adj1" fmla="val 50000"/>
              <a:gd name="adj2" fmla="val 4987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ea typeface="黑体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90600" y="457200"/>
            <a:ext cx="7239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检索限定</a:t>
            </a:r>
            <a:endParaRPr lang="en-US" altLang="zh-CN" sz="32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>
              <a:defRPr/>
            </a:pPr>
            <a:endParaRPr lang="en-US" altLang="zh-CN" sz="3200" b="1" kern="0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92" y="2286000"/>
            <a:ext cx="877960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2988" y="457200"/>
            <a:ext cx="7239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期刊检索限定</a:t>
            </a:r>
            <a:r>
              <a:rPr lang="en-US" altLang="zh-CN" sz="32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——</a:t>
            </a:r>
            <a:r>
              <a:rPr lang="zh-CN" altLang="en-US" sz="32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文献类型</a:t>
            </a:r>
            <a:endParaRPr lang="en-US" altLang="zh-CN" sz="32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>
              <a:defRPr/>
            </a:pPr>
            <a:endParaRPr lang="en-US" altLang="zh-CN" sz="3200" b="1" kern="0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33400" y="2743200"/>
            <a:ext cx="1066800" cy="274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377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3775" y="457200"/>
            <a:ext cx="7239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检索演示</a:t>
            </a:r>
            <a:endParaRPr lang="en-US" altLang="zh-CN" sz="3200" b="1" kern="0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27652" name="AutoShape 6"/>
          <p:cNvSpPr>
            <a:spLocks noChangeArrowheads="1"/>
          </p:cNvSpPr>
          <p:nvPr/>
        </p:nvSpPr>
        <p:spPr bwMode="auto">
          <a:xfrm>
            <a:off x="2743200" y="1371600"/>
            <a:ext cx="3276600" cy="40481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3" name="AutoShape 7"/>
          <p:cNvSpPr>
            <a:spLocks noChangeArrowheads="1"/>
          </p:cNvSpPr>
          <p:nvPr/>
        </p:nvSpPr>
        <p:spPr bwMode="auto">
          <a:xfrm>
            <a:off x="6019800" y="1295400"/>
            <a:ext cx="2335213" cy="649288"/>
          </a:xfrm>
          <a:prstGeom prst="leftArrowCallout">
            <a:avLst>
              <a:gd name="adj1" fmla="val 23111"/>
              <a:gd name="adj2" fmla="val 25000"/>
              <a:gd name="adj3" fmla="val 63340"/>
              <a:gd name="adj4" fmla="val 76282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b="1" dirty="0"/>
              <a:t>输入“麻疹”快速进行检索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66800" y="1828800"/>
            <a:ext cx="720725" cy="409575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828800" y="1905000"/>
            <a:ext cx="1987550" cy="665163"/>
          </a:xfrm>
          <a:prstGeom prst="leftArrowCallout">
            <a:avLst>
              <a:gd name="adj1" fmla="val 23111"/>
              <a:gd name="adj2" fmla="val 25000"/>
              <a:gd name="adj3" fmla="val 39855"/>
              <a:gd name="adj4" fmla="val 76282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b="1" dirty="0"/>
              <a:t>高级检索</a:t>
            </a:r>
          </a:p>
          <a:p>
            <a:pPr algn="just"/>
            <a:r>
              <a:rPr lang="zh-CN" altLang="en-US" b="1" dirty="0"/>
              <a:t>页面导航区</a:t>
            </a:r>
            <a:endParaRPr lang="en-US" altLang="zh-CN" b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62200"/>
            <a:ext cx="7658100" cy="243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95600" y="3048000"/>
            <a:ext cx="5078412" cy="36036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64461"/>
            <a:ext cx="8934450" cy="4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981200" y="5181600"/>
            <a:ext cx="3168650" cy="288925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标注 11"/>
          <p:cNvSpPr>
            <a:spLocks noChangeArrowheads="1"/>
          </p:cNvSpPr>
          <p:nvPr/>
        </p:nvSpPr>
        <p:spPr bwMode="auto">
          <a:xfrm>
            <a:off x="5994400" y="4108450"/>
            <a:ext cx="1727200" cy="612775"/>
          </a:xfrm>
          <a:prstGeom prst="wedgeRectCallout">
            <a:avLst>
              <a:gd name="adj1" fmla="val -76676"/>
              <a:gd name="adj2" fmla="val 116773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zh-CN" altLang="en-US" b="1" dirty="0" smtClean="0"/>
              <a:t>命中</a:t>
            </a:r>
            <a:r>
              <a:rPr lang="en-US" altLang="zh-CN" b="1" dirty="0" smtClean="0"/>
              <a:t>43519</a:t>
            </a:r>
            <a:r>
              <a:rPr lang="zh-CN" altLang="en-US" b="1" dirty="0" smtClean="0"/>
              <a:t>条</a:t>
            </a:r>
            <a:r>
              <a:rPr lang="zh-CN" altLang="en-US" b="1" dirty="0"/>
              <a:t>，</a:t>
            </a:r>
            <a:r>
              <a:rPr lang="zh-CN" altLang="en-US" b="1" dirty="0" smtClean="0"/>
              <a:t>共</a:t>
            </a:r>
            <a:r>
              <a:rPr lang="en-US" altLang="zh-CN" b="1" dirty="0" smtClean="0"/>
              <a:t>4352</a:t>
            </a:r>
            <a:r>
              <a:rPr lang="zh-CN" altLang="en-US" b="1" dirty="0" smtClean="0"/>
              <a:t>页</a:t>
            </a:r>
            <a:endParaRPr lang="zh-CN" altLang="en-US" b="1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057400" y="4648200"/>
            <a:ext cx="3352800" cy="3048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6" grpId="0" animBg="1"/>
      <p:bldP spid="7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95400"/>
            <a:ext cx="19829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Users\chen\Desktop\1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788669" cy="54864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457200"/>
            <a:ext cx="7239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检索结果页</a:t>
            </a:r>
            <a:endParaRPr lang="en-US" altLang="zh-CN" sz="3200" b="1" kern="0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304800" y="1676400"/>
            <a:ext cx="912813" cy="4495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cxnSp>
        <p:nvCxnSpPr>
          <p:cNvPr id="5" name="直接箭头连接符 4"/>
          <p:cNvCxnSpPr>
            <a:cxnSpLocks noChangeShapeType="1"/>
          </p:cNvCxnSpPr>
          <p:nvPr/>
        </p:nvCxnSpPr>
        <p:spPr bwMode="auto">
          <a:xfrm flipV="1">
            <a:off x="1258888" y="1676400"/>
            <a:ext cx="3617912" cy="52864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7010400" y="2514600"/>
            <a:ext cx="19812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2133600" cy="12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3622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714875"/>
            <a:ext cx="1962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538071"/>
            <a:ext cx="1998428" cy="225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71575"/>
            <a:ext cx="92964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圆角矩形 17"/>
          <p:cNvSpPr>
            <a:spLocks noChangeArrowheads="1"/>
          </p:cNvSpPr>
          <p:nvPr/>
        </p:nvSpPr>
        <p:spPr bwMode="auto">
          <a:xfrm>
            <a:off x="2057400" y="3886200"/>
            <a:ext cx="5113337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Users\Gong\AppData\Roaming\Tencent\Users\382062504\QQ\WinTemp\RichOle\FSOJ37B1M5H5O9$28RZL6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1260475"/>
            <a:ext cx="44450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3779838" y="2492375"/>
            <a:ext cx="900112" cy="2881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cxnSp>
        <p:nvCxnSpPr>
          <p:cNvPr id="4" name="直接箭头连接符 3"/>
          <p:cNvCxnSpPr>
            <a:cxnSpLocks noChangeShapeType="1"/>
          </p:cNvCxnSpPr>
          <p:nvPr/>
        </p:nvCxnSpPr>
        <p:spPr bwMode="auto">
          <a:xfrm flipV="1">
            <a:off x="4157663" y="1916113"/>
            <a:ext cx="1566862" cy="5762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91137" name="Picture 1" descr="C:\Users\Gong\AppData\Roaming\Tencent\Users\382062504\QQ\WinTemp\RichOle\XA$4)2SJ7JH{)ML{W34$A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25538"/>
            <a:ext cx="2447925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8"/>
          <p:cNvSpPr>
            <a:spLocks noChangeArrowheads="1"/>
          </p:cNvSpPr>
          <p:nvPr/>
        </p:nvSpPr>
        <p:spPr bwMode="auto">
          <a:xfrm>
            <a:off x="6573838" y="2781300"/>
            <a:ext cx="661987" cy="2873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91138" name="Picture 2" descr="C:\Users\Gong\AppData\Roaming\Tencent\Users\382062504\QQ\WinTemp\RichOle\4B_HG1)IKCQK242AI_8$8J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119188"/>
            <a:ext cx="9182101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20"/>
          <p:cNvSpPr>
            <a:spLocks noChangeArrowheads="1"/>
          </p:cNvSpPr>
          <p:nvPr/>
        </p:nvSpPr>
        <p:spPr bwMode="auto">
          <a:xfrm>
            <a:off x="2411413" y="5876925"/>
            <a:ext cx="647700" cy="360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03238"/>
            <a:ext cx="7239000" cy="563562"/>
          </a:xfrm>
        </p:spPr>
        <p:txBody>
          <a:bodyPr/>
          <a:lstStyle/>
          <a:p>
            <a:pPr eaLnBrk="1" hangingPunct="1"/>
            <a:r>
              <a:rPr lang="zh-CN" altLang="en-US" sz="4400" dirty="0" smtClean="0">
                <a:ea typeface="굴림" pitchFamily="34" charset="-127"/>
              </a:rPr>
              <a:t>目 录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5150" y="2852738"/>
            <a:ext cx="5905500" cy="792162"/>
            <a:chOff x="1246" y="1911"/>
            <a:chExt cx="3448" cy="272"/>
          </a:xfrm>
        </p:grpSpPr>
        <p:sp>
          <p:nvSpPr>
            <p:cNvPr id="6161" name="AutoShape 5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6164" name="Line 7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Line 8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3" name="Rectangle 9"/>
            <p:cNvSpPr>
              <a:spLocks noChangeArrowheads="1"/>
            </p:cNvSpPr>
            <p:nvPr/>
          </p:nvSpPr>
          <p:spPr bwMode="gray">
            <a:xfrm>
              <a:off x="1410" y="1911"/>
              <a:ext cx="258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endParaRPr kumimoji="1" lang="ko-KR" altLang="en-US" sz="24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35150" y="1985963"/>
            <a:ext cx="5905500" cy="823912"/>
            <a:chOff x="1237" y="1488"/>
            <a:chExt cx="3457" cy="275"/>
          </a:xfrm>
        </p:grpSpPr>
        <p:sp>
          <p:nvSpPr>
            <p:cNvPr id="6156" name="AutoShape 11"/>
            <p:cNvSpPr>
              <a:spLocks noChangeArrowheads="1"/>
            </p:cNvSpPr>
            <p:nvPr/>
          </p:nvSpPr>
          <p:spPr bwMode="gray">
            <a:xfrm>
              <a:off x="1237" y="1507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47" y="1525"/>
              <a:ext cx="3447" cy="227"/>
              <a:chOff x="1247" y="1509"/>
              <a:chExt cx="3447" cy="227"/>
            </a:xfrm>
          </p:grpSpPr>
          <p:sp>
            <p:nvSpPr>
              <p:cNvPr id="6159" name="Line 13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" name="Line 14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58" name="Rectangle 15"/>
            <p:cNvSpPr>
              <a:spLocks noChangeArrowheads="1"/>
            </p:cNvSpPr>
            <p:nvPr/>
          </p:nvSpPr>
          <p:spPr bwMode="gray">
            <a:xfrm>
              <a:off x="1401" y="1488"/>
              <a:ext cx="16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sz="2400" b="1">
                  <a:latin typeface="Arial" charset="0"/>
                  <a:ea typeface="굴림" pitchFamily="34" charset="-127"/>
                </a:rPr>
                <a:t> </a:t>
              </a:r>
              <a:endParaRPr kumimoji="1" lang="ko-KR" altLang="zh-CN" sz="2400" b="1">
                <a:latin typeface="Arial" charset="0"/>
                <a:ea typeface="굴림" pitchFamily="34" charset="-127"/>
              </a:endParaRPr>
            </a:p>
            <a:p>
              <a:pPr latinLnBrk="1"/>
              <a:r>
                <a:rPr kumimoji="1" lang="en-US" altLang="ko-KR" sz="2400" b="1">
                  <a:solidFill>
                    <a:srgbClr val="FFFFFF"/>
                  </a:solidFill>
                  <a:latin typeface="Arial" charset="0"/>
                  <a:ea typeface="굴림" pitchFamily="34" charset="-127"/>
                </a:rPr>
                <a:t> </a:t>
              </a:r>
            </a:p>
          </p:txBody>
        </p:sp>
      </p:grpSp>
      <p:sp>
        <p:nvSpPr>
          <p:cNvPr id="6149" name="Text Box 28"/>
          <p:cNvSpPr txBox="1">
            <a:spLocks noChangeArrowheads="1"/>
          </p:cNvSpPr>
          <p:nvPr/>
        </p:nvSpPr>
        <p:spPr bwMode="auto">
          <a:xfrm>
            <a:off x="2498724" y="2128838"/>
            <a:ext cx="474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charset="-122"/>
              </a:rPr>
              <a:t>1 </a:t>
            </a:r>
            <a:r>
              <a:rPr lang="zh-CN" altLang="en-US" sz="2400" b="1" dirty="0"/>
              <a:t>万方</a:t>
            </a:r>
            <a:r>
              <a:rPr lang="zh-CN" altLang="en-US" sz="2400" b="1" dirty="0" smtClean="0"/>
              <a:t>数据股份有限公司简介</a:t>
            </a:r>
            <a:endParaRPr lang="en-US" altLang="zh-CN" sz="2400" b="1" dirty="0"/>
          </a:p>
        </p:txBody>
      </p:sp>
      <p:sp>
        <p:nvSpPr>
          <p:cNvPr id="6150" name="Text Box 32"/>
          <p:cNvSpPr txBox="1">
            <a:spLocks noChangeArrowheads="1"/>
          </p:cNvSpPr>
          <p:nvPr/>
        </p:nvSpPr>
        <p:spPr bwMode="auto">
          <a:xfrm>
            <a:off x="2197100" y="3006725"/>
            <a:ext cx="539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  2 </a:t>
            </a:r>
            <a:r>
              <a:rPr lang="zh-CN" altLang="en-US" sz="2400" b="1" dirty="0">
                <a:latin typeface="宋体" charset="-122"/>
              </a:rPr>
              <a:t>万方数据医学产品背景介绍</a:t>
            </a:r>
            <a:endParaRPr lang="zh-CN" altLang="en-US" sz="2400" b="1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35696" y="4742438"/>
            <a:ext cx="5976664" cy="702786"/>
            <a:chOff x="1237" y="2909"/>
            <a:chExt cx="3457" cy="233"/>
          </a:xfrm>
          <a:solidFill>
            <a:schemeClr val="bg1">
              <a:lumMod val="50000"/>
            </a:schemeClr>
          </a:solidFill>
        </p:grpSpPr>
        <p:sp>
          <p:nvSpPr>
            <p:cNvPr id="9227" name="AutoShape 17"/>
            <p:cNvSpPr>
              <a:spLocks noChangeArrowheads="1"/>
            </p:cNvSpPr>
            <p:nvPr/>
          </p:nvSpPr>
          <p:spPr bwMode="gray">
            <a:xfrm>
              <a:off x="1237" y="2909"/>
              <a:ext cx="3448" cy="22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247" y="2915"/>
              <a:ext cx="3447" cy="227"/>
              <a:chOff x="1247" y="1509"/>
              <a:chExt cx="3447" cy="227"/>
            </a:xfrm>
            <a:grpFill/>
          </p:grpSpPr>
          <p:sp>
            <p:nvSpPr>
              <p:cNvPr id="9230" name="Line 19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31" name="Line 20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6152" name="Text Box 32"/>
          <p:cNvSpPr txBox="1">
            <a:spLocks noChangeArrowheads="1"/>
          </p:cNvSpPr>
          <p:nvPr/>
        </p:nvSpPr>
        <p:spPr bwMode="auto">
          <a:xfrm>
            <a:off x="2211388" y="3811588"/>
            <a:ext cx="51847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宋体" charset="-122"/>
              </a:rPr>
              <a:t>  4 </a:t>
            </a:r>
            <a:r>
              <a:rPr lang="zh-CN" altLang="en-US" sz="2400" b="1">
                <a:solidFill>
                  <a:schemeClr val="bg1"/>
                </a:solidFill>
              </a:rPr>
              <a:t>万方医学网介绍</a:t>
            </a:r>
            <a:endParaRPr lang="en-US" altLang="zh-CN" sz="2400" b="1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2400" b="1">
              <a:solidFill>
                <a:schemeClr val="bg1"/>
              </a:solidFill>
              <a:latin typeface="宋体" charset="-122"/>
            </a:endParaRPr>
          </a:p>
          <a:p>
            <a:pPr eaLnBrk="0" hangingPunct="0">
              <a:spcBef>
                <a:spcPct val="50000"/>
              </a:spcBef>
            </a:pPr>
            <a:endParaRPr lang="en-US" altLang="zh-CN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35696" y="3845101"/>
            <a:ext cx="5904656" cy="664019"/>
            <a:chOff x="1246" y="1955"/>
            <a:chExt cx="3448" cy="228"/>
          </a:xfrm>
          <a:solidFill>
            <a:srgbClr val="00B0F0"/>
          </a:solidFill>
        </p:grpSpPr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  <a:grpFill/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6154" name="Text Box 32"/>
          <p:cNvSpPr txBox="1">
            <a:spLocks noChangeArrowheads="1"/>
          </p:cNvSpPr>
          <p:nvPr/>
        </p:nvSpPr>
        <p:spPr bwMode="auto">
          <a:xfrm>
            <a:off x="2195513" y="3811588"/>
            <a:ext cx="518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  3 </a:t>
            </a:r>
            <a:r>
              <a:rPr lang="zh-CN" altLang="en-US" sz="2400" b="1" dirty="0">
                <a:latin typeface="宋体" charset="-122"/>
              </a:rPr>
              <a:t>万方医学网功能</a:t>
            </a:r>
            <a:r>
              <a:rPr lang="zh-CN" altLang="en-US" sz="2400" b="1" dirty="0" smtClean="0">
                <a:latin typeface="宋体" charset="-122"/>
              </a:rPr>
              <a:t>介绍及演示</a:t>
            </a:r>
            <a:endParaRPr lang="zh-CN" altLang="en-US" sz="2400" b="1" dirty="0"/>
          </a:p>
        </p:txBody>
      </p:sp>
      <p:sp>
        <p:nvSpPr>
          <p:cNvPr id="6155" name="Text Box 32"/>
          <p:cNvSpPr txBox="1">
            <a:spLocks noChangeArrowheads="1"/>
          </p:cNvSpPr>
          <p:nvPr/>
        </p:nvSpPr>
        <p:spPr bwMode="auto">
          <a:xfrm>
            <a:off x="2195513" y="4748213"/>
            <a:ext cx="518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  4 </a:t>
            </a:r>
            <a:r>
              <a:rPr lang="zh-CN" altLang="en-US" sz="2400" b="1" dirty="0">
                <a:latin typeface="宋体" charset="-122"/>
              </a:rPr>
              <a:t>遇到问题怎么办？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688" y="457200"/>
            <a:ext cx="7456487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j-cs"/>
              </a:rPr>
              <a:t>二次检索</a:t>
            </a:r>
            <a:endParaRPr lang="zh-CN" altLang="en-US" sz="3600" b="1" kern="0" dirty="0">
              <a:solidFill>
                <a:schemeClr val="bg1"/>
              </a:solidFill>
              <a:latin typeface="+mj-lt"/>
              <a:ea typeface="宋体" pitchFamily="2" charset="-122"/>
              <a:cs typeface="+mj-cs"/>
            </a:endParaRPr>
          </a:p>
        </p:txBody>
      </p:sp>
      <p:pic>
        <p:nvPicPr>
          <p:cNvPr id="30723" name="Picture 1" descr="C:\Users\Gong\AppData\Roaming\Tencent\Users\382062504\QQ\WinTemp\RichOle\6WTJ~I44Z_Y3VLMNW2@IM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979613" y="4005263"/>
            <a:ext cx="3168650" cy="288925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4864100" y="4581525"/>
            <a:ext cx="1727200" cy="612775"/>
          </a:xfrm>
          <a:prstGeom prst="wedgeRectCallout">
            <a:avLst>
              <a:gd name="adj1" fmla="val -54343"/>
              <a:gd name="adj2" fmla="val -86079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zh-CN" altLang="en-US" b="1"/>
              <a:t>命中</a:t>
            </a:r>
            <a:r>
              <a:rPr lang="en-US" altLang="zh-CN" b="1"/>
              <a:t>15654</a:t>
            </a:r>
            <a:r>
              <a:rPr lang="zh-CN" altLang="en-US" b="1"/>
              <a:t>条，共</a:t>
            </a:r>
            <a:r>
              <a:rPr lang="en-US" altLang="zh-CN" b="1"/>
              <a:t>1566</a:t>
            </a:r>
            <a:r>
              <a:rPr lang="zh-CN" altLang="en-US" b="1"/>
              <a:t>页</a:t>
            </a: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2482850" y="2066925"/>
            <a:ext cx="4465638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2139950" y="2743200"/>
            <a:ext cx="3600450" cy="360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5940425" y="3141663"/>
            <a:ext cx="1008063" cy="2873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92162" name="Picture 2" descr="C:\Users\Gong\AppData\Roaming\Tencent\Users\382062504\QQ\WinTemp\RichOle\K_14$63C~51VY9[`E_WZE$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3175"/>
            <a:ext cx="92106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979613" y="4216400"/>
            <a:ext cx="3168650" cy="288925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标注 10"/>
          <p:cNvSpPr>
            <a:spLocks noChangeArrowheads="1"/>
          </p:cNvSpPr>
          <p:nvPr/>
        </p:nvSpPr>
        <p:spPr bwMode="auto">
          <a:xfrm>
            <a:off x="5722938" y="3135313"/>
            <a:ext cx="1727200" cy="612775"/>
          </a:xfrm>
          <a:prstGeom prst="wedgeRectCallout">
            <a:avLst>
              <a:gd name="adj1" fmla="val -76676"/>
              <a:gd name="adj2" fmla="val 116773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zh-CN" altLang="en-US" b="1"/>
              <a:t>命中</a:t>
            </a:r>
            <a:r>
              <a:rPr lang="en-US" altLang="zh-CN" b="1"/>
              <a:t>1468</a:t>
            </a:r>
            <a:r>
              <a:rPr lang="zh-CN" altLang="en-US" b="1"/>
              <a:t>条，共</a:t>
            </a:r>
            <a:r>
              <a:rPr lang="en-US" altLang="zh-CN" b="1"/>
              <a:t>147</a:t>
            </a:r>
            <a:r>
              <a:rPr lang="zh-CN" altLang="en-US" b="1"/>
              <a:t>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00213"/>
            <a:ext cx="5162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681288"/>
            <a:ext cx="61182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39750" y="1125538"/>
            <a:ext cx="4643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宋体" charset="-122"/>
                <a:sym typeface="Wingdings" pitchFamily="2" charset="2"/>
              </a:rPr>
              <a:t> 论文检索</a:t>
            </a:r>
            <a:r>
              <a:rPr lang="en-US" altLang="zh-CN" sz="2400" b="1">
                <a:latin typeface="宋体" charset="-122"/>
                <a:sym typeface="Wingdings" pitchFamily="2" charset="2"/>
              </a:rPr>
              <a:t>——</a:t>
            </a:r>
            <a:r>
              <a:rPr lang="zh-CN" altLang="en-US" sz="2400" b="1">
                <a:latin typeface="宋体" charset="-122"/>
                <a:sym typeface="Wingdings" pitchFamily="2" charset="2"/>
              </a:rPr>
              <a:t>论文下载</a:t>
            </a:r>
            <a:endParaRPr lang="zh-CN" altLang="en-US" sz="2400" b="1">
              <a:latin typeface="宋体" charset="-122"/>
            </a:endParaRPr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928688" y="457200"/>
            <a:ext cx="74564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3600" b="1" dirty="0">
                <a:solidFill>
                  <a:schemeClr val="bg1"/>
                </a:solidFill>
                <a:latin typeface="Arial" charset="0"/>
              </a:rPr>
              <a:t>论文信息页</a:t>
            </a: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1692275" y="2997200"/>
            <a:ext cx="863600" cy="2159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4932363" y="2205038"/>
            <a:ext cx="3535362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b="1">
                <a:latin typeface="宋体" charset="-122"/>
              </a:rPr>
              <a:t>点击</a:t>
            </a:r>
            <a:r>
              <a:rPr lang="en-US" altLang="zh-CN" b="1">
                <a:latin typeface="宋体" charset="-122"/>
              </a:rPr>
              <a:t>PDF</a:t>
            </a:r>
            <a:r>
              <a:rPr lang="zh-CN" altLang="en-US" b="1">
                <a:latin typeface="宋体" charset="-122"/>
              </a:rPr>
              <a:t>标志即可下载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2555875" y="2420938"/>
            <a:ext cx="2303463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348038" y="2997200"/>
            <a:ext cx="792162" cy="2159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810125" y="3933825"/>
            <a:ext cx="285750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b="1">
                <a:latin typeface="宋体" charset="-122"/>
              </a:rPr>
              <a:t>点击次数、下载次数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 flipV="1">
            <a:off x="3995738" y="3213100"/>
            <a:ext cx="720725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6" name="AutoShape 6"/>
          <p:cNvSpPr>
            <a:spLocks noChangeArrowheads="1"/>
          </p:cNvSpPr>
          <p:nvPr/>
        </p:nvSpPr>
        <p:spPr bwMode="auto">
          <a:xfrm>
            <a:off x="1908175" y="1773238"/>
            <a:ext cx="360363" cy="13176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7" name="Text Box 8"/>
          <p:cNvSpPr txBox="1">
            <a:spLocks noChangeArrowheads="1"/>
          </p:cNvSpPr>
          <p:nvPr/>
        </p:nvSpPr>
        <p:spPr bwMode="auto">
          <a:xfrm>
            <a:off x="34925" y="2338388"/>
            <a:ext cx="1490663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b="1">
                <a:latin typeface="宋体" charset="-122"/>
              </a:rPr>
              <a:t>独家期刊</a:t>
            </a:r>
          </a:p>
        </p:txBody>
      </p:sp>
      <p:sp>
        <p:nvSpPr>
          <p:cNvPr id="31758" name="Line 10"/>
          <p:cNvSpPr>
            <a:spLocks noChangeShapeType="1"/>
          </p:cNvSpPr>
          <p:nvPr/>
        </p:nvSpPr>
        <p:spPr bwMode="auto">
          <a:xfrm flipV="1">
            <a:off x="1331913" y="1844675"/>
            <a:ext cx="5762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9" name="AutoShape 6"/>
          <p:cNvSpPr>
            <a:spLocks noChangeArrowheads="1"/>
          </p:cNvSpPr>
          <p:nvPr/>
        </p:nvSpPr>
        <p:spPr bwMode="auto">
          <a:xfrm>
            <a:off x="6011863" y="1773238"/>
            <a:ext cx="431800" cy="2159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0" name="Line 10"/>
          <p:cNvSpPr>
            <a:spLocks noChangeShapeType="1"/>
          </p:cNvSpPr>
          <p:nvPr/>
        </p:nvSpPr>
        <p:spPr bwMode="auto">
          <a:xfrm flipV="1">
            <a:off x="5435600" y="1844675"/>
            <a:ext cx="576263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4689" name="Picture 1" descr="C:\DOCUME~1\ADMINI~1\LOCALS~1\Temp\8XXKT9})[X)J~_~{MA40EV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437063"/>
            <a:ext cx="3781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2CCD2C46-58A1-4064-9818-F1B535E688C5}" type="slidenum">
              <a:rPr lang="en-US" altLang="zh-CN" sz="1200">
                <a:solidFill>
                  <a:srgbClr val="898989"/>
                </a:solidFill>
              </a:rPr>
              <a:pPr algn="r" eaLnBrk="0" hangingPunct="0"/>
              <a:t>22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539750" y="1052513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400" b="1">
                <a:latin typeface="宋体" charset="-122"/>
                <a:sym typeface="Wingdings" pitchFamily="2" charset="2"/>
              </a:rPr>
              <a:t> 国内外核心期刊</a:t>
            </a:r>
            <a:endParaRPr lang="zh-CN" altLang="en-US" sz="2400" b="1">
              <a:latin typeface="宋体" charset="-122"/>
            </a:endParaRPr>
          </a:p>
        </p:txBody>
      </p:sp>
      <p:sp>
        <p:nvSpPr>
          <p:cNvPr id="32772" name="Rectangle 27"/>
          <p:cNvSpPr>
            <a:spLocks noChangeArrowheads="1"/>
          </p:cNvSpPr>
          <p:nvPr/>
        </p:nvSpPr>
        <p:spPr bwMode="gray">
          <a:xfrm>
            <a:off x="755650" y="5300663"/>
            <a:ext cx="6238875" cy="1500187"/>
          </a:xfrm>
          <a:prstGeom prst="rect">
            <a:avLst/>
          </a:prstGeom>
          <a:noFill/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Arial" charset="0"/>
                <a:ea typeface="黑体" pitchFamily="2" charset="-122"/>
              </a:rPr>
              <a:t>      </a:t>
            </a:r>
            <a:endParaRPr lang="zh-CN" altLang="en-US">
              <a:latin typeface="Arial" charset="0"/>
              <a:ea typeface="黑体" pitchFamily="2" charset="-122"/>
            </a:endParaRPr>
          </a:p>
        </p:txBody>
      </p:sp>
      <p:grpSp>
        <p:nvGrpSpPr>
          <p:cNvPr id="2" name="组合 37"/>
          <p:cNvGrpSpPr>
            <a:grpSpLocks/>
          </p:cNvGrpSpPr>
          <p:nvPr/>
        </p:nvGrpSpPr>
        <p:grpSpPr bwMode="auto">
          <a:xfrm>
            <a:off x="779463" y="5443538"/>
            <a:ext cx="6335712" cy="1214437"/>
            <a:chOff x="1620838" y="5130800"/>
            <a:chExt cx="6335712" cy="1727200"/>
          </a:xfrm>
        </p:grpSpPr>
        <p:sp>
          <p:nvSpPr>
            <p:cNvPr id="32779" name="Text Box 13"/>
            <p:cNvSpPr txBox="1">
              <a:spLocks noChangeArrowheads="1"/>
            </p:cNvSpPr>
            <p:nvPr/>
          </p:nvSpPr>
          <p:spPr bwMode="gray">
            <a:xfrm>
              <a:off x="2413000" y="5130800"/>
              <a:ext cx="2159000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latin typeface="Arial" charset="0"/>
                  <a:ea typeface="黑体" pitchFamily="2" charset="-122"/>
                </a:rPr>
                <a:t>核心期刊收录标签</a:t>
              </a:r>
            </a:p>
          </p:txBody>
        </p:sp>
        <p:pic>
          <p:nvPicPr>
            <p:cNvPr id="32780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859338" y="5202238"/>
              <a:ext cx="447675" cy="2286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sp>
          <p:nvSpPr>
            <p:cNvPr id="32781" name="Text Box 16"/>
            <p:cNvSpPr txBox="1">
              <a:spLocks noChangeArrowheads="1"/>
            </p:cNvSpPr>
            <p:nvPr/>
          </p:nvSpPr>
          <p:spPr bwMode="gray">
            <a:xfrm>
              <a:off x="5364163" y="5130800"/>
              <a:ext cx="2252662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Arial" charset="0"/>
                  <a:ea typeface="黑体" pitchFamily="2" charset="-122"/>
                </a:rPr>
                <a:t>中信所收录核心期刊</a:t>
              </a:r>
            </a:p>
          </p:txBody>
        </p:sp>
        <p:pic>
          <p:nvPicPr>
            <p:cNvPr id="3278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859338" y="5634038"/>
              <a:ext cx="390525" cy="2286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pic>
          <p:nvPicPr>
            <p:cNvPr id="32783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860925" y="6053138"/>
              <a:ext cx="333375" cy="2286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pic>
          <p:nvPicPr>
            <p:cNvPr id="3278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860925" y="6513513"/>
              <a:ext cx="323850" cy="20002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pic>
          <p:nvPicPr>
            <p:cNvPr id="32785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639888" y="6138863"/>
              <a:ext cx="457200" cy="209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sp>
          <p:nvSpPr>
            <p:cNvPr id="32786" name="Text Box 21"/>
            <p:cNvSpPr txBox="1">
              <a:spLocks noChangeArrowheads="1"/>
            </p:cNvSpPr>
            <p:nvPr/>
          </p:nvSpPr>
          <p:spPr bwMode="gray">
            <a:xfrm>
              <a:off x="5364163" y="5562600"/>
              <a:ext cx="2592387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Arial" charset="0"/>
                  <a:ea typeface="黑体" pitchFamily="2" charset="-122"/>
                </a:rPr>
                <a:t>北京大学中文核心期刊</a:t>
              </a:r>
            </a:p>
          </p:txBody>
        </p:sp>
        <p:sp>
          <p:nvSpPr>
            <p:cNvPr id="32787" name="Text Box 22"/>
            <p:cNvSpPr txBox="1">
              <a:spLocks noChangeArrowheads="1"/>
            </p:cNvSpPr>
            <p:nvPr/>
          </p:nvSpPr>
          <p:spPr bwMode="gray">
            <a:xfrm>
              <a:off x="5364163" y="5994400"/>
              <a:ext cx="1963737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Arial" charset="0"/>
                  <a:ea typeface="黑体" pitchFamily="2" charset="-122"/>
                </a:rPr>
                <a:t>美国化学文摘</a:t>
              </a:r>
            </a:p>
          </p:txBody>
        </p:sp>
        <p:sp>
          <p:nvSpPr>
            <p:cNvPr id="32788" name="Text Box 23"/>
            <p:cNvSpPr txBox="1">
              <a:spLocks noChangeArrowheads="1"/>
            </p:cNvSpPr>
            <p:nvPr/>
          </p:nvSpPr>
          <p:spPr bwMode="gray">
            <a:xfrm>
              <a:off x="5345113" y="6419850"/>
              <a:ext cx="2324100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Arial" charset="0"/>
                  <a:ea typeface="黑体" pitchFamily="2" charset="-122"/>
                </a:rPr>
                <a:t>美国生物科学数据库</a:t>
              </a:r>
            </a:p>
          </p:txBody>
        </p:sp>
        <p:sp>
          <p:nvSpPr>
            <p:cNvPr id="32789" name="Text Box 24"/>
            <p:cNvSpPr txBox="1">
              <a:spLocks noChangeArrowheads="1"/>
            </p:cNvSpPr>
            <p:nvPr/>
          </p:nvSpPr>
          <p:spPr bwMode="gray">
            <a:xfrm>
              <a:off x="2268538" y="6061075"/>
              <a:ext cx="1676400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Arial" charset="0"/>
                  <a:ea typeface="黑体" pitchFamily="2" charset="-122"/>
                </a:rPr>
                <a:t>SCI</a:t>
              </a:r>
              <a:r>
                <a:rPr lang="zh-CN" altLang="en-US">
                  <a:latin typeface="Arial" charset="0"/>
                  <a:ea typeface="黑体" pitchFamily="2" charset="-122"/>
                </a:rPr>
                <a:t>扩展版</a:t>
              </a:r>
            </a:p>
          </p:txBody>
        </p:sp>
        <p:pic>
          <p:nvPicPr>
            <p:cNvPr id="32790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09738" y="5629275"/>
              <a:ext cx="3429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1" name="Text Box 26"/>
            <p:cNvSpPr txBox="1">
              <a:spLocks noChangeArrowheads="1"/>
            </p:cNvSpPr>
            <p:nvPr/>
          </p:nvSpPr>
          <p:spPr bwMode="gray">
            <a:xfrm>
              <a:off x="2268538" y="5562600"/>
              <a:ext cx="1460500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Arial" charset="0"/>
                  <a:ea typeface="黑体" pitchFamily="2" charset="-122"/>
                </a:rPr>
                <a:t>SCI</a:t>
              </a:r>
              <a:r>
                <a:rPr lang="zh-CN" altLang="en-US">
                  <a:latin typeface="Arial" charset="0"/>
                  <a:ea typeface="黑体" pitchFamily="2" charset="-122"/>
                </a:rPr>
                <a:t>期刊</a:t>
              </a:r>
            </a:p>
          </p:txBody>
        </p:sp>
        <p:pic>
          <p:nvPicPr>
            <p:cNvPr id="32792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620838" y="6570663"/>
              <a:ext cx="542925" cy="18097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sp>
          <p:nvSpPr>
            <p:cNvPr id="32793" name="Text Box 29"/>
            <p:cNvSpPr txBox="1">
              <a:spLocks noChangeArrowheads="1"/>
            </p:cNvSpPr>
            <p:nvPr/>
          </p:nvSpPr>
          <p:spPr bwMode="gray">
            <a:xfrm>
              <a:off x="2268538" y="6491288"/>
              <a:ext cx="2160587" cy="366712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Arial" charset="0"/>
                  <a:ea typeface="黑体" pitchFamily="2" charset="-122"/>
                </a:rPr>
                <a:t>Medline</a:t>
              </a:r>
              <a:r>
                <a:rPr lang="zh-CN" altLang="en-US">
                  <a:latin typeface="Arial" charset="0"/>
                  <a:ea typeface="黑体" pitchFamily="2" charset="-122"/>
                </a:rPr>
                <a:t>收录期刊</a:t>
              </a:r>
            </a:p>
          </p:txBody>
        </p:sp>
      </p:grp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771775" y="4437063"/>
            <a:ext cx="720725" cy="14446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75" name="Picture 25" descr="C:\DOCUME~1\ADMINI~1\LOCALS~1\Temp\F701QYLLCI$@Q$ZIE]GCT$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1628775"/>
            <a:ext cx="777557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Line 14"/>
          <p:cNvSpPr>
            <a:spLocks noChangeShapeType="1"/>
          </p:cNvSpPr>
          <p:nvPr/>
        </p:nvSpPr>
        <p:spPr bwMode="gray">
          <a:xfrm flipV="1">
            <a:off x="3636963" y="4365625"/>
            <a:ext cx="1366837" cy="9921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7" name="圆角矩形 25"/>
          <p:cNvSpPr>
            <a:spLocks noChangeArrowheads="1"/>
          </p:cNvSpPr>
          <p:nvPr/>
        </p:nvSpPr>
        <p:spPr bwMode="auto">
          <a:xfrm>
            <a:off x="3995738" y="4005263"/>
            <a:ext cx="2376487" cy="2873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2778" name="圆角矩形 26"/>
          <p:cNvSpPr>
            <a:spLocks noChangeArrowheads="1"/>
          </p:cNvSpPr>
          <p:nvPr/>
        </p:nvSpPr>
        <p:spPr bwMode="auto">
          <a:xfrm>
            <a:off x="1835150" y="4797425"/>
            <a:ext cx="2592388" cy="1444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24400"/>
            <a:ext cx="49672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79500"/>
            <a:ext cx="496728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830263" y="1898650"/>
            <a:ext cx="8051800" cy="3043238"/>
            <a:chOff x="3895375" y="1650780"/>
            <a:chExt cx="8054051" cy="3044157"/>
          </a:xfrm>
        </p:grpSpPr>
        <p:sp>
          <p:nvSpPr>
            <p:cNvPr id="33797" name="Text Box 8"/>
            <p:cNvSpPr txBox="1">
              <a:spLocks noChangeArrowheads="1"/>
            </p:cNvSpPr>
            <p:nvPr/>
          </p:nvSpPr>
          <p:spPr bwMode="auto">
            <a:xfrm>
              <a:off x="10527681" y="2348862"/>
              <a:ext cx="1071570" cy="4000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2000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3798" name="TextBox 3"/>
            <p:cNvSpPr txBox="1">
              <a:spLocks noChangeArrowheads="1"/>
            </p:cNvSpPr>
            <p:nvPr/>
          </p:nvSpPr>
          <p:spPr bwMode="auto">
            <a:xfrm>
              <a:off x="10492890" y="2308051"/>
              <a:ext cx="12508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/>
                <a:t>参考文献</a:t>
              </a:r>
            </a:p>
          </p:txBody>
        </p:sp>
        <p:sp>
          <p:nvSpPr>
            <p:cNvPr id="33799" name="左箭头 4"/>
            <p:cNvSpPr>
              <a:spLocks noChangeArrowheads="1"/>
            </p:cNvSpPr>
            <p:nvPr/>
          </p:nvSpPr>
          <p:spPr bwMode="auto">
            <a:xfrm rot="762914" flipV="1">
              <a:off x="3895375" y="1650780"/>
              <a:ext cx="6693019" cy="114423"/>
            </a:xfrm>
            <a:prstGeom prst="leftArrow">
              <a:avLst>
                <a:gd name="adj1" fmla="val 50000"/>
                <a:gd name="adj2" fmla="val 50099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3800" name="TextBox 5"/>
            <p:cNvSpPr txBox="1">
              <a:spLocks noChangeArrowheads="1"/>
            </p:cNvSpPr>
            <p:nvPr/>
          </p:nvSpPr>
          <p:spPr bwMode="auto">
            <a:xfrm>
              <a:off x="10806993" y="3068942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/>
                <a:t>相似文献</a:t>
              </a:r>
            </a:p>
          </p:txBody>
        </p:sp>
        <p:sp>
          <p:nvSpPr>
            <p:cNvPr id="33801" name="矩形 7"/>
            <p:cNvSpPr>
              <a:spLocks noChangeArrowheads="1"/>
            </p:cNvSpPr>
            <p:nvPr/>
          </p:nvSpPr>
          <p:spPr bwMode="auto">
            <a:xfrm>
              <a:off x="10734980" y="3068942"/>
              <a:ext cx="1214446" cy="42862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2" name="左箭头 8"/>
            <p:cNvSpPr>
              <a:spLocks noChangeArrowheads="1"/>
            </p:cNvSpPr>
            <p:nvPr/>
          </p:nvSpPr>
          <p:spPr bwMode="auto">
            <a:xfrm rot="21361723" flipV="1">
              <a:off x="4035776" y="3413870"/>
              <a:ext cx="6712883" cy="151131"/>
            </a:xfrm>
            <a:prstGeom prst="leftArrow">
              <a:avLst>
                <a:gd name="adj1" fmla="val 50000"/>
                <a:gd name="adj2" fmla="val 4997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3" name="矩形 9"/>
            <p:cNvSpPr>
              <a:spLocks noChangeArrowheads="1"/>
            </p:cNvSpPr>
            <p:nvPr/>
          </p:nvSpPr>
          <p:spPr bwMode="auto">
            <a:xfrm>
              <a:off x="6197558" y="4478128"/>
              <a:ext cx="504158" cy="21680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63738" y="2996952"/>
            <a:ext cx="5345112" cy="1305172"/>
            <a:chOff x="1237" y="2855"/>
            <a:chExt cx="3457" cy="229"/>
          </a:xfrm>
          <a:solidFill>
            <a:schemeClr val="bg1">
              <a:lumMod val="50000"/>
            </a:schemeClr>
          </a:solidFill>
        </p:grpSpPr>
        <p:sp>
          <p:nvSpPr>
            <p:cNvPr id="81924" name="AutoShape 17"/>
            <p:cNvSpPr>
              <a:spLocks noChangeArrowheads="1"/>
            </p:cNvSpPr>
            <p:nvPr/>
          </p:nvSpPr>
          <p:spPr bwMode="gray">
            <a:xfrm>
              <a:off x="1237" y="2855"/>
              <a:ext cx="3448" cy="22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 dirty="0">
                <a:ea typeface="SimSun" pitchFamily="2" charset="-122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247" y="2857"/>
              <a:ext cx="3447" cy="227"/>
              <a:chOff x="1247" y="1451"/>
              <a:chExt cx="3447" cy="227"/>
            </a:xfrm>
            <a:grpFill/>
          </p:grpSpPr>
          <p:sp>
            <p:nvSpPr>
              <p:cNvPr id="81927" name="Line 19"/>
              <p:cNvSpPr>
                <a:spLocks noChangeShapeType="1"/>
              </p:cNvSpPr>
              <p:nvPr/>
            </p:nvSpPr>
            <p:spPr bwMode="gray">
              <a:xfrm>
                <a:off x="1247" y="1631"/>
                <a:ext cx="3447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81928" name="Line 20"/>
              <p:cNvSpPr>
                <a:spLocks noChangeShapeType="1"/>
              </p:cNvSpPr>
              <p:nvPr/>
            </p:nvSpPr>
            <p:spPr bwMode="gray">
              <a:xfrm>
                <a:off x="1429" y="1451"/>
                <a:ext cx="0" cy="227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SimSun" pitchFamily="2" charset="-122"/>
                </a:endParaRPr>
              </a:p>
            </p:txBody>
          </p:sp>
        </p:grpSp>
      </p:grpSp>
      <p:sp>
        <p:nvSpPr>
          <p:cNvPr id="69635" name="Text Box 32"/>
          <p:cNvSpPr txBox="1">
            <a:spLocks noChangeArrowheads="1"/>
          </p:cNvSpPr>
          <p:nvPr/>
        </p:nvSpPr>
        <p:spPr bwMode="auto">
          <a:xfrm>
            <a:off x="2124075" y="3429000"/>
            <a:ext cx="51847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  4 </a:t>
            </a:r>
            <a:r>
              <a:rPr lang="zh-CN" altLang="en-US" sz="2400" b="1" dirty="0">
                <a:latin typeface="宋体" charset="-122"/>
              </a:rPr>
              <a:t>遇到问题怎么办？</a:t>
            </a:r>
          </a:p>
          <a:p>
            <a:pPr eaLnBrk="0" hangingPunct="0">
              <a:spcBef>
                <a:spcPct val="50000"/>
              </a:spcBef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1"/>
          <p:cNvSpPr>
            <a:spLocks noGrp="1"/>
          </p:cNvSpPr>
          <p:nvPr>
            <p:ph type="title" idx="4294967295"/>
          </p:nvPr>
        </p:nvSpPr>
        <p:spPr>
          <a:xfrm>
            <a:off x="457200" y="228599"/>
            <a:ext cx="8229600" cy="1143001"/>
          </a:xfrm>
        </p:spPr>
        <p:txBody>
          <a:bodyPr/>
          <a:lstStyle/>
          <a:p>
            <a:pPr algn="l"/>
            <a:r>
              <a:rPr lang="zh-CN" altLang="en-US" dirty="0" smtClean="0">
                <a:ea typeface="宋体" charset="-122"/>
              </a:rPr>
              <a:t>    </a:t>
            </a:r>
            <a:r>
              <a:rPr lang="en-US" altLang="zh-CN" sz="3600" dirty="0" smtClean="0">
                <a:ea typeface="宋体" charset="-122"/>
              </a:rPr>
              <a:t>   </a:t>
            </a:r>
            <a:r>
              <a:rPr lang="zh-CN" altLang="en-US" sz="3600" dirty="0" smtClean="0">
                <a:ea typeface="宋体" charset="-122"/>
              </a:rPr>
              <a:t>遇到问题怎么办？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70659" name="内容占位符 2"/>
          <p:cNvSpPr>
            <a:spLocks noGrp="1"/>
          </p:cNvSpPr>
          <p:nvPr>
            <p:ph idx="4294967295"/>
          </p:nvPr>
        </p:nvSpPr>
        <p:spPr>
          <a:xfrm>
            <a:off x="827088" y="1673225"/>
            <a:ext cx="8002587" cy="3340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mtClean="0">
                <a:ea typeface="宋体" charset="-122"/>
              </a:rPr>
              <a:t>网址：</a:t>
            </a:r>
            <a:r>
              <a:rPr lang="en-US" altLang="zh-CN" smtClean="0">
                <a:solidFill>
                  <a:srgbClr val="339966"/>
                </a:solidFill>
                <a:ea typeface="宋体" charset="-122"/>
              </a:rPr>
              <a:t>http://med.wanfangdata.com.cn</a:t>
            </a:r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mtClean="0">
                <a:ea typeface="宋体" charset="-122"/>
              </a:rPr>
              <a:t>新手帮助、在线</a:t>
            </a:r>
            <a:r>
              <a:rPr lang="en-US" altLang="zh-CN" smtClean="0">
                <a:ea typeface="宋体" charset="-122"/>
              </a:rPr>
              <a:t>FAQ</a:t>
            </a:r>
          </a:p>
          <a:p>
            <a:pPr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mtClean="0">
                <a:ea typeface="宋体" charset="-122"/>
              </a:rPr>
              <a:t>电话客服： </a:t>
            </a:r>
            <a:r>
              <a:rPr lang="en-US" altLang="zh-CN" smtClean="0">
                <a:ea typeface="宋体" charset="-122"/>
              </a:rPr>
              <a:t>4000-115-888</a:t>
            </a:r>
            <a:r>
              <a:rPr lang="zh-CN" altLang="en-US" smtClean="0">
                <a:ea typeface="宋体" charset="-122"/>
              </a:rPr>
              <a:t>转</a:t>
            </a:r>
            <a:r>
              <a:rPr lang="en-US" altLang="zh-CN" smtClean="0">
                <a:ea typeface="宋体" charset="-122"/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宋体" charset="-122"/>
              </a:rPr>
              <a:t>Email</a:t>
            </a:r>
            <a:r>
              <a:rPr lang="zh-CN" altLang="en-US" smtClean="0">
                <a:ea typeface="宋体" charset="-122"/>
              </a:rPr>
              <a:t>： </a:t>
            </a:r>
            <a:r>
              <a:rPr lang="en-US" altLang="zh-CN" smtClean="0">
                <a:ea typeface="宋体" charset="-122"/>
                <a:hlinkClick r:id="rId2"/>
              </a:rPr>
              <a:t>yiyao@wanfangdata.com.cn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72711" name="Picture 7" descr="C:\Users\Gong\AppData\Roaming\Tencent\Users\382062504\QQ\WinTemp\RichOle\_3~Q5%[~@TQB2ANQJMM[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97698"/>
            <a:ext cx="3528392" cy="1539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 txBox="1">
            <a:spLocks noChangeArrowheads="1"/>
          </p:cNvSpPr>
          <p:nvPr/>
        </p:nvSpPr>
        <p:spPr bwMode="white">
          <a:xfrm>
            <a:off x="914400" y="2276475"/>
            <a:ext cx="7239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4000" b="1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101" y="2857496"/>
            <a:ext cx="7839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感谢您的关注！</a:t>
            </a:r>
            <a:endParaRPr lang="en-US" altLang="zh-C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  <a:p>
            <a:pPr algn="ctr" eaLnBrk="0" hangingPunct="0">
              <a:defRPr/>
            </a:pPr>
            <a:r>
              <a:rPr lang="en-US" altLang="zh-C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med.wanfangdata.com.cn</a:t>
            </a:r>
            <a:endParaRPr lang="zh-CN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2275" y="2997200"/>
            <a:ext cx="5472113" cy="1511300"/>
            <a:chOff x="1237" y="1488"/>
            <a:chExt cx="3457" cy="264"/>
          </a:xfrm>
        </p:grpSpPr>
        <p:sp>
          <p:nvSpPr>
            <p:cNvPr id="7172" name="AutoShape 5"/>
            <p:cNvSpPr>
              <a:spLocks noChangeArrowheads="1"/>
            </p:cNvSpPr>
            <p:nvPr/>
          </p:nvSpPr>
          <p:spPr bwMode="gray">
            <a:xfrm>
              <a:off x="1237" y="1507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47" y="1525"/>
              <a:ext cx="3447" cy="227"/>
              <a:chOff x="1247" y="1509"/>
              <a:chExt cx="3447" cy="227"/>
            </a:xfrm>
          </p:grpSpPr>
          <p:sp>
            <p:nvSpPr>
              <p:cNvPr id="7175" name="Line 7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74" name="Rectangle 9"/>
            <p:cNvSpPr>
              <a:spLocks noChangeArrowheads="1"/>
            </p:cNvSpPr>
            <p:nvPr/>
          </p:nvSpPr>
          <p:spPr bwMode="gray">
            <a:xfrm>
              <a:off x="1401" y="1488"/>
              <a:ext cx="14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sz="2400" b="1">
                  <a:latin typeface="Arial" charset="0"/>
                  <a:ea typeface="굴림" pitchFamily="34" charset="-127"/>
                </a:rPr>
                <a:t> </a:t>
              </a:r>
              <a:endParaRPr kumimoji="1" lang="ko-KR" altLang="zh-CN" sz="2400" b="1">
                <a:latin typeface="Arial" charset="0"/>
                <a:ea typeface="굴림" pitchFamily="34" charset="-127"/>
              </a:endParaRPr>
            </a:p>
            <a:p>
              <a:pPr latinLnBrk="1"/>
              <a:r>
                <a:rPr kumimoji="1" lang="ko-KR" altLang="en-US" sz="2400" b="1">
                  <a:solidFill>
                    <a:srgbClr val="FFFFFF"/>
                  </a:solidFill>
                  <a:latin typeface="Arial" charset="0"/>
                  <a:ea typeface="굴림" pitchFamily="34" charset="-127"/>
                </a:rPr>
                <a:t> </a:t>
              </a:r>
            </a:p>
          </p:txBody>
        </p:sp>
      </p:grp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195513" y="3557588"/>
            <a:ext cx="4752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1</a:t>
            </a:r>
            <a:r>
              <a:rPr lang="zh-CN" altLang="en-US" sz="2400" b="1" dirty="0">
                <a:latin typeface="宋体" charset="-122"/>
              </a:rPr>
              <a:t> 万方</a:t>
            </a:r>
            <a:r>
              <a:rPr lang="zh-CN" altLang="en-US" sz="2400" b="1" dirty="0" smtClean="0">
                <a:latin typeface="宋体" charset="-122"/>
              </a:rPr>
              <a:t>数据股份有限公司简介</a:t>
            </a:r>
            <a:endParaRPr lang="zh-CN" altLang="en-US" sz="2400" b="1" dirty="0"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534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zh-CN" altLang="en-US" sz="2400" b="1" dirty="0" smtClean="0">
                <a:latin typeface="宋体" charset="-122"/>
                <a:sym typeface="Wingdings" pitchFamily="2" charset="2"/>
              </a:rPr>
              <a:t> </a:t>
            </a:r>
            <a:r>
              <a:rPr lang="zh-CN" altLang="en-US" sz="2400" b="1" dirty="0" smtClean="0">
                <a:latin typeface="Arial" charset="0"/>
              </a:rPr>
              <a:t>万方数据股份有限公司</a:t>
            </a:r>
            <a:r>
              <a:rPr lang="zh-CN" altLang="en-US" sz="2400" b="1" dirty="0">
                <a:latin typeface="Arial" charset="0"/>
              </a:rPr>
              <a:t>背景</a:t>
            </a:r>
            <a:r>
              <a:rPr lang="ko-KR" altLang="en-US" sz="2400" b="1" dirty="0">
                <a:latin typeface="Arial" charset="0"/>
              </a:rPr>
              <a:t> </a:t>
            </a:r>
          </a:p>
          <a:p>
            <a:pPr marL="742950" lvl="1" indent="-285750">
              <a:lnSpc>
                <a:spcPct val="135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l"/>
            </a:pPr>
            <a:r>
              <a:rPr lang="en-US" altLang="ko-KR" sz="2000" b="1" dirty="0">
                <a:latin typeface="宋体" charset="-122"/>
              </a:rPr>
              <a:t>1993</a:t>
            </a:r>
            <a:r>
              <a:rPr lang="ko-KR" altLang="en-US" sz="2000" b="1" dirty="0">
                <a:latin typeface="宋体" charset="-122"/>
              </a:rPr>
              <a:t>年，北京万方数据公司正式成</a:t>
            </a:r>
            <a:r>
              <a:rPr lang="zh-CN" altLang="en-US" sz="2000" b="1" dirty="0">
                <a:latin typeface="宋体" charset="-122"/>
              </a:rPr>
              <a:t>立（北京万方数据股份有限公司前身）。</a:t>
            </a:r>
            <a:endParaRPr lang="ko-KR" altLang="zh-CN" sz="2000" b="1" dirty="0">
              <a:latin typeface="宋体" charset="-122"/>
            </a:endParaRPr>
          </a:p>
          <a:p>
            <a:pPr marL="742950" lvl="1" indent="-285750">
              <a:lnSpc>
                <a:spcPct val="135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l"/>
            </a:pPr>
            <a:r>
              <a:rPr lang="ko-KR" altLang="en-US" sz="2000" b="1" dirty="0">
                <a:latin typeface="宋体" charset="-122"/>
              </a:rPr>
              <a:t>2</a:t>
            </a:r>
            <a:r>
              <a:rPr lang="en-US" altLang="zh-CN" sz="2000" b="1" dirty="0">
                <a:latin typeface="宋体" charset="-122"/>
              </a:rPr>
              <a:t>000</a:t>
            </a:r>
            <a:r>
              <a:rPr lang="zh-CN" altLang="en-US" sz="2000" b="1" dirty="0">
                <a:latin typeface="宋体" charset="-122"/>
              </a:rPr>
              <a:t>年，北京万方数据股份有限公司成立，是由国家科学技术部直属单位</a:t>
            </a:r>
            <a:r>
              <a:rPr lang="en-US" altLang="zh-CN" sz="2000" b="1" dirty="0">
                <a:latin typeface="宋体" charset="-122"/>
              </a:rPr>
              <a:t>——</a:t>
            </a:r>
            <a:r>
              <a:rPr lang="zh-CN" altLang="en-US" sz="2000" b="1" dirty="0">
                <a:latin typeface="宋体" charset="-122"/>
              </a:rPr>
              <a:t>中国科学技术信息研究所发起组建并控股</a:t>
            </a:r>
            <a:r>
              <a:rPr lang="zh-CN" altLang="en-US" sz="2000" b="1" dirty="0" smtClean="0">
                <a:latin typeface="宋体" charset="-122"/>
              </a:rPr>
              <a:t>的唯一大型股份制有限公司</a:t>
            </a:r>
            <a:r>
              <a:rPr lang="en-US" altLang="zh-CN" sz="2000" b="1" dirty="0">
                <a:latin typeface="宋体" charset="-122"/>
              </a:rPr>
              <a:t>,</a:t>
            </a:r>
            <a:r>
              <a:rPr lang="zh-CN" altLang="en-US" sz="2000" b="1" dirty="0">
                <a:latin typeface="宋体" charset="-122"/>
              </a:rPr>
              <a:t>拥有很强的政府背景，与医药相关各政府部门关系良好。</a:t>
            </a:r>
            <a:endParaRPr lang="en-US" altLang="zh-CN" sz="2000" b="1" dirty="0">
              <a:latin typeface="宋体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endParaRPr lang="zh-CN" altLang="en-US" b="1" dirty="0">
              <a:latin typeface="宋体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endParaRPr lang="en-US" altLang="ko-KR" sz="2400" dirty="0">
              <a:latin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ko-KR" altLang="en-US" sz="2800" b="1" dirty="0">
              <a:solidFill>
                <a:schemeClr val="accent1"/>
              </a:solidFill>
              <a:latin typeface="Arial" charset="0"/>
              <a:ea typeface="굴림" pitchFamily="34" charset="-127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ko-KR" altLang="en-US" sz="2800" b="1" dirty="0">
              <a:solidFill>
                <a:schemeClr val="accent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kumimoji="1" lang="en-US" altLang="zh-CN" dirty="0" smtClean="0">
                <a:solidFill>
                  <a:srgbClr val="FFFFFF"/>
                </a:solidFill>
                <a:ea typeface="宋体" charset="-122"/>
              </a:rPr>
              <a:t>1 </a:t>
            </a:r>
            <a:r>
              <a:rPr kumimoji="1" lang="zh-CN" altLang="en-US" dirty="0" smtClean="0">
                <a:solidFill>
                  <a:srgbClr val="FFFFFF"/>
                </a:solidFill>
                <a:ea typeface="宋体" charset="-122"/>
              </a:rPr>
              <a:t>万方数据股份有限公司简介</a:t>
            </a:r>
            <a:endParaRPr lang="zh-CN" altLang="en-US" dirty="0" smtClean="0">
              <a:ea typeface="宋体" charset="-122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086225"/>
            <a:ext cx="472440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6225" y="2708275"/>
            <a:ext cx="6121400" cy="1512888"/>
            <a:chOff x="1246" y="1911"/>
            <a:chExt cx="3448" cy="272"/>
          </a:xfrm>
        </p:grpSpPr>
        <p:sp>
          <p:nvSpPr>
            <p:cNvPr id="11268" name="AutoShape 5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1271" name="Line 7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Line 8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70" name="Rectangle 9"/>
            <p:cNvSpPr>
              <a:spLocks noChangeArrowheads="1"/>
            </p:cNvSpPr>
            <p:nvPr/>
          </p:nvSpPr>
          <p:spPr bwMode="gray">
            <a:xfrm>
              <a:off x="1410" y="1911"/>
              <a:ext cx="258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endParaRPr kumimoji="1" lang="ko-KR" altLang="en-US" sz="24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267" name="Text Box 32"/>
          <p:cNvSpPr txBox="1">
            <a:spLocks noChangeArrowheads="1"/>
          </p:cNvSpPr>
          <p:nvPr/>
        </p:nvSpPr>
        <p:spPr bwMode="auto">
          <a:xfrm>
            <a:off x="1619250" y="3327400"/>
            <a:ext cx="612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宋体" charset="-122"/>
              </a:rPr>
              <a:t>  </a:t>
            </a:r>
            <a:r>
              <a:rPr lang="en-US" altLang="zh-CN" sz="2400" b="1" dirty="0">
                <a:latin typeface="宋体" charset="-122"/>
              </a:rPr>
              <a:t>2 </a:t>
            </a:r>
            <a:r>
              <a:rPr lang="zh-CN" altLang="en-US" sz="2400" b="1" dirty="0">
                <a:latin typeface="宋体" charset="-122"/>
              </a:rPr>
              <a:t>万方数据医学产品背景介绍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-228600" y="1600200"/>
            <a:ext cx="6840537" cy="609600"/>
          </a:xfrm>
        </p:spPr>
        <p:txBody>
          <a:bodyPr anchor="t"/>
          <a:lstStyle/>
          <a:p>
            <a:pPr marL="342900" indent="-342900" algn="l" fontAlgn="t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宋体" charset="-122"/>
                <a:sym typeface="Wingdings" pitchFamily="2" charset="2"/>
              </a:rPr>
              <a:t> 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学协会合作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专业精深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457200" y="2652713"/>
            <a:ext cx="5114925" cy="3297237"/>
          </a:xfrm>
        </p:spPr>
        <p:txBody>
          <a:bodyPr/>
          <a:lstStyle/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中华医学会</a:t>
            </a:r>
          </a:p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中国医师协会</a:t>
            </a:r>
          </a:p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中华中医药学会</a:t>
            </a:r>
          </a:p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中国医学救援协会</a:t>
            </a:r>
          </a:p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中国灾害防御协会救援医学会</a:t>
            </a:r>
          </a:p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中国民族医药学会</a:t>
            </a:r>
          </a:p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中华中医药学会养生康复专业委员会</a:t>
            </a:r>
          </a:p>
          <a:p>
            <a:pPr eaLnBrk="1" fontAlgn="t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solidFill>
                  <a:schemeClr val="tx1"/>
                </a:solidFill>
                <a:ea typeface="宋体" charset="-122"/>
              </a:rPr>
              <a:t>中国医学教育协会</a:t>
            </a:r>
          </a:p>
          <a:p>
            <a:pPr>
              <a:buFont typeface="Wingdings" pitchFamily="2" charset="2"/>
              <a:buNone/>
            </a:pPr>
            <a:endParaRPr lang="zh-CN" altLang="en-US" dirty="0" smtClean="0">
              <a:ea typeface="宋体" charset="-122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5572125" y="2727325"/>
            <a:ext cx="3571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000" b="1">
                <a:latin typeface="Arial" charset="0"/>
              </a:rPr>
              <a:t>期刊集团独家合作</a:t>
            </a:r>
          </a:p>
          <a:p>
            <a:pPr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000" b="1">
                <a:latin typeface="Arial" charset="0"/>
              </a:rPr>
              <a:t>网络期刊</a:t>
            </a:r>
            <a:r>
              <a:rPr lang="en-US" altLang="zh-CN" sz="2000" b="1">
                <a:latin typeface="Arial" charset="0"/>
              </a:rPr>
              <a:t>OA</a:t>
            </a:r>
            <a:r>
              <a:rPr lang="zh-CN" altLang="zh-CN" sz="2000" b="1">
                <a:latin typeface="Arial" charset="0"/>
              </a:rPr>
              <a:t>出版</a:t>
            </a:r>
          </a:p>
          <a:p>
            <a:pPr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000" b="1">
                <a:latin typeface="Arial" charset="0"/>
              </a:rPr>
              <a:t>医学知识库产品研发</a:t>
            </a:r>
          </a:p>
          <a:p>
            <a:pPr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000" b="1">
                <a:latin typeface="Arial" charset="0"/>
              </a:rPr>
              <a:t>国家项目联合申请</a:t>
            </a:r>
          </a:p>
          <a:p>
            <a:pPr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000" b="1">
                <a:latin typeface="Arial" charset="0"/>
              </a:rPr>
              <a:t>科普项目编审</a:t>
            </a:r>
          </a:p>
          <a:p>
            <a:pPr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000" b="1">
                <a:latin typeface="Arial" charset="0"/>
              </a:rPr>
              <a:t>技术平台共建</a:t>
            </a:r>
            <a:endParaRPr lang="zh-CN" altLang="en-US" sz="2000" b="1">
              <a:latin typeface="Arial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643438" y="3576436"/>
            <a:ext cx="928694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3320" name="Picture 20" descr="中华医学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1577975"/>
            <a:ext cx="865187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9" descr="中国医师协会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1554163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0" y="1557338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82"/>
          <p:cNvSpPr>
            <a:spLocks noChangeArrowheads="1"/>
          </p:cNvSpPr>
          <p:nvPr/>
        </p:nvSpPr>
        <p:spPr bwMode="auto">
          <a:xfrm>
            <a:off x="1476375" y="42068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宋体" charset="-122"/>
              </a:rPr>
              <a:t>2 </a:t>
            </a:r>
            <a:r>
              <a:rPr lang="zh-CN" altLang="en-US" sz="3600" b="1" dirty="0">
                <a:solidFill>
                  <a:schemeClr val="bg1"/>
                </a:solidFill>
                <a:latin typeface="宋体" charset="-122"/>
              </a:rPr>
              <a:t>万方数据医学产品背景介绍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black">
          <a:xfrm>
            <a:off x="1344612" y="4329113"/>
            <a:ext cx="2312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>
                <a:solidFill>
                  <a:srgbClr val="1C1C1C"/>
                </a:solidFill>
                <a:latin typeface="黑体" pitchFamily="2" charset="-122"/>
              </a:rPr>
              <a:t>从“被动配合”</a:t>
            </a:r>
            <a:endParaRPr lang="en-US" altLang="zh-CN" sz="2000" b="1">
              <a:solidFill>
                <a:srgbClr val="1C1C1C"/>
              </a:solidFill>
              <a:latin typeface="黑体" pitchFamily="2" charset="-122"/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black">
          <a:xfrm>
            <a:off x="5778500" y="4292600"/>
            <a:ext cx="252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 dirty="0">
                <a:solidFill>
                  <a:srgbClr val="1C1C1C"/>
                </a:solidFill>
                <a:latin typeface="黑体" pitchFamily="2" charset="-122"/>
              </a:rPr>
              <a:t>到“主动合作”</a:t>
            </a:r>
            <a:endParaRPr lang="en-US" altLang="zh-CN" sz="2000" b="1" dirty="0">
              <a:solidFill>
                <a:srgbClr val="1C1C1C"/>
              </a:solidFill>
              <a:latin typeface="黑体" pitchFamily="2" charset="-122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black">
          <a:xfrm>
            <a:off x="1344612" y="4686300"/>
            <a:ext cx="2312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 dirty="0">
                <a:solidFill>
                  <a:srgbClr val="1C1C1C"/>
                </a:solidFill>
                <a:latin typeface="黑体" pitchFamily="2" charset="-122"/>
              </a:rPr>
              <a:t>从“资源合作”</a:t>
            </a:r>
            <a:endParaRPr lang="en-US" altLang="zh-CN" sz="2000" b="1" dirty="0">
              <a:solidFill>
                <a:srgbClr val="1C1C1C"/>
              </a:solidFill>
              <a:latin typeface="黑体" pitchFamily="2" charset="-122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black">
          <a:xfrm>
            <a:off x="1344612" y="5043488"/>
            <a:ext cx="2312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 dirty="0">
                <a:solidFill>
                  <a:srgbClr val="1C1C1C"/>
                </a:solidFill>
                <a:latin typeface="黑体" pitchFamily="2" charset="-122"/>
              </a:rPr>
              <a:t>从“分隔市场”</a:t>
            </a:r>
            <a:endParaRPr lang="en-US" altLang="zh-CN" sz="2000" b="1" dirty="0">
              <a:solidFill>
                <a:srgbClr val="1C1C1C"/>
              </a:solidFill>
              <a:latin typeface="黑体" pitchFamily="2" charset="-122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black">
          <a:xfrm>
            <a:off x="5778500" y="4652963"/>
            <a:ext cx="252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 dirty="0">
                <a:solidFill>
                  <a:srgbClr val="1C1C1C"/>
                </a:solidFill>
                <a:latin typeface="黑体" pitchFamily="2" charset="-122"/>
              </a:rPr>
              <a:t>到“战略合作”</a:t>
            </a:r>
            <a:endParaRPr lang="en-US" altLang="zh-CN" sz="2000" b="1" dirty="0">
              <a:solidFill>
                <a:srgbClr val="1C1C1C"/>
              </a:solidFill>
              <a:latin typeface="黑体" pitchFamily="2" charset="-122"/>
            </a:endParaRP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4552950" y="3543300"/>
            <a:ext cx="109538" cy="2201863"/>
          </a:xfrm>
          <a:prstGeom prst="rect">
            <a:avLst/>
          </a:prstGeom>
          <a:solidFill>
            <a:schemeClr val="hlink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4344" name="Freeform 3"/>
          <p:cNvSpPr>
            <a:spLocks/>
          </p:cNvSpPr>
          <p:nvPr/>
        </p:nvSpPr>
        <p:spPr bwMode="auto">
          <a:xfrm>
            <a:off x="4214813" y="4214813"/>
            <a:ext cx="1385887" cy="920750"/>
          </a:xfrm>
          <a:custGeom>
            <a:avLst/>
            <a:gdLst>
              <a:gd name="T0" fmla="*/ 0 w 240"/>
              <a:gd name="T1" fmla="*/ 2147483647 h 136"/>
              <a:gd name="T2" fmla="*/ 2147483647 w 240"/>
              <a:gd name="T3" fmla="*/ 2147483647 h 136"/>
              <a:gd name="T4" fmla="*/ 2147483647 w 240"/>
              <a:gd name="T5" fmla="*/ 0 h 136"/>
              <a:gd name="T6" fmla="*/ 2147483647 w 240"/>
              <a:gd name="T7" fmla="*/ 2147483647 h 136"/>
              <a:gd name="T8" fmla="*/ 2147483647 w 240"/>
              <a:gd name="T9" fmla="*/ 2147483647 h 136"/>
              <a:gd name="T10" fmla="*/ 2147483647 w 240"/>
              <a:gd name="T11" fmla="*/ 2147483647 h 136"/>
              <a:gd name="T12" fmla="*/ 2147483647 w 240"/>
              <a:gd name="T13" fmla="*/ 2147483647 h 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36"/>
              <a:gd name="T23" fmla="*/ 240 w 240"/>
              <a:gd name="T24" fmla="*/ 136 h 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36">
                <a:moveTo>
                  <a:pt x="0" y="34"/>
                </a:moveTo>
                <a:lnTo>
                  <a:pt x="110" y="34"/>
                </a:lnTo>
                <a:lnTo>
                  <a:pt x="110" y="0"/>
                </a:lnTo>
                <a:lnTo>
                  <a:pt x="240" y="68"/>
                </a:lnTo>
                <a:lnTo>
                  <a:pt x="106" y="136"/>
                </a:lnTo>
                <a:lnTo>
                  <a:pt x="106" y="102"/>
                </a:lnTo>
                <a:lnTo>
                  <a:pt x="2" y="102"/>
                </a:lnTo>
              </a:path>
            </a:pathLst>
          </a:custGeom>
          <a:solidFill>
            <a:schemeClr val="bg1"/>
          </a:solidFill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black">
          <a:xfrm>
            <a:off x="5778500" y="5013325"/>
            <a:ext cx="252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 dirty="0">
                <a:solidFill>
                  <a:srgbClr val="1C1C1C"/>
                </a:solidFill>
                <a:latin typeface="黑体" pitchFamily="2" charset="-122"/>
              </a:rPr>
              <a:t>到“整合市场”</a:t>
            </a:r>
            <a:endParaRPr lang="en-US" altLang="zh-CN" sz="2000" b="1" dirty="0">
              <a:solidFill>
                <a:srgbClr val="1C1C1C"/>
              </a:solidFill>
              <a:latin typeface="黑体" pitchFamily="2" charset="-122"/>
            </a:endParaRP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black">
          <a:xfrm>
            <a:off x="1344612" y="5329238"/>
            <a:ext cx="2312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 dirty="0">
                <a:solidFill>
                  <a:srgbClr val="1C1C1C"/>
                </a:solidFill>
                <a:latin typeface="黑体" pitchFamily="2" charset="-122"/>
              </a:rPr>
              <a:t>从“各自发展”</a:t>
            </a:r>
            <a:endParaRPr lang="en-US" altLang="zh-CN" sz="2000" b="1" dirty="0">
              <a:solidFill>
                <a:srgbClr val="1C1C1C"/>
              </a:solidFill>
              <a:latin typeface="黑体" pitchFamily="2" charset="-122"/>
            </a:endParaRPr>
          </a:p>
        </p:txBody>
      </p:sp>
      <p:sp>
        <p:nvSpPr>
          <p:cNvPr id="14347" name="Text Box 8"/>
          <p:cNvSpPr txBox="1">
            <a:spLocks noChangeArrowheads="1"/>
          </p:cNvSpPr>
          <p:nvPr/>
        </p:nvSpPr>
        <p:spPr bwMode="black">
          <a:xfrm>
            <a:off x="5778500" y="5386388"/>
            <a:ext cx="252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0" b="1" dirty="0">
                <a:solidFill>
                  <a:srgbClr val="1C1C1C"/>
                </a:solidFill>
                <a:latin typeface="黑体" pitchFamily="2" charset="-122"/>
              </a:rPr>
              <a:t>到“共同发展”</a:t>
            </a:r>
            <a:endParaRPr lang="en-US" altLang="zh-CN" sz="2000" b="1" dirty="0">
              <a:solidFill>
                <a:srgbClr val="1C1C1C"/>
              </a:solidFill>
              <a:latin typeface="黑体" pitchFamily="2" charset="-122"/>
            </a:endParaRPr>
          </a:p>
        </p:txBody>
      </p:sp>
      <p:pic>
        <p:nvPicPr>
          <p:cNvPr id="14348" name="Picture 5"/>
          <p:cNvPicPr>
            <a:picLocks noChangeAspect="1" noChangeArrowheads="1"/>
          </p:cNvPicPr>
          <p:nvPr/>
        </p:nvPicPr>
        <p:blipFill>
          <a:blip r:embed="rId2" cstate="print"/>
          <a:srcRect l="7458" t="15909" r="4306" b="10226"/>
          <a:stretch>
            <a:fillRect/>
          </a:stretch>
        </p:blipFill>
        <p:spPr bwMode="auto">
          <a:xfrm>
            <a:off x="685800" y="2667000"/>
            <a:ext cx="20002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67000"/>
            <a:ext cx="1981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24"/>
          <p:cNvSpPr>
            <a:spLocks noChangeArrowheads="1"/>
          </p:cNvSpPr>
          <p:nvPr/>
        </p:nvSpPr>
        <p:spPr bwMode="auto">
          <a:xfrm>
            <a:off x="539750" y="1268413"/>
            <a:ext cx="7461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t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zh-CN" altLang="en-US" sz="2400" b="1" dirty="0" smtClean="0">
                <a:latin typeface="宋体" charset="-122"/>
                <a:sym typeface="Wingdings" pitchFamily="2" charset="2"/>
              </a:rPr>
              <a:t> </a:t>
            </a:r>
            <a:r>
              <a:rPr lang="zh-CN" altLang="en-US" sz="2400" b="1" dirty="0" smtClean="0"/>
              <a:t>强</a:t>
            </a:r>
            <a:r>
              <a:rPr lang="zh-CN" altLang="en-US" sz="2400" b="1" dirty="0"/>
              <a:t>强联合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谋求中国医学数字出版的未来</a:t>
            </a:r>
          </a:p>
        </p:txBody>
      </p:sp>
      <p:sp>
        <p:nvSpPr>
          <p:cNvPr id="143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/>
              <a:t> </a:t>
            </a:r>
          </a:p>
        </p:txBody>
      </p:sp>
      <p:sp>
        <p:nvSpPr>
          <p:cNvPr id="18" name="矩形 82"/>
          <p:cNvSpPr>
            <a:spLocks noChangeArrowheads="1"/>
          </p:cNvSpPr>
          <p:nvPr/>
        </p:nvSpPr>
        <p:spPr bwMode="auto">
          <a:xfrm>
            <a:off x="1476375" y="42068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宋体" charset="-122"/>
              </a:rPr>
              <a:t>2 </a:t>
            </a:r>
            <a:r>
              <a:rPr lang="zh-CN" altLang="en-US" sz="3600" b="1" dirty="0">
                <a:solidFill>
                  <a:schemeClr val="bg1"/>
                </a:solidFill>
                <a:latin typeface="宋体" charset="-122"/>
              </a:rPr>
              <a:t>万方数据医学产品背景介绍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828800"/>
            <a:ext cx="3200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35696" y="3428999"/>
            <a:ext cx="5923502" cy="1186113"/>
            <a:chOff x="1237" y="2909"/>
            <a:chExt cx="3457" cy="233"/>
          </a:xfrm>
          <a:solidFill>
            <a:srgbClr val="C00000"/>
          </a:solidFill>
        </p:grpSpPr>
        <p:sp>
          <p:nvSpPr>
            <p:cNvPr id="5" name="AutoShape 17"/>
            <p:cNvSpPr>
              <a:spLocks noChangeArrowheads="1"/>
            </p:cNvSpPr>
            <p:nvPr/>
          </p:nvSpPr>
          <p:spPr bwMode="gray">
            <a:xfrm>
              <a:off x="1237" y="2909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247" y="2915"/>
              <a:ext cx="3447" cy="227"/>
              <a:chOff x="1247" y="1509"/>
              <a:chExt cx="3447" cy="227"/>
            </a:xfrm>
            <a:grpFill/>
          </p:grpSpPr>
          <p:sp>
            <p:nvSpPr>
              <p:cNvPr id="7" name="Line 19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20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7411" name="Text Box 32"/>
          <p:cNvSpPr txBox="1">
            <a:spLocks noChangeArrowheads="1"/>
          </p:cNvSpPr>
          <p:nvPr/>
        </p:nvSpPr>
        <p:spPr bwMode="auto">
          <a:xfrm>
            <a:off x="2051050" y="3716338"/>
            <a:ext cx="538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  3 </a:t>
            </a:r>
            <a:r>
              <a:rPr lang="zh-CN" altLang="en-US" sz="2400" b="1" dirty="0">
                <a:latin typeface="宋体" charset="-122"/>
              </a:rPr>
              <a:t>万方医学网功能介绍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47106" name="Picture 2" descr="C:\Users\chen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534400" cy="8336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_c040TGp_natural_diagram">
  <a:themeElements>
    <a:clrScheme name="n_c040TGp_natural_diagram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DDF1AB"/>
      </a:accent1>
      <a:accent2>
        <a:srgbClr val="69C012"/>
      </a:accent2>
      <a:accent3>
        <a:srgbClr val="FFFFFF"/>
      </a:accent3>
      <a:accent4>
        <a:srgbClr val="000000"/>
      </a:accent4>
      <a:accent5>
        <a:srgbClr val="EBF7D2"/>
      </a:accent5>
      <a:accent6>
        <a:srgbClr val="5EAE0F"/>
      </a:accent6>
      <a:hlink>
        <a:srgbClr val="008000"/>
      </a:hlink>
      <a:folHlink>
        <a:srgbClr val="969696"/>
      </a:folHlink>
    </a:clrScheme>
    <a:fontScheme name="n_c040TGp_natural_diagram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_c040TGp_natural_diagr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3E473"/>
        </a:accent1>
        <a:accent2>
          <a:srgbClr val="2FC1BE"/>
        </a:accent2>
        <a:accent3>
          <a:srgbClr val="FFFFFF"/>
        </a:accent3>
        <a:accent4>
          <a:srgbClr val="000000"/>
        </a:accent4>
        <a:accent5>
          <a:srgbClr val="F8EFBC"/>
        </a:accent5>
        <a:accent6>
          <a:srgbClr val="2AAFAC"/>
        </a:accent6>
        <a:hlink>
          <a:srgbClr val="98D45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_c040TGp_natural_diagram 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E064"/>
        </a:accent1>
        <a:accent2>
          <a:srgbClr val="0079CC"/>
        </a:accent2>
        <a:accent3>
          <a:srgbClr val="FFFFFF"/>
        </a:accent3>
        <a:accent4>
          <a:srgbClr val="000000"/>
        </a:accent4>
        <a:accent5>
          <a:srgbClr val="D6EDB8"/>
        </a:accent5>
        <a:accent6>
          <a:srgbClr val="006DB9"/>
        </a:accent6>
        <a:hlink>
          <a:srgbClr val="00CC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_c040TGp_natural_diagram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F1AB"/>
        </a:accent1>
        <a:accent2>
          <a:srgbClr val="69C012"/>
        </a:accent2>
        <a:accent3>
          <a:srgbClr val="FFFFFF"/>
        </a:accent3>
        <a:accent4>
          <a:srgbClr val="000000"/>
        </a:accent4>
        <a:accent5>
          <a:srgbClr val="EBF7D2"/>
        </a:accent5>
        <a:accent6>
          <a:srgbClr val="5EAE0F"/>
        </a:accent6>
        <a:hlink>
          <a:srgbClr val="008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605</Words>
  <Application>Microsoft Office PowerPoint</Application>
  <PresentationFormat>全屏显示(4:3)</PresentationFormat>
  <Paragraphs>173</Paragraphs>
  <Slides>26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n_c040TGp_natural_diagram</vt:lpstr>
      <vt:lpstr>Image</vt:lpstr>
      <vt:lpstr>万方数据医学产品介绍与功能演示</vt:lpstr>
      <vt:lpstr>目 录</vt:lpstr>
      <vt:lpstr>幻灯片 3</vt:lpstr>
      <vt:lpstr>1 万方数据股份有限公司简介</vt:lpstr>
      <vt:lpstr>幻灯片 5</vt:lpstr>
      <vt:lpstr>      学协会合作——专业精深</vt:lpstr>
      <vt:lpstr>幻灯片 7</vt:lpstr>
      <vt:lpstr>幻灯片 8</vt:lpstr>
      <vt:lpstr>幻灯片 9</vt:lpstr>
      <vt:lpstr>幻灯片 10</vt:lpstr>
      <vt:lpstr>幻灯片 11</vt:lpstr>
      <vt:lpstr>知识获取五要素!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       遇到问题怎么办？</vt:lpstr>
      <vt:lpstr>幻灯片 26</vt:lpstr>
    </vt:vector>
  </TitlesOfParts>
  <Company>GuildDesign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WangTing</cp:lastModifiedBy>
  <cp:revision>45</cp:revision>
  <dcterms:created xsi:type="dcterms:W3CDTF">2005-02-16T03:43:01Z</dcterms:created>
  <dcterms:modified xsi:type="dcterms:W3CDTF">2016-06-21T01:14:28Z</dcterms:modified>
</cp:coreProperties>
</file>