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theme/themeOverride1.xml" ContentType="application/vnd.openxmlformats-officedocument.themeOverride+xml"/>
  <Override PartName="/ppt/tags/tag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57" r:id="rId3"/>
    <p:sldId id="268" r:id="rId4"/>
    <p:sldId id="269" r:id="rId5"/>
    <p:sldId id="270" r:id="rId6"/>
    <p:sldId id="271" r:id="rId7"/>
    <p:sldId id="272" r:id="rId8"/>
    <p:sldId id="273" r:id="rId9"/>
    <p:sldId id="274" r:id="rId10"/>
    <p:sldId id="275" r:id="rId11"/>
    <p:sldId id="277" r:id="rId12"/>
    <p:sldId id="276" r:id="rId13"/>
    <p:sldId id="278" r:id="rId14"/>
    <p:sldId id="279" r:id="rId15"/>
    <p:sldId id="281" r:id="rId16"/>
    <p:sldId id="302" r:id="rId17"/>
    <p:sldId id="283" r:id="rId18"/>
    <p:sldId id="282" r:id="rId19"/>
    <p:sldId id="284" r:id="rId20"/>
    <p:sldId id="285" r:id="rId21"/>
    <p:sldId id="286" r:id="rId22"/>
    <p:sldId id="287" r:id="rId23"/>
    <p:sldId id="288" r:id="rId24"/>
    <p:sldId id="289" r:id="rId25"/>
    <p:sldId id="290" r:id="rId26"/>
    <p:sldId id="292" r:id="rId27"/>
    <p:sldId id="294" r:id="rId28"/>
    <p:sldId id="295" r:id="rId29"/>
    <p:sldId id="291" r:id="rId30"/>
    <p:sldId id="296" r:id="rId31"/>
    <p:sldId id="293" r:id="rId32"/>
    <p:sldId id="297" r:id="rId33"/>
    <p:sldId id="298" r:id="rId34"/>
    <p:sldId id="299" r:id="rId35"/>
    <p:sldId id="300" r:id="rId36"/>
    <p:sldId id="280" r:id="rId37"/>
    <p:sldId id="303" r:id="rId38"/>
    <p:sldId id="304" r:id="rId39"/>
    <p:sldId id="306" r:id="rId40"/>
    <p:sldId id="307" r:id="rId41"/>
    <p:sldId id="308" r:id="rId42"/>
    <p:sldId id="309" r:id="rId43"/>
    <p:sldId id="311" r:id="rId44"/>
    <p:sldId id="310" r:id="rId45"/>
    <p:sldId id="313" r:id="rId46"/>
    <p:sldId id="312" r:id="rId47"/>
    <p:sldId id="314" r:id="rId48"/>
    <p:sldId id="315" r:id="rId49"/>
    <p:sldId id="318" r:id="rId50"/>
    <p:sldId id="316" r:id="rId51"/>
    <p:sldId id="301" r:id="rId52"/>
    <p:sldId id="320" r:id="rId53"/>
    <p:sldId id="323" r:id="rId54"/>
    <p:sldId id="326" r:id="rId55"/>
    <p:sldId id="324" r:id="rId56"/>
    <p:sldId id="321" r:id="rId57"/>
    <p:sldId id="322" r:id="rId58"/>
    <p:sldId id="327" r:id="rId59"/>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B0CE"/>
    <a:srgbClr val="93634C"/>
    <a:srgbClr val="94634C"/>
    <a:srgbClr val="EA7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976" autoAdjust="0"/>
  </p:normalViewPr>
  <p:slideViewPr>
    <p:cSldViewPr>
      <p:cViewPr varScale="1">
        <p:scale>
          <a:sx n="67" d="100"/>
          <a:sy n="67" d="100"/>
        </p:scale>
        <p:origin x="14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794A6F-0E71-411D-93EC-665288CACC62}"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zh-CN" altLang="en-US"/>
        </a:p>
      </dgm:t>
    </dgm:pt>
    <dgm:pt modelId="{0E343DA5-0BAA-47BE-AA8D-B3DE577B7D53}">
      <dgm:prSet phldrT="[文本]" custT="1"/>
      <dgm:spPr/>
      <dgm:t>
        <a:bodyPr/>
        <a:lstStyle/>
        <a:p>
          <a:r>
            <a:rPr lang="zh-CN" altLang="en-US" sz="4000" dirty="0" smtClean="0"/>
            <a:t>文献筛选</a:t>
          </a:r>
          <a:endParaRPr lang="zh-CN" altLang="en-US" sz="4000" dirty="0"/>
        </a:p>
      </dgm:t>
    </dgm:pt>
    <dgm:pt modelId="{A2896C8D-0E83-40B5-A5D2-45009412CCBB}" type="parTrans" cxnId="{E0E83FDB-4C81-4A16-A7A3-20DC9684CE10}">
      <dgm:prSet/>
      <dgm:spPr/>
      <dgm:t>
        <a:bodyPr/>
        <a:lstStyle/>
        <a:p>
          <a:endParaRPr lang="zh-CN" altLang="en-US"/>
        </a:p>
      </dgm:t>
    </dgm:pt>
    <dgm:pt modelId="{ED8124E5-92B2-4EEB-B006-B330E3068E93}" type="sibTrans" cxnId="{E0E83FDB-4C81-4A16-A7A3-20DC9684CE10}">
      <dgm:prSet/>
      <dgm:spPr/>
      <dgm:t>
        <a:bodyPr/>
        <a:lstStyle/>
        <a:p>
          <a:endParaRPr lang="zh-CN" altLang="en-US"/>
        </a:p>
      </dgm:t>
    </dgm:pt>
    <dgm:pt modelId="{4DEA3D25-10FD-4707-8502-B8C9ACEABAD9}" type="pres">
      <dgm:prSet presAssocID="{50794A6F-0E71-411D-93EC-665288CACC62}" presName="linear" presStyleCnt="0">
        <dgm:presLayoutVars>
          <dgm:animLvl val="lvl"/>
          <dgm:resizeHandles val="exact"/>
        </dgm:presLayoutVars>
      </dgm:prSet>
      <dgm:spPr/>
      <dgm:t>
        <a:bodyPr/>
        <a:lstStyle/>
        <a:p>
          <a:endParaRPr lang="zh-CN" altLang="en-US"/>
        </a:p>
      </dgm:t>
    </dgm:pt>
    <dgm:pt modelId="{C2C8955E-E239-4E12-A454-EE3752D83068}" type="pres">
      <dgm:prSet presAssocID="{0E343DA5-0BAA-47BE-AA8D-B3DE577B7D53}" presName="parentText" presStyleLbl="node1" presStyleIdx="0" presStyleCnt="1" custLinFactNeighborX="-717" custLinFactNeighborY="78293">
        <dgm:presLayoutVars>
          <dgm:chMax val="0"/>
          <dgm:bulletEnabled val="1"/>
        </dgm:presLayoutVars>
      </dgm:prSet>
      <dgm:spPr/>
      <dgm:t>
        <a:bodyPr/>
        <a:lstStyle/>
        <a:p>
          <a:endParaRPr lang="zh-CN" altLang="en-US"/>
        </a:p>
      </dgm:t>
    </dgm:pt>
  </dgm:ptLst>
  <dgm:cxnLst>
    <dgm:cxn modelId="{627C929B-767B-4E4B-8B8F-52CBE6FE4D31}" type="presOf" srcId="{50794A6F-0E71-411D-93EC-665288CACC62}" destId="{4DEA3D25-10FD-4707-8502-B8C9ACEABAD9}" srcOrd="0" destOrd="0" presId="urn:microsoft.com/office/officeart/2005/8/layout/vList2"/>
    <dgm:cxn modelId="{A70D9D17-7C8D-4CE8-9A05-F814B74E2D3A}" type="presOf" srcId="{0E343DA5-0BAA-47BE-AA8D-B3DE577B7D53}" destId="{C2C8955E-E239-4E12-A454-EE3752D83068}" srcOrd="0" destOrd="0" presId="urn:microsoft.com/office/officeart/2005/8/layout/vList2"/>
    <dgm:cxn modelId="{E0E83FDB-4C81-4A16-A7A3-20DC9684CE10}" srcId="{50794A6F-0E71-411D-93EC-665288CACC62}" destId="{0E343DA5-0BAA-47BE-AA8D-B3DE577B7D53}" srcOrd="0" destOrd="0" parTransId="{A2896C8D-0E83-40B5-A5D2-45009412CCBB}" sibTransId="{ED8124E5-92B2-4EEB-B006-B330E3068E93}"/>
    <dgm:cxn modelId="{803E0DA5-FF5F-48D8-8A02-75F249B100AD}" type="presParOf" srcId="{4DEA3D25-10FD-4707-8502-B8C9ACEABAD9}" destId="{C2C8955E-E239-4E12-A454-EE3752D8306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794A6F-0E71-411D-93EC-665288CACC62}"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zh-CN" altLang="en-US"/>
        </a:p>
      </dgm:t>
    </dgm:pt>
    <dgm:pt modelId="{4DEA3D25-10FD-4707-8502-B8C9ACEABAD9}" type="pres">
      <dgm:prSet presAssocID="{50794A6F-0E71-411D-93EC-665288CACC62}" presName="linear" presStyleCnt="0">
        <dgm:presLayoutVars>
          <dgm:animLvl val="lvl"/>
          <dgm:resizeHandles val="exact"/>
        </dgm:presLayoutVars>
      </dgm:prSet>
      <dgm:spPr/>
      <dgm:t>
        <a:bodyPr/>
        <a:lstStyle/>
        <a:p>
          <a:endParaRPr lang="zh-CN" altLang="en-US"/>
        </a:p>
      </dgm:t>
    </dgm:pt>
  </dgm:ptLst>
  <dgm:cxnLst>
    <dgm:cxn modelId="{779268FC-FFF4-4308-86E8-2EC6C9666AA2}" type="presOf" srcId="{50794A6F-0E71-411D-93EC-665288CACC62}" destId="{4DEA3D25-10FD-4707-8502-B8C9ACEABAD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C8955E-E239-4E12-A454-EE3752D83068}">
      <dsp:nvSpPr>
        <dsp:cNvPr id="0" name=""/>
        <dsp:cNvSpPr/>
      </dsp:nvSpPr>
      <dsp:spPr>
        <a:xfrm>
          <a:off x="0" y="2376269"/>
          <a:ext cx="8280920" cy="1216800"/>
        </a:xfrm>
        <a:prstGeom prst="roundRect">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zh-CN" altLang="en-US" sz="4000" kern="1200" dirty="0" smtClean="0"/>
            <a:t>文献筛选</a:t>
          </a:r>
          <a:endParaRPr lang="zh-CN" altLang="en-US" sz="4000" kern="1200" dirty="0"/>
        </a:p>
      </dsp:txBody>
      <dsp:txXfrm>
        <a:off x="59399" y="2435668"/>
        <a:ext cx="8162122"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ea typeface="宋体" pitchFamily="2" charset="-122"/>
              </a:defRPr>
            </a:lvl1pPr>
          </a:lstStyle>
          <a:p>
            <a:pPr>
              <a:defRPr/>
            </a:pPr>
            <a:fld id="{9CA4B193-3491-4BD4-8BFB-FA65D3AC776D}" type="datetimeFigureOut">
              <a:rPr lang="zh-CN" altLang="en-US"/>
              <a:pPr>
                <a:defRPr/>
              </a:pPr>
              <a:t>2016/5/11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ea typeface="宋体" pitchFamily="2" charset="-122"/>
              </a:defRPr>
            </a:lvl1pPr>
          </a:lstStyle>
          <a:p>
            <a:pPr>
              <a:defRPr/>
            </a:pPr>
            <a:fld id="{D8FAB7EE-5823-4726-A5D8-6C29C31B944C}" type="slidenum">
              <a:rPr lang="zh-CN" altLang="en-US"/>
              <a:pPr>
                <a:defRPr/>
              </a:pPr>
              <a:t>‹#›</a:t>
            </a:fld>
            <a:endParaRPr lang="zh-CN" altLang="en-US"/>
          </a:p>
        </p:txBody>
      </p:sp>
    </p:spTree>
    <p:extLst>
      <p:ext uri="{BB962C8B-B14F-4D97-AF65-F5344CB8AC3E}">
        <p14:creationId xmlns:p14="http://schemas.microsoft.com/office/powerpoint/2010/main" val="7085103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F40876A-6095-444C-9C2D-F99D345886DD}" type="slidenum">
              <a:rPr lang="de-DE" smtClean="0"/>
              <a:pPr>
                <a:defRPr/>
              </a:pPr>
              <a:t>6</a:t>
            </a:fld>
            <a:endParaRPr lang="de-DE"/>
          </a:p>
        </p:txBody>
      </p:sp>
    </p:spTree>
    <p:extLst>
      <p:ext uri="{BB962C8B-B14F-4D97-AF65-F5344CB8AC3E}">
        <p14:creationId xmlns:p14="http://schemas.microsoft.com/office/powerpoint/2010/main" val="175313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218" name="Rectangle 2"/>
          <p:cNvSpPr>
            <a:spLocks noGrp="1" noRot="1" noChangeAspect="1" noChangeArrowheads="1"/>
          </p:cNvSpPr>
          <p:nvPr>
            <p:ph type="sldImg"/>
          </p:nvPr>
        </p:nvSpPr>
        <p:spPr>
          <a:xfrm>
            <a:off x="1141413" y="754063"/>
            <a:ext cx="4391025" cy="3294062"/>
          </a:xfrm>
          <a:ln/>
          <a:extLst>
            <a:ext uri="{91240B29-F687-4F45-9708-019B960494DF}">
              <a14:hiddenLine xmlns:a14="http://schemas.microsoft.com/office/drawing/2010/main" w="1" cmpd="sng">
                <a:solidFill>
                  <a:schemeClr val="tx1"/>
                </a:solidFill>
                <a:miter lim="800000"/>
                <a:headEnd/>
                <a:tailEnd/>
              </a14:hiddenLine>
            </a:ext>
          </a:extLst>
        </p:spPr>
      </p:sp>
      <p:sp>
        <p:nvSpPr>
          <p:cNvPr id="9219"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r>
              <a:rPr lang="zh-CN" altLang="en-US"/>
              <a:t>各位领导同事上午好，我介绍公司今年上半年新推出的一个产品《中国引文数据库》。引文库数据来源于公司收录的源数据库及部分未收录的重要期刊的中英文参考文献，包括文后参考文献和文献注释。这里之所以强调”文献注释“，主要是社科类文献通常以文献注释的方式来表达参考文献，不规范，CNKI都规范加工并引入引文库。</a:t>
            </a:r>
          </a:p>
        </p:txBody>
      </p:sp>
    </p:spTree>
    <p:extLst>
      <p:ext uri="{BB962C8B-B14F-4D97-AF65-F5344CB8AC3E}">
        <p14:creationId xmlns:p14="http://schemas.microsoft.com/office/powerpoint/2010/main" val="2447043544"/>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271971-2C66-405E-A74D-7E371BACBA1C}" type="slidenum">
              <a:rPr lang="zh-CN" altLang="en-US" smtClean="0"/>
              <a:t>52</a:t>
            </a:fld>
            <a:endParaRPr lang="zh-CN" altLang="en-US"/>
          </a:p>
        </p:txBody>
      </p:sp>
    </p:spTree>
    <p:extLst>
      <p:ext uri="{BB962C8B-B14F-4D97-AF65-F5344CB8AC3E}">
        <p14:creationId xmlns:p14="http://schemas.microsoft.com/office/powerpoint/2010/main" val="1964336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E9104192-3DB4-4C21-B090-29E92ED92A91}" type="datetimeFigureOut">
              <a:rPr lang="zh-CN" altLang="en-US"/>
              <a:pPr>
                <a:defRPr/>
              </a:pPr>
              <a:t>2016/5/11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9933EE5-553E-47CF-A902-C3BEDEA12B47}"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EE98BEE-85DC-4702-9236-B7C4E196A6D5}" type="datetimeFigureOut">
              <a:rPr lang="zh-CN" altLang="en-US"/>
              <a:pPr>
                <a:defRPr/>
              </a:pPr>
              <a:t>2016/5/11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D0CA94B-4C1E-4056-A464-FFC6B1D24979}"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11F8F9A-AEDB-4F4A-9938-A54631487B54}" type="datetimeFigureOut">
              <a:rPr lang="zh-CN" altLang="en-US"/>
              <a:pPr>
                <a:defRPr/>
              </a:pPr>
              <a:t>2016/5/11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43725AF-0C57-4A30-8E6E-2D32E7F8F8D9}"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54D2C2F-53C9-4B92-9C31-38711E960279}" type="datetimeFigureOut">
              <a:rPr lang="zh-CN" altLang="en-US"/>
              <a:pPr>
                <a:defRPr/>
              </a:pPr>
              <a:t>2016/5/11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FD61B84-28B1-40A0-A248-D0B090C53E5C}"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32D70D3D-24EF-4CC3-AFC9-25D92FFF82D1}" type="datetimeFigureOut">
              <a:rPr lang="zh-CN" altLang="en-US"/>
              <a:pPr>
                <a:defRPr/>
              </a:pPr>
              <a:t>2016/5/11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A054EEF-3C5C-4EF4-9FA3-DC29DD53E82E}"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93F1EAEE-7E65-4293-BE81-BC9F3DB59157}" type="datetimeFigureOut">
              <a:rPr lang="zh-CN" altLang="en-US"/>
              <a:pPr>
                <a:defRPr/>
              </a:pPr>
              <a:t>2016/5/11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21031F6-FA11-45AF-B12B-A280C53FEA38}"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BAABDE47-0B5A-4755-AE9A-19703E7AF87B}" type="datetimeFigureOut">
              <a:rPr lang="zh-CN" altLang="en-US"/>
              <a:pPr>
                <a:defRPr/>
              </a:pPr>
              <a:t>2016/5/11</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400944A6-93D2-4706-92E9-678F3A88C630}"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6889D297-6E51-43DC-BC43-2A7AAF5C4C32}" type="datetimeFigureOut">
              <a:rPr lang="zh-CN" altLang="en-US"/>
              <a:pPr>
                <a:defRPr/>
              </a:pPr>
              <a:t>2016/5/11</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4FA846F2-7EFB-4A14-AAB0-B4E04547AB1C}"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5ADB974-5CA9-4BAB-8E0A-8C17AE905FEB}" type="datetimeFigureOut">
              <a:rPr lang="zh-CN" altLang="en-US"/>
              <a:pPr>
                <a:defRPr/>
              </a:pPr>
              <a:t>2016/5/11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19C92DC8-585E-4717-A867-B7BAE4906178}"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19D511D-CFCC-4302-9675-A73FCB41BAC4}" type="datetimeFigureOut">
              <a:rPr lang="zh-CN" altLang="en-US"/>
              <a:pPr>
                <a:defRPr/>
              </a:pPr>
              <a:t>2016/5/11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05FD8A8-9D08-4223-A0F4-CC188FB1463A}"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5C985B8-A320-4BCE-951B-84BAA114A2CA}" type="datetimeFigureOut">
              <a:rPr lang="zh-CN" altLang="en-US"/>
              <a:pPr>
                <a:defRPr/>
              </a:pPr>
              <a:t>2016/5/11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1001F5A-8E9B-4F55-8648-AB6713B41940}"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AC9BA6BB-13DB-40E3-8DC1-4AF40AAD865B}" type="datetimeFigureOut">
              <a:rPr lang="zh-CN" altLang="en-US"/>
              <a:pPr>
                <a:defRPr/>
              </a:pPr>
              <a:t>2016/5/11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F6783EEE-7223-4D42-AD77-5FE12FF2EFF0}"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 Id="rId9" Type="http://schemas.openxmlformats.org/officeDocument/2006/relationships/image" Target="../media/image6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Box 6"/>
          <p:cNvSpPr txBox="1">
            <a:spLocks noChangeArrowheads="1"/>
          </p:cNvSpPr>
          <p:nvPr/>
        </p:nvSpPr>
        <p:spPr bwMode="auto">
          <a:xfrm>
            <a:off x="683568" y="1996098"/>
            <a:ext cx="4857750" cy="1569660"/>
          </a:xfrm>
          <a:prstGeom prst="rect">
            <a:avLst/>
          </a:prstGeom>
          <a:noFill/>
          <a:ln w="9525">
            <a:noFill/>
            <a:miter lim="800000"/>
            <a:headEnd/>
            <a:tailEnd/>
          </a:ln>
        </p:spPr>
        <p:txBody>
          <a:bodyPr>
            <a:spAutoFit/>
          </a:bodyPr>
          <a:lstStyle/>
          <a:p>
            <a:r>
              <a:rPr lang="en-US" altLang="zh-CN" sz="6000" dirty="0" smtClean="0">
                <a:latin typeface="Calibri" pitchFamily="34" charset="0"/>
              </a:rPr>
              <a:t>CNKI</a:t>
            </a:r>
            <a:r>
              <a:rPr lang="zh-CN" altLang="en-US" sz="5400" dirty="0">
                <a:latin typeface="微软雅黑" pitchFamily="34" charset="-122"/>
                <a:ea typeface="微软雅黑" pitchFamily="34" charset="-122"/>
              </a:rPr>
              <a:t>走进</a:t>
            </a:r>
            <a:endParaRPr lang="en-US" altLang="zh-CN" sz="5400" dirty="0" smtClean="0">
              <a:latin typeface="微软雅黑" pitchFamily="34" charset="-122"/>
              <a:ea typeface="微软雅黑" pitchFamily="34" charset="-122"/>
            </a:endParaRPr>
          </a:p>
          <a:p>
            <a:r>
              <a:rPr lang="zh-CN" altLang="en-US" sz="3600" dirty="0" smtClean="0">
                <a:latin typeface="方正兰亭超细黑简体" panose="02000000000000000000" pitchFamily="2" charset="-122"/>
                <a:ea typeface="方正兰亭超细黑简体" panose="02000000000000000000" pitchFamily="2" charset="-122"/>
              </a:rPr>
              <a:t>上海中医药大学</a:t>
            </a:r>
            <a:endParaRPr lang="zh-CN" altLang="en-US" sz="3600" dirty="0">
              <a:latin typeface="方正兰亭超细黑简体" panose="02000000000000000000" pitchFamily="2" charset="-122"/>
              <a:ea typeface="方正兰亭超细黑简体" panose="02000000000000000000" pitchFamily="2" charset="-122"/>
            </a:endParaRPr>
          </a:p>
        </p:txBody>
      </p:sp>
      <p:cxnSp>
        <p:nvCxnSpPr>
          <p:cNvPr id="7" name="直接连接符 6"/>
          <p:cNvCxnSpPr/>
          <p:nvPr/>
        </p:nvCxnSpPr>
        <p:spPr>
          <a:xfrm>
            <a:off x="684759" y="2924944"/>
            <a:ext cx="3527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2123728" y="5589240"/>
            <a:ext cx="5328592" cy="1015663"/>
          </a:xfrm>
          <a:prstGeom prst="rect">
            <a:avLst/>
          </a:prstGeom>
          <a:noFill/>
        </p:spPr>
        <p:txBody>
          <a:bodyPr wrap="square" rtlCol="0">
            <a:spAutoFit/>
          </a:bodyPr>
          <a:lstStyle/>
          <a:p>
            <a:pPr algn="ct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同方知网（北京）技术有限公司</a:t>
            </a:r>
            <a:endParaRPr lang="en-US" altLang="zh-CN" sz="20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上海分公司</a:t>
            </a:r>
            <a:endParaRPr lang="en-US" altLang="zh-CN" sz="2000" dirty="0" smtClean="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卢娜</a:t>
            </a:r>
            <a:endParaRPr lang="en-US" altLang="zh-CN" sz="2000" dirty="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zh-CN" sz="3000" dirty="0" smtClean="0"/>
              <a:t>CNKI6.6</a:t>
            </a:r>
            <a:r>
              <a:rPr lang="zh-CN" altLang="en-US" sz="3000" dirty="0"/>
              <a:t>新平台</a:t>
            </a:r>
          </a:p>
        </p:txBody>
      </p:sp>
      <p:pic>
        <p:nvPicPr>
          <p:cNvPr id="12291" name="Picture 3"/>
          <p:cNvPicPr>
            <a:picLocks noChangeAspect="1" noChangeArrowheads="1"/>
          </p:cNvPicPr>
          <p:nvPr/>
        </p:nvPicPr>
        <p:blipFill>
          <a:blip r:embed="rId2"/>
          <a:srcRect/>
          <a:stretch>
            <a:fillRect/>
          </a:stretch>
        </p:blipFill>
        <p:spPr bwMode="auto">
          <a:xfrm>
            <a:off x="11113" y="1720851"/>
            <a:ext cx="9144000" cy="4041775"/>
          </a:xfrm>
          <a:prstGeom prst="rect">
            <a:avLst/>
          </a:prstGeom>
          <a:noFill/>
          <a:ln w="9525">
            <a:noFill/>
            <a:miter lim="800000"/>
            <a:headEnd/>
            <a:tailEnd/>
          </a:ln>
          <a:effectLst/>
        </p:spPr>
      </p:pic>
      <p:sp>
        <p:nvSpPr>
          <p:cNvPr id="12292" name="Rectangle 4"/>
          <p:cNvSpPr>
            <a:spLocks noChangeArrowheads="1"/>
          </p:cNvSpPr>
          <p:nvPr/>
        </p:nvSpPr>
        <p:spPr bwMode="auto">
          <a:xfrm>
            <a:off x="419100" y="1866900"/>
            <a:ext cx="7975600" cy="1658938"/>
          </a:xfrm>
          <a:prstGeom prst="rect">
            <a:avLst/>
          </a:prstGeom>
          <a:noFill/>
          <a:ln w="31750">
            <a:solidFill>
              <a:srgbClr val="339966"/>
            </a:solidFill>
            <a:prstDash val="dash"/>
            <a:miter lim="800000"/>
            <a:headEnd/>
            <a:tailEnd/>
          </a:ln>
          <a:effectLst/>
        </p:spPr>
        <p:txBody>
          <a:bodyPr lIns="91438" tIns="45719" rIns="91438" bIns="45719" anchor="ctr"/>
          <a:lstStyle/>
          <a:p>
            <a:pPr eaLnBrk="1" hangingPunct="1">
              <a:buFont typeface="Arial" pitchFamily="34" charset="0"/>
              <a:buNone/>
            </a:pPr>
            <a:endParaRPr lang="zh-CN" altLang="en-US"/>
          </a:p>
        </p:txBody>
      </p:sp>
      <p:sp>
        <p:nvSpPr>
          <p:cNvPr id="12293" name="Text Box 5"/>
          <p:cNvSpPr txBox="1">
            <a:spLocks noChangeArrowheads="1"/>
          </p:cNvSpPr>
          <p:nvPr/>
        </p:nvSpPr>
        <p:spPr bwMode="auto">
          <a:xfrm>
            <a:off x="7246938" y="2082801"/>
            <a:ext cx="184727" cy="369330"/>
          </a:xfrm>
          <a:prstGeom prst="rect">
            <a:avLst/>
          </a:prstGeom>
          <a:noFill/>
          <a:ln w="9525">
            <a:noFill/>
            <a:miter lim="800000"/>
            <a:headEnd/>
            <a:tailEnd/>
          </a:ln>
        </p:spPr>
        <p:txBody>
          <a:bodyPr wrap="none" lIns="91438" tIns="45719" rIns="91438" bIns="45719">
            <a:spAutoFit/>
          </a:bodyPr>
          <a:lstStyle/>
          <a:p>
            <a:pPr eaLnBrk="1" hangingPunct="1">
              <a:buFont typeface="Arial" pitchFamily="34" charset="0"/>
              <a:buNone/>
            </a:pPr>
            <a:endParaRPr lang="zh-CN" altLang="zh-CN"/>
          </a:p>
        </p:txBody>
      </p:sp>
      <p:sp>
        <p:nvSpPr>
          <p:cNvPr id="12294" name="Text Box 6"/>
          <p:cNvSpPr txBox="1">
            <a:spLocks noChangeArrowheads="1"/>
          </p:cNvSpPr>
          <p:nvPr/>
        </p:nvSpPr>
        <p:spPr bwMode="auto">
          <a:xfrm>
            <a:off x="7556501" y="2082801"/>
            <a:ext cx="1598613" cy="406520"/>
          </a:xfrm>
          <a:prstGeom prst="rect">
            <a:avLst/>
          </a:prstGeom>
          <a:solidFill>
            <a:schemeClr val="bg1"/>
          </a:solidFill>
          <a:ln w="9525">
            <a:solidFill>
              <a:schemeClr val="bg2"/>
            </a:solidFill>
            <a:miter lim="800000"/>
            <a:headEnd/>
            <a:tailEnd/>
          </a:ln>
        </p:spPr>
        <p:txBody>
          <a:bodyPr lIns="90168" tIns="46989" rIns="90168" bIns="46989">
            <a:spAutoFit/>
          </a:bodyPr>
          <a:lstStyle/>
          <a:p>
            <a:pPr eaLnBrk="1" hangingPunct="1">
              <a:buFont typeface="Arial" pitchFamily="34" charset="0"/>
              <a:buNone/>
            </a:pPr>
            <a:r>
              <a:rPr lang="zh-CN" altLang="en-US" sz="2025" b="1" dirty="0">
                <a:solidFill>
                  <a:schemeClr val="accent1"/>
                </a:solidFill>
              </a:rPr>
              <a:t>一框式检索</a:t>
            </a:r>
          </a:p>
        </p:txBody>
      </p:sp>
      <p:sp>
        <p:nvSpPr>
          <p:cNvPr id="12295" name="Rectangle 7"/>
          <p:cNvSpPr>
            <a:spLocks noChangeArrowheads="1"/>
          </p:cNvSpPr>
          <p:nvPr/>
        </p:nvSpPr>
        <p:spPr bwMode="auto">
          <a:xfrm>
            <a:off x="419101" y="4105275"/>
            <a:ext cx="8304213" cy="1657350"/>
          </a:xfrm>
          <a:prstGeom prst="rect">
            <a:avLst/>
          </a:prstGeom>
          <a:noFill/>
          <a:ln w="31750">
            <a:solidFill>
              <a:srgbClr val="339966"/>
            </a:solidFill>
            <a:prstDash val="dash"/>
            <a:miter lim="800000"/>
            <a:headEnd/>
            <a:tailEnd/>
          </a:ln>
          <a:effectLst/>
        </p:spPr>
        <p:txBody>
          <a:bodyPr lIns="91438" tIns="45719" rIns="91438" bIns="45719" anchor="ctr"/>
          <a:lstStyle/>
          <a:p>
            <a:pPr eaLnBrk="1" hangingPunct="1">
              <a:buFont typeface="Arial" pitchFamily="34" charset="0"/>
              <a:buNone/>
            </a:pPr>
            <a:endParaRPr lang="zh-CN" altLang="en-US"/>
          </a:p>
        </p:txBody>
      </p:sp>
      <p:sp>
        <p:nvSpPr>
          <p:cNvPr id="12296" name="Text Box 8"/>
          <p:cNvSpPr txBox="1">
            <a:spLocks noChangeArrowheads="1"/>
          </p:cNvSpPr>
          <p:nvPr/>
        </p:nvSpPr>
        <p:spPr bwMode="auto">
          <a:xfrm>
            <a:off x="7386639" y="4743451"/>
            <a:ext cx="1768475" cy="406520"/>
          </a:xfrm>
          <a:prstGeom prst="rect">
            <a:avLst/>
          </a:prstGeom>
          <a:solidFill>
            <a:schemeClr val="bg1"/>
          </a:solidFill>
          <a:ln w="9525">
            <a:solidFill>
              <a:schemeClr val="bg2"/>
            </a:solidFill>
            <a:miter lim="800000"/>
            <a:headEnd/>
            <a:tailEnd/>
          </a:ln>
          <a:effectLst/>
        </p:spPr>
        <p:txBody>
          <a:bodyPr lIns="90168" tIns="46989" rIns="90168" bIns="46989">
            <a:spAutoFit/>
          </a:bodyPr>
          <a:lstStyle/>
          <a:p>
            <a:pPr eaLnBrk="1" hangingPunct="1">
              <a:buFont typeface="Arial" pitchFamily="34" charset="0"/>
              <a:buNone/>
            </a:pPr>
            <a:r>
              <a:rPr lang="zh-CN" altLang="en-US" sz="2025" b="1" dirty="0">
                <a:solidFill>
                  <a:schemeClr val="accent1"/>
                </a:solidFill>
              </a:rPr>
              <a:t>新版功能亮点</a:t>
            </a:r>
          </a:p>
        </p:txBody>
      </p:sp>
    </p:spTree>
    <p:extLst>
      <p:ext uri="{BB962C8B-B14F-4D97-AF65-F5344CB8AC3E}">
        <p14:creationId xmlns:p14="http://schemas.microsoft.com/office/powerpoint/2010/main" val="857595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2420888"/>
            <a:ext cx="7992888" cy="2653755"/>
          </a:xfrm>
        </p:spPr>
        <p:txBody>
          <a:bodyPr/>
          <a:lstStyle/>
          <a:p>
            <a:pPr marL="0" indent="0" algn="ctr">
              <a:buNone/>
            </a:pPr>
            <a:r>
              <a:rPr lang="zh-CN" altLang="en-US" dirty="0" smtClean="0">
                <a:latin typeface="方正兰亭超细黑简体" panose="02000000000000000000" pitchFamily="2" charset="-122"/>
                <a:ea typeface="方正兰亭超细黑简体" panose="02000000000000000000" pitchFamily="2" charset="-122"/>
              </a:rPr>
              <a:t>以</a:t>
            </a:r>
            <a:r>
              <a:rPr lang="zh-CN" altLang="en-US" dirty="0" smtClean="0">
                <a:solidFill>
                  <a:srgbClr val="FF0000"/>
                </a:solidFill>
                <a:latin typeface="方正兰亭超细黑简体" panose="02000000000000000000" pitchFamily="2" charset="-122"/>
                <a:ea typeface="方正兰亭超细黑简体" panose="02000000000000000000" pitchFamily="2" charset="-122"/>
              </a:rPr>
              <a:t>滑膜肉瘤</a:t>
            </a:r>
            <a:r>
              <a:rPr lang="zh-CN" altLang="en-US" dirty="0" smtClean="0">
                <a:latin typeface="方正兰亭超细黑简体" panose="02000000000000000000" pitchFamily="2" charset="-122"/>
                <a:ea typeface="方正兰亭超细黑简体" panose="02000000000000000000" pitchFamily="2" charset="-122"/>
              </a:rPr>
              <a:t>为关键词</a:t>
            </a:r>
            <a:endParaRPr lang="en-US" altLang="zh-CN" dirty="0" smtClean="0">
              <a:latin typeface="方正兰亭超细黑简体" panose="02000000000000000000" pitchFamily="2" charset="-122"/>
              <a:ea typeface="方正兰亭超细黑简体" panose="02000000000000000000" pitchFamily="2" charset="-122"/>
            </a:endParaRPr>
          </a:p>
          <a:p>
            <a:pPr marL="0" indent="0" algn="ctr">
              <a:buNone/>
            </a:pPr>
            <a:r>
              <a:rPr lang="zh-CN" altLang="en-US" dirty="0" smtClean="0">
                <a:latin typeface="方正兰亭超细黑简体" panose="02000000000000000000" pitchFamily="2" charset="-122"/>
                <a:ea typeface="方正兰亭超细黑简体" panose="02000000000000000000" pitchFamily="2" charset="-122"/>
              </a:rPr>
              <a:t>在</a:t>
            </a:r>
            <a:r>
              <a:rPr lang="en-US" altLang="zh-CN" dirty="0" smtClean="0">
                <a:latin typeface="方正兰亭超细黑简体" panose="02000000000000000000" pitchFamily="2" charset="-122"/>
                <a:ea typeface="方正兰亭超细黑简体" panose="02000000000000000000" pitchFamily="2" charset="-122"/>
              </a:rPr>
              <a:t>CNKI</a:t>
            </a:r>
            <a:r>
              <a:rPr lang="zh-CN" altLang="en-US" dirty="0" smtClean="0">
                <a:latin typeface="方正兰亭超细黑简体" panose="02000000000000000000" pitchFamily="2" charset="-122"/>
                <a:ea typeface="方正兰亭超细黑简体" panose="02000000000000000000" pitchFamily="2" charset="-122"/>
              </a:rPr>
              <a:t>新平台进行检索</a:t>
            </a:r>
            <a:endParaRPr lang="zh-CN" altLang="en-US" dirty="0">
              <a:latin typeface="方正兰亭超细黑简体" panose="02000000000000000000" pitchFamily="2" charset="-122"/>
              <a:ea typeface="方正兰亭超细黑简体" panose="02000000000000000000" pitchFamily="2" charset="-122"/>
            </a:endParaRPr>
          </a:p>
        </p:txBody>
      </p:sp>
    </p:spTree>
    <p:extLst>
      <p:ext uri="{BB962C8B-B14F-4D97-AF65-F5344CB8AC3E}">
        <p14:creationId xmlns:p14="http://schemas.microsoft.com/office/powerpoint/2010/main" val="4796403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34874" y="-20563"/>
            <a:ext cx="9109125" cy="6878563"/>
          </a:xfrm>
          <a:prstGeom prst="rect">
            <a:avLst/>
          </a:prstGeom>
        </p:spPr>
      </p:pic>
      <p:sp>
        <p:nvSpPr>
          <p:cNvPr id="5" name="矩形 4"/>
          <p:cNvSpPr/>
          <p:nvPr/>
        </p:nvSpPr>
        <p:spPr>
          <a:xfrm>
            <a:off x="34874" y="1772816"/>
            <a:ext cx="3312990" cy="360040"/>
          </a:xfrm>
          <a:prstGeom prst="rect">
            <a:avLst/>
          </a:prstGeom>
          <a:noFill/>
          <a:ln w="539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868144" y="3861048"/>
            <a:ext cx="1016496" cy="432048"/>
          </a:xfrm>
          <a:prstGeom prst="rect">
            <a:avLst/>
          </a:prstGeom>
          <a:noFill/>
          <a:ln w="539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角星 6"/>
          <p:cNvSpPr/>
          <p:nvPr/>
        </p:nvSpPr>
        <p:spPr>
          <a:xfrm>
            <a:off x="2411760" y="3609020"/>
            <a:ext cx="1224136" cy="864096"/>
          </a:xfrm>
          <a:prstGeom prst="star6">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8128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179512" y="404664"/>
            <a:ext cx="8856984" cy="6120680"/>
          </a:xfrm>
          <a:prstGeom prst="rect">
            <a:avLst/>
          </a:prstGeom>
        </p:spPr>
      </p:pic>
      <p:sp>
        <p:nvSpPr>
          <p:cNvPr id="5" name="矩形 4"/>
          <p:cNvSpPr/>
          <p:nvPr/>
        </p:nvSpPr>
        <p:spPr>
          <a:xfrm>
            <a:off x="2699792" y="5301208"/>
            <a:ext cx="936104" cy="1224136"/>
          </a:xfrm>
          <a:prstGeom prst="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5669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0" y="188640"/>
            <a:ext cx="9144000" cy="6381328"/>
          </a:xfrm>
          <a:prstGeom prst="rect">
            <a:avLst/>
          </a:prstGeom>
        </p:spPr>
      </p:pic>
      <p:sp>
        <p:nvSpPr>
          <p:cNvPr id="5" name="矩形 4"/>
          <p:cNvSpPr/>
          <p:nvPr/>
        </p:nvSpPr>
        <p:spPr>
          <a:xfrm>
            <a:off x="1979712" y="332656"/>
            <a:ext cx="6408712" cy="432048"/>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835696" y="1052736"/>
            <a:ext cx="1152128" cy="576064"/>
          </a:xfrm>
          <a:prstGeom prst="rect">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p:nvPr/>
        </p:nvCxnSpPr>
        <p:spPr>
          <a:xfrm>
            <a:off x="3923928" y="6165304"/>
            <a:ext cx="4176464" cy="0"/>
          </a:xfrm>
          <a:prstGeom prst="straightConnector1">
            <a:avLst/>
          </a:prstGeom>
          <a:ln w="88900">
            <a:tailEnd type="triangle"/>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3"/>
          <a:stretch>
            <a:fillRect/>
          </a:stretch>
        </p:blipFill>
        <p:spPr>
          <a:xfrm>
            <a:off x="16191" y="188640"/>
            <a:ext cx="9127809" cy="6264696"/>
          </a:xfrm>
          <a:prstGeom prst="rect">
            <a:avLst/>
          </a:prstGeom>
        </p:spPr>
      </p:pic>
      <p:pic>
        <p:nvPicPr>
          <p:cNvPr id="10" name="图片 9"/>
          <p:cNvPicPr>
            <a:picLocks noChangeAspect="1"/>
          </p:cNvPicPr>
          <p:nvPr/>
        </p:nvPicPr>
        <p:blipFill>
          <a:blip r:embed="rId4"/>
          <a:stretch>
            <a:fillRect/>
          </a:stretch>
        </p:blipFill>
        <p:spPr>
          <a:xfrm>
            <a:off x="16190" y="1628800"/>
            <a:ext cx="9127809" cy="4824535"/>
          </a:xfrm>
          <a:prstGeom prst="rect">
            <a:avLst/>
          </a:prstGeom>
        </p:spPr>
      </p:pic>
      <p:sp>
        <p:nvSpPr>
          <p:cNvPr id="11" name="矩形 10"/>
          <p:cNvSpPr/>
          <p:nvPr/>
        </p:nvSpPr>
        <p:spPr>
          <a:xfrm>
            <a:off x="16191" y="3573016"/>
            <a:ext cx="379345" cy="136815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5"/>
          <a:stretch>
            <a:fillRect/>
          </a:stretch>
        </p:blipFill>
        <p:spPr>
          <a:xfrm>
            <a:off x="0" y="1636253"/>
            <a:ext cx="9143999" cy="4824536"/>
          </a:xfrm>
          <a:prstGeom prst="rect">
            <a:avLst/>
          </a:prstGeom>
        </p:spPr>
      </p:pic>
      <p:sp>
        <p:nvSpPr>
          <p:cNvPr id="13" name="矩形 12"/>
          <p:cNvSpPr/>
          <p:nvPr/>
        </p:nvSpPr>
        <p:spPr>
          <a:xfrm>
            <a:off x="35730" y="3435857"/>
            <a:ext cx="379345" cy="136815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6"/>
          <a:stretch>
            <a:fillRect/>
          </a:stretch>
        </p:blipFill>
        <p:spPr>
          <a:xfrm>
            <a:off x="-2" y="1619015"/>
            <a:ext cx="9144001" cy="4841774"/>
          </a:xfrm>
          <a:prstGeom prst="rect">
            <a:avLst/>
          </a:prstGeom>
        </p:spPr>
      </p:pic>
      <p:sp>
        <p:nvSpPr>
          <p:cNvPr id="15" name="矩形 14"/>
          <p:cNvSpPr/>
          <p:nvPr/>
        </p:nvSpPr>
        <p:spPr>
          <a:xfrm>
            <a:off x="51921" y="3539081"/>
            <a:ext cx="379345" cy="136815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7"/>
          <a:stretch>
            <a:fillRect/>
          </a:stretch>
        </p:blipFill>
        <p:spPr>
          <a:xfrm>
            <a:off x="16189" y="1628799"/>
            <a:ext cx="9127810" cy="4831990"/>
          </a:xfrm>
          <a:prstGeom prst="rect">
            <a:avLst/>
          </a:prstGeom>
        </p:spPr>
      </p:pic>
      <p:sp>
        <p:nvSpPr>
          <p:cNvPr id="17" name="矩形 16"/>
          <p:cNvSpPr/>
          <p:nvPr/>
        </p:nvSpPr>
        <p:spPr>
          <a:xfrm>
            <a:off x="68110" y="3565562"/>
            <a:ext cx="379345" cy="136815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8"/>
          <a:stretch>
            <a:fillRect/>
          </a:stretch>
        </p:blipFill>
        <p:spPr>
          <a:xfrm>
            <a:off x="-1" y="1563625"/>
            <a:ext cx="9143999" cy="4889710"/>
          </a:xfrm>
          <a:prstGeom prst="rect">
            <a:avLst/>
          </a:prstGeom>
        </p:spPr>
      </p:pic>
      <p:sp>
        <p:nvSpPr>
          <p:cNvPr id="19" name="矩形 18"/>
          <p:cNvSpPr/>
          <p:nvPr/>
        </p:nvSpPr>
        <p:spPr>
          <a:xfrm>
            <a:off x="24285" y="3531627"/>
            <a:ext cx="379345" cy="136815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9"/>
          <a:stretch>
            <a:fillRect/>
          </a:stretch>
        </p:blipFill>
        <p:spPr>
          <a:xfrm>
            <a:off x="8094" y="1519620"/>
            <a:ext cx="9135903" cy="5050348"/>
          </a:xfrm>
          <a:prstGeom prst="rect">
            <a:avLst/>
          </a:prstGeom>
        </p:spPr>
      </p:pic>
      <p:sp>
        <p:nvSpPr>
          <p:cNvPr id="21" name="矩形 20"/>
          <p:cNvSpPr/>
          <p:nvPr/>
        </p:nvSpPr>
        <p:spPr>
          <a:xfrm>
            <a:off x="-2" y="3627397"/>
            <a:ext cx="379345" cy="136815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10"/>
          <a:stretch>
            <a:fillRect/>
          </a:stretch>
        </p:blipFill>
        <p:spPr>
          <a:xfrm>
            <a:off x="71041" y="1585390"/>
            <a:ext cx="9144002" cy="4926261"/>
          </a:xfrm>
          <a:prstGeom prst="rect">
            <a:avLst/>
          </a:prstGeom>
        </p:spPr>
      </p:pic>
      <p:sp>
        <p:nvSpPr>
          <p:cNvPr id="24" name="矩形 23"/>
          <p:cNvSpPr/>
          <p:nvPr/>
        </p:nvSpPr>
        <p:spPr>
          <a:xfrm>
            <a:off x="35727" y="3537430"/>
            <a:ext cx="379345" cy="136815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6028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heckerboard(across)">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ppt_x"/>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1"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组合 26"/>
          <p:cNvGrpSpPr/>
          <p:nvPr/>
        </p:nvGrpSpPr>
        <p:grpSpPr bwMode="auto">
          <a:xfrm>
            <a:off x="4233057" y="2038886"/>
            <a:ext cx="2136685" cy="2089803"/>
            <a:chOff x="0" y="0"/>
            <a:chExt cx="2270613" cy="2221707"/>
          </a:xfrm>
        </p:grpSpPr>
        <p:sp>
          <p:nvSpPr>
            <p:cNvPr id="24589" name="文本框 13"/>
            <p:cNvSpPr>
              <a:spLocks noChangeArrowheads="1"/>
            </p:cNvSpPr>
            <p:nvPr/>
          </p:nvSpPr>
          <p:spPr bwMode="auto">
            <a:xfrm>
              <a:off x="0" y="0"/>
              <a:ext cx="1408064" cy="222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en-US" altLang="zh-CN" sz="12980">
                  <a:solidFill>
                    <a:srgbClr val="3F3F3F"/>
                  </a:solidFill>
                  <a:latin typeface="方正大黑简体" pitchFamily="1" charset="-122"/>
                  <a:ea typeface="方正大黑简体" pitchFamily="1" charset="-122"/>
                  <a:sym typeface="方正大黑简体" pitchFamily="1" charset="-122"/>
                </a:rPr>
                <a:t>P</a:t>
              </a:r>
              <a:endParaRPr lang="zh-CN" altLang="en-US" sz="12980">
                <a:solidFill>
                  <a:srgbClr val="3F3F3F"/>
                </a:solidFill>
                <a:latin typeface="方正大黑简体" pitchFamily="1" charset="-122"/>
                <a:ea typeface="方正大黑简体" pitchFamily="1" charset="-122"/>
                <a:sym typeface="方正大黑简体" pitchFamily="1" charset="-122"/>
              </a:endParaRPr>
            </a:p>
          </p:txBody>
        </p:sp>
        <p:sp>
          <p:nvSpPr>
            <p:cNvPr id="24590" name="文本框 14"/>
            <p:cNvSpPr>
              <a:spLocks noChangeArrowheads="1"/>
            </p:cNvSpPr>
            <p:nvPr/>
          </p:nvSpPr>
          <p:spPr bwMode="auto">
            <a:xfrm>
              <a:off x="856680" y="875449"/>
              <a:ext cx="1413933" cy="102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en-US" altLang="zh-CN" sz="5644" dirty="0">
                  <a:solidFill>
                    <a:srgbClr val="3F3F3F"/>
                  </a:solidFill>
                  <a:latin typeface="方正大黑简体" pitchFamily="1" charset="-122"/>
                  <a:ea typeface="方正大黑简体" pitchFamily="1" charset="-122"/>
                </a:rPr>
                <a:t>art</a:t>
              </a:r>
              <a:endParaRPr lang="zh-CN" altLang="en-US" sz="5644" dirty="0">
                <a:solidFill>
                  <a:srgbClr val="3F3F3F"/>
                </a:solidFill>
                <a:latin typeface="方正大黑简体" pitchFamily="1" charset="-122"/>
                <a:ea typeface="方正大黑简体" pitchFamily="1" charset="-122"/>
              </a:endParaRPr>
            </a:p>
          </p:txBody>
        </p:sp>
      </p:grpSp>
      <p:sp>
        <p:nvSpPr>
          <p:cNvPr id="12293" name="文本框 15"/>
          <p:cNvSpPr>
            <a:spLocks noChangeArrowheads="1"/>
          </p:cNvSpPr>
          <p:nvPr/>
        </p:nvSpPr>
        <p:spPr bwMode="auto">
          <a:xfrm>
            <a:off x="6111430" y="2204624"/>
            <a:ext cx="379258" cy="175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en-US" altLang="zh-CN" sz="10817" b="1" dirty="0">
                <a:solidFill>
                  <a:schemeClr val="accent1"/>
                </a:solidFill>
                <a:latin typeface="Helvetica LT Std" pitchFamily="2" charset="0"/>
                <a:ea typeface="Hiragino Sans GB W3" pitchFamily="2" charset="-122"/>
                <a:sym typeface="Helvetica LT Std" pitchFamily="2" charset="0"/>
              </a:rPr>
              <a:t>3</a:t>
            </a:r>
            <a:endParaRPr lang="zh-CN" altLang="en-US" sz="10817" b="1" dirty="0">
              <a:solidFill>
                <a:schemeClr val="accent1"/>
              </a:solidFill>
              <a:latin typeface="Helvetica LT Std" pitchFamily="2" charset="0"/>
              <a:ea typeface="Hiragino Sans GB W3" pitchFamily="2" charset="-122"/>
              <a:sym typeface="Helvetica LT Std" pitchFamily="2" charset="0"/>
            </a:endParaRPr>
          </a:p>
        </p:txBody>
      </p:sp>
      <p:sp>
        <p:nvSpPr>
          <p:cNvPr id="12294" name="Rectangle 20"/>
          <p:cNvSpPr>
            <a:spLocks noChangeArrowheads="1"/>
          </p:cNvSpPr>
          <p:nvPr/>
        </p:nvSpPr>
        <p:spPr bwMode="auto">
          <a:xfrm>
            <a:off x="4368933" y="3848574"/>
            <a:ext cx="2371109" cy="1045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endParaRPr lang="zh-CN" altLang="zh-CN" sz="1787">
              <a:solidFill>
                <a:schemeClr val="accent2"/>
              </a:solidFill>
            </a:endParaRPr>
          </a:p>
        </p:txBody>
      </p:sp>
      <p:sp>
        <p:nvSpPr>
          <p:cNvPr id="12295" name="Rectangle 21"/>
          <p:cNvSpPr>
            <a:spLocks noChangeArrowheads="1"/>
          </p:cNvSpPr>
          <p:nvPr/>
        </p:nvSpPr>
        <p:spPr bwMode="auto">
          <a:xfrm>
            <a:off x="4368933" y="4513022"/>
            <a:ext cx="2371109" cy="1045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endParaRPr lang="zh-CN" altLang="zh-CN" sz="1787">
              <a:solidFill>
                <a:schemeClr val="accent2"/>
              </a:solidFill>
            </a:endParaRPr>
          </a:p>
        </p:txBody>
      </p:sp>
      <p:sp>
        <p:nvSpPr>
          <p:cNvPr id="12296" name="矩形 1"/>
          <p:cNvSpPr>
            <a:spLocks noChangeArrowheads="1"/>
          </p:cNvSpPr>
          <p:nvPr/>
        </p:nvSpPr>
        <p:spPr bwMode="auto">
          <a:xfrm>
            <a:off x="4233057" y="3902327"/>
            <a:ext cx="4670547" cy="55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zh-CN" altLang="en-US" sz="3010" b="1" dirty="0" smtClean="0">
                <a:solidFill>
                  <a:srgbClr val="0070C0"/>
                </a:solidFill>
                <a:latin typeface="微软雅黑" pitchFamily="34" charset="-122"/>
                <a:ea typeface="微软雅黑" pitchFamily="34" charset="-122"/>
                <a:sym typeface="微软雅黑" pitchFamily="34" charset="-122"/>
              </a:rPr>
              <a:t>助力学习研究</a:t>
            </a:r>
            <a:endParaRPr lang="zh-CN" altLang="en-US" sz="3010" b="1" dirty="0">
              <a:solidFill>
                <a:srgbClr val="0070C0"/>
              </a:solidFill>
              <a:latin typeface="微软雅黑" pitchFamily="34" charset="-122"/>
              <a:ea typeface="微软雅黑" pitchFamily="34" charset="-122"/>
              <a:sym typeface="微软雅黑" pitchFamily="34" charset="-122"/>
            </a:endParaRPr>
          </a:p>
        </p:txBody>
      </p:sp>
      <p:grpSp>
        <p:nvGrpSpPr>
          <p:cNvPr id="12297" name="组合 43"/>
          <p:cNvGrpSpPr/>
          <p:nvPr/>
        </p:nvGrpSpPr>
        <p:grpSpPr bwMode="auto">
          <a:xfrm>
            <a:off x="1891812" y="2413664"/>
            <a:ext cx="2169534" cy="2168042"/>
            <a:chOff x="0" y="0"/>
            <a:chExt cx="2305931" cy="2305931"/>
          </a:xfrm>
        </p:grpSpPr>
        <p:grpSp>
          <p:nvGrpSpPr>
            <p:cNvPr id="24584" name="组合 33"/>
            <p:cNvGrpSpPr/>
            <p:nvPr/>
          </p:nvGrpSpPr>
          <p:grpSpPr bwMode="auto">
            <a:xfrm>
              <a:off x="0" y="0"/>
              <a:ext cx="2305931" cy="2305931"/>
              <a:chOff x="0" y="0"/>
              <a:chExt cx="2542903" cy="2542903"/>
            </a:xfrm>
          </p:grpSpPr>
          <p:sp>
            <p:nvSpPr>
              <p:cNvPr id="24587" name="圆角矩形 34"/>
              <p:cNvSpPr>
                <a:spLocks noChangeArrowheads="1"/>
              </p:cNvSpPr>
              <p:nvPr/>
            </p:nvSpPr>
            <p:spPr bwMode="auto">
              <a:xfrm>
                <a:off x="0" y="0"/>
                <a:ext cx="2542903" cy="2542903"/>
              </a:xfrm>
              <a:prstGeom prst="roundRect">
                <a:avLst>
                  <a:gd name="adj" fmla="val 7759"/>
                </a:avLst>
              </a:prstGeom>
              <a:gradFill rotWithShape="1">
                <a:gsLst>
                  <a:gs pos="0">
                    <a:srgbClr val="CACACA"/>
                  </a:gs>
                  <a:gs pos="6000">
                    <a:srgbClr val="CACACA"/>
                  </a:gs>
                  <a:gs pos="42999">
                    <a:srgbClr val="FFFFFF"/>
                  </a:gs>
                  <a:gs pos="79999">
                    <a:srgbClr val="F1F1F1"/>
                  </a:gs>
                  <a:gs pos="100000">
                    <a:srgbClr val="E4E4E4"/>
                  </a:gs>
                </a:gsLst>
                <a:lin ang="2700000" scaled="1"/>
              </a:gradFill>
              <a:ln w="12700">
                <a:solidFill>
                  <a:srgbClr val="FFFFFF"/>
                </a:solidFill>
                <a:round/>
              </a:ln>
            </p:spPr>
            <p:txBody>
              <a:bodyPr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endParaRPr lang="zh-CN" altLang="zh-CN" sz="1787">
                  <a:solidFill>
                    <a:srgbClr val="3F3F3F"/>
                  </a:solidFill>
                  <a:latin typeface="Calibri" pitchFamily="34" charset="0"/>
                  <a:sym typeface="Calibri" pitchFamily="34" charset="0"/>
                </a:endParaRPr>
              </a:p>
            </p:txBody>
          </p:sp>
          <p:sp>
            <p:nvSpPr>
              <p:cNvPr id="24588" name="圆角矩形 35"/>
              <p:cNvSpPr>
                <a:spLocks noChangeArrowheads="1"/>
              </p:cNvSpPr>
              <p:nvPr/>
            </p:nvSpPr>
            <p:spPr bwMode="auto">
              <a:xfrm>
                <a:off x="360847" y="360847"/>
                <a:ext cx="1821208" cy="1821208"/>
              </a:xfrm>
              <a:prstGeom prst="roundRect">
                <a:avLst>
                  <a:gd name="adj" fmla="val 7759"/>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endParaRPr lang="zh-CN" altLang="zh-CN" sz="1787">
                  <a:solidFill>
                    <a:srgbClr val="3F3F3F"/>
                  </a:solidFill>
                  <a:latin typeface="Calibri" pitchFamily="34" charset="0"/>
                  <a:sym typeface="Calibri" pitchFamily="34" charset="0"/>
                </a:endParaRPr>
              </a:p>
            </p:txBody>
          </p:sp>
        </p:grpSp>
        <p:sp>
          <p:nvSpPr>
            <p:cNvPr id="24585" name="Freeform 26"/>
            <p:cNvSpPr>
              <a:spLocks noEditPoints="1" noChangeArrowheads="1"/>
            </p:cNvSpPr>
            <p:nvPr/>
          </p:nvSpPr>
          <p:spPr bwMode="auto">
            <a:xfrm>
              <a:off x="544920" y="480232"/>
              <a:ext cx="844810" cy="848010"/>
            </a:xfrm>
            <a:custGeom>
              <a:avLst/>
              <a:gdLst>
                <a:gd name="T0" fmla="*/ 828564 w 52"/>
                <a:gd name="T1" fmla="*/ 440313 h 52"/>
                <a:gd name="T2" fmla="*/ 747332 w 52"/>
                <a:gd name="T3" fmla="*/ 375081 h 52"/>
                <a:gd name="T4" fmla="*/ 844810 w 52"/>
                <a:gd name="T5" fmla="*/ 326158 h 52"/>
                <a:gd name="T6" fmla="*/ 796071 w 52"/>
                <a:gd name="T7" fmla="*/ 212003 h 52"/>
                <a:gd name="T8" fmla="*/ 763578 w 52"/>
                <a:gd name="T9" fmla="*/ 195695 h 52"/>
                <a:gd name="T10" fmla="*/ 649854 w 52"/>
                <a:gd name="T11" fmla="*/ 212003 h 52"/>
                <a:gd name="T12" fmla="*/ 698593 w 52"/>
                <a:gd name="T13" fmla="*/ 114155 h 52"/>
                <a:gd name="T14" fmla="*/ 601115 w 52"/>
                <a:gd name="T15" fmla="*/ 32616 h 52"/>
                <a:gd name="T16" fmla="*/ 519883 w 52"/>
                <a:gd name="T17" fmla="*/ 114155 h 52"/>
                <a:gd name="T18" fmla="*/ 471144 w 52"/>
                <a:gd name="T19" fmla="*/ 16308 h 52"/>
                <a:gd name="T20" fmla="*/ 438651 w 52"/>
                <a:gd name="T21" fmla="*/ 0 h 52"/>
                <a:gd name="T22" fmla="*/ 308681 w 52"/>
                <a:gd name="T23" fmla="*/ 32616 h 52"/>
                <a:gd name="T24" fmla="*/ 292434 w 52"/>
                <a:gd name="T25" fmla="*/ 146771 h 52"/>
                <a:gd name="T26" fmla="*/ 194956 w 52"/>
                <a:gd name="T27" fmla="*/ 65232 h 52"/>
                <a:gd name="T28" fmla="*/ 97478 w 52"/>
                <a:gd name="T29" fmla="*/ 163079 h 52"/>
                <a:gd name="T30" fmla="*/ 162463 w 52"/>
                <a:gd name="T31" fmla="*/ 244618 h 52"/>
                <a:gd name="T32" fmla="*/ 48739 w 52"/>
                <a:gd name="T33" fmla="*/ 260926 h 52"/>
                <a:gd name="T34" fmla="*/ 32493 w 52"/>
                <a:gd name="T35" fmla="*/ 277234 h 52"/>
                <a:gd name="T36" fmla="*/ 0 w 52"/>
                <a:gd name="T37" fmla="*/ 407697 h 52"/>
                <a:gd name="T38" fmla="*/ 113724 w 52"/>
                <a:gd name="T39" fmla="*/ 440313 h 52"/>
                <a:gd name="T40" fmla="*/ 32493 w 52"/>
                <a:gd name="T41" fmla="*/ 505544 h 52"/>
                <a:gd name="T42" fmla="*/ 64985 w 52"/>
                <a:gd name="T43" fmla="*/ 636008 h 52"/>
                <a:gd name="T44" fmla="*/ 97478 w 52"/>
                <a:gd name="T45" fmla="*/ 652315 h 52"/>
                <a:gd name="T46" fmla="*/ 194956 w 52"/>
                <a:gd name="T47" fmla="*/ 652315 h 52"/>
                <a:gd name="T48" fmla="*/ 162463 w 52"/>
                <a:gd name="T49" fmla="*/ 766471 h 52"/>
                <a:gd name="T50" fmla="*/ 276188 w 52"/>
                <a:gd name="T51" fmla="*/ 815394 h 52"/>
                <a:gd name="T52" fmla="*/ 341173 w 52"/>
                <a:gd name="T53" fmla="*/ 733855 h 52"/>
                <a:gd name="T54" fmla="*/ 373666 w 52"/>
                <a:gd name="T55" fmla="*/ 831702 h 52"/>
                <a:gd name="T56" fmla="*/ 389912 w 52"/>
                <a:gd name="T57" fmla="*/ 848010 h 52"/>
                <a:gd name="T58" fmla="*/ 519883 w 52"/>
                <a:gd name="T59" fmla="*/ 848010 h 52"/>
                <a:gd name="T60" fmla="*/ 536129 w 52"/>
                <a:gd name="T61" fmla="*/ 815394 h 52"/>
                <a:gd name="T62" fmla="*/ 568622 w 52"/>
                <a:gd name="T63" fmla="*/ 717547 h 52"/>
                <a:gd name="T64" fmla="*/ 649854 w 52"/>
                <a:gd name="T65" fmla="*/ 782778 h 52"/>
                <a:gd name="T66" fmla="*/ 747332 w 52"/>
                <a:gd name="T67" fmla="*/ 701239 h 52"/>
                <a:gd name="T68" fmla="*/ 747332 w 52"/>
                <a:gd name="T69" fmla="*/ 668623 h 52"/>
                <a:gd name="T70" fmla="*/ 698593 w 52"/>
                <a:gd name="T71" fmla="*/ 570776 h 52"/>
                <a:gd name="T72" fmla="*/ 812317 w 52"/>
                <a:gd name="T73" fmla="*/ 587084 h 52"/>
                <a:gd name="T74" fmla="*/ 844810 w 52"/>
                <a:gd name="T75" fmla="*/ 472929 h 52"/>
                <a:gd name="T76" fmla="*/ 536129 w 52"/>
                <a:gd name="T77" fmla="*/ 456621 h 52"/>
                <a:gd name="T78" fmla="*/ 308681 w 52"/>
                <a:gd name="T79" fmla="*/ 407697 h 52"/>
                <a:gd name="T80" fmla="*/ 536129 w 52"/>
                <a:gd name="T81" fmla="*/ 456621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86" name="Freeform 27"/>
            <p:cNvSpPr>
              <a:spLocks noEditPoints="1" noChangeArrowheads="1"/>
            </p:cNvSpPr>
            <p:nvPr/>
          </p:nvSpPr>
          <p:spPr bwMode="auto">
            <a:xfrm>
              <a:off x="1177313" y="1156660"/>
              <a:ext cx="600854" cy="604432"/>
            </a:xfrm>
            <a:custGeom>
              <a:avLst/>
              <a:gdLst>
                <a:gd name="T0" fmla="*/ 535897 w 37"/>
                <a:gd name="T1" fmla="*/ 473744 h 37"/>
                <a:gd name="T2" fmla="*/ 503418 w 37"/>
                <a:gd name="T3" fmla="*/ 392064 h 37"/>
                <a:gd name="T4" fmla="*/ 584615 w 37"/>
                <a:gd name="T5" fmla="*/ 408400 h 37"/>
                <a:gd name="T6" fmla="*/ 600854 w 37"/>
                <a:gd name="T7" fmla="*/ 326720 h 37"/>
                <a:gd name="T8" fmla="*/ 584615 w 37"/>
                <a:gd name="T9" fmla="*/ 294048 h 37"/>
                <a:gd name="T10" fmla="*/ 519658 w 37"/>
                <a:gd name="T11" fmla="*/ 261376 h 37"/>
                <a:gd name="T12" fmla="*/ 600854 w 37"/>
                <a:gd name="T13" fmla="*/ 228704 h 37"/>
                <a:gd name="T14" fmla="*/ 568375 w 37"/>
                <a:gd name="T15" fmla="*/ 147024 h 37"/>
                <a:gd name="T16" fmla="*/ 487179 w 37"/>
                <a:gd name="T17" fmla="*/ 163360 h 37"/>
                <a:gd name="T18" fmla="*/ 503418 w 37"/>
                <a:gd name="T19" fmla="*/ 81680 h 37"/>
                <a:gd name="T20" fmla="*/ 487179 w 37"/>
                <a:gd name="T21" fmla="*/ 65344 h 37"/>
                <a:gd name="T22" fmla="*/ 389743 w 37"/>
                <a:gd name="T23" fmla="*/ 32672 h 37"/>
                <a:gd name="T24" fmla="*/ 341025 w 37"/>
                <a:gd name="T25" fmla="*/ 81680 h 37"/>
                <a:gd name="T26" fmla="*/ 308547 w 37"/>
                <a:gd name="T27" fmla="*/ 0 h 37"/>
                <a:gd name="T28" fmla="*/ 227350 w 37"/>
                <a:gd name="T29" fmla="*/ 16336 h 37"/>
                <a:gd name="T30" fmla="*/ 227350 w 37"/>
                <a:gd name="T31" fmla="*/ 81680 h 37"/>
                <a:gd name="T32" fmla="*/ 162393 w 37"/>
                <a:gd name="T33" fmla="*/ 49008 h 37"/>
                <a:gd name="T34" fmla="*/ 129914 w 37"/>
                <a:gd name="T35" fmla="*/ 49008 h 37"/>
                <a:gd name="T36" fmla="*/ 64957 w 37"/>
                <a:gd name="T37" fmla="*/ 114352 h 37"/>
                <a:gd name="T38" fmla="*/ 113675 w 37"/>
                <a:gd name="T39" fmla="*/ 179696 h 37"/>
                <a:gd name="T40" fmla="*/ 48718 w 37"/>
                <a:gd name="T41" fmla="*/ 179696 h 37"/>
                <a:gd name="T42" fmla="*/ 0 w 37"/>
                <a:gd name="T43" fmla="*/ 277712 h 37"/>
                <a:gd name="T44" fmla="*/ 16239 w 37"/>
                <a:gd name="T45" fmla="*/ 294048 h 37"/>
                <a:gd name="T46" fmla="*/ 81196 w 37"/>
                <a:gd name="T47" fmla="*/ 326720 h 37"/>
                <a:gd name="T48" fmla="*/ 16239 w 37"/>
                <a:gd name="T49" fmla="*/ 375728 h 37"/>
                <a:gd name="T50" fmla="*/ 64957 w 37"/>
                <a:gd name="T51" fmla="*/ 457408 h 37"/>
                <a:gd name="T52" fmla="*/ 129914 w 37"/>
                <a:gd name="T53" fmla="*/ 441072 h 37"/>
                <a:gd name="T54" fmla="*/ 113675 w 37"/>
                <a:gd name="T55" fmla="*/ 506416 h 37"/>
                <a:gd name="T56" fmla="*/ 113675 w 37"/>
                <a:gd name="T57" fmla="*/ 539088 h 37"/>
                <a:gd name="T58" fmla="*/ 194872 w 37"/>
                <a:gd name="T59" fmla="*/ 571760 h 37"/>
                <a:gd name="T60" fmla="*/ 211111 w 37"/>
                <a:gd name="T61" fmla="*/ 571760 h 37"/>
                <a:gd name="T62" fmla="*/ 276068 w 37"/>
                <a:gd name="T63" fmla="*/ 522752 h 37"/>
                <a:gd name="T64" fmla="*/ 276068 w 37"/>
                <a:gd name="T65" fmla="*/ 604432 h 37"/>
                <a:gd name="T66" fmla="*/ 373504 w 37"/>
                <a:gd name="T67" fmla="*/ 588096 h 37"/>
                <a:gd name="T68" fmla="*/ 389743 w 37"/>
                <a:gd name="T69" fmla="*/ 571760 h 37"/>
                <a:gd name="T70" fmla="*/ 405982 w 37"/>
                <a:gd name="T71" fmla="*/ 506416 h 37"/>
                <a:gd name="T72" fmla="*/ 454700 w 37"/>
                <a:gd name="T73" fmla="*/ 555424 h 37"/>
                <a:gd name="T74" fmla="*/ 535897 w 37"/>
                <a:gd name="T75" fmla="*/ 490080 h 37"/>
                <a:gd name="T76" fmla="*/ 357265 w 37"/>
                <a:gd name="T77" fmla="*/ 359392 h 37"/>
                <a:gd name="T78" fmla="*/ 243589 w 37"/>
                <a:gd name="T79" fmla="*/ 245040 h 37"/>
                <a:gd name="T80" fmla="*/ 357265 w 37"/>
                <a:gd name="T81" fmla="*/ 359392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extLst>
      <p:ext uri="{BB962C8B-B14F-4D97-AF65-F5344CB8AC3E}">
        <p14:creationId xmlns:p14="http://schemas.microsoft.com/office/powerpoint/2010/main" val="2642608394"/>
      </p:ext>
    </p:extLst>
  </p:cSld>
  <p:clrMapOvr>
    <a:masterClrMapping/>
  </p:clrMapOvr>
  <p:transition spd="slow" advClick="0"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97"/>
                                        </p:tgtEl>
                                        <p:attrNameLst>
                                          <p:attrName>style.visibility</p:attrName>
                                        </p:attrNameLst>
                                      </p:cBhvr>
                                      <p:to>
                                        <p:strVal val="visible"/>
                                      </p:to>
                                    </p:set>
                                    <p:anim calcmode="lin" valueType="num">
                                      <p:cBhvr>
                                        <p:cTn id="7" dur="500" fill="hold"/>
                                        <p:tgtEl>
                                          <p:spTgt spid="12297"/>
                                        </p:tgtEl>
                                        <p:attrNameLst>
                                          <p:attrName>ppt_w</p:attrName>
                                        </p:attrNameLst>
                                      </p:cBhvr>
                                      <p:tavLst>
                                        <p:tav tm="0">
                                          <p:val>
                                            <p:fltVal val="0"/>
                                          </p:val>
                                        </p:tav>
                                        <p:tav tm="100000">
                                          <p:val>
                                            <p:strVal val="#ppt_w"/>
                                          </p:val>
                                        </p:tav>
                                      </p:tavLst>
                                    </p:anim>
                                    <p:anim calcmode="lin" valueType="num">
                                      <p:cBhvr>
                                        <p:cTn id="8" dur="500" fill="hold"/>
                                        <p:tgtEl>
                                          <p:spTgt spid="12297"/>
                                        </p:tgtEl>
                                        <p:attrNameLst>
                                          <p:attrName>ppt_h</p:attrName>
                                        </p:attrNameLst>
                                      </p:cBhvr>
                                      <p:tavLst>
                                        <p:tav tm="0">
                                          <p:val>
                                            <p:fltVal val="0"/>
                                          </p:val>
                                        </p:tav>
                                        <p:tav tm="100000">
                                          <p:val>
                                            <p:strVal val="#ppt_h"/>
                                          </p:val>
                                        </p:tav>
                                      </p:tavLst>
                                    </p:anim>
                                    <p:animEffect filter="fade">
                                      <p:cBhvr>
                                        <p:cTn id="9" dur="500"/>
                                        <p:tgtEl>
                                          <p:spTgt spid="12297"/>
                                        </p:tgtEl>
                                      </p:cBhvr>
                                    </p:animEffect>
                                    <p:anim calcmode="lin" valueType="num">
                                      <p:cBhvr>
                                        <p:cTn id="10" dur="500" fill="hold"/>
                                        <p:tgtEl>
                                          <p:spTgt spid="12297"/>
                                        </p:tgtEl>
                                        <p:attrNameLst>
                                          <p:attrName>ppt_x</p:attrName>
                                        </p:attrNameLst>
                                      </p:cBhvr>
                                      <p:tavLst>
                                        <p:tav tm="0">
                                          <p:val>
                                            <p:fltVal val="0.5"/>
                                          </p:val>
                                        </p:tav>
                                        <p:tav tm="100000">
                                          <p:val>
                                            <p:strVal val="#ppt_x"/>
                                          </p:val>
                                        </p:tav>
                                      </p:tavLst>
                                    </p:anim>
                                    <p:anim calcmode="lin" valueType="num">
                                      <p:cBhvr>
                                        <p:cTn id="11" dur="500" fill="hold"/>
                                        <p:tgtEl>
                                          <p:spTgt spid="12297"/>
                                        </p:tgtEl>
                                        <p:attrNameLst>
                                          <p:attrName>ppt_y</p:attrName>
                                        </p:attrNameLst>
                                      </p:cBhvr>
                                      <p:tavLst>
                                        <p:tav tm="0">
                                          <p:val>
                                            <p:fltVal val="0.5"/>
                                          </p:val>
                                        </p:tav>
                                        <p:tav tm="100000">
                                          <p:val>
                                            <p:strVal val="#ppt_y"/>
                                          </p:val>
                                        </p:tav>
                                      </p:tavLst>
                                    </p:anim>
                                  </p:childTnLst>
                                </p:cTn>
                              </p:par>
                              <p:par>
                                <p:cTn id="12" presetID="22" presetClass="entr" presetSubtype="8" fill="hold" nodeType="withEffect">
                                  <p:stCondLst>
                                    <p:cond delay="0"/>
                                  </p:stCondLst>
                                  <p:childTnLst>
                                    <p:set>
                                      <p:cBhvr>
                                        <p:cTn id="13" dur="1" fill="hold">
                                          <p:stCondLst>
                                            <p:cond delay="0"/>
                                          </p:stCondLst>
                                        </p:cTn>
                                        <p:tgtEl>
                                          <p:spTgt spid="12290"/>
                                        </p:tgtEl>
                                        <p:attrNameLst>
                                          <p:attrName>style.visibility</p:attrName>
                                        </p:attrNameLst>
                                      </p:cBhvr>
                                      <p:to>
                                        <p:strVal val="visible"/>
                                      </p:to>
                                    </p:set>
                                    <p:animEffect filter="wipe(left)">
                                      <p:cBhvr>
                                        <p:cTn id="14" dur="500"/>
                                        <p:tgtEl>
                                          <p:spTgt spid="12290"/>
                                        </p:tgtEl>
                                      </p:cBhvr>
                                    </p:animEffect>
                                  </p:childTnLst>
                                </p:cTn>
                              </p:par>
                              <p:par>
                                <p:cTn id="15" presetID="26" presetClass="entr" presetSubtype="0" fill="hold" grpId="0" nodeType="withEffect">
                                  <p:stCondLst>
                                    <p:cond delay="0"/>
                                  </p:stCondLst>
                                  <p:childTnLst>
                                    <p:set>
                                      <p:cBhvr>
                                        <p:cTn id="16" dur="1" fill="hold">
                                          <p:stCondLst>
                                            <p:cond delay="0"/>
                                          </p:stCondLst>
                                        </p:cTn>
                                        <p:tgtEl>
                                          <p:spTgt spid="12293"/>
                                        </p:tgtEl>
                                        <p:attrNameLst>
                                          <p:attrName>style.visibility</p:attrName>
                                        </p:attrNameLst>
                                      </p:cBhvr>
                                      <p:to>
                                        <p:strVal val="visible"/>
                                      </p:to>
                                    </p:set>
                                    <p:animEffect filter="wipe(down)">
                                      <p:cBhvr>
                                        <p:cTn id="17" dur="435">
                                          <p:stCondLst>
                                            <p:cond delay="0"/>
                                          </p:stCondLst>
                                        </p:cTn>
                                        <p:tgtEl>
                                          <p:spTgt spid="12293"/>
                                        </p:tgtEl>
                                      </p:cBhvr>
                                    </p:animEffect>
                                    <p:anim calcmode="lin" valueType="num">
                                      <p:cBhvr>
                                        <p:cTn id="18" dur="1367" tmFilter="0,0; 0.14,0.36; 0.43,0.73; 0.71,0.91; 1.0,1.0">
                                          <p:stCondLst>
                                            <p:cond delay="0"/>
                                          </p:stCondLst>
                                        </p:cTn>
                                        <p:tgtEl>
                                          <p:spTgt spid="12293"/>
                                        </p:tgtEl>
                                        <p:attrNameLst>
                                          <p:attrName>ppt_x</p:attrName>
                                        </p:attrNameLst>
                                      </p:cBhvr>
                                      <p:tavLst>
                                        <p:tav tm="0">
                                          <p:val>
                                            <p:strVal val="#ppt_x-0.25"/>
                                          </p:val>
                                        </p:tav>
                                        <p:tav tm="100000">
                                          <p:val>
                                            <p:strVal val="#ppt_x"/>
                                          </p:val>
                                        </p:tav>
                                      </p:tavLst>
                                    </p:anim>
                                    <p:anim calcmode="lin" valueType="num">
                                      <p:cBhvr>
                                        <p:cTn id="19" dur="498" tmFilter="0.0,0.0; 0.25,0.07; 0.50,0.2; 0.75,0.467; 1.0,1.0">
                                          <p:stCondLst>
                                            <p:cond delay="0"/>
                                          </p:stCondLst>
                                        </p:cTn>
                                        <p:tgtEl>
                                          <p:spTgt spid="12293"/>
                                        </p:tgtEl>
                                        <p:attrNameLst>
                                          <p:attrName>ppt_y</p:attrName>
                                        </p:attrNameLst>
                                      </p:cBhvr>
                                      <p:tavLst>
                                        <p:tav tm="0" fmla="#ppt_y-sin(pi*$)/3">
                                          <p:val>
                                            <p:fltVal val="0.5"/>
                                          </p:val>
                                        </p:tav>
                                        <p:tav tm="100000">
                                          <p:val>
                                            <p:fltVal val="1"/>
                                          </p:val>
                                        </p:tav>
                                      </p:tavLst>
                                    </p:anim>
                                    <p:anim calcmode="lin" valueType="num">
                                      <p:cBhvr>
                                        <p:cTn id="20" dur="498" tmFilter="0, 0; 0.125,0.2665; 0.25,0.4; 0.375,0.465; 0.5,0.5;  0.625,0.535; 0.75,0.6; 0.875,0.7335; 1,1">
                                          <p:stCondLst>
                                            <p:cond delay="498"/>
                                          </p:stCondLst>
                                        </p:cTn>
                                        <p:tgtEl>
                                          <p:spTgt spid="12293"/>
                                        </p:tgtEl>
                                        <p:attrNameLst>
                                          <p:attrName>ppt_y</p:attrName>
                                        </p:attrNameLst>
                                      </p:cBhvr>
                                      <p:tavLst>
                                        <p:tav tm="0" fmla="#ppt_y-sin(pi*$)/9">
                                          <p:val>
                                            <p:fltVal val="0"/>
                                          </p:val>
                                        </p:tav>
                                        <p:tav tm="100000">
                                          <p:val>
                                            <p:fltVal val="1"/>
                                          </p:val>
                                        </p:tav>
                                      </p:tavLst>
                                    </p:anim>
                                    <p:anim calcmode="lin" valueType="num">
                                      <p:cBhvr>
                                        <p:cTn id="21" dur="249" tmFilter="0, 0; 0.125,0.2665; 0.25,0.4; 0.375,0.465; 0.5,0.5;  0.625,0.535; 0.75,0.6; 0.875,0.7335; 1,1">
                                          <p:stCondLst>
                                            <p:cond delay="993"/>
                                          </p:stCondLst>
                                        </p:cTn>
                                        <p:tgtEl>
                                          <p:spTgt spid="12293"/>
                                        </p:tgtEl>
                                        <p:attrNameLst>
                                          <p:attrName>ppt_y</p:attrName>
                                        </p:attrNameLst>
                                      </p:cBhvr>
                                      <p:tavLst>
                                        <p:tav tm="0" fmla="#ppt_y-sin(pi*$)/27">
                                          <p:val>
                                            <p:fltVal val="0"/>
                                          </p:val>
                                        </p:tav>
                                        <p:tav tm="100000">
                                          <p:val>
                                            <p:fltVal val="1"/>
                                          </p:val>
                                        </p:tav>
                                      </p:tavLst>
                                    </p:anim>
                                    <p:anim calcmode="lin" valueType="num">
                                      <p:cBhvr>
                                        <p:cTn id="22" dur="123" tmFilter="0, 0; 0.125,0.2665; 0.25,0.4; 0.375,0.465; 0.5,0.5;  0.625,0.535; 0.75,0.6; 0.875,0.7335; 1,1">
                                          <p:stCondLst>
                                            <p:cond delay="1242"/>
                                          </p:stCondLst>
                                        </p:cTn>
                                        <p:tgtEl>
                                          <p:spTgt spid="12293"/>
                                        </p:tgtEl>
                                        <p:attrNameLst>
                                          <p:attrName>ppt_y</p:attrName>
                                        </p:attrNameLst>
                                      </p:cBhvr>
                                      <p:tavLst>
                                        <p:tav tm="0" fmla="#ppt_y-sin(pi*$)/81">
                                          <p:val>
                                            <p:fltVal val="0"/>
                                          </p:val>
                                        </p:tav>
                                        <p:tav tm="100000">
                                          <p:val>
                                            <p:fltVal val="1"/>
                                          </p:val>
                                        </p:tav>
                                      </p:tavLst>
                                    </p:anim>
                                    <p:animScale>
                                      <p:cBhvr>
                                        <p:cTn id="23" dur="20">
                                          <p:stCondLst>
                                            <p:cond delay="487"/>
                                          </p:stCondLst>
                                        </p:cTn>
                                        <p:tgtEl>
                                          <p:spTgt spid="12293"/>
                                        </p:tgtEl>
                                      </p:cBhvr>
                                      <p:to x="100000" y="60000"/>
                                    </p:animScale>
                                    <p:animScale>
                                      <p:cBhvr>
                                        <p:cTn id="24" dur="124" decel="50000">
                                          <p:stCondLst>
                                            <p:cond delay="507"/>
                                          </p:stCondLst>
                                        </p:cTn>
                                        <p:tgtEl>
                                          <p:spTgt spid="12293"/>
                                        </p:tgtEl>
                                      </p:cBhvr>
                                      <p:to x="100000" y="100000"/>
                                    </p:animScale>
                                    <p:animScale>
                                      <p:cBhvr>
                                        <p:cTn id="25" dur="20">
                                          <p:stCondLst>
                                            <p:cond delay="984"/>
                                          </p:stCondLst>
                                        </p:cTn>
                                        <p:tgtEl>
                                          <p:spTgt spid="12293"/>
                                        </p:tgtEl>
                                      </p:cBhvr>
                                      <p:to x="100000" y="80000"/>
                                    </p:animScale>
                                    <p:animScale>
                                      <p:cBhvr>
                                        <p:cTn id="26" dur="124" decel="50000">
                                          <p:stCondLst>
                                            <p:cond delay="1004"/>
                                          </p:stCondLst>
                                        </p:cTn>
                                        <p:tgtEl>
                                          <p:spTgt spid="12293"/>
                                        </p:tgtEl>
                                      </p:cBhvr>
                                      <p:to x="100000" y="100000"/>
                                    </p:animScale>
                                    <p:animScale>
                                      <p:cBhvr>
                                        <p:cTn id="27" dur="20">
                                          <p:stCondLst>
                                            <p:cond delay="1231"/>
                                          </p:stCondLst>
                                        </p:cTn>
                                        <p:tgtEl>
                                          <p:spTgt spid="12293"/>
                                        </p:tgtEl>
                                      </p:cBhvr>
                                      <p:to x="100000" y="90000"/>
                                    </p:animScale>
                                    <p:animScale>
                                      <p:cBhvr>
                                        <p:cTn id="28" dur="124" decel="50000">
                                          <p:stCondLst>
                                            <p:cond delay="1251"/>
                                          </p:stCondLst>
                                        </p:cTn>
                                        <p:tgtEl>
                                          <p:spTgt spid="12293"/>
                                        </p:tgtEl>
                                      </p:cBhvr>
                                      <p:to x="100000" y="100000"/>
                                    </p:animScale>
                                    <p:animScale>
                                      <p:cBhvr>
                                        <p:cTn id="29" dur="20">
                                          <p:stCondLst>
                                            <p:cond delay="1356"/>
                                          </p:stCondLst>
                                        </p:cTn>
                                        <p:tgtEl>
                                          <p:spTgt spid="12293"/>
                                        </p:tgtEl>
                                      </p:cBhvr>
                                      <p:to x="100000" y="95000"/>
                                    </p:animScale>
                                    <p:animScale>
                                      <p:cBhvr>
                                        <p:cTn id="30" dur="124" decel="50000">
                                          <p:stCondLst>
                                            <p:cond delay="1376"/>
                                          </p:stCondLst>
                                        </p:cTn>
                                        <p:tgtEl>
                                          <p:spTgt spid="12293"/>
                                        </p:tgtEl>
                                      </p:cBhvr>
                                      <p:to x="100000" y="100000"/>
                                    </p:animScale>
                                  </p:childTnLst>
                                </p:cTn>
                              </p:par>
                              <p:par>
                                <p:cTn id="31" presetID="2" presetClass="entr" presetSubtype="8" fill="hold" grpId="0" nodeType="withEffect">
                                  <p:stCondLst>
                                    <p:cond delay="200"/>
                                  </p:stCondLst>
                                  <p:childTnLst>
                                    <p:set>
                                      <p:cBhvr>
                                        <p:cTn id="32" dur="1" fill="hold">
                                          <p:stCondLst>
                                            <p:cond delay="0"/>
                                          </p:stCondLst>
                                        </p:cTn>
                                        <p:tgtEl>
                                          <p:spTgt spid="12295"/>
                                        </p:tgtEl>
                                        <p:attrNameLst>
                                          <p:attrName>style.visibility</p:attrName>
                                        </p:attrNameLst>
                                      </p:cBhvr>
                                      <p:to>
                                        <p:strVal val="visible"/>
                                      </p:to>
                                    </p:set>
                                    <p:anim calcmode="lin" valueType="num">
                                      <p:cBhvr>
                                        <p:cTn id="33" dur="200" fill="hold"/>
                                        <p:tgtEl>
                                          <p:spTgt spid="12295"/>
                                        </p:tgtEl>
                                        <p:attrNameLst>
                                          <p:attrName>ppt_x</p:attrName>
                                        </p:attrNameLst>
                                      </p:cBhvr>
                                      <p:tavLst>
                                        <p:tav tm="0">
                                          <p:val>
                                            <p:strVal val="0-#ppt_w/2"/>
                                          </p:val>
                                        </p:tav>
                                        <p:tav tm="100000">
                                          <p:val>
                                            <p:strVal val="#ppt_x"/>
                                          </p:val>
                                        </p:tav>
                                      </p:tavLst>
                                    </p:anim>
                                    <p:anim calcmode="lin" valueType="num">
                                      <p:cBhvr>
                                        <p:cTn id="34" dur="200" fill="hold"/>
                                        <p:tgtEl>
                                          <p:spTgt spid="12295"/>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200"/>
                                  </p:stCondLst>
                                  <p:childTnLst>
                                    <p:set>
                                      <p:cBhvr>
                                        <p:cTn id="36" dur="1" fill="hold">
                                          <p:stCondLst>
                                            <p:cond delay="0"/>
                                          </p:stCondLst>
                                        </p:cTn>
                                        <p:tgtEl>
                                          <p:spTgt spid="12294"/>
                                        </p:tgtEl>
                                        <p:attrNameLst>
                                          <p:attrName>style.visibility</p:attrName>
                                        </p:attrNameLst>
                                      </p:cBhvr>
                                      <p:to>
                                        <p:strVal val="visible"/>
                                      </p:to>
                                    </p:set>
                                    <p:anim calcmode="lin" valueType="num">
                                      <p:cBhvr>
                                        <p:cTn id="37" dur="200" fill="hold"/>
                                        <p:tgtEl>
                                          <p:spTgt spid="12294"/>
                                        </p:tgtEl>
                                        <p:attrNameLst>
                                          <p:attrName>ppt_x</p:attrName>
                                        </p:attrNameLst>
                                      </p:cBhvr>
                                      <p:tavLst>
                                        <p:tav tm="0">
                                          <p:val>
                                            <p:strVal val="1+#ppt_w/2"/>
                                          </p:val>
                                        </p:tav>
                                        <p:tav tm="100000">
                                          <p:val>
                                            <p:strVal val="#ppt_x"/>
                                          </p:val>
                                        </p:tav>
                                      </p:tavLst>
                                    </p:anim>
                                    <p:anim calcmode="lin" valueType="num">
                                      <p:cBhvr>
                                        <p:cTn id="38" dur="200" fill="hold"/>
                                        <p:tgtEl>
                                          <p:spTgt spid="12294"/>
                                        </p:tgtEl>
                                        <p:attrNameLst>
                                          <p:attrName>ppt_y</p:attrName>
                                        </p:attrNameLst>
                                      </p:cBhvr>
                                      <p:tavLst>
                                        <p:tav tm="0">
                                          <p:val>
                                            <p:strVal val="#ppt_y"/>
                                          </p:val>
                                        </p:tav>
                                        <p:tav tm="100000">
                                          <p:val>
                                            <p:strVal val="#ppt_y"/>
                                          </p:val>
                                        </p:tav>
                                      </p:tavLst>
                                    </p:anim>
                                  </p:childTnLst>
                                </p:cTn>
                              </p:par>
                              <p:par>
                                <p:cTn id="39" presetID="50" presetClass="entr" presetSubtype="0" decel="100000" fill="hold" grpId="0" nodeType="withEffect">
                                  <p:stCondLst>
                                    <p:cond delay="200"/>
                                  </p:stCondLst>
                                  <p:childTnLst>
                                    <p:set>
                                      <p:cBhvr>
                                        <p:cTn id="40" dur="1" fill="hold">
                                          <p:stCondLst>
                                            <p:cond delay="0"/>
                                          </p:stCondLst>
                                        </p:cTn>
                                        <p:tgtEl>
                                          <p:spTgt spid="12296"/>
                                        </p:tgtEl>
                                        <p:attrNameLst>
                                          <p:attrName>style.visibility</p:attrName>
                                        </p:attrNameLst>
                                      </p:cBhvr>
                                      <p:to>
                                        <p:strVal val="visible"/>
                                      </p:to>
                                    </p:set>
                                    <p:anim calcmode="lin" valueType="num">
                                      <p:cBhvr>
                                        <p:cTn id="41" dur="1000" fill="hold"/>
                                        <p:tgtEl>
                                          <p:spTgt spid="12296"/>
                                        </p:tgtEl>
                                        <p:attrNameLst>
                                          <p:attrName>ppt_w</p:attrName>
                                        </p:attrNameLst>
                                      </p:cBhvr>
                                      <p:tavLst>
                                        <p:tav tm="0">
                                          <p:val>
                                            <p:strVal val="#ppt_w+.3"/>
                                          </p:val>
                                        </p:tav>
                                        <p:tav tm="100000">
                                          <p:val>
                                            <p:strVal val="#ppt_w"/>
                                          </p:val>
                                        </p:tav>
                                      </p:tavLst>
                                    </p:anim>
                                    <p:anim calcmode="lin" valueType="num">
                                      <p:cBhvr>
                                        <p:cTn id="42" dur="1000" fill="hold"/>
                                        <p:tgtEl>
                                          <p:spTgt spid="12296"/>
                                        </p:tgtEl>
                                        <p:attrNameLst>
                                          <p:attrName>ppt_h</p:attrName>
                                        </p:attrNameLst>
                                      </p:cBhvr>
                                      <p:tavLst>
                                        <p:tav tm="0">
                                          <p:val>
                                            <p:strVal val="#ppt_h"/>
                                          </p:val>
                                        </p:tav>
                                        <p:tav tm="100000">
                                          <p:val>
                                            <p:strVal val="#ppt_h"/>
                                          </p:val>
                                        </p:tav>
                                      </p:tavLst>
                                    </p:anim>
                                    <p:animEffect filter="fade">
                                      <p:cBhvr>
                                        <p:cTn id="43" dur="10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ldLvl="0"/>
      <p:bldP spid="12294" grpId="0" bldLvl="0" animBg="1"/>
      <p:bldP spid="12295" grpId="0" bldLvl="0" animBg="1"/>
      <p:bldP spid="12296" grpId="0" bldLvl="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5212" y="548680"/>
            <a:ext cx="8229600" cy="808087"/>
          </a:xfrm>
        </p:spPr>
        <p:txBody>
          <a:bodyPr/>
          <a:lstStyle/>
          <a:p>
            <a:r>
              <a:rPr lang="zh-CN" altLang="en-US" b="1" dirty="0">
                <a:solidFill>
                  <a:srgbClr val="0070C0"/>
                </a:solidFill>
                <a:latin typeface="微软雅黑" pitchFamily="34" charset="-122"/>
                <a:ea typeface="微软雅黑" pitchFamily="34" charset="-122"/>
                <a:sym typeface="微软雅黑" pitchFamily="34" charset="-122"/>
              </a:rPr>
              <a:t>助力学习研究</a:t>
            </a:r>
            <a:br>
              <a:rPr lang="zh-CN" altLang="en-US" b="1" dirty="0">
                <a:solidFill>
                  <a:srgbClr val="0070C0"/>
                </a:solidFill>
                <a:latin typeface="微软雅黑" pitchFamily="34" charset="-122"/>
                <a:ea typeface="微软雅黑" pitchFamily="34" charset="-122"/>
                <a:sym typeface="微软雅黑" pitchFamily="34" charset="-122"/>
              </a:rPr>
            </a:br>
            <a:endParaRPr lang="zh-CN" altLang="en-US" dirty="0"/>
          </a:p>
        </p:txBody>
      </p:sp>
      <p:sp>
        <p:nvSpPr>
          <p:cNvPr id="3" name="内容占位符 2"/>
          <p:cNvSpPr>
            <a:spLocks noGrp="1"/>
          </p:cNvSpPr>
          <p:nvPr>
            <p:ph idx="1"/>
          </p:nvPr>
        </p:nvSpPr>
        <p:spPr>
          <a:xfrm>
            <a:off x="465212" y="1916832"/>
            <a:ext cx="8229600" cy="4525963"/>
          </a:xfrm>
        </p:spPr>
        <p:txBody>
          <a:bodyPr/>
          <a:lstStyle/>
          <a:p>
            <a:r>
              <a:rPr lang="zh-CN" altLang="en-US" dirty="0" smtClean="0">
                <a:solidFill>
                  <a:srgbClr val="0070C0"/>
                </a:solidFill>
                <a:latin typeface="方正兰亭超细黑简体" panose="02000000000000000000" pitchFamily="2" charset="-122"/>
                <a:ea typeface="方正兰亭超细黑简体" panose="02000000000000000000" pitchFamily="2" charset="-122"/>
              </a:rPr>
              <a:t>科研</a:t>
            </a:r>
            <a:r>
              <a:rPr lang="zh-CN" altLang="en-US" dirty="0">
                <a:solidFill>
                  <a:srgbClr val="0070C0"/>
                </a:solidFill>
                <a:latin typeface="方正兰亭超细黑简体" panose="02000000000000000000" pitchFamily="2" charset="-122"/>
                <a:ea typeface="方正兰亭超细黑简体" panose="02000000000000000000" pitchFamily="2" charset="-122"/>
              </a:rPr>
              <a:t>选题</a:t>
            </a:r>
            <a:endParaRPr lang="en-US" altLang="zh-CN" dirty="0" smtClean="0">
              <a:solidFill>
                <a:srgbClr val="0070C0"/>
              </a:solidFill>
              <a:latin typeface="方正兰亭超细黑简体" panose="02000000000000000000" pitchFamily="2" charset="-122"/>
              <a:ea typeface="方正兰亭超细黑简体" panose="02000000000000000000" pitchFamily="2" charset="-122"/>
            </a:endParaRPr>
          </a:p>
          <a:p>
            <a:r>
              <a:rPr lang="zh-CN" altLang="en-US" dirty="0">
                <a:solidFill>
                  <a:srgbClr val="0070C0"/>
                </a:solidFill>
                <a:latin typeface="方正兰亭超细黑简体" panose="02000000000000000000" pitchFamily="2" charset="-122"/>
                <a:ea typeface="方正兰亭超细黑简体" panose="02000000000000000000" pitchFamily="2" charset="-122"/>
              </a:rPr>
              <a:t>高效</a:t>
            </a:r>
            <a:r>
              <a:rPr lang="zh-CN" altLang="en-US" dirty="0" smtClean="0">
                <a:solidFill>
                  <a:srgbClr val="0070C0"/>
                </a:solidFill>
                <a:latin typeface="方正兰亭超细黑简体" panose="02000000000000000000" pitchFamily="2" charset="-122"/>
                <a:ea typeface="方正兰亭超细黑简体" panose="02000000000000000000" pitchFamily="2" charset="-122"/>
              </a:rPr>
              <a:t>检索</a:t>
            </a:r>
            <a:endParaRPr lang="en-US" altLang="zh-CN" dirty="0" smtClean="0">
              <a:solidFill>
                <a:srgbClr val="0070C0"/>
              </a:solidFill>
              <a:latin typeface="方正兰亭超细黑简体" panose="02000000000000000000" pitchFamily="2" charset="-122"/>
              <a:ea typeface="方正兰亭超细黑简体" panose="02000000000000000000" pitchFamily="2" charset="-122"/>
            </a:endParaRPr>
          </a:p>
          <a:p>
            <a:r>
              <a:rPr lang="zh-CN" altLang="en-US" dirty="0">
                <a:solidFill>
                  <a:srgbClr val="0070C0"/>
                </a:solidFill>
                <a:latin typeface="方正兰亭超细黑简体" panose="02000000000000000000" pitchFamily="2" charset="-122"/>
                <a:ea typeface="方正兰亭超细黑简体" panose="02000000000000000000" pitchFamily="2" charset="-122"/>
              </a:rPr>
              <a:t>优质</a:t>
            </a:r>
            <a:r>
              <a:rPr lang="zh-CN" altLang="en-US" dirty="0" smtClean="0">
                <a:solidFill>
                  <a:srgbClr val="0070C0"/>
                </a:solidFill>
                <a:latin typeface="方正兰亭超细黑简体" panose="02000000000000000000" pitchFamily="2" charset="-122"/>
                <a:ea typeface="方正兰亭超细黑简体" panose="02000000000000000000" pitchFamily="2" charset="-122"/>
              </a:rPr>
              <a:t>文献</a:t>
            </a:r>
            <a:endParaRPr lang="en-US" altLang="zh-CN" dirty="0" smtClean="0">
              <a:solidFill>
                <a:srgbClr val="0070C0"/>
              </a:solidFill>
              <a:latin typeface="方正兰亭超细黑简体" panose="02000000000000000000" pitchFamily="2" charset="-122"/>
              <a:ea typeface="方正兰亭超细黑简体" panose="02000000000000000000" pitchFamily="2" charset="-122"/>
            </a:endParaRPr>
          </a:p>
          <a:p>
            <a:r>
              <a:rPr lang="zh-CN" altLang="en-US" dirty="0">
                <a:solidFill>
                  <a:srgbClr val="0070C0"/>
                </a:solidFill>
                <a:latin typeface="方正兰亭超细黑简体" panose="02000000000000000000" pitchFamily="2" charset="-122"/>
                <a:ea typeface="方正兰亭超细黑简体" panose="02000000000000000000" pitchFamily="2" charset="-122"/>
              </a:rPr>
              <a:t>引文数据库</a:t>
            </a:r>
          </a:p>
        </p:txBody>
      </p:sp>
    </p:spTree>
    <p:extLst>
      <p:ext uri="{BB962C8B-B14F-4D97-AF65-F5344CB8AC3E}">
        <p14:creationId xmlns:p14="http://schemas.microsoft.com/office/powerpoint/2010/main" val="817203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099"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0"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1"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2" name="矩形 6"/>
          <p:cNvSpPr>
            <a:spLocks noChangeArrowheads="1"/>
          </p:cNvSpPr>
          <p:nvPr/>
        </p:nvSpPr>
        <p:spPr bwMode="auto">
          <a:xfrm>
            <a:off x="2904780" y="620688"/>
            <a:ext cx="3262432" cy="707886"/>
          </a:xfrm>
          <a:prstGeom prst="rect">
            <a:avLst/>
          </a:prstGeom>
          <a:noFill/>
          <a:ln w="9525">
            <a:noFill/>
            <a:miter lim="800000"/>
            <a:headEnd/>
            <a:tailEnd/>
          </a:ln>
        </p:spPr>
        <p:txBody>
          <a:bodyPr wrap="none">
            <a:spAutoFit/>
          </a:bodyPr>
          <a:lstStyle/>
          <a:p>
            <a:pPr eaLnBrk="1" hangingPunct="1"/>
            <a:r>
              <a:rPr lang="zh-CN" altLang="en-US" sz="4000" dirty="0">
                <a:solidFill>
                  <a:srgbClr val="0070C0"/>
                </a:solidFill>
                <a:latin typeface="方正兰亭超细黑简体" panose="02000000000000000000" pitchFamily="2" charset="-122"/>
                <a:ea typeface="方正兰亭超细黑简体" panose="02000000000000000000" pitchFamily="2" charset="-122"/>
                <a:sym typeface="微软雅黑" pitchFamily="34" charset="-122"/>
              </a:rPr>
              <a:t>助力学习研究</a:t>
            </a:r>
          </a:p>
        </p:txBody>
      </p:sp>
      <p:sp>
        <p:nvSpPr>
          <p:cNvPr id="4120" name="TextBox 50"/>
          <p:cNvSpPr txBox="1">
            <a:spLocks noChangeArrowheads="1"/>
          </p:cNvSpPr>
          <p:nvPr/>
        </p:nvSpPr>
        <p:spPr bwMode="auto">
          <a:xfrm rot="-569131">
            <a:off x="6375088" y="2370440"/>
            <a:ext cx="1582738" cy="954107"/>
          </a:xfrm>
          <a:prstGeom prst="rect">
            <a:avLst/>
          </a:prstGeom>
          <a:noFill/>
          <a:ln w="9525">
            <a:noFill/>
            <a:miter lim="800000"/>
            <a:headEnd/>
            <a:tailEnd/>
          </a:ln>
        </p:spPr>
        <p:txBody>
          <a:bodyPr>
            <a:spAutoFit/>
          </a:bodyPr>
          <a:lstStyle/>
          <a:p>
            <a:r>
              <a:rPr lang="zh-CN" altLang="en-US" sz="2800" b="1" dirty="0" smtClean="0">
                <a:solidFill>
                  <a:schemeClr val="bg1"/>
                </a:solidFill>
                <a:latin typeface="微软雅黑" pitchFamily="34" charset="-122"/>
                <a:ea typeface="微软雅黑" pitchFamily="34" charset="-122"/>
              </a:rPr>
              <a:t>获取</a:t>
            </a:r>
            <a:endParaRPr lang="en-US" altLang="zh-CN" sz="2800" b="1" dirty="0" smtClean="0">
              <a:solidFill>
                <a:schemeClr val="bg1"/>
              </a:solidFill>
              <a:latin typeface="微软雅黑" pitchFamily="34" charset="-122"/>
              <a:ea typeface="微软雅黑" pitchFamily="34" charset="-122"/>
            </a:endParaRPr>
          </a:p>
          <a:p>
            <a:r>
              <a:rPr lang="zh-CN" altLang="en-US" sz="2800" b="1" dirty="0" smtClean="0">
                <a:solidFill>
                  <a:schemeClr val="bg1"/>
                </a:solidFill>
                <a:latin typeface="微软雅黑" pitchFamily="34" charset="-122"/>
                <a:ea typeface="微软雅黑" pitchFamily="34" charset="-122"/>
              </a:rPr>
              <a:t>资料</a:t>
            </a:r>
            <a:endParaRPr lang="zh-CN" altLang="en-US" sz="2800" b="1" dirty="0">
              <a:solidFill>
                <a:schemeClr val="bg1"/>
              </a:solidFill>
              <a:latin typeface="微软雅黑" pitchFamily="34" charset="-122"/>
              <a:ea typeface="微软雅黑" pitchFamily="34" charset="-122"/>
            </a:endParaRPr>
          </a:p>
        </p:txBody>
      </p:sp>
      <p:graphicFrame>
        <p:nvGraphicFramePr>
          <p:cNvPr id="3" name="图示 2"/>
          <p:cNvGraphicFramePr/>
          <p:nvPr>
            <p:extLst>
              <p:ext uri="{D42A27DB-BD31-4B8C-83A1-F6EECF244321}">
                <p14:modId xmlns:p14="http://schemas.microsoft.com/office/powerpoint/2010/main" val="4242136127"/>
              </p:ext>
            </p:extLst>
          </p:nvPr>
        </p:nvGraphicFramePr>
        <p:xfrm>
          <a:off x="395536" y="1844824"/>
          <a:ext cx="828092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5" name="组合 24"/>
          <p:cNvGrpSpPr/>
          <p:nvPr/>
        </p:nvGrpSpPr>
        <p:grpSpPr>
          <a:xfrm>
            <a:off x="395536" y="2420888"/>
            <a:ext cx="8280920" cy="1216800"/>
            <a:chOff x="0" y="721599"/>
            <a:chExt cx="8280920" cy="1216800"/>
          </a:xfrm>
        </p:grpSpPr>
        <p:sp>
          <p:nvSpPr>
            <p:cNvPr id="26" name="圆角矩形 25"/>
            <p:cNvSpPr/>
            <p:nvPr/>
          </p:nvSpPr>
          <p:spPr>
            <a:xfrm>
              <a:off x="0" y="721599"/>
              <a:ext cx="8280920" cy="1216800"/>
            </a:xfrm>
            <a:prstGeom prst="roundRect">
              <a:avLst/>
            </a:prstGeom>
            <a:solidFill>
              <a:schemeClr val="accent1">
                <a:hueOff val="0"/>
                <a:satOff val="0"/>
                <a:lumOff val="0"/>
                <a:alpha val="93000"/>
              </a:schemeClr>
            </a:solidFill>
          </p:spPr>
          <p:style>
            <a:lnRef idx="2">
              <a:schemeClr val="lt1">
                <a:hueOff val="0"/>
                <a:satOff val="0"/>
                <a:lumOff val="0"/>
                <a:alphaOff val="0"/>
              </a:schemeClr>
            </a:lnRef>
            <a:fillRef idx="1">
              <a:scrgbClr r="0" g="0" b="0"/>
            </a:fillRef>
            <a:effectRef idx="0">
              <a:schemeClr val="accent1">
                <a:alpha val="90000"/>
                <a:hueOff val="0"/>
                <a:satOff val="0"/>
                <a:lumOff val="0"/>
                <a:alphaOff val="0"/>
              </a:schemeClr>
            </a:effectRef>
            <a:fontRef idx="minor">
              <a:schemeClr val="lt1"/>
            </a:fontRef>
          </p:style>
        </p:sp>
        <p:sp>
          <p:nvSpPr>
            <p:cNvPr id="27" name="圆角矩形 4"/>
            <p:cNvSpPr/>
            <p:nvPr/>
          </p:nvSpPr>
          <p:spPr>
            <a:xfrm>
              <a:off x="59399" y="780998"/>
              <a:ext cx="8162122"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zh-CN" altLang="en-US" sz="4000" kern="1200" dirty="0" smtClean="0"/>
                <a:t>科研选题</a:t>
              </a:r>
              <a:endParaRPr lang="zh-CN" altLang="en-US" sz="4000" kern="1200" dirty="0"/>
            </a:p>
          </p:txBody>
        </p:sp>
      </p:grpSp>
    </p:spTree>
    <p:extLst>
      <p:ext uri="{BB962C8B-B14F-4D97-AF65-F5344CB8AC3E}">
        <p14:creationId xmlns:p14="http://schemas.microsoft.com/office/powerpoint/2010/main" val="238021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5"/>
                                        </p:tgtEl>
                                        <p:attrNameLst>
                                          <p:attrName>r</p:attrName>
                                        </p:attrNameLst>
                                      </p:cBhvr>
                                    </p:animRot>
                                    <p:animRot by="-240000">
                                      <p:cBhvr>
                                        <p:cTn id="7" dur="200" fill="hold">
                                          <p:stCondLst>
                                            <p:cond delay="200"/>
                                          </p:stCondLst>
                                        </p:cTn>
                                        <p:tgtEl>
                                          <p:spTgt spid="25"/>
                                        </p:tgtEl>
                                        <p:attrNameLst>
                                          <p:attrName>r</p:attrName>
                                        </p:attrNameLst>
                                      </p:cBhvr>
                                    </p:animRot>
                                    <p:animRot by="240000">
                                      <p:cBhvr>
                                        <p:cTn id="8" dur="200" fill="hold">
                                          <p:stCondLst>
                                            <p:cond delay="400"/>
                                          </p:stCondLst>
                                        </p:cTn>
                                        <p:tgtEl>
                                          <p:spTgt spid="25"/>
                                        </p:tgtEl>
                                        <p:attrNameLst>
                                          <p:attrName>r</p:attrName>
                                        </p:attrNameLst>
                                      </p:cBhvr>
                                    </p:animRot>
                                    <p:animRot by="-240000">
                                      <p:cBhvr>
                                        <p:cTn id="9" dur="200" fill="hold">
                                          <p:stCondLst>
                                            <p:cond delay="600"/>
                                          </p:stCondLst>
                                        </p:cTn>
                                        <p:tgtEl>
                                          <p:spTgt spid="25"/>
                                        </p:tgtEl>
                                        <p:attrNameLst>
                                          <p:attrName>r</p:attrName>
                                        </p:attrNameLst>
                                      </p:cBhvr>
                                    </p:animRot>
                                    <p:animRot by="120000">
                                      <p:cBhvr>
                                        <p:cTn id="10" dur="200" fill="hold">
                                          <p:stCondLst>
                                            <p:cond delay="8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180703" y="1536847"/>
            <a:ext cx="8546665" cy="5107932"/>
          </a:xfrm>
          <a:prstGeom prst="rect">
            <a:avLst/>
          </a:prstGeom>
        </p:spPr>
      </p:pic>
      <p:grpSp>
        <p:nvGrpSpPr>
          <p:cNvPr id="5" name="组合 4"/>
          <p:cNvGrpSpPr/>
          <p:nvPr/>
        </p:nvGrpSpPr>
        <p:grpSpPr>
          <a:xfrm>
            <a:off x="431540" y="260648"/>
            <a:ext cx="8280920" cy="1216800"/>
            <a:chOff x="0" y="721599"/>
            <a:chExt cx="8280920" cy="1216800"/>
          </a:xfrm>
        </p:grpSpPr>
        <p:sp>
          <p:nvSpPr>
            <p:cNvPr id="6" name="圆角矩形 5"/>
            <p:cNvSpPr/>
            <p:nvPr/>
          </p:nvSpPr>
          <p:spPr>
            <a:xfrm>
              <a:off x="0" y="721599"/>
              <a:ext cx="8280920" cy="1216800"/>
            </a:xfrm>
            <a:prstGeom prst="roundRect">
              <a:avLst/>
            </a:prstGeom>
            <a:solidFill>
              <a:schemeClr val="accent1">
                <a:hueOff val="0"/>
                <a:satOff val="0"/>
                <a:lumOff val="0"/>
                <a:alpha val="93000"/>
              </a:schemeClr>
            </a:solidFill>
          </p:spPr>
          <p:style>
            <a:lnRef idx="2">
              <a:schemeClr val="lt1">
                <a:hueOff val="0"/>
                <a:satOff val="0"/>
                <a:lumOff val="0"/>
                <a:alphaOff val="0"/>
              </a:schemeClr>
            </a:lnRef>
            <a:fillRef idx="1">
              <a:scrgbClr r="0" g="0" b="0"/>
            </a:fillRef>
            <a:effectRef idx="0">
              <a:schemeClr val="accent1">
                <a:alpha val="90000"/>
                <a:hueOff val="0"/>
                <a:satOff val="0"/>
                <a:lumOff val="0"/>
                <a:alphaOff val="0"/>
              </a:schemeClr>
            </a:effectRef>
            <a:fontRef idx="minor">
              <a:schemeClr val="lt1"/>
            </a:fontRef>
          </p:style>
        </p:sp>
        <p:sp>
          <p:nvSpPr>
            <p:cNvPr id="7" name="圆角矩形 4"/>
            <p:cNvSpPr/>
            <p:nvPr/>
          </p:nvSpPr>
          <p:spPr>
            <a:xfrm>
              <a:off x="59399" y="780998"/>
              <a:ext cx="8162122"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CN" altLang="en-US" sz="4000" kern="1200" dirty="0" smtClean="0"/>
                <a:t>科研选题</a:t>
              </a:r>
              <a:endParaRPr lang="zh-CN" altLang="en-US" sz="4000" kern="1200" dirty="0"/>
            </a:p>
          </p:txBody>
        </p:sp>
      </p:grpSp>
      <p:sp>
        <p:nvSpPr>
          <p:cNvPr id="8" name="矩形 7"/>
          <p:cNvSpPr/>
          <p:nvPr/>
        </p:nvSpPr>
        <p:spPr>
          <a:xfrm>
            <a:off x="180703" y="2780928"/>
            <a:ext cx="1282427" cy="201622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804248" y="1772816"/>
            <a:ext cx="432048" cy="28803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452319" y="3140968"/>
            <a:ext cx="1080121" cy="28803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571583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4" name="内容占位符 3"/>
          <p:cNvPicPr>
            <a:picLocks noGrp="1" noChangeAspect="1"/>
          </p:cNvPicPr>
          <p:nvPr>
            <p:ph idx="1"/>
          </p:nvPr>
        </p:nvPicPr>
        <p:blipFill>
          <a:blip r:embed="rId2"/>
          <a:stretch>
            <a:fillRect/>
          </a:stretch>
        </p:blipFill>
        <p:spPr>
          <a:xfrm>
            <a:off x="457200" y="1522857"/>
            <a:ext cx="8229600" cy="5218511"/>
          </a:xfrm>
          <a:prstGeom prst="rect">
            <a:avLst/>
          </a:prstGeom>
        </p:spPr>
      </p:pic>
      <p:grpSp>
        <p:nvGrpSpPr>
          <p:cNvPr id="5" name="组合 4"/>
          <p:cNvGrpSpPr/>
          <p:nvPr/>
        </p:nvGrpSpPr>
        <p:grpSpPr>
          <a:xfrm>
            <a:off x="431540" y="260648"/>
            <a:ext cx="8280920" cy="1216800"/>
            <a:chOff x="0" y="721599"/>
            <a:chExt cx="8280920" cy="1216800"/>
          </a:xfrm>
        </p:grpSpPr>
        <p:sp>
          <p:nvSpPr>
            <p:cNvPr id="6" name="圆角矩形 5"/>
            <p:cNvSpPr/>
            <p:nvPr/>
          </p:nvSpPr>
          <p:spPr>
            <a:xfrm>
              <a:off x="0" y="721599"/>
              <a:ext cx="8280920" cy="1216800"/>
            </a:xfrm>
            <a:prstGeom prst="roundRect">
              <a:avLst/>
            </a:prstGeom>
            <a:solidFill>
              <a:schemeClr val="accent1">
                <a:hueOff val="0"/>
                <a:satOff val="0"/>
                <a:lumOff val="0"/>
                <a:alpha val="93000"/>
              </a:schemeClr>
            </a:solidFill>
          </p:spPr>
          <p:style>
            <a:lnRef idx="2">
              <a:schemeClr val="lt1">
                <a:hueOff val="0"/>
                <a:satOff val="0"/>
                <a:lumOff val="0"/>
                <a:alphaOff val="0"/>
              </a:schemeClr>
            </a:lnRef>
            <a:fillRef idx="1">
              <a:scrgbClr r="0" g="0" b="0"/>
            </a:fillRef>
            <a:effectRef idx="0">
              <a:schemeClr val="accent1">
                <a:alpha val="90000"/>
                <a:hueOff val="0"/>
                <a:satOff val="0"/>
                <a:lumOff val="0"/>
                <a:alphaOff val="0"/>
              </a:schemeClr>
            </a:effectRef>
            <a:fontRef idx="minor">
              <a:schemeClr val="lt1"/>
            </a:fontRef>
          </p:style>
        </p:sp>
        <p:sp>
          <p:nvSpPr>
            <p:cNvPr id="7" name="圆角矩形 4"/>
            <p:cNvSpPr/>
            <p:nvPr/>
          </p:nvSpPr>
          <p:spPr>
            <a:xfrm>
              <a:off x="59399" y="780998"/>
              <a:ext cx="8162122"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CN" altLang="en-US" sz="4000" kern="1200" dirty="0" smtClean="0"/>
                <a:t>科研选题</a:t>
              </a:r>
              <a:endParaRPr lang="zh-CN" altLang="en-US" sz="4000" kern="1200" dirty="0"/>
            </a:p>
          </p:txBody>
        </p:sp>
      </p:grpSp>
      <p:sp>
        <p:nvSpPr>
          <p:cNvPr id="8" name="矩形 7"/>
          <p:cNvSpPr/>
          <p:nvPr/>
        </p:nvSpPr>
        <p:spPr>
          <a:xfrm>
            <a:off x="490989" y="1544963"/>
            <a:ext cx="912709" cy="35224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50450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 name="五边形 5"/>
          <p:cNvSpPr/>
          <p:nvPr/>
        </p:nvSpPr>
        <p:spPr>
          <a:xfrm rot="16200000">
            <a:off x="1637507" y="2296319"/>
            <a:ext cx="2882900" cy="896937"/>
          </a:xfrm>
          <a:custGeom>
            <a:avLst/>
            <a:gdLst/>
            <a:ahLst/>
            <a:cxnLst/>
            <a:rect l="l" t="t" r="r" b="b"/>
            <a:pathLst>
              <a:path w="2974943" h="1008112">
                <a:moveTo>
                  <a:pt x="2974943" y="504056"/>
                </a:moveTo>
                <a:lnTo>
                  <a:pt x="2581245" y="1008112"/>
                </a:lnTo>
                <a:lnTo>
                  <a:pt x="0" y="1008112"/>
                </a:lnTo>
                <a:lnTo>
                  <a:pt x="367530" y="0"/>
                </a:lnTo>
                <a:lnTo>
                  <a:pt x="2581245" y="0"/>
                </a:lnTo>
                <a:close/>
              </a:path>
            </a:pathLst>
          </a:custGeom>
          <a:noFill/>
          <a:ln w="38100" cap="flat" cmpd="sng" algn="ctr">
            <a:solidFill>
              <a:srgbClr val="60B0CE"/>
            </a:solidFill>
            <a:prstDash val="solid"/>
          </a:ln>
          <a:effectLst>
            <a:outerShdw blurRad="190500" dist="38100" algn="l" rotWithShape="0">
              <a:prstClr val="black">
                <a:alpha val="49000"/>
              </a:prstClr>
            </a:outerShdw>
          </a:effectLst>
        </p:spPr>
        <p:txBody>
          <a:bodyPr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12" name="直角三角形 8"/>
          <p:cNvSpPr/>
          <p:nvPr/>
        </p:nvSpPr>
        <p:spPr>
          <a:xfrm>
            <a:off x="2630488" y="1651000"/>
            <a:ext cx="442912" cy="2360613"/>
          </a:xfrm>
          <a:custGeom>
            <a:avLst/>
            <a:gdLst/>
            <a:ahLst/>
            <a:cxnLst/>
            <a:rect l="l" t="t" r="r" b="b"/>
            <a:pathLst>
              <a:path w="497158" h="2435372">
                <a:moveTo>
                  <a:pt x="0" y="0"/>
                </a:moveTo>
                <a:lnTo>
                  <a:pt x="497158" y="2435372"/>
                </a:lnTo>
                <a:lnTo>
                  <a:pt x="0" y="2254122"/>
                </a:lnTo>
                <a:close/>
              </a:path>
            </a:pathLst>
          </a:custGeom>
          <a:solidFill>
            <a:srgbClr val="FFFFFF">
              <a:alpha val="27843"/>
            </a:srgbClr>
          </a:soli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13" name="直角三角形 12"/>
          <p:cNvSpPr/>
          <p:nvPr/>
        </p:nvSpPr>
        <p:spPr>
          <a:xfrm rot="20543602" flipV="1">
            <a:off x="3113088" y="1520825"/>
            <a:ext cx="255587" cy="2733675"/>
          </a:xfrm>
          <a:prstGeom prst="rtTriangle">
            <a:avLst/>
          </a:prstGeom>
          <a:solidFill>
            <a:srgbClr val="FFFFFF">
              <a:alpha val="32157"/>
            </a:srgbClr>
          </a:soli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14" name="五边形 6"/>
          <p:cNvSpPr/>
          <p:nvPr/>
        </p:nvSpPr>
        <p:spPr>
          <a:xfrm rot="16200000">
            <a:off x="2818607" y="1096169"/>
            <a:ext cx="520700" cy="896937"/>
          </a:xfrm>
          <a:custGeom>
            <a:avLst/>
            <a:gdLst/>
            <a:ahLst/>
            <a:cxnLst/>
            <a:rect l="l" t="t" r="r" b="b"/>
            <a:pathLst>
              <a:path w="537715" h="1008112">
                <a:moveTo>
                  <a:pt x="537715" y="504056"/>
                </a:moveTo>
                <a:lnTo>
                  <a:pt x="144017" y="1008112"/>
                </a:lnTo>
                <a:lnTo>
                  <a:pt x="0" y="1008112"/>
                </a:lnTo>
                <a:lnTo>
                  <a:pt x="393698" y="504056"/>
                </a:lnTo>
                <a:lnTo>
                  <a:pt x="0" y="0"/>
                </a:lnTo>
                <a:lnTo>
                  <a:pt x="144017" y="0"/>
                </a:lnTo>
                <a:close/>
              </a:path>
            </a:pathLst>
          </a:custGeom>
          <a:solidFill>
            <a:srgbClr val="60B0CE"/>
          </a:solidFill>
          <a:ln w="25400" cap="flat" cmpd="sng" algn="ctr">
            <a:noFill/>
            <a:prstDash val="solid"/>
          </a:ln>
          <a:effectLst>
            <a:outerShdw blurRad="50800" dist="63500" dir="5400000" algn="t" rotWithShape="0">
              <a:prstClr val="black">
                <a:alpha val="19000"/>
              </a:prstClr>
            </a:outerShdw>
          </a:effectLst>
        </p:spPr>
        <p:txBody>
          <a:bodyPr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16" name="五边形 5"/>
          <p:cNvSpPr/>
          <p:nvPr/>
        </p:nvSpPr>
        <p:spPr>
          <a:xfrm rot="16200000">
            <a:off x="2759076" y="2728912"/>
            <a:ext cx="2882900" cy="898525"/>
          </a:xfrm>
          <a:custGeom>
            <a:avLst/>
            <a:gdLst/>
            <a:ahLst/>
            <a:cxnLst/>
            <a:rect l="l" t="t" r="r" b="b"/>
            <a:pathLst>
              <a:path w="2974943" h="1008112">
                <a:moveTo>
                  <a:pt x="2974943" y="504056"/>
                </a:moveTo>
                <a:lnTo>
                  <a:pt x="2581245" y="1008112"/>
                </a:lnTo>
                <a:lnTo>
                  <a:pt x="0" y="1008112"/>
                </a:lnTo>
                <a:lnTo>
                  <a:pt x="367530" y="0"/>
                </a:lnTo>
                <a:lnTo>
                  <a:pt x="2581245" y="0"/>
                </a:lnTo>
                <a:close/>
              </a:path>
            </a:pathLst>
          </a:custGeom>
          <a:noFill/>
          <a:ln w="38100" cap="flat" cmpd="sng" algn="ctr">
            <a:solidFill>
              <a:srgbClr val="60B0CE"/>
            </a:solidFill>
            <a:prstDash val="solid"/>
          </a:ln>
          <a:effectLst>
            <a:outerShdw blurRad="190500" dist="38100" algn="l" rotWithShape="0">
              <a:prstClr val="black">
                <a:alpha val="49000"/>
              </a:prstClr>
            </a:outerShdw>
          </a:effectLst>
        </p:spPr>
        <p:txBody>
          <a:bodyPr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17" name="直角三角形 8"/>
          <p:cNvSpPr/>
          <p:nvPr/>
        </p:nvSpPr>
        <p:spPr>
          <a:xfrm>
            <a:off x="3751263" y="2084388"/>
            <a:ext cx="442912" cy="2360612"/>
          </a:xfrm>
          <a:custGeom>
            <a:avLst/>
            <a:gdLst/>
            <a:ahLst/>
            <a:cxnLst/>
            <a:rect l="l" t="t" r="r" b="b"/>
            <a:pathLst>
              <a:path w="497158" h="2435372">
                <a:moveTo>
                  <a:pt x="0" y="0"/>
                </a:moveTo>
                <a:lnTo>
                  <a:pt x="497158" y="2435372"/>
                </a:lnTo>
                <a:lnTo>
                  <a:pt x="0" y="2254122"/>
                </a:lnTo>
                <a:close/>
              </a:path>
            </a:pathLst>
          </a:custGeom>
          <a:solidFill>
            <a:srgbClr val="FFFFFF">
              <a:alpha val="27843"/>
            </a:srgbClr>
          </a:soli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18" name="直角三角形 17"/>
          <p:cNvSpPr/>
          <p:nvPr/>
        </p:nvSpPr>
        <p:spPr>
          <a:xfrm rot="20543602" flipV="1">
            <a:off x="4233863" y="1954213"/>
            <a:ext cx="257175" cy="2733675"/>
          </a:xfrm>
          <a:prstGeom prst="rtTriangle">
            <a:avLst/>
          </a:prstGeom>
          <a:solidFill>
            <a:srgbClr val="FFFFFF">
              <a:alpha val="32157"/>
            </a:srgbClr>
          </a:soli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19" name="五边形 6"/>
          <p:cNvSpPr/>
          <p:nvPr/>
        </p:nvSpPr>
        <p:spPr>
          <a:xfrm rot="16200000">
            <a:off x="3940176" y="1528762"/>
            <a:ext cx="520700" cy="898525"/>
          </a:xfrm>
          <a:custGeom>
            <a:avLst/>
            <a:gdLst/>
            <a:ahLst/>
            <a:cxnLst/>
            <a:rect l="l" t="t" r="r" b="b"/>
            <a:pathLst>
              <a:path w="537715" h="1008112">
                <a:moveTo>
                  <a:pt x="537715" y="504056"/>
                </a:moveTo>
                <a:lnTo>
                  <a:pt x="144017" y="1008112"/>
                </a:lnTo>
                <a:lnTo>
                  <a:pt x="0" y="1008112"/>
                </a:lnTo>
                <a:lnTo>
                  <a:pt x="393698" y="504056"/>
                </a:lnTo>
                <a:lnTo>
                  <a:pt x="0" y="0"/>
                </a:lnTo>
                <a:lnTo>
                  <a:pt x="144017" y="0"/>
                </a:lnTo>
                <a:close/>
              </a:path>
            </a:pathLst>
          </a:custGeom>
          <a:solidFill>
            <a:srgbClr val="60B0CE"/>
          </a:solidFill>
          <a:ln w="25400" cap="flat" cmpd="sng" algn="ctr">
            <a:noFill/>
            <a:prstDash val="solid"/>
          </a:ln>
          <a:effectLst>
            <a:outerShdw blurRad="50800" dist="63500" dir="5400000" algn="t" rotWithShape="0">
              <a:prstClr val="black">
                <a:alpha val="19000"/>
              </a:prstClr>
            </a:outerShdw>
          </a:effectLst>
        </p:spPr>
        <p:txBody>
          <a:bodyPr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21" name="五边形 5"/>
          <p:cNvSpPr/>
          <p:nvPr/>
        </p:nvSpPr>
        <p:spPr>
          <a:xfrm rot="16200000">
            <a:off x="3883026" y="3173412"/>
            <a:ext cx="2882900" cy="898525"/>
          </a:xfrm>
          <a:custGeom>
            <a:avLst/>
            <a:gdLst/>
            <a:ahLst/>
            <a:cxnLst/>
            <a:rect l="l" t="t" r="r" b="b"/>
            <a:pathLst>
              <a:path w="2974943" h="1008112">
                <a:moveTo>
                  <a:pt x="2974943" y="504056"/>
                </a:moveTo>
                <a:lnTo>
                  <a:pt x="2581245" y="1008112"/>
                </a:lnTo>
                <a:lnTo>
                  <a:pt x="0" y="1008112"/>
                </a:lnTo>
                <a:lnTo>
                  <a:pt x="367530" y="0"/>
                </a:lnTo>
                <a:lnTo>
                  <a:pt x="2581245" y="0"/>
                </a:lnTo>
                <a:close/>
              </a:path>
            </a:pathLst>
          </a:custGeom>
          <a:noFill/>
          <a:ln w="38100" cap="flat" cmpd="sng" algn="ctr">
            <a:solidFill>
              <a:srgbClr val="60B0CE"/>
            </a:solidFill>
            <a:prstDash val="solid"/>
          </a:ln>
          <a:effectLst>
            <a:outerShdw blurRad="190500" dist="38100" algn="l" rotWithShape="0">
              <a:prstClr val="black">
                <a:alpha val="49000"/>
              </a:prstClr>
            </a:outerShdw>
          </a:effectLst>
        </p:spPr>
        <p:txBody>
          <a:bodyPr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22" name="直角三角形 8"/>
          <p:cNvSpPr/>
          <p:nvPr/>
        </p:nvSpPr>
        <p:spPr>
          <a:xfrm>
            <a:off x="4875213" y="2530475"/>
            <a:ext cx="442912" cy="2359025"/>
          </a:xfrm>
          <a:custGeom>
            <a:avLst/>
            <a:gdLst/>
            <a:ahLst/>
            <a:cxnLst/>
            <a:rect l="l" t="t" r="r" b="b"/>
            <a:pathLst>
              <a:path w="497158" h="2435372">
                <a:moveTo>
                  <a:pt x="0" y="0"/>
                </a:moveTo>
                <a:lnTo>
                  <a:pt x="497158" y="2435372"/>
                </a:lnTo>
                <a:lnTo>
                  <a:pt x="0" y="2254122"/>
                </a:lnTo>
                <a:close/>
              </a:path>
            </a:pathLst>
          </a:custGeom>
          <a:solidFill>
            <a:srgbClr val="FFFFFF">
              <a:alpha val="27843"/>
            </a:srgbClr>
          </a:soli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23" name="直角三角形 22"/>
          <p:cNvSpPr/>
          <p:nvPr/>
        </p:nvSpPr>
        <p:spPr>
          <a:xfrm rot="20543602" flipV="1">
            <a:off x="5357813" y="2398713"/>
            <a:ext cx="257175" cy="2735262"/>
          </a:xfrm>
          <a:prstGeom prst="rtTriangle">
            <a:avLst/>
          </a:prstGeom>
          <a:solidFill>
            <a:srgbClr val="FFFFFF">
              <a:alpha val="32157"/>
            </a:srgbClr>
          </a:soli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24" name="五边形 6"/>
          <p:cNvSpPr/>
          <p:nvPr/>
        </p:nvSpPr>
        <p:spPr>
          <a:xfrm rot="16200000">
            <a:off x="5064126" y="1973262"/>
            <a:ext cx="520700" cy="898525"/>
          </a:xfrm>
          <a:custGeom>
            <a:avLst/>
            <a:gdLst/>
            <a:ahLst/>
            <a:cxnLst/>
            <a:rect l="l" t="t" r="r" b="b"/>
            <a:pathLst>
              <a:path w="537715" h="1008112">
                <a:moveTo>
                  <a:pt x="537715" y="504056"/>
                </a:moveTo>
                <a:lnTo>
                  <a:pt x="144017" y="1008112"/>
                </a:lnTo>
                <a:lnTo>
                  <a:pt x="0" y="1008112"/>
                </a:lnTo>
                <a:lnTo>
                  <a:pt x="393698" y="504056"/>
                </a:lnTo>
                <a:lnTo>
                  <a:pt x="0" y="0"/>
                </a:lnTo>
                <a:lnTo>
                  <a:pt x="144017" y="0"/>
                </a:lnTo>
                <a:close/>
              </a:path>
            </a:pathLst>
          </a:custGeom>
          <a:solidFill>
            <a:srgbClr val="60B0CE"/>
          </a:solidFill>
          <a:ln w="25400" cap="flat" cmpd="sng" algn="ctr">
            <a:noFill/>
            <a:prstDash val="solid"/>
          </a:ln>
          <a:effectLst>
            <a:outerShdw blurRad="50800" dist="63500" dir="5400000" algn="t" rotWithShape="0">
              <a:prstClr val="black">
                <a:alpha val="19000"/>
              </a:prstClr>
            </a:outerShdw>
          </a:effectLst>
        </p:spPr>
        <p:txBody>
          <a:bodyPr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35" name="五边形 5"/>
          <p:cNvSpPr/>
          <p:nvPr/>
        </p:nvSpPr>
        <p:spPr>
          <a:xfrm rot="16200000">
            <a:off x="5003801" y="3565525"/>
            <a:ext cx="2882900" cy="898525"/>
          </a:xfrm>
          <a:custGeom>
            <a:avLst/>
            <a:gdLst/>
            <a:ahLst/>
            <a:cxnLst/>
            <a:rect l="l" t="t" r="r" b="b"/>
            <a:pathLst>
              <a:path w="2974943" h="1008112">
                <a:moveTo>
                  <a:pt x="2974943" y="504056"/>
                </a:moveTo>
                <a:lnTo>
                  <a:pt x="2581245" y="1008112"/>
                </a:lnTo>
                <a:lnTo>
                  <a:pt x="0" y="1008112"/>
                </a:lnTo>
                <a:lnTo>
                  <a:pt x="367530" y="0"/>
                </a:lnTo>
                <a:lnTo>
                  <a:pt x="2581245" y="0"/>
                </a:lnTo>
                <a:close/>
              </a:path>
            </a:pathLst>
          </a:custGeom>
          <a:noFill/>
          <a:ln w="38100" cap="flat" cmpd="sng" algn="ctr">
            <a:solidFill>
              <a:srgbClr val="60B0CE"/>
            </a:solidFill>
            <a:prstDash val="solid"/>
          </a:ln>
          <a:effectLst>
            <a:outerShdw blurRad="190500" dist="38100" algn="l" rotWithShape="0">
              <a:prstClr val="black">
                <a:alpha val="49000"/>
              </a:prstClr>
            </a:outerShdw>
          </a:effectLst>
        </p:spPr>
        <p:txBody>
          <a:bodyPr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36" name="直角三角形 8"/>
          <p:cNvSpPr/>
          <p:nvPr/>
        </p:nvSpPr>
        <p:spPr>
          <a:xfrm>
            <a:off x="5995988" y="2922588"/>
            <a:ext cx="444500" cy="2359025"/>
          </a:xfrm>
          <a:custGeom>
            <a:avLst/>
            <a:gdLst/>
            <a:ahLst/>
            <a:cxnLst/>
            <a:rect l="l" t="t" r="r" b="b"/>
            <a:pathLst>
              <a:path w="497158" h="2435372">
                <a:moveTo>
                  <a:pt x="0" y="0"/>
                </a:moveTo>
                <a:lnTo>
                  <a:pt x="497158" y="2435372"/>
                </a:lnTo>
                <a:lnTo>
                  <a:pt x="0" y="2254122"/>
                </a:lnTo>
                <a:close/>
              </a:path>
            </a:pathLst>
          </a:custGeom>
          <a:solidFill>
            <a:srgbClr val="FFFFFF">
              <a:alpha val="27843"/>
            </a:srgbClr>
          </a:soli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37" name="直角三角形 36"/>
          <p:cNvSpPr/>
          <p:nvPr/>
        </p:nvSpPr>
        <p:spPr>
          <a:xfrm rot="20543602" flipV="1">
            <a:off x="6478588" y="2790825"/>
            <a:ext cx="257175" cy="2735263"/>
          </a:xfrm>
          <a:prstGeom prst="rtTriangle">
            <a:avLst/>
          </a:prstGeom>
          <a:solidFill>
            <a:srgbClr val="FFFFFF">
              <a:alpha val="32157"/>
            </a:srgbClr>
          </a:soli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38" name="五边形 6"/>
          <p:cNvSpPr/>
          <p:nvPr/>
        </p:nvSpPr>
        <p:spPr>
          <a:xfrm rot="16200000">
            <a:off x="6184107" y="2366169"/>
            <a:ext cx="522287" cy="898525"/>
          </a:xfrm>
          <a:custGeom>
            <a:avLst/>
            <a:gdLst/>
            <a:ahLst/>
            <a:cxnLst/>
            <a:rect l="l" t="t" r="r" b="b"/>
            <a:pathLst>
              <a:path w="537715" h="1008112">
                <a:moveTo>
                  <a:pt x="537715" y="504056"/>
                </a:moveTo>
                <a:lnTo>
                  <a:pt x="144017" y="1008112"/>
                </a:lnTo>
                <a:lnTo>
                  <a:pt x="0" y="1008112"/>
                </a:lnTo>
                <a:lnTo>
                  <a:pt x="393698" y="504056"/>
                </a:lnTo>
                <a:lnTo>
                  <a:pt x="0" y="0"/>
                </a:lnTo>
                <a:lnTo>
                  <a:pt x="144017" y="0"/>
                </a:lnTo>
                <a:close/>
              </a:path>
            </a:pathLst>
          </a:custGeom>
          <a:solidFill>
            <a:srgbClr val="60B0CE"/>
          </a:solidFill>
          <a:ln w="25400" cap="flat" cmpd="sng" algn="ctr">
            <a:noFill/>
            <a:prstDash val="solid"/>
          </a:ln>
          <a:effectLst>
            <a:outerShdw blurRad="50800" dist="63500" dir="5400000" algn="t" rotWithShape="0">
              <a:prstClr val="black">
                <a:alpha val="19000"/>
              </a:prstClr>
            </a:outerShdw>
          </a:effectLst>
        </p:spPr>
        <p:txBody>
          <a:bodyPr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45" name="直角三角形 44"/>
          <p:cNvSpPr/>
          <p:nvPr/>
        </p:nvSpPr>
        <p:spPr>
          <a:xfrm rot="20543602" flipV="1">
            <a:off x="7264400" y="3076575"/>
            <a:ext cx="257175" cy="2735263"/>
          </a:xfrm>
          <a:prstGeom prst="rtTriangle">
            <a:avLst/>
          </a:prstGeom>
          <a:solidFill>
            <a:srgbClr val="FFFFFF">
              <a:alpha val="32157"/>
            </a:srgbClr>
          </a:soli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a typeface="+mn-ea"/>
            </a:endParaRPr>
          </a:p>
        </p:txBody>
      </p:sp>
      <p:sp>
        <p:nvSpPr>
          <p:cNvPr id="3091"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92"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93"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94"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3095" name="TextBox 12"/>
          <p:cNvSpPr txBox="1">
            <a:spLocks noChangeArrowheads="1"/>
          </p:cNvSpPr>
          <p:nvPr/>
        </p:nvSpPr>
        <p:spPr bwMode="auto">
          <a:xfrm>
            <a:off x="500063" y="500063"/>
            <a:ext cx="1000125" cy="1200329"/>
          </a:xfrm>
          <a:prstGeom prst="rect">
            <a:avLst/>
          </a:prstGeom>
          <a:noFill/>
          <a:ln w="9525">
            <a:noFill/>
            <a:miter lim="800000"/>
            <a:headEnd/>
            <a:tailEnd/>
          </a:ln>
        </p:spPr>
        <p:txBody>
          <a:bodyPr>
            <a:spAutoFit/>
          </a:bodyPr>
          <a:lstStyle/>
          <a:p>
            <a:r>
              <a:rPr lang="zh-CN" altLang="en-US" sz="3600" dirty="0">
                <a:solidFill>
                  <a:schemeClr val="bg1">
                    <a:lumMod val="50000"/>
                  </a:schemeClr>
                </a:solidFill>
                <a:latin typeface="微软雅黑" pitchFamily="34" charset="-122"/>
                <a:ea typeface="微软雅黑" pitchFamily="34" charset="-122"/>
              </a:rPr>
              <a:t>目录</a:t>
            </a:r>
          </a:p>
        </p:txBody>
      </p:sp>
      <p:sp>
        <p:nvSpPr>
          <p:cNvPr id="3096" name="矩形 22"/>
          <p:cNvSpPr>
            <a:spLocks noChangeArrowheads="1"/>
          </p:cNvSpPr>
          <p:nvPr/>
        </p:nvSpPr>
        <p:spPr bwMode="auto">
          <a:xfrm>
            <a:off x="6340475" y="3219450"/>
            <a:ext cx="71438" cy="1323439"/>
          </a:xfrm>
          <a:prstGeom prst="rect">
            <a:avLst/>
          </a:prstGeom>
          <a:noFill/>
          <a:ln w="9525">
            <a:noFill/>
            <a:miter lim="800000"/>
            <a:headEnd/>
            <a:tailEnd/>
          </a:ln>
        </p:spPr>
        <p:txBody>
          <a:bodyPr>
            <a:spAutoFit/>
          </a:bodyPr>
          <a:lstStyle/>
          <a:p>
            <a:r>
              <a:rPr lang="zh-CN" altLang="en-US" sz="2000" dirty="0">
                <a:latin typeface="微软雅黑" pitchFamily="34" charset="-122"/>
                <a:ea typeface="微软雅黑" pitchFamily="34" charset="-122"/>
              </a:rPr>
              <a:t>增值应用</a:t>
            </a:r>
          </a:p>
        </p:txBody>
      </p:sp>
      <p:sp>
        <p:nvSpPr>
          <p:cNvPr id="3097" name="矩形 22"/>
          <p:cNvSpPr>
            <a:spLocks noChangeArrowheads="1"/>
          </p:cNvSpPr>
          <p:nvPr/>
        </p:nvSpPr>
        <p:spPr bwMode="auto">
          <a:xfrm>
            <a:off x="5197475" y="2862263"/>
            <a:ext cx="71438" cy="1938992"/>
          </a:xfrm>
          <a:prstGeom prst="rect">
            <a:avLst/>
          </a:prstGeom>
          <a:noFill/>
          <a:ln w="9525">
            <a:noFill/>
            <a:miter lim="800000"/>
            <a:headEnd/>
            <a:tailEnd/>
          </a:ln>
        </p:spPr>
        <p:txBody>
          <a:bodyPr>
            <a:spAutoFit/>
          </a:bodyPr>
          <a:lstStyle/>
          <a:p>
            <a:r>
              <a:rPr lang="zh-CN" altLang="en-US" sz="2000" dirty="0" smtClean="0">
                <a:latin typeface="微软雅黑" pitchFamily="34" charset="-122"/>
                <a:ea typeface="微软雅黑" pitchFamily="34" charset="-122"/>
              </a:rPr>
              <a:t>助力学习研究</a:t>
            </a:r>
            <a:endParaRPr lang="zh-CN" altLang="en-US" sz="2000" dirty="0">
              <a:latin typeface="微软雅黑" pitchFamily="34" charset="-122"/>
              <a:ea typeface="微软雅黑" pitchFamily="34" charset="-122"/>
            </a:endParaRPr>
          </a:p>
        </p:txBody>
      </p:sp>
      <p:sp>
        <p:nvSpPr>
          <p:cNvPr id="3098" name="矩形 22"/>
          <p:cNvSpPr>
            <a:spLocks noChangeArrowheads="1"/>
          </p:cNvSpPr>
          <p:nvPr/>
        </p:nvSpPr>
        <p:spPr bwMode="auto">
          <a:xfrm>
            <a:off x="4125913" y="2290763"/>
            <a:ext cx="71437" cy="1631216"/>
          </a:xfrm>
          <a:prstGeom prst="rect">
            <a:avLst/>
          </a:prstGeom>
          <a:noFill/>
          <a:ln w="9525">
            <a:noFill/>
            <a:miter lim="800000"/>
            <a:headEnd/>
            <a:tailEnd/>
          </a:ln>
        </p:spPr>
        <p:txBody>
          <a:bodyPr>
            <a:spAutoFit/>
          </a:bodyPr>
          <a:lstStyle/>
          <a:p>
            <a:r>
              <a:rPr lang="zh-CN" altLang="en-US" sz="2000" dirty="0">
                <a:latin typeface="微软雅黑" pitchFamily="34" charset="-122"/>
                <a:ea typeface="微软雅黑" pitchFamily="34" charset="-122"/>
              </a:rPr>
              <a:t>新平台介绍</a:t>
            </a:r>
          </a:p>
        </p:txBody>
      </p:sp>
      <p:sp>
        <p:nvSpPr>
          <p:cNvPr id="3099" name="矩形 22"/>
          <p:cNvSpPr>
            <a:spLocks noChangeArrowheads="1"/>
          </p:cNvSpPr>
          <p:nvPr/>
        </p:nvSpPr>
        <p:spPr bwMode="auto">
          <a:xfrm>
            <a:off x="2982913" y="1933575"/>
            <a:ext cx="71437" cy="1938992"/>
          </a:xfrm>
          <a:prstGeom prst="rect">
            <a:avLst/>
          </a:prstGeom>
          <a:noFill/>
          <a:ln w="9525">
            <a:noFill/>
            <a:miter lim="800000"/>
            <a:headEnd/>
            <a:tailEnd/>
          </a:ln>
        </p:spPr>
        <p:txBody>
          <a:bodyPr>
            <a:spAutoFit/>
          </a:bodyPr>
          <a:lstStyle/>
          <a:p>
            <a:r>
              <a:rPr lang="zh-CN" altLang="en-US" sz="2000" dirty="0">
                <a:latin typeface="微软雅黑" pitchFamily="34" charset="-122"/>
                <a:ea typeface="微软雅黑" pitchFamily="34" charset="-122"/>
              </a:rPr>
              <a:t>重</a:t>
            </a:r>
            <a:r>
              <a:rPr lang="zh-CN" altLang="en-US" sz="2000" dirty="0" smtClean="0">
                <a:latin typeface="微软雅黑" pitchFamily="34" charset="-122"/>
                <a:ea typeface="微软雅黑" pitchFamily="34" charset="-122"/>
              </a:rPr>
              <a:t>识</a:t>
            </a:r>
            <a:r>
              <a:rPr lang="en-US" altLang="zh-CN" sz="2000" dirty="0" smtClean="0">
                <a:latin typeface="微软雅黑" pitchFamily="34" charset="-122"/>
                <a:ea typeface="微软雅黑" pitchFamily="34" charset="-122"/>
              </a:rPr>
              <a:t>CNKI</a:t>
            </a:r>
            <a:endParaRPr lang="zh-CN" altLang="en-US" sz="20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31540" y="260648"/>
            <a:ext cx="8280920" cy="1216800"/>
            <a:chOff x="0" y="721599"/>
            <a:chExt cx="8280920" cy="1216800"/>
          </a:xfrm>
        </p:grpSpPr>
        <p:sp>
          <p:nvSpPr>
            <p:cNvPr id="5" name="圆角矩形 4"/>
            <p:cNvSpPr/>
            <p:nvPr/>
          </p:nvSpPr>
          <p:spPr>
            <a:xfrm>
              <a:off x="0" y="721599"/>
              <a:ext cx="8280920" cy="1216800"/>
            </a:xfrm>
            <a:prstGeom prst="roundRect">
              <a:avLst/>
            </a:prstGeom>
            <a:solidFill>
              <a:schemeClr val="accent1">
                <a:hueOff val="0"/>
                <a:satOff val="0"/>
                <a:lumOff val="0"/>
                <a:alpha val="93000"/>
              </a:schemeClr>
            </a:solidFill>
          </p:spPr>
          <p:style>
            <a:lnRef idx="2">
              <a:schemeClr val="lt1">
                <a:hueOff val="0"/>
                <a:satOff val="0"/>
                <a:lumOff val="0"/>
                <a:alphaOff val="0"/>
              </a:schemeClr>
            </a:lnRef>
            <a:fillRef idx="1">
              <a:scrgbClr r="0" g="0" b="0"/>
            </a:fillRef>
            <a:effectRef idx="0">
              <a:schemeClr val="accent1">
                <a:alpha val="90000"/>
                <a:hueOff val="0"/>
                <a:satOff val="0"/>
                <a:lumOff val="0"/>
                <a:alphaOff val="0"/>
              </a:schemeClr>
            </a:effectRef>
            <a:fontRef idx="minor">
              <a:schemeClr val="lt1"/>
            </a:fontRef>
          </p:style>
        </p:sp>
        <p:sp>
          <p:nvSpPr>
            <p:cNvPr id="6" name="圆角矩形 4"/>
            <p:cNvSpPr/>
            <p:nvPr/>
          </p:nvSpPr>
          <p:spPr>
            <a:xfrm>
              <a:off x="59399" y="780998"/>
              <a:ext cx="8162122"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zh-CN" altLang="en-US" sz="4000" kern="1200" dirty="0" smtClean="0"/>
                <a:t>科研选题</a:t>
              </a:r>
              <a:endParaRPr lang="zh-CN" altLang="en-US" sz="4000" kern="1200" dirty="0"/>
            </a:p>
          </p:txBody>
        </p:sp>
      </p:grpSp>
      <p:pic>
        <p:nvPicPr>
          <p:cNvPr id="7" name="内容占位符 6"/>
          <p:cNvPicPr>
            <a:picLocks noGrp="1" noChangeAspect="1"/>
          </p:cNvPicPr>
          <p:nvPr>
            <p:ph idx="1"/>
          </p:nvPr>
        </p:nvPicPr>
        <p:blipFill>
          <a:blip r:embed="rId2"/>
          <a:stretch>
            <a:fillRect/>
          </a:stretch>
        </p:blipFill>
        <p:spPr>
          <a:xfrm>
            <a:off x="469143" y="1628800"/>
            <a:ext cx="8229600" cy="4752528"/>
          </a:xfrm>
          <a:prstGeom prst="rect">
            <a:avLst/>
          </a:prstGeom>
        </p:spPr>
      </p:pic>
      <p:pic>
        <p:nvPicPr>
          <p:cNvPr id="8" name="图片 7"/>
          <p:cNvPicPr>
            <a:picLocks noChangeAspect="1"/>
          </p:cNvPicPr>
          <p:nvPr/>
        </p:nvPicPr>
        <p:blipFill>
          <a:blip r:embed="rId3"/>
          <a:stretch>
            <a:fillRect/>
          </a:stretch>
        </p:blipFill>
        <p:spPr>
          <a:xfrm>
            <a:off x="179512" y="1548827"/>
            <a:ext cx="8784976" cy="5135936"/>
          </a:xfrm>
          <a:prstGeom prst="rect">
            <a:avLst/>
          </a:prstGeom>
        </p:spPr>
      </p:pic>
      <p:sp>
        <p:nvSpPr>
          <p:cNvPr id="9" name="矩形 8"/>
          <p:cNvSpPr/>
          <p:nvPr/>
        </p:nvSpPr>
        <p:spPr>
          <a:xfrm>
            <a:off x="431540" y="1988840"/>
            <a:ext cx="2052228" cy="28803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4"/>
          <a:stretch>
            <a:fillRect/>
          </a:stretch>
        </p:blipFill>
        <p:spPr>
          <a:xfrm>
            <a:off x="191454" y="1536847"/>
            <a:ext cx="8784977" cy="4988497"/>
          </a:xfrm>
          <a:prstGeom prst="rect">
            <a:avLst/>
          </a:prstGeom>
        </p:spPr>
      </p:pic>
    </p:spTree>
    <p:extLst>
      <p:ext uri="{BB962C8B-B14F-4D97-AF65-F5344CB8AC3E}">
        <p14:creationId xmlns:p14="http://schemas.microsoft.com/office/powerpoint/2010/main" val="195721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5" hidden="1"/>
          <p:cNvSpPr txBox="1">
            <a:spLocks noChangeArrowheads="1"/>
          </p:cNvSpPr>
          <p:nvPr/>
        </p:nvSpPr>
        <p:spPr bwMode="auto">
          <a:xfrm>
            <a:off x="1939925" y="1954213"/>
            <a:ext cx="1943100" cy="369887"/>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099" name="矩形 6" hidden="1"/>
          <p:cNvSpPr>
            <a:spLocks noChangeArrowheads="1"/>
          </p:cNvSpPr>
          <p:nvPr/>
        </p:nvSpPr>
        <p:spPr bwMode="auto">
          <a:xfrm>
            <a:off x="1939925" y="3025775"/>
            <a:ext cx="1471613" cy="646113"/>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0" name="矩形 7" hidden="1"/>
          <p:cNvSpPr>
            <a:spLocks noChangeArrowheads="1"/>
          </p:cNvSpPr>
          <p:nvPr/>
        </p:nvSpPr>
        <p:spPr bwMode="auto">
          <a:xfrm>
            <a:off x="2011363" y="4240213"/>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1" name="矩形 8" hidden="1"/>
          <p:cNvSpPr>
            <a:spLocks noChangeArrowheads="1"/>
          </p:cNvSpPr>
          <p:nvPr/>
        </p:nvSpPr>
        <p:spPr bwMode="auto">
          <a:xfrm>
            <a:off x="2011363" y="5526088"/>
            <a:ext cx="1471612" cy="646112"/>
          </a:xfrm>
          <a:prstGeom prst="rect">
            <a:avLst/>
          </a:prstGeom>
          <a:noFill/>
          <a:ln w="9525">
            <a:noFill/>
            <a:miter lim="800000"/>
            <a:headEnd/>
            <a:tailEnd/>
          </a:ln>
        </p:spPr>
        <p:txBody>
          <a:bodyPr>
            <a:spAutoFit/>
          </a:bodyPr>
          <a:lstStyle/>
          <a:p>
            <a:r>
              <a:rPr lang="zh-CN" altLang="en-US">
                <a:latin typeface="微软雅黑" pitchFamily="34" charset="-122"/>
                <a:ea typeface="微软雅黑" pitchFamily="34" charset="-122"/>
              </a:rPr>
              <a:t>点击添加文本</a:t>
            </a:r>
          </a:p>
        </p:txBody>
      </p:sp>
      <p:sp>
        <p:nvSpPr>
          <p:cNvPr id="4102" name="矩形 6"/>
          <p:cNvSpPr>
            <a:spLocks noChangeArrowheads="1"/>
          </p:cNvSpPr>
          <p:nvPr/>
        </p:nvSpPr>
        <p:spPr bwMode="auto">
          <a:xfrm>
            <a:off x="2904780" y="620688"/>
            <a:ext cx="3262432" cy="707886"/>
          </a:xfrm>
          <a:prstGeom prst="rect">
            <a:avLst/>
          </a:prstGeom>
          <a:noFill/>
          <a:ln w="9525">
            <a:noFill/>
            <a:miter lim="800000"/>
            <a:headEnd/>
            <a:tailEnd/>
          </a:ln>
        </p:spPr>
        <p:txBody>
          <a:bodyPr wrap="none">
            <a:spAutoFit/>
          </a:bodyPr>
          <a:lstStyle/>
          <a:p>
            <a:pPr eaLnBrk="1" hangingPunct="1"/>
            <a:r>
              <a:rPr lang="zh-CN" altLang="en-US" sz="4000" dirty="0">
                <a:solidFill>
                  <a:srgbClr val="0070C0"/>
                </a:solidFill>
                <a:latin typeface="方正兰亭超细黑简体" panose="02000000000000000000" pitchFamily="2" charset="-122"/>
                <a:ea typeface="方正兰亭超细黑简体" panose="02000000000000000000" pitchFamily="2" charset="-122"/>
                <a:sym typeface="微软雅黑" pitchFamily="34" charset="-122"/>
              </a:rPr>
              <a:t>助力学习研究</a:t>
            </a:r>
          </a:p>
        </p:txBody>
      </p:sp>
      <p:sp>
        <p:nvSpPr>
          <p:cNvPr id="4120" name="TextBox 50"/>
          <p:cNvSpPr txBox="1">
            <a:spLocks noChangeArrowheads="1"/>
          </p:cNvSpPr>
          <p:nvPr/>
        </p:nvSpPr>
        <p:spPr bwMode="auto">
          <a:xfrm rot="-569131">
            <a:off x="6375088" y="2370440"/>
            <a:ext cx="1582738" cy="954107"/>
          </a:xfrm>
          <a:prstGeom prst="rect">
            <a:avLst/>
          </a:prstGeom>
          <a:noFill/>
          <a:ln w="9525">
            <a:noFill/>
            <a:miter lim="800000"/>
            <a:headEnd/>
            <a:tailEnd/>
          </a:ln>
        </p:spPr>
        <p:txBody>
          <a:bodyPr>
            <a:spAutoFit/>
          </a:bodyPr>
          <a:lstStyle/>
          <a:p>
            <a:r>
              <a:rPr lang="zh-CN" altLang="en-US" sz="2800" b="1" dirty="0" smtClean="0">
                <a:solidFill>
                  <a:schemeClr val="bg1"/>
                </a:solidFill>
                <a:latin typeface="微软雅黑" pitchFamily="34" charset="-122"/>
                <a:ea typeface="微软雅黑" pitchFamily="34" charset="-122"/>
              </a:rPr>
              <a:t>获取</a:t>
            </a:r>
            <a:endParaRPr lang="en-US" altLang="zh-CN" sz="2800" b="1" dirty="0" smtClean="0">
              <a:solidFill>
                <a:schemeClr val="bg1"/>
              </a:solidFill>
              <a:latin typeface="微软雅黑" pitchFamily="34" charset="-122"/>
              <a:ea typeface="微软雅黑" pitchFamily="34" charset="-122"/>
            </a:endParaRPr>
          </a:p>
          <a:p>
            <a:r>
              <a:rPr lang="zh-CN" altLang="en-US" sz="2800" b="1" dirty="0" smtClean="0">
                <a:solidFill>
                  <a:schemeClr val="bg1"/>
                </a:solidFill>
                <a:latin typeface="微软雅黑" pitchFamily="34" charset="-122"/>
                <a:ea typeface="微软雅黑" pitchFamily="34" charset="-122"/>
              </a:rPr>
              <a:t>资料</a:t>
            </a:r>
            <a:endParaRPr lang="zh-CN" altLang="en-US" sz="2800" b="1" dirty="0">
              <a:solidFill>
                <a:schemeClr val="bg1"/>
              </a:solidFill>
              <a:latin typeface="微软雅黑" pitchFamily="34" charset="-122"/>
              <a:ea typeface="微软雅黑" pitchFamily="34" charset="-122"/>
            </a:endParaRPr>
          </a:p>
        </p:txBody>
      </p:sp>
      <p:graphicFrame>
        <p:nvGraphicFramePr>
          <p:cNvPr id="3" name="图示 2"/>
          <p:cNvGraphicFramePr/>
          <p:nvPr>
            <p:extLst>
              <p:ext uri="{D42A27DB-BD31-4B8C-83A1-F6EECF244321}">
                <p14:modId xmlns:p14="http://schemas.microsoft.com/office/powerpoint/2010/main" val="1532469351"/>
              </p:ext>
            </p:extLst>
          </p:nvPr>
        </p:nvGraphicFramePr>
        <p:xfrm>
          <a:off x="395536" y="1844824"/>
          <a:ext cx="828092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5" name="组合 24"/>
          <p:cNvGrpSpPr/>
          <p:nvPr/>
        </p:nvGrpSpPr>
        <p:grpSpPr>
          <a:xfrm>
            <a:off x="395536" y="2420888"/>
            <a:ext cx="8280920" cy="1216800"/>
            <a:chOff x="0" y="721599"/>
            <a:chExt cx="8280920" cy="1216800"/>
          </a:xfrm>
        </p:grpSpPr>
        <p:sp>
          <p:nvSpPr>
            <p:cNvPr id="26" name="圆角矩形 25"/>
            <p:cNvSpPr/>
            <p:nvPr/>
          </p:nvSpPr>
          <p:spPr>
            <a:xfrm>
              <a:off x="0" y="721599"/>
              <a:ext cx="8280920" cy="1216800"/>
            </a:xfrm>
            <a:prstGeom prst="roundRect">
              <a:avLst/>
            </a:prstGeom>
            <a:solidFill>
              <a:schemeClr val="accent1">
                <a:hueOff val="0"/>
                <a:satOff val="0"/>
                <a:lumOff val="0"/>
                <a:alpha val="93000"/>
              </a:schemeClr>
            </a:solidFill>
          </p:spPr>
          <p:style>
            <a:lnRef idx="2">
              <a:schemeClr val="lt1">
                <a:hueOff val="0"/>
                <a:satOff val="0"/>
                <a:lumOff val="0"/>
                <a:alphaOff val="0"/>
              </a:schemeClr>
            </a:lnRef>
            <a:fillRef idx="1">
              <a:scrgbClr r="0" g="0" b="0"/>
            </a:fillRef>
            <a:effectRef idx="0">
              <a:schemeClr val="accent1">
                <a:alpha val="90000"/>
                <a:hueOff val="0"/>
                <a:satOff val="0"/>
                <a:lumOff val="0"/>
                <a:alphaOff val="0"/>
              </a:schemeClr>
            </a:effectRef>
            <a:fontRef idx="minor">
              <a:schemeClr val="lt1"/>
            </a:fontRef>
          </p:style>
        </p:sp>
        <p:sp>
          <p:nvSpPr>
            <p:cNvPr id="27" name="圆角矩形 4"/>
            <p:cNvSpPr/>
            <p:nvPr/>
          </p:nvSpPr>
          <p:spPr>
            <a:xfrm>
              <a:off x="59399" y="780998"/>
              <a:ext cx="8162122"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zh-CN" altLang="en-US" sz="4000" kern="1200" dirty="0" smtClean="0"/>
                <a:t>科研选题</a:t>
              </a:r>
              <a:endParaRPr lang="zh-CN" altLang="en-US" sz="4000" kern="1200" dirty="0"/>
            </a:p>
          </p:txBody>
        </p:sp>
      </p:grpSp>
      <p:grpSp>
        <p:nvGrpSpPr>
          <p:cNvPr id="12" name="组合 11"/>
          <p:cNvGrpSpPr/>
          <p:nvPr/>
        </p:nvGrpSpPr>
        <p:grpSpPr>
          <a:xfrm>
            <a:off x="369838" y="4557870"/>
            <a:ext cx="8280920" cy="1216800"/>
            <a:chOff x="0" y="721599"/>
            <a:chExt cx="8280920" cy="1216800"/>
          </a:xfrm>
        </p:grpSpPr>
        <p:sp>
          <p:nvSpPr>
            <p:cNvPr id="13" name="圆角矩形 12"/>
            <p:cNvSpPr/>
            <p:nvPr/>
          </p:nvSpPr>
          <p:spPr>
            <a:xfrm>
              <a:off x="0" y="721599"/>
              <a:ext cx="8280920" cy="1216800"/>
            </a:xfrm>
            <a:prstGeom prst="roundRect">
              <a:avLst/>
            </a:prstGeom>
            <a:solidFill>
              <a:schemeClr val="accent1">
                <a:hueOff val="0"/>
                <a:satOff val="0"/>
                <a:lumOff val="0"/>
                <a:alpha val="93000"/>
              </a:schemeClr>
            </a:solidFill>
          </p:spPr>
          <p:style>
            <a:lnRef idx="2">
              <a:schemeClr val="lt1">
                <a:hueOff val="0"/>
                <a:satOff val="0"/>
                <a:lumOff val="0"/>
                <a:alphaOff val="0"/>
              </a:schemeClr>
            </a:lnRef>
            <a:fillRef idx="1">
              <a:scrgbClr r="0" g="0" b="0"/>
            </a:fillRef>
            <a:effectRef idx="0">
              <a:schemeClr val="accent1">
                <a:alpha val="90000"/>
                <a:hueOff val="0"/>
                <a:satOff val="0"/>
                <a:lumOff val="0"/>
                <a:alphaOff val="0"/>
              </a:schemeClr>
            </a:effectRef>
            <a:fontRef idx="minor">
              <a:schemeClr val="lt1"/>
            </a:fontRef>
          </p:style>
        </p:sp>
        <p:sp>
          <p:nvSpPr>
            <p:cNvPr id="14" name="圆角矩形 4"/>
            <p:cNvSpPr/>
            <p:nvPr/>
          </p:nvSpPr>
          <p:spPr>
            <a:xfrm>
              <a:off x="59399" y="780998"/>
              <a:ext cx="8162122" cy="1098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zh-CN" altLang="en-US" sz="4000" dirty="0"/>
                <a:t>文献筛选</a:t>
              </a:r>
              <a:endParaRPr lang="zh-CN" altLang="en-US" sz="4000" kern="1200" dirty="0"/>
            </a:p>
          </p:txBody>
        </p:sp>
      </p:grpSp>
    </p:spTree>
    <p:extLst>
      <p:ext uri="{BB962C8B-B14F-4D97-AF65-F5344CB8AC3E}">
        <p14:creationId xmlns:p14="http://schemas.microsoft.com/office/powerpoint/2010/main" val="75700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a:xfrm>
            <a:off x="539552" y="2852936"/>
            <a:ext cx="7886700" cy="62286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4000" dirty="0">
                <a:solidFill>
                  <a:schemeClr val="tx1">
                    <a:lumMod val="65000"/>
                    <a:lumOff val="35000"/>
                  </a:schemeClr>
                </a:solidFill>
                <a:latin typeface="方正兰亭超细黑简体" panose="02000000000000000000" pitchFamily="2" charset="-122"/>
                <a:ea typeface="方正兰亭超细黑简体" panose="02000000000000000000" pitchFamily="2" charset="-122"/>
                <a:sym typeface="Arial" panose="020B0604020202020204" pitchFamily="34" charset="0"/>
              </a:rPr>
              <a:t>科研工作需要</a:t>
            </a:r>
            <a:r>
              <a:rPr lang="zh-CN" altLang="en-US" sz="4000" dirty="0">
                <a:solidFill>
                  <a:srgbClr val="0070C0"/>
                </a:solidFill>
                <a:latin typeface="方正兰亭超细黑简体" panose="02000000000000000000" pitchFamily="2" charset="-122"/>
                <a:ea typeface="方正兰亭超细黑简体" panose="02000000000000000000" pitchFamily="2" charset="-122"/>
                <a:sym typeface="Arial" panose="020B0604020202020204" pitchFamily="34" charset="0"/>
              </a:rPr>
              <a:t>查</a:t>
            </a:r>
            <a:r>
              <a:rPr lang="zh-CN" altLang="en-US" sz="4000" dirty="0" smtClean="0">
                <a:solidFill>
                  <a:srgbClr val="0070C0"/>
                </a:solidFill>
                <a:latin typeface="方正兰亭超细黑简体" panose="02000000000000000000" pitchFamily="2" charset="-122"/>
                <a:ea typeface="方正兰亭超细黑简体" panose="02000000000000000000" pitchFamily="2" charset="-122"/>
                <a:sym typeface="Arial" panose="020B0604020202020204" pitchFamily="34" charset="0"/>
              </a:rPr>
              <a:t>什么</a:t>
            </a:r>
            <a:endParaRPr lang="zh-CN" altLang="en-US" sz="4000" dirty="0">
              <a:solidFill>
                <a:srgbClr val="0070C0"/>
              </a:solidFill>
              <a:latin typeface="方正兰亭超细黑简体" panose="02000000000000000000" pitchFamily="2" charset="-122"/>
              <a:ea typeface="方正兰亭超细黑简体" panose="02000000000000000000" pitchFamily="2" charset="-122"/>
            </a:endParaRPr>
          </a:p>
        </p:txBody>
      </p:sp>
    </p:spTree>
    <p:extLst>
      <p:ext uri="{BB962C8B-B14F-4D97-AF65-F5344CB8AC3E}">
        <p14:creationId xmlns:p14="http://schemas.microsoft.com/office/powerpoint/2010/main" val="187826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5">
                                            <p:txEl>
                                              <p:pRg st="0" end="0"/>
                                            </p:txEl>
                                          </p:spTgt>
                                        </p:tgtEl>
                                        <p:attrNameLst>
                                          <p:attrName>style.color</p:attrName>
                                        </p:attrNameLst>
                                      </p:cBhvr>
                                      <p:by>
                                        <p:hsl h="7200000" s="0" l="0"/>
                                      </p:by>
                                    </p:animClr>
                                    <p:animClr clrSpc="hsl" dir="cw">
                                      <p:cBhvr>
                                        <p:cTn id="7" dur="500" fill="hold"/>
                                        <p:tgtEl>
                                          <p:spTgt spid="5">
                                            <p:txEl>
                                              <p:pRg st="0" end="0"/>
                                            </p:txEl>
                                          </p:spTgt>
                                        </p:tgtEl>
                                        <p:attrNameLst>
                                          <p:attrName>fillcolor</p:attrName>
                                        </p:attrNameLst>
                                      </p:cBhvr>
                                      <p:by>
                                        <p:hsl h="7200000" s="0" l="0"/>
                                      </p:by>
                                    </p:animClr>
                                    <p:animClr clrSpc="hsl" dir="cw">
                                      <p:cBhvr>
                                        <p:cTn id="8" dur="500" fill="hold"/>
                                        <p:tgtEl>
                                          <p:spTgt spid="5">
                                            <p:txEl>
                                              <p:pRg st="0" end="0"/>
                                            </p:txEl>
                                          </p:spTgt>
                                        </p:tgtEl>
                                        <p:attrNameLst>
                                          <p:attrName>stroke.color</p:attrName>
                                        </p:attrNameLst>
                                      </p:cBhvr>
                                      <p:by>
                                        <p:hsl h="7200000" s="0" l="0"/>
                                      </p:by>
                                    </p:animClr>
                                    <p:set>
                                      <p:cBhvr>
                                        <p:cTn id="9" dur="500"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1268760"/>
            <a:ext cx="5552526" cy="4893647"/>
          </a:xfrm>
          <a:prstGeom prst="rect">
            <a:avLst/>
          </a:prstGeom>
        </p:spPr>
        <p:txBody>
          <a:bodyPr wrap="square">
            <a:spAutoFit/>
          </a:bodyPr>
          <a:lstStyle/>
          <a:p>
            <a:pPr>
              <a:lnSpc>
                <a:spcPct val="150000"/>
              </a:lnSpc>
            </a:pPr>
            <a:r>
              <a:rPr lang="zh-CN" altLang="en-US" sz="2400" dirty="0">
                <a:solidFill>
                  <a:schemeClr val="bg1">
                    <a:lumMod val="65000"/>
                  </a:schemeClr>
                </a:solidFill>
                <a:latin typeface="微软雅黑" panose="020B0503020204020204" pitchFamily="34" charset="-122"/>
                <a:ea typeface="微软雅黑" panose="020B0503020204020204" pitchFamily="34" charset="-122"/>
              </a:rPr>
              <a:t>*研究成果最新进展</a:t>
            </a:r>
          </a:p>
          <a:p>
            <a:pPr>
              <a:lnSpc>
                <a:spcPct val="150000"/>
              </a:lnSpc>
            </a:pPr>
            <a:r>
              <a:rPr lang="zh-CN" altLang="en-US" sz="2400" dirty="0">
                <a:solidFill>
                  <a:schemeClr val="bg1">
                    <a:lumMod val="65000"/>
                  </a:schemeClr>
                </a:solidFill>
                <a:latin typeface="微软雅黑" panose="020B0503020204020204" pitchFamily="34" charset="-122"/>
                <a:ea typeface="微软雅黑" panose="020B0503020204020204" pitchFamily="34" charset="-122"/>
              </a:rPr>
              <a:t>*学科领域内经典文献</a:t>
            </a:r>
          </a:p>
          <a:p>
            <a:pPr>
              <a:lnSpc>
                <a:spcPct val="150000"/>
              </a:lnSpc>
            </a:pPr>
            <a:r>
              <a:rPr lang="zh-CN" altLang="en-US" sz="2400" dirty="0">
                <a:solidFill>
                  <a:schemeClr val="bg1">
                    <a:lumMod val="65000"/>
                  </a:schemeClr>
                </a:solidFill>
                <a:latin typeface="微软雅黑" panose="020B0503020204020204" pitchFamily="34" charset="-122"/>
                <a:ea typeface="微软雅黑" panose="020B0503020204020204" pitchFamily="34" charset="-122"/>
              </a:rPr>
              <a:t>*某项先进技术的成果转化</a:t>
            </a:r>
          </a:p>
          <a:p>
            <a:pPr>
              <a:lnSpc>
                <a:spcPct val="150000"/>
              </a:lnSpc>
            </a:pPr>
            <a:r>
              <a:rPr lang="zh-CN" altLang="en-US" sz="2400" dirty="0">
                <a:solidFill>
                  <a:schemeClr val="bg1">
                    <a:lumMod val="65000"/>
                  </a:schemeClr>
                </a:solidFill>
                <a:latin typeface="微软雅黑" panose="020B0503020204020204" pitchFamily="34" charset="-122"/>
                <a:ea typeface="微软雅黑" panose="020B0503020204020204" pitchFamily="34" charset="-122"/>
              </a:rPr>
              <a:t>*申请专利时防止重复申请</a:t>
            </a:r>
          </a:p>
          <a:p>
            <a:pPr>
              <a:lnSpc>
                <a:spcPct val="150000"/>
              </a:lnSpc>
            </a:pPr>
            <a:r>
              <a:rPr lang="zh-CN" altLang="en-US" sz="2400" dirty="0">
                <a:solidFill>
                  <a:schemeClr val="bg1">
                    <a:lumMod val="65000"/>
                  </a:schemeClr>
                </a:solidFill>
                <a:latin typeface="微软雅黑" panose="020B0503020204020204" pitchFamily="34" charset="-122"/>
                <a:ea typeface="微软雅黑" panose="020B0503020204020204" pitchFamily="34" charset="-122"/>
              </a:rPr>
              <a:t>*实证研究需要大量数据</a:t>
            </a:r>
          </a:p>
          <a:p>
            <a:pPr>
              <a:lnSpc>
                <a:spcPct val="150000"/>
              </a:lnSpc>
            </a:pPr>
            <a:r>
              <a:rPr lang="zh-CN" altLang="en-US" sz="2400" dirty="0">
                <a:solidFill>
                  <a:schemeClr val="bg1">
                    <a:lumMod val="65000"/>
                  </a:schemeClr>
                </a:solidFill>
                <a:latin typeface="微软雅黑" panose="020B0503020204020204" pitchFamily="34" charset="-122"/>
                <a:ea typeface="微软雅黑" panose="020B0503020204020204" pitchFamily="34" charset="-122"/>
              </a:rPr>
              <a:t>*偶然遇到的生僻概念</a:t>
            </a:r>
          </a:p>
          <a:p>
            <a:pPr>
              <a:lnSpc>
                <a:spcPct val="150000"/>
              </a:lnSpc>
            </a:pPr>
            <a:r>
              <a:rPr lang="zh-CN" altLang="en-US" sz="2400" dirty="0">
                <a:solidFill>
                  <a:schemeClr val="bg1">
                    <a:lumMod val="65000"/>
                  </a:schemeClr>
                </a:solidFill>
                <a:latin typeface="微软雅黑" panose="020B0503020204020204" pitchFamily="34" charset="-122"/>
                <a:ea typeface="微软雅黑" panose="020B0503020204020204" pitchFamily="34" charset="-122"/>
              </a:rPr>
              <a:t>*绘制学术图片时寻找参照</a:t>
            </a:r>
          </a:p>
          <a:p>
            <a:pPr>
              <a:lnSpc>
                <a:spcPct val="150000"/>
              </a:lnSpc>
            </a:pPr>
            <a:r>
              <a:rPr lang="zh-CN" altLang="en-US" sz="2400" dirty="0">
                <a:solidFill>
                  <a:schemeClr val="bg1">
                    <a:lumMod val="65000"/>
                  </a:schemeClr>
                </a:solidFill>
                <a:latin typeface="微软雅黑" panose="020B0503020204020204" pitchFamily="34" charset="-122"/>
                <a:ea typeface="微软雅黑" panose="020B0503020204020204" pitchFamily="34" charset="-122"/>
              </a:rPr>
              <a:t>*大量的外文资料扩充视野</a:t>
            </a:r>
            <a:endParaRPr lang="en-US" altLang="zh-CN" sz="2400" dirty="0">
              <a:solidFill>
                <a:schemeClr val="bg1">
                  <a:lumMod val="65000"/>
                </a:schemeClr>
              </a:solidFill>
              <a:latin typeface="微软雅黑" panose="020B0503020204020204" pitchFamily="34" charset="-122"/>
              <a:ea typeface="微软雅黑" panose="020B0503020204020204" pitchFamily="34" charset="-122"/>
            </a:endParaRPr>
          </a:p>
          <a:p>
            <a:r>
              <a:rPr lang="en-US" altLang="zh-CN" sz="2400" dirty="0">
                <a:solidFill>
                  <a:schemeClr val="bg1">
                    <a:lumMod val="50000"/>
                  </a:schemeClr>
                </a:solidFill>
                <a:latin typeface="微软雅黑" panose="020B0503020204020204" pitchFamily="34" charset="-122"/>
                <a:ea typeface="微软雅黑" panose="020B0503020204020204" pitchFamily="34" charset="-122"/>
              </a:rPr>
              <a:t>             </a:t>
            </a:r>
            <a:r>
              <a:rPr lang="zh-CN" altLang="en-US" sz="2400" dirty="0">
                <a:solidFill>
                  <a:schemeClr val="bg1">
                    <a:lumMod val="50000"/>
                  </a:schemeClr>
                </a:solidFill>
                <a:latin typeface="微软雅黑" panose="020B0503020204020204" pitchFamily="34" charset="-122"/>
                <a:ea typeface="微软雅黑" panose="020B0503020204020204" pitchFamily="34" charset="-122"/>
              </a:rPr>
              <a:t>……</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628800"/>
            <a:ext cx="2902667" cy="3885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62365070"/>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a:xfrm>
            <a:off x="539552" y="2852936"/>
            <a:ext cx="7886700" cy="622867"/>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sz="4000" dirty="0" smtClean="0">
                <a:solidFill>
                  <a:schemeClr val="bg1">
                    <a:lumMod val="50000"/>
                  </a:schemeClr>
                </a:solidFill>
                <a:latin typeface="方正兰亭超细黑简体" panose="02000000000000000000" pitchFamily="2" charset="-122"/>
                <a:ea typeface="方正兰亭超细黑简体" panose="02000000000000000000" pitchFamily="2" charset="-122"/>
              </a:rPr>
              <a:t>所需资料到</a:t>
            </a:r>
            <a:r>
              <a:rPr lang="zh-CN" altLang="en-US" sz="4000" dirty="0" smtClean="0">
                <a:solidFill>
                  <a:srgbClr val="0070C0"/>
                </a:solidFill>
                <a:latin typeface="方正兰亭超细黑简体" panose="02000000000000000000" pitchFamily="2" charset="-122"/>
                <a:ea typeface="方正兰亭超细黑简体" panose="02000000000000000000" pitchFamily="2" charset="-122"/>
              </a:rPr>
              <a:t>哪里查</a:t>
            </a:r>
            <a:endParaRPr lang="zh-CN" altLang="en-US" sz="4000" dirty="0">
              <a:solidFill>
                <a:srgbClr val="0070C0"/>
              </a:solidFill>
              <a:latin typeface="方正兰亭超细黑简体" panose="02000000000000000000" pitchFamily="2" charset="-122"/>
              <a:ea typeface="方正兰亭超细黑简体" panose="02000000000000000000" pitchFamily="2" charset="-122"/>
            </a:endParaRPr>
          </a:p>
        </p:txBody>
      </p:sp>
    </p:spTree>
    <p:extLst>
      <p:ext uri="{BB962C8B-B14F-4D97-AF65-F5344CB8AC3E}">
        <p14:creationId xmlns:p14="http://schemas.microsoft.com/office/powerpoint/2010/main" val="210576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nodeType="clickEffect">
                                  <p:stCondLst>
                                    <p:cond delay="0"/>
                                  </p:stCondLst>
                                  <p:childTnLst>
                                    <p:animClr clrSpc="hsl" dir="cw">
                                      <p:cBhvr override="childStyle">
                                        <p:cTn id="6" dur="500" fill="hold"/>
                                        <p:tgtEl>
                                          <p:spTgt spid="5">
                                            <p:txEl>
                                              <p:pRg st="0" end="0"/>
                                            </p:txEl>
                                          </p:spTgt>
                                        </p:tgtEl>
                                        <p:attrNameLst>
                                          <p:attrName>style.color</p:attrName>
                                        </p:attrNameLst>
                                      </p:cBhvr>
                                      <p:by>
                                        <p:hsl h="7200000" s="0" l="0"/>
                                      </p:by>
                                    </p:animClr>
                                    <p:animClr clrSpc="hsl" dir="cw">
                                      <p:cBhvr>
                                        <p:cTn id="7" dur="500" fill="hold"/>
                                        <p:tgtEl>
                                          <p:spTgt spid="5">
                                            <p:txEl>
                                              <p:pRg st="0" end="0"/>
                                            </p:txEl>
                                          </p:spTgt>
                                        </p:tgtEl>
                                        <p:attrNameLst>
                                          <p:attrName>fillcolor</p:attrName>
                                        </p:attrNameLst>
                                      </p:cBhvr>
                                      <p:by>
                                        <p:hsl h="7200000" s="0" l="0"/>
                                      </p:by>
                                    </p:animClr>
                                    <p:animClr clrSpc="hsl" dir="cw">
                                      <p:cBhvr>
                                        <p:cTn id="8" dur="500" fill="hold"/>
                                        <p:tgtEl>
                                          <p:spTgt spid="5">
                                            <p:txEl>
                                              <p:pRg st="0" end="0"/>
                                            </p:txEl>
                                          </p:spTgt>
                                        </p:tgtEl>
                                        <p:attrNameLst>
                                          <p:attrName>stroke.color</p:attrName>
                                        </p:attrNameLst>
                                      </p:cBhvr>
                                      <p:by>
                                        <p:hsl h="7200000" s="0" l="0"/>
                                      </p:by>
                                    </p:animClr>
                                    <p:set>
                                      <p:cBhvr>
                                        <p:cTn id="9" dur="500"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内容占位符 2"/>
          <p:cNvSpPr>
            <a:spLocks noGrp="1" noChangeArrowheads="1"/>
          </p:cNvSpPr>
          <p:nvPr/>
        </p:nvSpPr>
        <p:spPr bwMode="auto">
          <a:xfrm>
            <a:off x="144835" y="1668587"/>
            <a:ext cx="8999165" cy="4334591"/>
          </a:xfrm>
          <a:prstGeom prst="rect">
            <a:avLst/>
          </a:prstGeom>
          <a:noFill/>
          <a:ln>
            <a:noFill/>
          </a:ln>
          <a:extLst/>
        </p:spPr>
        <p:txBody>
          <a:bodyPr lIns="84810" tIns="44197" rIns="84810" bIns="44197"/>
          <a:lstStyle>
            <a:lvl1pPr marL="363855" indent="-363855">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spcBef>
                <a:spcPct val="20000"/>
              </a:spcBef>
              <a:buFont typeface="Arial" pitchFamily="34" charset="0"/>
              <a:buChar char="•"/>
            </a:pPr>
            <a:r>
              <a:rPr lang="zh-CN" altLang="en-US" sz="2634" dirty="0">
                <a:solidFill>
                  <a:srgbClr val="0070C0"/>
                </a:solidFill>
                <a:latin typeface="方正兰亭超细黑简体" panose="02000000000000000000" pitchFamily="2" charset="-122"/>
                <a:ea typeface="方正兰亭超细黑简体" panose="02000000000000000000" pitchFamily="2" charset="-122"/>
                <a:sym typeface="Arial" pitchFamily="34" charset="0"/>
              </a:rPr>
              <a:t>研究成果最新进展</a:t>
            </a:r>
          </a:p>
          <a:p>
            <a:pPr eaLnBrk="1" hangingPunct="1">
              <a:spcBef>
                <a:spcPct val="20000"/>
              </a:spcBef>
              <a:buFont typeface="Arial" pitchFamily="34" charset="0"/>
              <a:buChar char="•"/>
            </a:pPr>
            <a:r>
              <a:rPr lang="zh-CN" altLang="en-US" sz="2634" dirty="0">
                <a:solidFill>
                  <a:srgbClr val="0070C0"/>
                </a:solidFill>
                <a:latin typeface="方正兰亭超细黑简体" panose="02000000000000000000" pitchFamily="2" charset="-122"/>
                <a:ea typeface="方正兰亭超细黑简体" panose="02000000000000000000" pitchFamily="2" charset="-122"/>
                <a:sym typeface="Arial" pitchFamily="34" charset="0"/>
              </a:rPr>
              <a:t>通俗易懂的文献资料</a:t>
            </a:r>
          </a:p>
          <a:p>
            <a:pPr eaLnBrk="1" hangingPunct="1">
              <a:spcBef>
                <a:spcPct val="20000"/>
              </a:spcBef>
              <a:buFont typeface="Arial" pitchFamily="34" charset="0"/>
              <a:buChar char="•"/>
            </a:pPr>
            <a:r>
              <a:rPr lang="zh-CN" altLang="en-US" sz="2634" dirty="0">
                <a:solidFill>
                  <a:srgbClr val="0070C0"/>
                </a:solidFill>
                <a:latin typeface="方正兰亭超细黑简体" panose="02000000000000000000" pitchFamily="2" charset="-122"/>
                <a:ea typeface="方正兰亭超细黑简体" panose="02000000000000000000" pitchFamily="2" charset="-122"/>
                <a:sym typeface="Arial" pitchFamily="34" charset="0"/>
              </a:rPr>
              <a:t>国情资源、重要事件</a:t>
            </a:r>
          </a:p>
          <a:p>
            <a:pPr eaLnBrk="1" hangingPunct="1">
              <a:spcBef>
                <a:spcPct val="20000"/>
              </a:spcBef>
              <a:buFont typeface="Arial" pitchFamily="34" charset="0"/>
              <a:buChar char="•"/>
            </a:pPr>
            <a:r>
              <a:rPr lang="zh-CN" altLang="en-US" sz="2634" dirty="0">
                <a:solidFill>
                  <a:srgbClr val="0070C0"/>
                </a:solidFill>
                <a:latin typeface="方正兰亭超细黑简体" panose="02000000000000000000" pitchFamily="2" charset="-122"/>
                <a:ea typeface="方正兰亭超细黑简体" panose="02000000000000000000" pitchFamily="2" charset="-122"/>
                <a:sym typeface="Arial" pitchFamily="34" charset="0"/>
              </a:rPr>
              <a:t>申请专利时防止重复申请</a:t>
            </a:r>
          </a:p>
          <a:p>
            <a:pPr eaLnBrk="1" hangingPunct="1">
              <a:spcBef>
                <a:spcPct val="20000"/>
              </a:spcBef>
              <a:buFont typeface="Arial" pitchFamily="34" charset="0"/>
              <a:buChar char="•"/>
            </a:pPr>
            <a:r>
              <a:rPr lang="zh-CN" altLang="en-US" sz="2634" dirty="0">
                <a:solidFill>
                  <a:srgbClr val="0070C0"/>
                </a:solidFill>
                <a:latin typeface="方正兰亭超细黑简体" panose="02000000000000000000" pitchFamily="2" charset="-122"/>
                <a:ea typeface="方正兰亭超细黑简体" panose="02000000000000000000" pitchFamily="2" charset="-122"/>
                <a:sym typeface="Arial" pitchFamily="34" charset="0"/>
              </a:rPr>
              <a:t>实证研究需要大量数据</a:t>
            </a:r>
          </a:p>
          <a:p>
            <a:pPr eaLnBrk="1" hangingPunct="1">
              <a:spcBef>
                <a:spcPct val="20000"/>
              </a:spcBef>
              <a:buFont typeface="Arial" pitchFamily="34" charset="0"/>
              <a:buChar char="•"/>
            </a:pPr>
            <a:r>
              <a:rPr lang="zh-CN" altLang="en-US" sz="2634" dirty="0">
                <a:solidFill>
                  <a:srgbClr val="0070C0"/>
                </a:solidFill>
                <a:latin typeface="方正兰亭超细黑简体" panose="02000000000000000000" pitchFamily="2" charset="-122"/>
                <a:ea typeface="方正兰亭超细黑简体" panose="02000000000000000000" pitchFamily="2" charset="-122"/>
                <a:sym typeface="Arial" pitchFamily="34" charset="0"/>
              </a:rPr>
              <a:t>偶然遇到的生僻概念</a:t>
            </a:r>
          </a:p>
          <a:p>
            <a:pPr eaLnBrk="1" hangingPunct="1">
              <a:spcBef>
                <a:spcPct val="20000"/>
              </a:spcBef>
              <a:buFont typeface="Arial" pitchFamily="34" charset="0"/>
              <a:buChar char="•"/>
            </a:pPr>
            <a:r>
              <a:rPr lang="zh-CN" altLang="en-US" sz="2634" dirty="0">
                <a:solidFill>
                  <a:srgbClr val="0070C0"/>
                </a:solidFill>
                <a:latin typeface="方正兰亭超细黑简体" panose="02000000000000000000" pitchFamily="2" charset="-122"/>
                <a:ea typeface="方正兰亭超细黑简体" panose="02000000000000000000" pitchFamily="2" charset="-122"/>
                <a:sym typeface="Arial" pitchFamily="34" charset="0"/>
              </a:rPr>
              <a:t>绘制学术图片时寻找参照</a:t>
            </a:r>
          </a:p>
          <a:p>
            <a:pPr eaLnBrk="1" hangingPunct="1">
              <a:spcBef>
                <a:spcPct val="20000"/>
              </a:spcBef>
              <a:buFont typeface="Arial" pitchFamily="34" charset="0"/>
              <a:buChar char="•"/>
            </a:pPr>
            <a:r>
              <a:rPr lang="zh-CN" altLang="en-US" sz="2634" dirty="0">
                <a:solidFill>
                  <a:srgbClr val="0070C0"/>
                </a:solidFill>
                <a:latin typeface="方正兰亭超细黑简体" panose="02000000000000000000" pitchFamily="2" charset="-122"/>
                <a:ea typeface="方正兰亭超细黑简体" panose="02000000000000000000" pitchFamily="2" charset="-122"/>
                <a:sym typeface="Arial" pitchFamily="34" charset="0"/>
              </a:rPr>
              <a:t>大量的外文资料扩充视野</a:t>
            </a:r>
            <a:endParaRPr lang="zh-CN" altLang="en-US" sz="3198" dirty="0">
              <a:solidFill>
                <a:srgbClr val="0070C0"/>
              </a:solidFill>
              <a:latin typeface="方正兰亭超细黑简体" panose="02000000000000000000" pitchFamily="2" charset="-122"/>
              <a:ea typeface="方正兰亭超细黑简体" panose="02000000000000000000" pitchFamily="2" charset="-122"/>
              <a:sym typeface="Arial" pitchFamily="34" charset="0"/>
            </a:endParaRPr>
          </a:p>
        </p:txBody>
      </p:sp>
      <p:sp>
        <p:nvSpPr>
          <p:cNvPr id="13315" name="矩形 5"/>
          <p:cNvSpPr>
            <a:spLocks noChangeArrowheads="1"/>
          </p:cNvSpPr>
          <p:nvPr/>
        </p:nvSpPr>
        <p:spPr bwMode="auto">
          <a:xfrm>
            <a:off x="4843752" y="1668587"/>
            <a:ext cx="4198715" cy="3987760"/>
          </a:xfrm>
          <a:prstGeom prst="rect">
            <a:avLst/>
          </a:prstGeom>
          <a:noFill/>
          <a:ln>
            <a:noFill/>
          </a:ln>
          <a:extLst/>
        </p:spPr>
        <p:txBody>
          <a:bodyPr lIns="84810" tIns="44197" rIns="84810" bIns="44197">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nSpc>
                <a:spcPts val="3800"/>
              </a:lnSpc>
            </a:pPr>
            <a:r>
              <a:rPr lang="en-US" altLang="zh-CN" sz="2800" dirty="0">
                <a:solidFill>
                  <a:srgbClr val="002060"/>
                </a:solidFill>
                <a:latin typeface="方正兰亭超细黑简体" panose="02000000000000000000" pitchFamily="2" charset="-122"/>
                <a:ea typeface="方正兰亭超细黑简体" panose="02000000000000000000" pitchFamily="2" charset="-122"/>
                <a:sym typeface="Calibri" pitchFamily="34" charset="0"/>
              </a:rPr>
              <a:t>—— </a:t>
            </a:r>
            <a:r>
              <a:rPr lang="zh-CN" altLang="en-US" sz="2800" dirty="0">
                <a:solidFill>
                  <a:srgbClr val="002060"/>
                </a:solidFill>
                <a:latin typeface="方正兰亭超细黑简体" panose="02000000000000000000" pitchFamily="2" charset="-122"/>
                <a:ea typeface="方正兰亭超细黑简体" panose="02000000000000000000" pitchFamily="2" charset="-122"/>
                <a:sym typeface="宋体" pitchFamily="2" charset="-122"/>
              </a:rPr>
              <a:t>期刊、博硕、会议</a:t>
            </a:r>
            <a:endParaRPr lang="en-US" sz="2800" dirty="0">
              <a:solidFill>
                <a:srgbClr val="002060"/>
              </a:solidFill>
              <a:latin typeface="方正兰亭超细黑简体" panose="02000000000000000000" pitchFamily="2" charset="-122"/>
              <a:ea typeface="方正兰亭超细黑简体" panose="02000000000000000000" pitchFamily="2" charset="-122"/>
              <a:sym typeface="Calibri" pitchFamily="34" charset="0"/>
            </a:endParaRPr>
          </a:p>
          <a:p>
            <a:pPr>
              <a:lnSpc>
                <a:spcPts val="3800"/>
              </a:lnSpc>
            </a:pPr>
            <a:r>
              <a:rPr lang="en-US" altLang="zh-CN" sz="2800" dirty="0">
                <a:solidFill>
                  <a:srgbClr val="002060"/>
                </a:solidFill>
                <a:latin typeface="方正兰亭超细黑简体" panose="02000000000000000000" pitchFamily="2" charset="-122"/>
                <a:ea typeface="方正兰亭超细黑简体" panose="02000000000000000000" pitchFamily="2" charset="-122"/>
                <a:sym typeface="宋体" pitchFamily="2" charset="-122"/>
              </a:rPr>
              <a:t>——</a:t>
            </a:r>
            <a:r>
              <a:rPr lang="zh-CN" altLang="en-US" sz="2800" dirty="0">
                <a:solidFill>
                  <a:srgbClr val="002060"/>
                </a:solidFill>
                <a:latin typeface="方正兰亭超细黑简体" panose="02000000000000000000" pitchFamily="2" charset="-122"/>
                <a:ea typeface="方正兰亭超细黑简体" panose="02000000000000000000" pitchFamily="2" charset="-122"/>
                <a:sym typeface="宋体" pitchFamily="2" charset="-122"/>
              </a:rPr>
              <a:t>报纸</a:t>
            </a:r>
          </a:p>
          <a:p>
            <a:pPr>
              <a:lnSpc>
                <a:spcPts val="3800"/>
              </a:lnSpc>
            </a:pPr>
            <a:r>
              <a:rPr lang="en-US" altLang="zh-CN" sz="2800" dirty="0">
                <a:solidFill>
                  <a:srgbClr val="002060"/>
                </a:solidFill>
                <a:latin typeface="方正兰亭超细黑简体" panose="02000000000000000000" pitchFamily="2" charset="-122"/>
                <a:ea typeface="方正兰亭超细黑简体" panose="02000000000000000000" pitchFamily="2" charset="-122"/>
                <a:sym typeface="宋体" pitchFamily="2" charset="-122"/>
              </a:rPr>
              <a:t>——</a:t>
            </a:r>
            <a:r>
              <a:rPr lang="zh-CN" altLang="en-US" sz="2800" dirty="0">
                <a:solidFill>
                  <a:srgbClr val="002060"/>
                </a:solidFill>
                <a:latin typeface="方正兰亭超细黑简体" panose="02000000000000000000" pitchFamily="2" charset="-122"/>
                <a:ea typeface="方正兰亭超细黑简体" panose="02000000000000000000" pitchFamily="2" charset="-122"/>
                <a:sym typeface="宋体" pitchFamily="2" charset="-122"/>
              </a:rPr>
              <a:t>年鉴</a:t>
            </a:r>
          </a:p>
          <a:p>
            <a:pPr>
              <a:lnSpc>
                <a:spcPts val="3800"/>
              </a:lnSpc>
            </a:pPr>
            <a:r>
              <a:rPr lang="en-US" altLang="zh-CN" sz="2800" dirty="0">
                <a:solidFill>
                  <a:srgbClr val="002060"/>
                </a:solidFill>
                <a:latin typeface="方正兰亭超细黑简体" panose="02000000000000000000" pitchFamily="2" charset="-122"/>
                <a:ea typeface="方正兰亭超细黑简体" panose="02000000000000000000" pitchFamily="2" charset="-122"/>
                <a:sym typeface="宋体" pitchFamily="2" charset="-122"/>
              </a:rPr>
              <a:t>——</a:t>
            </a:r>
            <a:r>
              <a:rPr lang="zh-CN" altLang="en-US" sz="2800" dirty="0">
                <a:solidFill>
                  <a:srgbClr val="002060"/>
                </a:solidFill>
                <a:latin typeface="方正兰亭超细黑简体" panose="02000000000000000000" pitchFamily="2" charset="-122"/>
                <a:ea typeface="方正兰亭超细黑简体" panose="02000000000000000000" pitchFamily="2" charset="-122"/>
                <a:sym typeface="宋体" pitchFamily="2" charset="-122"/>
              </a:rPr>
              <a:t>专利</a:t>
            </a:r>
            <a:endParaRPr lang="en-US" sz="2800" dirty="0">
              <a:solidFill>
                <a:srgbClr val="002060"/>
              </a:solidFill>
              <a:latin typeface="方正兰亭超细黑简体" panose="02000000000000000000" pitchFamily="2" charset="-122"/>
              <a:ea typeface="方正兰亭超细黑简体" panose="02000000000000000000" pitchFamily="2" charset="-122"/>
              <a:sym typeface="Calibri" pitchFamily="34" charset="0"/>
            </a:endParaRPr>
          </a:p>
          <a:p>
            <a:pPr>
              <a:lnSpc>
                <a:spcPts val="3800"/>
              </a:lnSpc>
            </a:pPr>
            <a:r>
              <a:rPr lang="en-US" altLang="zh-CN" sz="2800" dirty="0">
                <a:solidFill>
                  <a:srgbClr val="002060"/>
                </a:solidFill>
                <a:latin typeface="方正兰亭超细黑简体" panose="02000000000000000000" pitchFamily="2" charset="-122"/>
                <a:ea typeface="方正兰亭超细黑简体" panose="02000000000000000000" pitchFamily="2" charset="-122"/>
                <a:sym typeface="宋体" pitchFamily="2" charset="-122"/>
              </a:rPr>
              <a:t>——</a:t>
            </a:r>
            <a:r>
              <a:rPr lang="zh-CN" altLang="en-US" sz="2800" dirty="0">
                <a:solidFill>
                  <a:srgbClr val="002060"/>
                </a:solidFill>
                <a:latin typeface="方正兰亭超细黑简体" panose="02000000000000000000" pitchFamily="2" charset="-122"/>
                <a:ea typeface="方正兰亭超细黑简体" panose="02000000000000000000" pitchFamily="2" charset="-122"/>
                <a:sym typeface="宋体" pitchFamily="2" charset="-122"/>
              </a:rPr>
              <a:t>统计数据</a:t>
            </a:r>
          </a:p>
          <a:p>
            <a:pPr>
              <a:lnSpc>
                <a:spcPts val="3800"/>
              </a:lnSpc>
            </a:pPr>
            <a:r>
              <a:rPr lang="en-US" altLang="zh-CN" sz="2800" dirty="0">
                <a:solidFill>
                  <a:srgbClr val="002060"/>
                </a:solidFill>
                <a:latin typeface="方正兰亭超细黑简体" panose="02000000000000000000" pitchFamily="2" charset="-122"/>
                <a:ea typeface="方正兰亭超细黑简体" panose="02000000000000000000" pitchFamily="2" charset="-122"/>
                <a:sym typeface="宋体" pitchFamily="2" charset="-122"/>
              </a:rPr>
              <a:t>——</a:t>
            </a:r>
            <a:r>
              <a:rPr lang="zh-CN" altLang="en-US" sz="2800" dirty="0">
                <a:solidFill>
                  <a:srgbClr val="002060"/>
                </a:solidFill>
                <a:latin typeface="方正兰亭超细黑简体" panose="02000000000000000000" pitchFamily="2" charset="-122"/>
                <a:ea typeface="方正兰亭超细黑简体" panose="02000000000000000000" pitchFamily="2" charset="-122"/>
                <a:sym typeface="宋体" pitchFamily="2" charset="-122"/>
              </a:rPr>
              <a:t>工具书</a:t>
            </a:r>
            <a:endParaRPr lang="en-US" sz="2800" dirty="0">
              <a:solidFill>
                <a:srgbClr val="002060"/>
              </a:solidFill>
              <a:latin typeface="方正兰亭超细黑简体" panose="02000000000000000000" pitchFamily="2" charset="-122"/>
              <a:ea typeface="方正兰亭超细黑简体" panose="02000000000000000000" pitchFamily="2" charset="-122"/>
              <a:sym typeface="Calibri" pitchFamily="34" charset="0"/>
            </a:endParaRPr>
          </a:p>
          <a:p>
            <a:pPr>
              <a:lnSpc>
                <a:spcPts val="3800"/>
              </a:lnSpc>
            </a:pPr>
            <a:r>
              <a:rPr lang="en-US" altLang="zh-CN" sz="2800" dirty="0">
                <a:solidFill>
                  <a:srgbClr val="002060"/>
                </a:solidFill>
                <a:latin typeface="方正兰亭超细黑简体" panose="02000000000000000000" pitchFamily="2" charset="-122"/>
                <a:ea typeface="方正兰亭超细黑简体" panose="02000000000000000000" pitchFamily="2" charset="-122"/>
                <a:sym typeface="宋体" pitchFamily="2" charset="-122"/>
              </a:rPr>
              <a:t>——</a:t>
            </a:r>
            <a:r>
              <a:rPr lang="zh-CN" altLang="en-US" sz="2800" dirty="0">
                <a:solidFill>
                  <a:srgbClr val="002060"/>
                </a:solidFill>
                <a:latin typeface="方正兰亭超细黑简体" panose="02000000000000000000" pitchFamily="2" charset="-122"/>
                <a:ea typeface="方正兰亭超细黑简体" panose="02000000000000000000" pitchFamily="2" charset="-122"/>
                <a:sym typeface="宋体" pitchFamily="2" charset="-122"/>
              </a:rPr>
              <a:t>学术图片</a:t>
            </a:r>
          </a:p>
          <a:p>
            <a:pPr>
              <a:lnSpc>
                <a:spcPts val="3800"/>
              </a:lnSpc>
            </a:pPr>
            <a:r>
              <a:rPr lang="en-US" altLang="zh-CN" sz="2800" dirty="0">
                <a:solidFill>
                  <a:srgbClr val="002060"/>
                </a:solidFill>
                <a:latin typeface="方正兰亭超细黑简体" panose="02000000000000000000" pitchFamily="2" charset="-122"/>
                <a:ea typeface="方正兰亭超细黑简体" panose="02000000000000000000" pitchFamily="2" charset="-122"/>
                <a:sym typeface="宋体" pitchFamily="2" charset="-122"/>
              </a:rPr>
              <a:t>——</a:t>
            </a:r>
            <a:r>
              <a:rPr lang="zh-CN" altLang="en-US" sz="2800" dirty="0">
                <a:solidFill>
                  <a:srgbClr val="002060"/>
                </a:solidFill>
                <a:latin typeface="方正兰亭超细黑简体" panose="02000000000000000000" pitchFamily="2" charset="-122"/>
                <a:ea typeface="方正兰亭超细黑简体" panose="02000000000000000000" pitchFamily="2" charset="-122"/>
                <a:sym typeface="宋体" pitchFamily="2" charset="-122"/>
              </a:rPr>
              <a:t>外文资源</a:t>
            </a:r>
          </a:p>
        </p:txBody>
      </p:sp>
    </p:spTree>
    <p:extLst>
      <p:ext uri="{BB962C8B-B14F-4D97-AF65-F5344CB8AC3E}">
        <p14:creationId xmlns:p14="http://schemas.microsoft.com/office/powerpoint/2010/main" val="2196135018"/>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5">
                                            <p:txEl>
                                              <p:charRg st="0" end="13"/>
                                            </p:txEl>
                                          </p:spTgt>
                                        </p:tgtEl>
                                        <p:attrNameLst>
                                          <p:attrName>style.visibility</p:attrName>
                                        </p:attrNameLst>
                                      </p:cBhvr>
                                      <p:to>
                                        <p:strVal val="visible"/>
                                      </p:to>
                                    </p:set>
                                    <p:animEffect transition="in" filter="blinds(horizontal)">
                                      <p:cBhvr>
                                        <p:cTn id="7" dur="500"/>
                                        <p:tgtEl>
                                          <p:spTgt spid="13315">
                                            <p:txEl>
                                              <p:charRg st="0" end="1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15">
                                            <p:txEl>
                                              <p:charRg st="13" end="22"/>
                                            </p:txEl>
                                          </p:spTgt>
                                        </p:tgtEl>
                                        <p:attrNameLst>
                                          <p:attrName>style.visibility</p:attrName>
                                        </p:attrNameLst>
                                      </p:cBhvr>
                                      <p:to>
                                        <p:strVal val="visible"/>
                                      </p:to>
                                    </p:set>
                                    <p:animEffect transition="in" filter="blinds(horizontal)">
                                      <p:cBhvr>
                                        <p:cTn id="12" dur="500"/>
                                        <p:tgtEl>
                                          <p:spTgt spid="13315">
                                            <p:txEl>
                                              <p:charRg st="13" end="2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315">
                                            <p:txEl>
                                              <p:charRg st="22" end="30"/>
                                            </p:txEl>
                                          </p:spTgt>
                                        </p:tgtEl>
                                        <p:attrNameLst>
                                          <p:attrName>style.visibility</p:attrName>
                                        </p:attrNameLst>
                                      </p:cBhvr>
                                      <p:to>
                                        <p:strVal val="visible"/>
                                      </p:to>
                                    </p:set>
                                    <p:animEffect transition="in" filter="blinds(horizontal)">
                                      <p:cBhvr>
                                        <p:cTn id="17" dur="500"/>
                                        <p:tgtEl>
                                          <p:spTgt spid="13315">
                                            <p:txEl>
                                              <p:charRg st="22" end="3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315">
                                            <p:txEl>
                                              <p:charRg st="30" end="36"/>
                                            </p:txEl>
                                          </p:spTgt>
                                        </p:tgtEl>
                                        <p:attrNameLst>
                                          <p:attrName>style.visibility</p:attrName>
                                        </p:attrNameLst>
                                      </p:cBhvr>
                                      <p:to>
                                        <p:strVal val="visible"/>
                                      </p:to>
                                    </p:set>
                                    <p:animEffect transition="in" filter="blinds(horizontal)">
                                      <p:cBhvr>
                                        <p:cTn id="22" dur="500"/>
                                        <p:tgtEl>
                                          <p:spTgt spid="13315">
                                            <p:txEl>
                                              <p:charRg st="30" end="3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315">
                                            <p:txEl>
                                              <p:charRg st="36" end="44"/>
                                            </p:txEl>
                                          </p:spTgt>
                                        </p:tgtEl>
                                        <p:attrNameLst>
                                          <p:attrName>style.visibility</p:attrName>
                                        </p:attrNameLst>
                                      </p:cBhvr>
                                      <p:to>
                                        <p:strVal val="visible"/>
                                      </p:to>
                                    </p:set>
                                    <p:animEffect transition="in" filter="blinds(horizontal)">
                                      <p:cBhvr>
                                        <p:cTn id="27" dur="500"/>
                                        <p:tgtEl>
                                          <p:spTgt spid="13315">
                                            <p:txEl>
                                              <p:charRg st="36" end="4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315">
                                            <p:txEl>
                                              <p:charRg st="44" end="53"/>
                                            </p:txEl>
                                          </p:spTgt>
                                        </p:tgtEl>
                                        <p:attrNameLst>
                                          <p:attrName>style.visibility</p:attrName>
                                        </p:attrNameLst>
                                      </p:cBhvr>
                                      <p:to>
                                        <p:strVal val="visible"/>
                                      </p:to>
                                    </p:set>
                                    <p:animEffect transition="in" filter="blinds(horizontal)">
                                      <p:cBhvr>
                                        <p:cTn id="32" dur="500"/>
                                        <p:tgtEl>
                                          <p:spTgt spid="13315">
                                            <p:txEl>
                                              <p:charRg st="44" end="5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3315">
                                            <p:txEl>
                                              <p:charRg st="53" end="54"/>
                                            </p:txEl>
                                          </p:spTgt>
                                        </p:tgtEl>
                                        <p:attrNameLst>
                                          <p:attrName>style.visibility</p:attrName>
                                        </p:attrNameLst>
                                      </p:cBhvr>
                                      <p:to>
                                        <p:strVal val="visible"/>
                                      </p:to>
                                    </p:set>
                                    <p:animEffect transition="in" filter="blinds(horizontal)">
                                      <p:cBhvr>
                                        <p:cTn id="37" dur="500"/>
                                        <p:tgtEl>
                                          <p:spTgt spid="13315">
                                            <p:txEl>
                                              <p:charRg st="53" end="5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3315">
                                            <p:txEl>
                                              <p:charRg st="54" end="54"/>
                                            </p:txEl>
                                          </p:spTgt>
                                        </p:tgtEl>
                                        <p:attrNameLst>
                                          <p:attrName>style.visibility</p:attrName>
                                        </p:attrNameLst>
                                      </p:cBhvr>
                                      <p:to>
                                        <p:strVal val="visible"/>
                                      </p:to>
                                    </p:set>
                                    <p:animEffect transition="in" filter="blinds(horizontal)">
                                      <p:cBhvr>
                                        <p:cTn id="42" dur="500"/>
                                        <p:tgtEl>
                                          <p:spTgt spid="13315">
                                            <p:txEl>
                                              <p:charRg st="54" end="5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圆角矩形 22"/>
          <p:cNvSpPr>
            <a:spLocks noChangeArrowheads="1"/>
          </p:cNvSpPr>
          <p:nvPr/>
        </p:nvSpPr>
        <p:spPr bwMode="auto">
          <a:xfrm>
            <a:off x="680872" y="2755593"/>
            <a:ext cx="7949487" cy="2568204"/>
          </a:xfrm>
          <a:prstGeom prst="roundRect">
            <a:avLst>
              <a:gd name="adj" fmla="val 7634"/>
            </a:avLst>
          </a:prstGeom>
          <a:gradFill rotWithShape="1">
            <a:gsLst>
              <a:gs pos="0">
                <a:srgbClr val="F2F2F2"/>
              </a:gs>
              <a:gs pos="50000">
                <a:srgbClr val="F2F2F2"/>
              </a:gs>
              <a:gs pos="100000">
                <a:srgbClr val="BFBFBF"/>
              </a:gs>
            </a:gsLst>
            <a:lin ang="18900000" scaled="1"/>
          </a:gradFill>
          <a:ln w="38100">
            <a:solidFill>
              <a:srgbClr val="7030A0"/>
            </a:solidFill>
            <a:round/>
          </a:ln>
        </p:spPr>
        <p:txBody>
          <a:bodyPr lIns="91028" tIns="45514" rIns="91028" bIns="45514" anchor="ctr"/>
          <a:lstStyle>
            <a:lvl1pPr marL="342900" indent="-342900" defTabSz="-635">
              <a:buFont typeface="Arial" pitchFamily="34" charset="0"/>
              <a:tabLst>
                <a:tab pos="144145" algn="l"/>
              </a:tabLst>
              <a:defRPr sz="1900">
                <a:solidFill>
                  <a:schemeClr val="tx1"/>
                </a:solidFill>
                <a:latin typeface="Arial" pitchFamily="34" charset="0"/>
                <a:ea typeface="宋体" pitchFamily="2" charset="-122"/>
              </a:defRPr>
            </a:lvl1pPr>
            <a:lvl2pPr marL="742950" indent="-285750" defTabSz="-635">
              <a:buFont typeface="Arial" pitchFamily="34" charset="0"/>
              <a:tabLst>
                <a:tab pos="144145" algn="l"/>
              </a:tabLst>
              <a:defRPr sz="1900">
                <a:solidFill>
                  <a:schemeClr val="tx1"/>
                </a:solidFill>
                <a:latin typeface="Arial" pitchFamily="34" charset="0"/>
                <a:ea typeface="宋体" pitchFamily="2" charset="-122"/>
              </a:defRPr>
            </a:lvl2pPr>
            <a:lvl3pPr indent="968375" defTabSz="-635">
              <a:buFont typeface="Arial" pitchFamily="34" charset="0"/>
              <a:tabLst>
                <a:tab pos="144145" algn="l"/>
              </a:tabLst>
              <a:defRPr sz="1900">
                <a:solidFill>
                  <a:schemeClr val="tx1"/>
                </a:solidFill>
                <a:latin typeface="Arial" pitchFamily="34" charset="0"/>
                <a:ea typeface="宋体" pitchFamily="2" charset="-122"/>
              </a:defRPr>
            </a:lvl3pPr>
            <a:lvl4pPr marL="1600200" indent="-228600" defTabSz="-635">
              <a:buFont typeface="Arial" pitchFamily="34" charset="0"/>
              <a:tabLst>
                <a:tab pos="144145" algn="l"/>
              </a:tabLst>
              <a:defRPr sz="1900">
                <a:solidFill>
                  <a:schemeClr val="tx1"/>
                </a:solidFill>
                <a:latin typeface="Arial" pitchFamily="34" charset="0"/>
                <a:ea typeface="宋体" pitchFamily="2" charset="-122"/>
              </a:defRPr>
            </a:lvl4pPr>
            <a:lvl5pPr marL="2057400" indent="-228600" defTabSz="-635">
              <a:buFont typeface="Arial" pitchFamily="34" charset="0"/>
              <a:tabLst>
                <a:tab pos="144145" algn="l"/>
              </a:tabLst>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tabLst>
                <a:tab pos="144145" algn="l"/>
              </a:tabLst>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tabLst>
                <a:tab pos="144145" algn="l"/>
              </a:tabLst>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tabLst>
                <a:tab pos="144145" algn="l"/>
              </a:tabLst>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tabLst>
                <a:tab pos="144145" algn="l"/>
              </a:tabLst>
              <a:defRPr sz="1900">
                <a:solidFill>
                  <a:schemeClr val="tx1"/>
                </a:solidFill>
                <a:latin typeface="Arial" pitchFamily="34" charset="0"/>
                <a:ea typeface="宋体" pitchFamily="2" charset="-122"/>
              </a:defRPr>
            </a:lvl9pPr>
          </a:lstStyle>
          <a:p>
            <a:pPr marL="0" lvl="2" fontAlgn="ctr">
              <a:buClr>
                <a:srgbClr val="FF0000"/>
              </a:buClr>
              <a:buSzPct val="70000"/>
              <a:buFont typeface="Wingdings" pitchFamily="2" charset="2"/>
              <a:buChar char="n"/>
            </a:pPr>
            <a:endParaRPr lang="zh-CN" altLang="zh-CN" sz="1411">
              <a:latin typeface="微软雅黑" pitchFamily="34" charset="-122"/>
              <a:ea typeface="微软雅黑" pitchFamily="34" charset="-122"/>
              <a:sym typeface="微软雅黑" pitchFamily="34" charset="-122"/>
            </a:endParaRPr>
          </a:p>
        </p:txBody>
      </p:sp>
      <p:sp>
        <p:nvSpPr>
          <p:cNvPr id="28675" name="TextBox 4"/>
          <p:cNvSpPr>
            <a:spLocks noChangeArrowheads="1"/>
          </p:cNvSpPr>
          <p:nvPr/>
        </p:nvSpPr>
        <p:spPr bwMode="auto">
          <a:xfrm>
            <a:off x="1849670" y="3500246"/>
            <a:ext cx="1690236" cy="1394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lnSpc>
                <a:spcPct val="150000"/>
              </a:lnSpc>
            </a:pPr>
            <a:r>
              <a:rPr lang="zh-CN" altLang="en-US" sz="1881" dirty="0">
                <a:solidFill>
                  <a:schemeClr val="tx1">
                    <a:lumMod val="50000"/>
                    <a:lumOff val="50000"/>
                  </a:schemeClr>
                </a:solidFill>
                <a:latin typeface="Franklin Gothic Book" pitchFamily="34" charset="0"/>
                <a:ea typeface="微软雅黑" pitchFamily="34" charset="-122"/>
                <a:sym typeface="Franklin Gothic Book" pitchFamily="34" charset="0"/>
              </a:rPr>
              <a:t>通过</a:t>
            </a:r>
          </a:p>
          <a:p>
            <a:pPr eaLnBrk="1" hangingPunct="1">
              <a:lnSpc>
                <a:spcPct val="150000"/>
              </a:lnSpc>
            </a:pPr>
            <a:r>
              <a:rPr lang="zh-CN" altLang="en-US" sz="1881" dirty="0">
                <a:solidFill>
                  <a:srgbClr val="0070C0"/>
                </a:solidFill>
                <a:latin typeface="Franklin Gothic Book" pitchFamily="34" charset="0"/>
                <a:ea typeface="微软雅黑" pitchFamily="34" charset="-122"/>
                <a:sym typeface="Franklin Gothic Book" pitchFamily="34" charset="0"/>
              </a:rPr>
              <a:t>时间</a:t>
            </a:r>
            <a:r>
              <a:rPr lang="zh-CN" altLang="en-US" sz="1881" dirty="0">
                <a:solidFill>
                  <a:schemeClr val="tx1">
                    <a:lumMod val="50000"/>
                    <a:lumOff val="50000"/>
                  </a:schemeClr>
                </a:solidFill>
                <a:latin typeface="Franklin Gothic Book" pitchFamily="34" charset="0"/>
                <a:ea typeface="微软雅黑" pitchFamily="34" charset="-122"/>
                <a:sym typeface="Franklin Gothic Book" pitchFamily="34" charset="0"/>
              </a:rPr>
              <a:t>排序</a:t>
            </a:r>
          </a:p>
          <a:p>
            <a:pPr eaLnBrk="1" hangingPunct="1">
              <a:lnSpc>
                <a:spcPct val="150000"/>
              </a:lnSpc>
            </a:pPr>
            <a:r>
              <a:rPr lang="zh-CN" altLang="en-US" sz="1881" dirty="0">
                <a:solidFill>
                  <a:schemeClr val="tx1">
                    <a:lumMod val="50000"/>
                    <a:lumOff val="50000"/>
                  </a:schemeClr>
                </a:solidFill>
                <a:latin typeface="Franklin Gothic Book" pitchFamily="34" charset="0"/>
                <a:ea typeface="微软雅黑" pitchFamily="34" charset="-122"/>
                <a:sym typeface="Franklin Gothic Book" pitchFamily="34" charset="0"/>
              </a:rPr>
              <a:t>定位最新文献</a:t>
            </a:r>
          </a:p>
        </p:txBody>
      </p:sp>
      <p:sp>
        <p:nvSpPr>
          <p:cNvPr id="28676" name="TextBox 4"/>
          <p:cNvSpPr>
            <a:spLocks noChangeArrowheads="1"/>
          </p:cNvSpPr>
          <p:nvPr/>
        </p:nvSpPr>
        <p:spPr bwMode="auto">
          <a:xfrm>
            <a:off x="5959164" y="3471767"/>
            <a:ext cx="1977815" cy="1394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28" tIns="45514" rIns="91028" bIns="45514">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lnSpc>
                <a:spcPct val="150000"/>
              </a:lnSpc>
            </a:pPr>
            <a:r>
              <a:rPr lang="zh-CN" altLang="en-US" sz="1881" dirty="0">
                <a:solidFill>
                  <a:schemeClr val="tx1">
                    <a:lumMod val="50000"/>
                    <a:lumOff val="50000"/>
                  </a:schemeClr>
                </a:solidFill>
                <a:latin typeface="Franklin Gothic Book" pitchFamily="34" charset="0"/>
                <a:ea typeface="微软雅黑" pitchFamily="34" charset="-122"/>
                <a:sym typeface="Franklin Gothic Book" pitchFamily="34" charset="0"/>
              </a:rPr>
              <a:t>通过</a:t>
            </a:r>
            <a:endParaRPr lang="en-US" altLang="zh-CN" sz="1881" dirty="0">
              <a:solidFill>
                <a:schemeClr val="tx1">
                  <a:lumMod val="50000"/>
                  <a:lumOff val="50000"/>
                </a:schemeClr>
              </a:solidFill>
              <a:latin typeface="Franklin Gothic Book" pitchFamily="34" charset="0"/>
              <a:ea typeface="微软雅黑" pitchFamily="34" charset="-122"/>
              <a:sym typeface="Franklin Gothic Book" pitchFamily="34" charset="0"/>
            </a:endParaRPr>
          </a:p>
          <a:p>
            <a:pPr eaLnBrk="1" hangingPunct="1">
              <a:lnSpc>
                <a:spcPct val="150000"/>
              </a:lnSpc>
            </a:pPr>
            <a:r>
              <a:rPr lang="zh-CN" altLang="en-US" sz="1881" dirty="0" smtClean="0">
                <a:solidFill>
                  <a:srgbClr val="0070C0"/>
                </a:solidFill>
                <a:latin typeface="Franklin Gothic Book" pitchFamily="34" charset="0"/>
                <a:ea typeface="微软雅黑" pitchFamily="34" charset="-122"/>
                <a:sym typeface="Franklin Gothic Book" pitchFamily="34" charset="0"/>
              </a:rPr>
              <a:t>会议</a:t>
            </a:r>
            <a:r>
              <a:rPr lang="zh-CN" altLang="en-US" sz="1881" dirty="0" smtClean="0">
                <a:solidFill>
                  <a:schemeClr val="tx1">
                    <a:lumMod val="50000"/>
                    <a:lumOff val="50000"/>
                  </a:schemeClr>
                </a:solidFill>
                <a:latin typeface="Franklin Gothic Book" pitchFamily="34" charset="0"/>
                <a:ea typeface="微软雅黑" pitchFamily="34" charset="-122"/>
                <a:sym typeface="Franklin Gothic Book" pitchFamily="34" charset="0"/>
              </a:rPr>
              <a:t>获取</a:t>
            </a:r>
            <a:endParaRPr lang="en-US" altLang="zh-CN" sz="1881" dirty="0" smtClean="0">
              <a:solidFill>
                <a:schemeClr val="tx1">
                  <a:lumMod val="50000"/>
                  <a:lumOff val="50000"/>
                </a:schemeClr>
              </a:solidFill>
              <a:latin typeface="Franklin Gothic Book" pitchFamily="34" charset="0"/>
              <a:ea typeface="微软雅黑" pitchFamily="34" charset="-122"/>
              <a:sym typeface="Franklin Gothic Book" pitchFamily="34" charset="0"/>
            </a:endParaRPr>
          </a:p>
          <a:p>
            <a:pPr eaLnBrk="1" hangingPunct="1">
              <a:lnSpc>
                <a:spcPct val="150000"/>
              </a:lnSpc>
            </a:pPr>
            <a:r>
              <a:rPr lang="zh-CN" altLang="en-US" sz="1881" dirty="0" smtClean="0">
                <a:solidFill>
                  <a:schemeClr val="tx1">
                    <a:lumMod val="50000"/>
                    <a:lumOff val="50000"/>
                  </a:schemeClr>
                </a:solidFill>
                <a:latin typeface="Franklin Gothic Book" pitchFamily="34" charset="0"/>
                <a:ea typeface="微软雅黑" pitchFamily="34" charset="-122"/>
                <a:sym typeface="Franklin Gothic Book" pitchFamily="34" charset="0"/>
              </a:rPr>
              <a:t>会议</a:t>
            </a:r>
            <a:r>
              <a:rPr lang="zh-CN" altLang="en-US" sz="1881" dirty="0">
                <a:solidFill>
                  <a:schemeClr val="tx1">
                    <a:lumMod val="50000"/>
                    <a:lumOff val="50000"/>
                  </a:schemeClr>
                </a:solidFill>
                <a:latin typeface="Franklin Gothic Book" pitchFamily="34" charset="0"/>
                <a:ea typeface="微软雅黑" pitchFamily="34" charset="-122"/>
                <a:sym typeface="Franklin Gothic Book" pitchFamily="34" charset="0"/>
              </a:rPr>
              <a:t>最前沿信息</a:t>
            </a:r>
          </a:p>
        </p:txBody>
      </p:sp>
      <p:grpSp>
        <p:nvGrpSpPr>
          <p:cNvPr id="28679" name="Group 98"/>
          <p:cNvGrpSpPr/>
          <p:nvPr/>
        </p:nvGrpSpPr>
        <p:grpSpPr bwMode="auto">
          <a:xfrm>
            <a:off x="1403648" y="2411274"/>
            <a:ext cx="2564023" cy="688637"/>
            <a:chOff x="0" y="0"/>
            <a:chExt cx="1264" cy="556"/>
          </a:xfrm>
          <a:solidFill>
            <a:schemeClr val="accent1">
              <a:lumMod val="75000"/>
            </a:schemeClr>
          </a:solidFill>
        </p:grpSpPr>
        <p:sp>
          <p:nvSpPr>
            <p:cNvPr id="34838" name="AutoShape 99"/>
            <p:cNvSpPr>
              <a:spLocks noChangeArrowheads="1"/>
            </p:cNvSpPr>
            <p:nvPr/>
          </p:nvSpPr>
          <p:spPr bwMode="auto">
            <a:xfrm>
              <a:off x="0" y="0"/>
              <a:ext cx="1264" cy="556"/>
            </a:xfrm>
            <a:prstGeom prst="chevron">
              <a:avLst>
                <a:gd name="adj" fmla="val 36395"/>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endParaRPr lang="zh-CN" altLang="zh-CN" sz="1787">
                <a:solidFill>
                  <a:srgbClr val="000000"/>
                </a:solidFill>
                <a:ea typeface="微软雅黑" pitchFamily="34" charset="-122"/>
                <a:sym typeface="Arial" pitchFamily="34" charset="0"/>
              </a:endParaRPr>
            </a:p>
          </p:txBody>
        </p:sp>
        <p:sp>
          <p:nvSpPr>
            <p:cNvPr id="34839" name="AutoShape 100"/>
            <p:cNvSpPr>
              <a:spLocks noChangeArrowheads="1"/>
            </p:cNvSpPr>
            <p:nvPr/>
          </p:nvSpPr>
          <p:spPr bwMode="auto">
            <a:xfrm>
              <a:off x="22" y="15"/>
              <a:ext cx="1229" cy="528"/>
            </a:xfrm>
            <a:prstGeom prst="chevron">
              <a:avLst>
                <a:gd name="adj" fmla="val 38471"/>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endParaRPr lang="zh-CN" altLang="zh-CN" sz="1787">
                <a:solidFill>
                  <a:srgbClr val="000000"/>
                </a:solidFill>
                <a:ea typeface="微软雅黑" pitchFamily="34" charset="-122"/>
                <a:sym typeface="Arial" pitchFamily="34" charset="0"/>
              </a:endParaRPr>
            </a:p>
          </p:txBody>
        </p:sp>
      </p:grpSp>
      <p:sp>
        <p:nvSpPr>
          <p:cNvPr id="28682" name="Text Box 101"/>
          <p:cNvSpPr>
            <a:spLocks noChangeArrowheads="1"/>
          </p:cNvSpPr>
          <p:nvPr/>
        </p:nvSpPr>
        <p:spPr bwMode="auto">
          <a:xfrm>
            <a:off x="2251956" y="2554616"/>
            <a:ext cx="1369211" cy="37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spcBef>
                <a:spcPct val="50000"/>
              </a:spcBef>
            </a:pPr>
            <a:r>
              <a:rPr lang="zh-CN" altLang="en-US" sz="1881" dirty="0">
                <a:solidFill>
                  <a:srgbClr val="FFFFFF"/>
                </a:solidFill>
                <a:latin typeface="微软雅黑" pitchFamily="34" charset="-122"/>
                <a:ea typeface="微软雅黑" pitchFamily="34" charset="-122"/>
                <a:sym typeface="Arial" pitchFamily="34" charset="0"/>
              </a:rPr>
              <a:t>方法1</a:t>
            </a:r>
          </a:p>
        </p:txBody>
      </p:sp>
      <p:grpSp>
        <p:nvGrpSpPr>
          <p:cNvPr id="28683" name="Group 102"/>
          <p:cNvGrpSpPr/>
          <p:nvPr/>
        </p:nvGrpSpPr>
        <p:grpSpPr bwMode="auto">
          <a:xfrm>
            <a:off x="5443645" y="2429852"/>
            <a:ext cx="2415306" cy="697596"/>
            <a:chOff x="0" y="0"/>
            <a:chExt cx="1264" cy="556"/>
          </a:xfrm>
        </p:grpSpPr>
        <p:sp>
          <p:nvSpPr>
            <p:cNvPr id="34836" name="AutoShape 103"/>
            <p:cNvSpPr>
              <a:spLocks noChangeArrowheads="1"/>
            </p:cNvSpPr>
            <p:nvPr/>
          </p:nvSpPr>
          <p:spPr bwMode="auto">
            <a:xfrm>
              <a:off x="0" y="0"/>
              <a:ext cx="1264" cy="556"/>
            </a:xfrm>
            <a:prstGeom prst="chevron">
              <a:avLst>
                <a:gd name="adj" fmla="val 36395"/>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endParaRPr lang="zh-CN" altLang="zh-CN" sz="1787">
                <a:solidFill>
                  <a:srgbClr val="000000"/>
                </a:solidFill>
                <a:ea typeface="微软雅黑" pitchFamily="34" charset="-122"/>
                <a:sym typeface="Arial" pitchFamily="34" charset="0"/>
              </a:endParaRPr>
            </a:p>
          </p:txBody>
        </p:sp>
        <p:sp>
          <p:nvSpPr>
            <p:cNvPr id="34837" name="AutoShape 104"/>
            <p:cNvSpPr>
              <a:spLocks noChangeArrowheads="1"/>
            </p:cNvSpPr>
            <p:nvPr/>
          </p:nvSpPr>
          <p:spPr bwMode="auto">
            <a:xfrm>
              <a:off x="22" y="15"/>
              <a:ext cx="1229" cy="528"/>
            </a:xfrm>
            <a:prstGeom prst="chevron">
              <a:avLst>
                <a:gd name="adj" fmla="val 38471"/>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endParaRPr lang="zh-CN" altLang="zh-CN" sz="1787">
                <a:solidFill>
                  <a:srgbClr val="000000"/>
                </a:solidFill>
                <a:ea typeface="微软雅黑" pitchFamily="34" charset="-122"/>
                <a:sym typeface="Arial" pitchFamily="34" charset="0"/>
              </a:endParaRPr>
            </a:p>
          </p:txBody>
        </p:sp>
      </p:grpSp>
      <p:sp>
        <p:nvSpPr>
          <p:cNvPr id="28692" name="Text Box 111"/>
          <p:cNvSpPr>
            <a:spLocks noChangeArrowheads="1"/>
          </p:cNvSpPr>
          <p:nvPr/>
        </p:nvSpPr>
        <p:spPr bwMode="auto">
          <a:xfrm>
            <a:off x="6193078" y="2574464"/>
            <a:ext cx="1367718" cy="37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spcBef>
                <a:spcPct val="50000"/>
              </a:spcBef>
            </a:pPr>
            <a:r>
              <a:rPr lang="zh-CN" altLang="en-US" sz="1881" dirty="0">
                <a:solidFill>
                  <a:srgbClr val="FFFFFF"/>
                </a:solidFill>
                <a:latin typeface="微软雅黑" pitchFamily="34" charset="-122"/>
                <a:ea typeface="微软雅黑" pitchFamily="34" charset="-122"/>
                <a:sym typeface="Arial" pitchFamily="34" charset="0"/>
              </a:rPr>
              <a:t>方法2</a:t>
            </a:r>
          </a:p>
        </p:txBody>
      </p:sp>
      <p:sp>
        <p:nvSpPr>
          <p:cNvPr id="34831" name="标题 1"/>
          <p:cNvSpPr>
            <a:spLocks noChangeArrowheads="1"/>
          </p:cNvSpPr>
          <p:nvPr/>
        </p:nvSpPr>
        <p:spPr bwMode="auto">
          <a:xfrm>
            <a:off x="389709" y="548680"/>
            <a:ext cx="8531812" cy="47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r>
              <a:rPr lang="zh-CN" altLang="en-US" sz="5400" dirty="0" smtClean="0">
                <a:solidFill>
                  <a:schemeClr val="accent1"/>
                </a:solidFill>
                <a:latin typeface="方正兰亭超细黑简体" panose="02000000000000000000" pitchFamily="2" charset="-122"/>
                <a:ea typeface="方正兰亭超细黑简体" panose="02000000000000000000" pitchFamily="2" charset="-122"/>
                <a:sym typeface="Arial" pitchFamily="34" charset="0"/>
              </a:rPr>
              <a:t>新</a:t>
            </a:r>
            <a:endParaRPr lang="zh-CN" altLang="en-US" sz="5400" dirty="0">
              <a:solidFill>
                <a:schemeClr val="accent1"/>
              </a:solidFill>
              <a:latin typeface="方正兰亭超细黑简体" panose="02000000000000000000" pitchFamily="2" charset="-122"/>
              <a:ea typeface="方正兰亭超细黑简体" panose="02000000000000000000" pitchFamily="2" charset="-122"/>
              <a:sym typeface="Arial" pitchFamily="34" charset="0"/>
            </a:endParaRPr>
          </a:p>
        </p:txBody>
      </p:sp>
    </p:spTree>
    <p:extLst>
      <p:ext uri="{BB962C8B-B14F-4D97-AF65-F5344CB8AC3E}">
        <p14:creationId xmlns:p14="http://schemas.microsoft.com/office/powerpoint/2010/main" val="1973186285"/>
      </p:ext>
    </p:extLst>
  </p:cSld>
  <p:clrMapOvr>
    <a:masterClrMapping/>
  </p:clrMapOvr>
  <p:transition spd="slow" advClick="0" advTm="1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8679"/>
                                        </p:tgtEl>
                                        <p:attrNameLst>
                                          <p:attrName>style.visibility</p:attrName>
                                        </p:attrNameLst>
                                      </p:cBhvr>
                                      <p:to>
                                        <p:strVal val="visible"/>
                                      </p:to>
                                    </p:set>
                                    <p:animEffect filter="slide(fromLeft)">
                                      <p:cBhvr>
                                        <p:cTn id="7" dur="500"/>
                                        <p:tgtEl>
                                          <p:spTgt spid="28679"/>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8682"/>
                                        </p:tgtEl>
                                        <p:attrNameLst>
                                          <p:attrName>style.visibility</p:attrName>
                                        </p:attrNameLst>
                                      </p:cBhvr>
                                      <p:to>
                                        <p:strVal val="visible"/>
                                      </p:to>
                                    </p:set>
                                    <p:anim calcmode="fmla" valueType="clr">
                                      <p:cBhvr override="childStyle">
                                        <p:cTn id="11" dur="80"/>
                                        <p:tgtEl>
                                          <p:spTgt spid="28682"/>
                                        </p:tgtEl>
                                        <p:attrNameLst>
                                          <p:attrName>style.color</p:attrName>
                                        </p:attrNameLst>
                                      </p:cBhvr>
                                      <p:tavLst>
                                        <p:tav tm="0">
                                          <p:val>
                                            <p:clrVal>
                                              <a:schemeClr val="accent1"/>
                                            </p:clrVal>
                                          </p:val>
                                        </p:tav>
                                        <p:tav tm="50000">
                                          <p:val>
                                            <p:clrVal>
                                              <a:schemeClr val="accent1"/>
                                            </p:clrVal>
                                          </p:val>
                                        </p:tav>
                                      </p:tavLst>
                                    </p:anim>
                                    <p:anim calcmode="fmla" valueType="clr">
                                      <p:cBhvr>
                                        <p:cTn id="12" dur="80"/>
                                        <p:tgtEl>
                                          <p:spTgt spid="28682"/>
                                        </p:tgtEl>
                                        <p:attrNameLst>
                                          <p:attrName>fillcolor</p:attrName>
                                        </p:attrNameLst>
                                      </p:cBhvr>
                                      <p:tavLst>
                                        <p:tav tm="0">
                                          <p:val>
                                            <p:clrVal>
                                              <a:schemeClr val="accent1"/>
                                            </p:clrVal>
                                          </p:val>
                                        </p:tav>
                                        <p:tav tm="50000">
                                          <p:val>
                                            <p:clrVal>
                                              <a:schemeClr val="accent1"/>
                                            </p:clrVal>
                                          </p:val>
                                        </p:tav>
                                      </p:tavLst>
                                    </p:anim>
                                    <p:set>
                                      <p:cBhvr>
                                        <p:cTn id="13" dur="80"/>
                                        <p:tgtEl>
                                          <p:spTgt spid="28682"/>
                                        </p:tgtEl>
                                        <p:attrNameLst>
                                          <p:attrName>fill.type</p:attrName>
                                        </p:attrNameLst>
                                      </p:cBhvr>
                                      <p:to>
                                        <p:strVal val="solid"/>
                                      </p:to>
                                    </p:set>
                                  </p:childTnLst>
                                </p:cTn>
                              </p:par>
                            </p:childTnLst>
                          </p:cTn>
                        </p:par>
                        <p:par>
                          <p:cTn id="14" fill="hold">
                            <p:stCondLst>
                              <p:cond delay="659"/>
                            </p:stCondLst>
                            <p:childTnLst>
                              <p:par>
                                <p:cTn id="15" presetID="12" presetClass="entr" presetSubtype="8" fill="hold" nodeType="afterEffect">
                                  <p:stCondLst>
                                    <p:cond delay="0"/>
                                  </p:stCondLst>
                                  <p:childTnLst>
                                    <p:set>
                                      <p:cBhvr>
                                        <p:cTn id="16" dur="1" fill="hold">
                                          <p:stCondLst>
                                            <p:cond delay="0"/>
                                          </p:stCondLst>
                                        </p:cTn>
                                        <p:tgtEl>
                                          <p:spTgt spid="28683"/>
                                        </p:tgtEl>
                                        <p:attrNameLst>
                                          <p:attrName>style.visibility</p:attrName>
                                        </p:attrNameLst>
                                      </p:cBhvr>
                                      <p:to>
                                        <p:strVal val="visible"/>
                                      </p:to>
                                    </p:set>
                                    <p:animEffect filter="slide(fromLeft)">
                                      <p:cBhvr>
                                        <p:cTn id="17" dur="500"/>
                                        <p:tgtEl>
                                          <p:spTgt spid="28683"/>
                                        </p:tgtEl>
                                      </p:cBhvr>
                                    </p:animEffect>
                                  </p:childTnLst>
                                </p:cTn>
                              </p:par>
                            </p:childTnLst>
                          </p:cTn>
                        </p:par>
                        <p:par>
                          <p:cTn id="18" fill="hold">
                            <p:stCondLst>
                              <p:cond delay="1159"/>
                            </p:stCondLst>
                            <p:childTnLst>
                              <p:par>
                                <p:cTn id="19" presetID="27" presetClass="entr" presetSubtype="0" fill="hold" grpId="0" nodeType="afterEffect">
                                  <p:stCondLst>
                                    <p:cond delay="0"/>
                                  </p:stCondLst>
                                  <p:iterate type="lt">
                                    <p:tmPct val="50000"/>
                                  </p:iterate>
                                  <p:childTnLst>
                                    <p:set>
                                      <p:cBhvr>
                                        <p:cTn id="20" dur="1" fill="hold">
                                          <p:stCondLst>
                                            <p:cond delay="0"/>
                                          </p:stCondLst>
                                        </p:cTn>
                                        <p:tgtEl>
                                          <p:spTgt spid="28692"/>
                                        </p:tgtEl>
                                        <p:attrNameLst>
                                          <p:attrName>style.visibility</p:attrName>
                                        </p:attrNameLst>
                                      </p:cBhvr>
                                      <p:to>
                                        <p:strVal val="visible"/>
                                      </p:to>
                                    </p:set>
                                    <p:anim calcmode="fmla" valueType="clr">
                                      <p:cBhvr override="childStyle">
                                        <p:cTn id="21" dur="80"/>
                                        <p:tgtEl>
                                          <p:spTgt spid="28692"/>
                                        </p:tgtEl>
                                        <p:attrNameLst>
                                          <p:attrName>style.color</p:attrName>
                                        </p:attrNameLst>
                                      </p:cBhvr>
                                      <p:tavLst>
                                        <p:tav tm="0">
                                          <p:val>
                                            <p:clrVal>
                                              <a:schemeClr val="accent1"/>
                                            </p:clrVal>
                                          </p:val>
                                        </p:tav>
                                        <p:tav tm="50000">
                                          <p:val>
                                            <p:clrVal>
                                              <a:schemeClr val="accent1"/>
                                            </p:clrVal>
                                          </p:val>
                                        </p:tav>
                                      </p:tavLst>
                                    </p:anim>
                                    <p:anim calcmode="fmla" valueType="clr">
                                      <p:cBhvr>
                                        <p:cTn id="22" dur="80"/>
                                        <p:tgtEl>
                                          <p:spTgt spid="28692"/>
                                        </p:tgtEl>
                                        <p:attrNameLst>
                                          <p:attrName>fillcolor</p:attrName>
                                        </p:attrNameLst>
                                      </p:cBhvr>
                                      <p:tavLst>
                                        <p:tav tm="0">
                                          <p:val>
                                            <p:clrVal>
                                              <a:schemeClr val="accent1"/>
                                            </p:clrVal>
                                          </p:val>
                                        </p:tav>
                                        <p:tav tm="50000">
                                          <p:val>
                                            <p:clrVal>
                                              <a:schemeClr val="accent1"/>
                                            </p:clrVal>
                                          </p:val>
                                        </p:tav>
                                      </p:tavLst>
                                    </p:anim>
                                    <p:set>
                                      <p:cBhvr>
                                        <p:cTn id="23" dur="80"/>
                                        <p:tgtEl>
                                          <p:spTgt spid="28692"/>
                                        </p:tgtEl>
                                        <p:attrNameLst>
                                          <p:attrName>fill.type</p:attrName>
                                        </p:attrNameLst>
                                      </p:cBhvr>
                                      <p:to>
                                        <p:strVal val="solid"/>
                                      </p:to>
                                    </p:set>
                                  </p:childTnLst>
                                </p:cTn>
                              </p:par>
                            </p:childTnLst>
                          </p:cTn>
                        </p:par>
                        <p:par>
                          <p:cTn id="24" fill="hold">
                            <p:stCondLst>
                              <p:cond delay="1319"/>
                            </p:stCondLst>
                            <p:childTnLst>
                              <p:par>
                                <p:cTn id="25" presetID="47" presetClass="entr" presetSubtype="0" fill="hold" nodeType="afterEffect">
                                  <p:stCondLst>
                                    <p:cond delay="0"/>
                                  </p:stCondLst>
                                  <p:childTnLst>
                                    <p:set>
                                      <p:cBhvr>
                                        <p:cTn id="26" dur="1" fill="hold">
                                          <p:stCondLst>
                                            <p:cond delay="0"/>
                                          </p:stCondLst>
                                        </p:cTn>
                                        <p:tgtEl>
                                          <p:spTgt spid="28674"/>
                                        </p:tgtEl>
                                        <p:attrNameLst>
                                          <p:attrName>style.visibility</p:attrName>
                                        </p:attrNameLst>
                                      </p:cBhvr>
                                      <p:to>
                                        <p:strVal val="visible"/>
                                      </p:to>
                                    </p:set>
                                    <p:animEffect filter="fade">
                                      <p:cBhvr>
                                        <p:cTn id="27" dur="1000"/>
                                        <p:tgtEl>
                                          <p:spTgt spid="28674"/>
                                        </p:tgtEl>
                                      </p:cBhvr>
                                    </p:animEffect>
                                    <p:anim calcmode="lin" valueType="num">
                                      <p:cBhvr>
                                        <p:cTn id="28" dur="1000" fill="hold"/>
                                        <p:tgtEl>
                                          <p:spTgt spid="28674"/>
                                        </p:tgtEl>
                                        <p:attrNameLst>
                                          <p:attrName>ppt_x</p:attrName>
                                        </p:attrNameLst>
                                      </p:cBhvr>
                                      <p:tavLst>
                                        <p:tav tm="0">
                                          <p:val>
                                            <p:strVal val="#ppt_x"/>
                                          </p:val>
                                        </p:tav>
                                        <p:tav tm="100000">
                                          <p:val>
                                            <p:strVal val="#ppt_x"/>
                                          </p:val>
                                        </p:tav>
                                      </p:tavLst>
                                    </p:anim>
                                    <p:anim calcmode="lin" valueType="num">
                                      <p:cBhvr>
                                        <p:cTn id="29" dur="1000" fill="hold"/>
                                        <p:tgtEl>
                                          <p:spTgt spid="28674"/>
                                        </p:tgtEl>
                                        <p:attrNameLst>
                                          <p:attrName>ppt_y</p:attrName>
                                        </p:attrNameLst>
                                      </p:cBhvr>
                                      <p:tavLst>
                                        <p:tav tm="0">
                                          <p:val>
                                            <p:strVal val="#ppt_y-.1"/>
                                          </p:val>
                                        </p:tav>
                                        <p:tav tm="100000">
                                          <p:val>
                                            <p:strVal val="#ppt_y"/>
                                          </p:val>
                                        </p:tav>
                                      </p:tavLst>
                                    </p:anim>
                                  </p:childTnLst>
                                </p:cTn>
                              </p:par>
                            </p:childTnLst>
                          </p:cTn>
                        </p:par>
                        <p:par>
                          <p:cTn id="30" fill="hold">
                            <p:stCondLst>
                              <p:cond delay="2319"/>
                            </p:stCondLst>
                            <p:childTnLst>
                              <p:par>
                                <p:cTn id="31" presetID="49" presetClass="entr" presetSubtype="0" decel="100000" fill="hold" grpId="0" nodeType="afterEffect">
                                  <p:stCondLst>
                                    <p:cond delay="0"/>
                                  </p:stCondLst>
                                  <p:childTnLst>
                                    <p:set>
                                      <p:cBhvr>
                                        <p:cTn id="32" dur="1" fill="hold">
                                          <p:stCondLst>
                                            <p:cond delay="0"/>
                                          </p:stCondLst>
                                        </p:cTn>
                                        <p:tgtEl>
                                          <p:spTgt spid="28675"/>
                                        </p:tgtEl>
                                        <p:attrNameLst>
                                          <p:attrName>style.visibility</p:attrName>
                                        </p:attrNameLst>
                                      </p:cBhvr>
                                      <p:to>
                                        <p:strVal val="visible"/>
                                      </p:to>
                                    </p:set>
                                    <p:anim calcmode="lin" valueType="num">
                                      <p:cBhvr>
                                        <p:cTn id="33" dur="500" fill="hold"/>
                                        <p:tgtEl>
                                          <p:spTgt spid="28675"/>
                                        </p:tgtEl>
                                        <p:attrNameLst>
                                          <p:attrName>ppt_w</p:attrName>
                                        </p:attrNameLst>
                                      </p:cBhvr>
                                      <p:tavLst>
                                        <p:tav tm="0">
                                          <p:val>
                                            <p:fltVal val="0"/>
                                          </p:val>
                                        </p:tav>
                                        <p:tav tm="100000">
                                          <p:val>
                                            <p:strVal val="#ppt_w"/>
                                          </p:val>
                                        </p:tav>
                                      </p:tavLst>
                                    </p:anim>
                                    <p:anim calcmode="lin" valueType="num">
                                      <p:cBhvr>
                                        <p:cTn id="34" dur="500" fill="hold"/>
                                        <p:tgtEl>
                                          <p:spTgt spid="28675"/>
                                        </p:tgtEl>
                                        <p:attrNameLst>
                                          <p:attrName>ppt_h</p:attrName>
                                        </p:attrNameLst>
                                      </p:cBhvr>
                                      <p:tavLst>
                                        <p:tav tm="0">
                                          <p:val>
                                            <p:fltVal val="0"/>
                                          </p:val>
                                        </p:tav>
                                        <p:tav tm="100000">
                                          <p:val>
                                            <p:strVal val="#ppt_h"/>
                                          </p:val>
                                        </p:tav>
                                      </p:tavLst>
                                    </p:anim>
                                    <p:anim calcmode="lin" valueType="num">
                                      <p:cBhvr>
                                        <p:cTn id="35" dur="500" fill="hold"/>
                                        <p:tgtEl>
                                          <p:spTgt spid="28675"/>
                                        </p:tgtEl>
                                        <p:attrNameLst>
                                          <p:attrName>style.rotation</p:attrName>
                                        </p:attrNameLst>
                                      </p:cBhvr>
                                      <p:tavLst>
                                        <p:tav tm="0">
                                          <p:val>
                                            <p:fltVal val="360"/>
                                          </p:val>
                                        </p:tav>
                                        <p:tav tm="100000">
                                          <p:val>
                                            <p:fltVal val="0"/>
                                          </p:val>
                                        </p:tav>
                                      </p:tavLst>
                                    </p:anim>
                                    <p:animEffect filter="fade">
                                      <p:cBhvr>
                                        <p:cTn id="36" dur="500"/>
                                        <p:tgtEl>
                                          <p:spTgt spid="28675"/>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28676"/>
                                        </p:tgtEl>
                                        <p:attrNameLst>
                                          <p:attrName>style.visibility</p:attrName>
                                        </p:attrNameLst>
                                      </p:cBhvr>
                                      <p:to>
                                        <p:strVal val="visible"/>
                                      </p:to>
                                    </p:set>
                                    <p:anim calcmode="lin" valueType="num">
                                      <p:cBhvr>
                                        <p:cTn id="39" dur="500" fill="hold"/>
                                        <p:tgtEl>
                                          <p:spTgt spid="28676"/>
                                        </p:tgtEl>
                                        <p:attrNameLst>
                                          <p:attrName>ppt_w</p:attrName>
                                        </p:attrNameLst>
                                      </p:cBhvr>
                                      <p:tavLst>
                                        <p:tav tm="0">
                                          <p:val>
                                            <p:fltVal val="0"/>
                                          </p:val>
                                        </p:tav>
                                        <p:tav tm="100000">
                                          <p:val>
                                            <p:strVal val="#ppt_w"/>
                                          </p:val>
                                        </p:tav>
                                      </p:tavLst>
                                    </p:anim>
                                    <p:anim calcmode="lin" valueType="num">
                                      <p:cBhvr>
                                        <p:cTn id="40" dur="500" fill="hold"/>
                                        <p:tgtEl>
                                          <p:spTgt spid="28676"/>
                                        </p:tgtEl>
                                        <p:attrNameLst>
                                          <p:attrName>ppt_h</p:attrName>
                                        </p:attrNameLst>
                                      </p:cBhvr>
                                      <p:tavLst>
                                        <p:tav tm="0">
                                          <p:val>
                                            <p:fltVal val="0"/>
                                          </p:val>
                                        </p:tav>
                                        <p:tav tm="100000">
                                          <p:val>
                                            <p:strVal val="#ppt_h"/>
                                          </p:val>
                                        </p:tav>
                                      </p:tavLst>
                                    </p:anim>
                                    <p:anim calcmode="lin" valueType="num">
                                      <p:cBhvr>
                                        <p:cTn id="41" dur="500" fill="hold"/>
                                        <p:tgtEl>
                                          <p:spTgt spid="28676"/>
                                        </p:tgtEl>
                                        <p:attrNameLst>
                                          <p:attrName>style.rotation</p:attrName>
                                        </p:attrNameLst>
                                      </p:cBhvr>
                                      <p:tavLst>
                                        <p:tav tm="0">
                                          <p:val>
                                            <p:fltVal val="360"/>
                                          </p:val>
                                        </p:tav>
                                        <p:tav tm="100000">
                                          <p:val>
                                            <p:fltVal val="0"/>
                                          </p:val>
                                        </p:tav>
                                      </p:tavLst>
                                    </p:anim>
                                    <p:animEffect filter="fade">
                                      <p:cBhvr>
                                        <p:cTn id="42" dur="500"/>
                                        <p:tgtEl>
                                          <p:spTgt spid="28676"/>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mph" presetSubtype="0" fill="hold" nodeType="clickEffect">
                                  <p:stCondLst>
                                    <p:cond delay="0"/>
                                  </p:stCondLst>
                                  <p:childTnLst>
                                    <p:animRot by="21600000">
                                      <p:cBhvr>
                                        <p:cTn id="46" dur="2000" fill="hold"/>
                                        <p:tgtEl>
                                          <p:spTgt spid="3483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ldLvl="0"/>
      <p:bldP spid="28676" grpId="0" bldLvl="0"/>
      <p:bldP spid="28682" grpId="0" bldLvl="0"/>
      <p:bldP spid="28692" grpId="0" bldLvl="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60648"/>
            <a:ext cx="8229600" cy="1143000"/>
          </a:xfrm>
        </p:spPr>
        <p:txBody>
          <a:bodyPr/>
          <a:lstStyle/>
          <a:p>
            <a:r>
              <a:rPr lang="zh-CN" altLang="en-US" dirty="0">
                <a:solidFill>
                  <a:srgbClr val="0070C0"/>
                </a:solidFill>
                <a:latin typeface="方正兰亭超细黑简体" panose="02000000000000000000" pitchFamily="2" charset="-122"/>
                <a:ea typeface="方正兰亭超细黑简体" panose="02000000000000000000" pitchFamily="2" charset="-122"/>
              </a:rPr>
              <a:t>高级</a:t>
            </a:r>
            <a:r>
              <a:rPr lang="zh-CN" altLang="en-US" dirty="0" smtClean="0">
                <a:solidFill>
                  <a:srgbClr val="0070C0"/>
                </a:solidFill>
                <a:latin typeface="方正兰亭超细黑简体" panose="02000000000000000000" pitchFamily="2" charset="-122"/>
                <a:ea typeface="方正兰亭超细黑简体" panose="02000000000000000000" pitchFamily="2" charset="-122"/>
              </a:rPr>
              <a:t>检索</a:t>
            </a:r>
            <a:endParaRPr lang="zh-CN" altLang="en-US" dirty="0">
              <a:solidFill>
                <a:srgbClr val="0070C0"/>
              </a:solidFill>
              <a:latin typeface="方正兰亭超细黑简体" panose="02000000000000000000" pitchFamily="2" charset="-122"/>
              <a:ea typeface="方正兰亭超细黑简体" panose="02000000000000000000" pitchFamily="2" charset="-122"/>
            </a:endParaRPr>
          </a:p>
        </p:txBody>
      </p:sp>
      <p:pic>
        <p:nvPicPr>
          <p:cNvPr id="4" name="内容占位符 3"/>
          <p:cNvPicPr>
            <a:picLocks noGrp="1" noChangeAspect="1"/>
          </p:cNvPicPr>
          <p:nvPr>
            <p:ph idx="1"/>
          </p:nvPr>
        </p:nvPicPr>
        <p:blipFill>
          <a:blip r:embed="rId2"/>
          <a:stretch>
            <a:fillRect/>
          </a:stretch>
        </p:blipFill>
        <p:spPr>
          <a:xfrm>
            <a:off x="477341" y="1844824"/>
            <a:ext cx="8352408" cy="2529408"/>
          </a:xfrm>
          <a:prstGeom prst="rect">
            <a:avLst/>
          </a:prstGeom>
        </p:spPr>
      </p:pic>
      <p:sp>
        <p:nvSpPr>
          <p:cNvPr id="6" name="圆角矩形 5"/>
          <p:cNvSpPr/>
          <p:nvPr/>
        </p:nvSpPr>
        <p:spPr>
          <a:xfrm>
            <a:off x="6012160" y="4077072"/>
            <a:ext cx="1368152" cy="288032"/>
          </a:xfrm>
          <a:prstGeom prst="round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3"/>
          <a:stretch>
            <a:fillRect/>
          </a:stretch>
        </p:blipFill>
        <p:spPr>
          <a:xfrm>
            <a:off x="204056" y="1877654"/>
            <a:ext cx="8841073" cy="4849142"/>
          </a:xfrm>
          <a:prstGeom prst="rect">
            <a:avLst/>
          </a:prstGeom>
        </p:spPr>
      </p:pic>
      <p:sp>
        <p:nvSpPr>
          <p:cNvPr id="10" name="矩形 9"/>
          <p:cNvSpPr/>
          <p:nvPr/>
        </p:nvSpPr>
        <p:spPr>
          <a:xfrm>
            <a:off x="2267744" y="2924944"/>
            <a:ext cx="6213376" cy="1008112"/>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310848" y="4302225"/>
            <a:ext cx="3582484" cy="284944"/>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353473" y="6273485"/>
            <a:ext cx="668592" cy="501713"/>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4"/>
          <a:stretch>
            <a:fillRect/>
          </a:stretch>
        </p:blipFill>
        <p:spPr>
          <a:xfrm>
            <a:off x="120396" y="1700808"/>
            <a:ext cx="8905286" cy="5113444"/>
          </a:xfrm>
          <a:prstGeom prst="rect">
            <a:avLst/>
          </a:prstGeom>
        </p:spPr>
      </p:pic>
      <p:sp>
        <p:nvSpPr>
          <p:cNvPr id="14" name="矩形 13"/>
          <p:cNvSpPr/>
          <p:nvPr/>
        </p:nvSpPr>
        <p:spPr>
          <a:xfrm>
            <a:off x="204056" y="2924944"/>
            <a:ext cx="5232040" cy="57606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9618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heel(1)">
                                      <p:cBhvr>
                                        <p:cTn id="3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rgbClr val="0070C0"/>
                </a:solidFill>
                <a:latin typeface="方正兰亭超细黑简体" panose="02000000000000000000" pitchFamily="2" charset="-122"/>
                <a:ea typeface="方正兰亭超细黑简体" panose="02000000000000000000" pitchFamily="2" charset="-122"/>
              </a:rPr>
              <a:t>高级检索</a:t>
            </a:r>
            <a:endParaRPr lang="zh-CN" altLang="en-US" dirty="0"/>
          </a:p>
        </p:txBody>
      </p:sp>
      <p:pic>
        <p:nvPicPr>
          <p:cNvPr id="4" name="内容占位符 3"/>
          <p:cNvPicPr>
            <a:picLocks noGrp="1" noChangeAspect="1"/>
          </p:cNvPicPr>
          <p:nvPr>
            <p:ph idx="1"/>
          </p:nvPr>
        </p:nvPicPr>
        <p:blipFill>
          <a:blip r:embed="rId2"/>
          <a:stretch>
            <a:fillRect/>
          </a:stretch>
        </p:blipFill>
        <p:spPr>
          <a:xfrm>
            <a:off x="323528" y="1414785"/>
            <a:ext cx="8208912" cy="5326583"/>
          </a:xfrm>
          <a:prstGeom prst="rect">
            <a:avLst/>
          </a:prstGeom>
        </p:spPr>
      </p:pic>
      <p:pic>
        <p:nvPicPr>
          <p:cNvPr id="5" name="图片 4"/>
          <p:cNvPicPr>
            <a:picLocks noChangeAspect="1"/>
          </p:cNvPicPr>
          <p:nvPr/>
        </p:nvPicPr>
        <p:blipFill>
          <a:blip r:embed="rId3"/>
          <a:stretch>
            <a:fillRect/>
          </a:stretch>
        </p:blipFill>
        <p:spPr>
          <a:xfrm>
            <a:off x="290959" y="2557784"/>
            <a:ext cx="8241481" cy="4183583"/>
          </a:xfrm>
          <a:prstGeom prst="rect">
            <a:avLst/>
          </a:prstGeom>
        </p:spPr>
      </p:pic>
      <p:pic>
        <p:nvPicPr>
          <p:cNvPr id="6" name="图片 5"/>
          <p:cNvPicPr>
            <a:picLocks noChangeAspect="1"/>
          </p:cNvPicPr>
          <p:nvPr/>
        </p:nvPicPr>
        <p:blipFill>
          <a:blip r:embed="rId4"/>
          <a:stretch>
            <a:fillRect/>
          </a:stretch>
        </p:blipFill>
        <p:spPr>
          <a:xfrm>
            <a:off x="323528" y="1414785"/>
            <a:ext cx="8208912" cy="5110560"/>
          </a:xfrm>
          <a:prstGeom prst="rect">
            <a:avLst/>
          </a:prstGeom>
        </p:spPr>
      </p:pic>
      <p:pic>
        <p:nvPicPr>
          <p:cNvPr id="7" name="图片 6"/>
          <p:cNvPicPr>
            <a:picLocks noChangeAspect="1"/>
          </p:cNvPicPr>
          <p:nvPr/>
        </p:nvPicPr>
        <p:blipFill>
          <a:blip r:embed="rId5"/>
          <a:stretch>
            <a:fillRect/>
          </a:stretch>
        </p:blipFill>
        <p:spPr>
          <a:xfrm>
            <a:off x="323528" y="1426789"/>
            <a:ext cx="8363272" cy="5098556"/>
          </a:xfrm>
          <a:prstGeom prst="rect">
            <a:avLst/>
          </a:prstGeom>
        </p:spPr>
      </p:pic>
      <p:pic>
        <p:nvPicPr>
          <p:cNvPr id="8" name="图片 7"/>
          <p:cNvPicPr>
            <a:picLocks noChangeAspect="1"/>
          </p:cNvPicPr>
          <p:nvPr/>
        </p:nvPicPr>
        <p:blipFill>
          <a:blip r:embed="rId6"/>
          <a:stretch>
            <a:fillRect/>
          </a:stretch>
        </p:blipFill>
        <p:spPr>
          <a:xfrm>
            <a:off x="323528" y="1556792"/>
            <a:ext cx="8363272" cy="4977704"/>
          </a:xfrm>
          <a:prstGeom prst="rect">
            <a:avLst/>
          </a:prstGeom>
        </p:spPr>
      </p:pic>
      <p:pic>
        <p:nvPicPr>
          <p:cNvPr id="9" name="图片 8"/>
          <p:cNvPicPr>
            <a:picLocks noChangeAspect="1"/>
          </p:cNvPicPr>
          <p:nvPr/>
        </p:nvPicPr>
        <p:blipFill>
          <a:blip r:embed="rId7"/>
          <a:stretch>
            <a:fillRect/>
          </a:stretch>
        </p:blipFill>
        <p:spPr>
          <a:xfrm>
            <a:off x="368374" y="1404516"/>
            <a:ext cx="8407251" cy="5193728"/>
          </a:xfrm>
          <a:prstGeom prst="rect">
            <a:avLst/>
          </a:prstGeom>
        </p:spPr>
      </p:pic>
    </p:spTree>
    <p:extLst>
      <p:ext uri="{BB962C8B-B14F-4D97-AF65-F5344CB8AC3E}">
        <p14:creationId xmlns:p14="http://schemas.microsoft.com/office/powerpoint/2010/main" val="229751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rgbClr val="0070C0"/>
                </a:solidFill>
              </a:rPr>
              <a:t>期刊</a:t>
            </a:r>
            <a:endParaRPr lang="zh-CN" altLang="en-US" dirty="0">
              <a:solidFill>
                <a:srgbClr val="0070C0"/>
              </a:solidFill>
            </a:endParaRPr>
          </a:p>
        </p:txBody>
      </p:sp>
      <p:pic>
        <p:nvPicPr>
          <p:cNvPr id="4" name="内容占位符 3"/>
          <p:cNvPicPr>
            <a:picLocks noGrp="1" noChangeAspect="1"/>
          </p:cNvPicPr>
          <p:nvPr>
            <p:ph idx="1"/>
          </p:nvPr>
        </p:nvPicPr>
        <p:blipFill>
          <a:blip r:embed="rId2"/>
          <a:stretch>
            <a:fillRect/>
          </a:stretch>
        </p:blipFill>
        <p:spPr>
          <a:xfrm>
            <a:off x="457200" y="1772816"/>
            <a:ext cx="8229600" cy="4320480"/>
          </a:xfrm>
          <a:prstGeom prst="rect">
            <a:avLst/>
          </a:prstGeom>
        </p:spPr>
      </p:pic>
      <p:pic>
        <p:nvPicPr>
          <p:cNvPr id="5" name="图片 4"/>
          <p:cNvPicPr>
            <a:picLocks noChangeAspect="1"/>
          </p:cNvPicPr>
          <p:nvPr/>
        </p:nvPicPr>
        <p:blipFill>
          <a:blip r:embed="rId3"/>
          <a:stretch>
            <a:fillRect/>
          </a:stretch>
        </p:blipFill>
        <p:spPr>
          <a:xfrm>
            <a:off x="2771800" y="1628800"/>
            <a:ext cx="3816424" cy="4668391"/>
          </a:xfrm>
          <a:prstGeom prst="rect">
            <a:avLst/>
          </a:prstGeom>
        </p:spPr>
      </p:pic>
      <p:sp>
        <p:nvSpPr>
          <p:cNvPr id="6" name="矩形 5"/>
          <p:cNvSpPr/>
          <p:nvPr/>
        </p:nvSpPr>
        <p:spPr>
          <a:xfrm>
            <a:off x="457200" y="5661248"/>
            <a:ext cx="802432" cy="432048"/>
          </a:xfrm>
          <a:prstGeom prst="rect">
            <a:avLst/>
          </a:prstGeom>
          <a:solidFill>
            <a:srgbClr val="FFFF00">
              <a:alpha val="2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4"/>
          <a:stretch>
            <a:fillRect/>
          </a:stretch>
        </p:blipFill>
        <p:spPr>
          <a:xfrm>
            <a:off x="161231" y="1400473"/>
            <a:ext cx="8964488" cy="5119836"/>
          </a:xfrm>
          <a:prstGeom prst="rect">
            <a:avLst/>
          </a:prstGeom>
        </p:spPr>
      </p:pic>
      <p:sp>
        <p:nvSpPr>
          <p:cNvPr id="8" name="矩形 7"/>
          <p:cNvSpPr/>
          <p:nvPr/>
        </p:nvSpPr>
        <p:spPr>
          <a:xfrm>
            <a:off x="1043608" y="1417638"/>
            <a:ext cx="576064" cy="499194"/>
          </a:xfrm>
          <a:prstGeom prst="rect">
            <a:avLst/>
          </a:prstGeom>
          <a:solidFill>
            <a:srgbClr val="FFFF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5"/>
          <a:stretch>
            <a:fillRect/>
          </a:stretch>
        </p:blipFill>
        <p:spPr>
          <a:xfrm>
            <a:off x="-1" y="1201316"/>
            <a:ext cx="9144001" cy="5318993"/>
          </a:xfrm>
          <a:prstGeom prst="rect">
            <a:avLst/>
          </a:prstGeom>
        </p:spPr>
      </p:pic>
      <p:sp>
        <p:nvSpPr>
          <p:cNvPr id="10" name="矩形 9"/>
          <p:cNvSpPr/>
          <p:nvPr/>
        </p:nvSpPr>
        <p:spPr>
          <a:xfrm>
            <a:off x="1619672" y="1400473"/>
            <a:ext cx="1008112" cy="372343"/>
          </a:xfrm>
          <a:prstGeom prst="rect">
            <a:avLst/>
          </a:prstGeom>
          <a:solidFill>
            <a:srgbClr val="FFFF00">
              <a:alpha val="3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0059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组合 12"/>
          <p:cNvGrpSpPr/>
          <p:nvPr/>
        </p:nvGrpSpPr>
        <p:grpSpPr bwMode="auto">
          <a:xfrm>
            <a:off x="4233057" y="2038886"/>
            <a:ext cx="2136685" cy="2089803"/>
            <a:chOff x="0" y="0"/>
            <a:chExt cx="2270613" cy="2221707"/>
          </a:xfrm>
        </p:grpSpPr>
        <p:sp>
          <p:nvSpPr>
            <p:cNvPr id="5131" name="文本框 13"/>
            <p:cNvSpPr>
              <a:spLocks noChangeArrowheads="1"/>
            </p:cNvSpPr>
            <p:nvPr/>
          </p:nvSpPr>
          <p:spPr bwMode="auto">
            <a:xfrm>
              <a:off x="0" y="0"/>
              <a:ext cx="1408064" cy="222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en-US" altLang="zh-CN" sz="12980">
                  <a:solidFill>
                    <a:srgbClr val="3F3F3F"/>
                  </a:solidFill>
                  <a:latin typeface="方正大黑简体" pitchFamily="1" charset="-122"/>
                  <a:ea typeface="方正大黑简体" pitchFamily="1" charset="-122"/>
                  <a:sym typeface="方正大黑简体" pitchFamily="1" charset="-122"/>
                </a:rPr>
                <a:t>P</a:t>
              </a:r>
              <a:endParaRPr lang="zh-CN" altLang="en-US" sz="12980">
                <a:solidFill>
                  <a:srgbClr val="3F3F3F"/>
                </a:solidFill>
                <a:latin typeface="方正大黑简体" pitchFamily="1" charset="-122"/>
                <a:ea typeface="方正大黑简体" pitchFamily="1" charset="-122"/>
                <a:sym typeface="方正大黑简体" pitchFamily="1" charset="-122"/>
              </a:endParaRPr>
            </a:p>
          </p:txBody>
        </p:sp>
        <p:sp>
          <p:nvSpPr>
            <p:cNvPr id="5132" name="文本框 14"/>
            <p:cNvSpPr>
              <a:spLocks noChangeArrowheads="1"/>
            </p:cNvSpPr>
            <p:nvPr/>
          </p:nvSpPr>
          <p:spPr bwMode="auto">
            <a:xfrm>
              <a:off x="856680" y="875449"/>
              <a:ext cx="1413933" cy="102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en-US" altLang="zh-CN" sz="5644">
                  <a:solidFill>
                    <a:srgbClr val="3F3F3F"/>
                  </a:solidFill>
                  <a:latin typeface="方正大黑简体" pitchFamily="1" charset="-122"/>
                  <a:ea typeface="方正大黑简体" pitchFamily="1" charset="-122"/>
                </a:rPr>
                <a:t>art</a:t>
              </a:r>
              <a:endParaRPr lang="zh-CN" altLang="en-US" sz="5644">
                <a:solidFill>
                  <a:srgbClr val="3F3F3F"/>
                </a:solidFill>
                <a:latin typeface="方正大黑简体" pitchFamily="1" charset="-122"/>
                <a:ea typeface="方正大黑简体" pitchFamily="1" charset="-122"/>
              </a:endParaRPr>
            </a:p>
          </p:txBody>
        </p:sp>
      </p:grpSp>
      <p:sp>
        <p:nvSpPr>
          <p:cNvPr id="8197" name="文本框 15"/>
          <p:cNvSpPr>
            <a:spLocks noChangeArrowheads="1"/>
          </p:cNvSpPr>
          <p:nvPr/>
        </p:nvSpPr>
        <p:spPr bwMode="auto">
          <a:xfrm>
            <a:off x="6111430" y="2204624"/>
            <a:ext cx="379258" cy="175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en-US" altLang="zh-CN" sz="10817" b="1">
                <a:solidFill>
                  <a:srgbClr val="00B0F0"/>
                </a:solidFill>
                <a:latin typeface="Helvetica LT Std" pitchFamily="2" charset="0"/>
                <a:ea typeface="Hiragino Sans GB W3" pitchFamily="2" charset="-122"/>
                <a:sym typeface="Helvetica LT Std" pitchFamily="2" charset="0"/>
              </a:rPr>
              <a:t>1</a:t>
            </a:r>
            <a:endParaRPr lang="zh-CN" altLang="en-US" sz="10817" b="1">
              <a:solidFill>
                <a:srgbClr val="00B0F0"/>
              </a:solidFill>
              <a:latin typeface="Helvetica LT Std" pitchFamily="2" charset="0"/>
              <a:ea typeface="Hiragino Sans GB W3" pitchFamily="2" charset="-122"/>
              <a:sym typeface="Helvetica LT Std" pitchFamily="2" charset="0"/>
            </a:endParaRPr>
          </a:p>
        </p:txBody>
      </p:sp>
      <p:sp>
        <p:nvSpPr>
          <p:cNvPr id="8198" name="Rectangle 20"/>
          <p:cNvSpPr>
            <a:spLocks noChangeArrowheads="1"/>
          </p:cNvSpPr>
          <p:nvPr/>
        </p:nvSpPr>
        <p:spPr bwMode="auto">
          <a:xfrm>
            <a:off x="4368933" y="3848574"/>
            <a:ext cx="2371109" cy="1045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endParaRPr lang="zh-CN" altLang="zh-CN" sz="1787">
              <a:solidFill>
                <a:schemeClr val="accent2"/>
              </a:solidFill>
            </a:endParaRPr>
          </a:p>
        </p:txBody>
      </p:sp>
      <p:sp>
        <p:nvSpPr>
          <p:cNvPr id="8199" name="Rectangle 21"/>
          <p:cNvSpPr>
            <a:spLocks noChangeArrowheads="1"/>
          </p:cNvSpPr>
          <p:nvPr/>
        </p:nvSpPr>
        <p:spPr bwMode="auto">
          <a:xfrm>
            <a:off x="4368933" y="4513022"/>
            <a:ext cx="2371109" cy="1045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endParaRPr lang="zh-CN" altLang="zh-CN" sz="1787">
              <a:solidFill>
                <a:schemeClr val="accent2"/>
              </a:solidFill>
            </a:endParaRPr>
          </a:p>
        </p:txBody>
      </p:sp>
      <p:sp>
        <p:nvSpPr>
          <p:cNvPr id="8200" name="矩形 1"/>
          <p:cNvSpPr>
            <a:spLocks noChangeArrowheads="1"/>
          </p:cNvSpPr>
          <p:nvPr/>
        </p:nvSpPr>
        <p:spPr bwMode="auto">
          <a:xfrm>
            <a:off x="4368933" y="3893368"/>
            <a:ext cx="3455130" cy="61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zh-CN" altLang="en-US" sz="3386" b="1">
                <a:solidFill>
                  <a:srgbClr val="00B0F0"/>
                </a:solidFill>
                <a:latin typeface="微软雅黑" pitchFamily="34" charset="-122"/>
                <a:ea typeface="微软雅黑" pitchFamily="34" charset="-122"/>
                <a:sym typeface="Segoe UI" pitchFamily="34" charset="0"/>
              </a:rPr>
              <a:t>中国知网CNKI</a:t>
            </a:r>
          </a:p>
        </p:txBody>
      </p:sp>
      <p:grpSp>
        <p:nvGrpSpPr>
          <p:cNvPr id="8201" name="组合 19"/>
          <p:cNvGrpSpPr/>
          <p:nvPr/>
        </p:nvGrpSpPr>
        <p:grpSpPr bwMode="auto">
          <a:xfrm>
            <a:off x="1891812" y="2413664"/>
            <a:ext cx="2169534" cy="2168042"/>
            <a:chOff x="0" y="0"/>
            <a:chExt cx="2542903" cy="2542903"/>
          </a:xfrm>
        </p:grpSpPr>
        <p:sp>
          <p:nvSpPr>
            <p:cNvPr id="5128" name="圆角矩形 20"/>
            <p:cNvSpPr>
              <a:spLocks noChangeArrowheads="1"/>
            </p:cNvSpPr>
            <p:nvPr/>
          </p:nvSpPr>
          <p:spPr bwMode="auto">
            <a:xfrm>
              <a:off x="0" y="0"/>
              <a:ext cx="2542903" cy="2542903"/>
            </a:xfrm>
            <a:prstGeom prst="roundRect">
              <a:avLst>
                <a:gd name="adj" fmla="val 7759"/>
              </a:avLst>
            </a:prstGeom>
            <a:gradFill rotWithShape="1">
              <a:gsLst>
                <a:gs pos="0">
                  <a:srgbClr val="CACACA"/>
                </a:gs>
                <a:gs pos="6000">
                  <a:srgbClr val="CACACA"/>
                </a:gs>
                <a:gs pos="42999">
                  <a:srgbClr val="FFFFFF"/>
                </a:gs>
                <a:gs pos="79999">
                  <a:srgbClr val="F1F1F1"/>
                </a:gs>
                <a:gs pos="100000">
                  <a:srgbClr val="E4E4E4"/>
                </a:gs>
              </a:gsLst>
              <a:lin ang="2700000" scaled="1"/>
            </a:gradFill>
            <a:ln w="12700">
              <a:solidFill>
                <a:srgbClr val="FFFFFF"/>
              </a:solidFill>
              <a:round/>
            </a:ln>
          </p:spPr>
          <p:txBody>
            <a:bodyPr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endParaRPr lang="zh-CN" altLang="zh-CN" sz="1787">
                <a:solidFill>
                  <a:srgbClr val="3F3F3F"/>
                </a:solidFill>
                <a:latin typeface="Calibri" pitchFamily="34" charset="0"/>
                <a:sym typeface="Calibri" pitchFamily="34" charset="0"/>
              </a:endParaRPr>
            </a:p>
          </p:txBody>
        </p:sp>
        <p:sp>
          <p:nvSpPr>
            <p:cNvPr id="5129" name="圆角矩形 21"/>
            <p:cNvSpPr>
              <a:spLocks noChangeArrowheads="1"/>
            </p:cNvSpPr>
            <p:nvPr/>
          </p:nvSpPr>
          <p:spPr bwMode="auto">
            <a:xfrm>
              <a:off x="360847" y="360847"/>
              <a:ext cx="1821208" cy="1821208"/>
            </a:xfrm>
            <a:prstGeom prst="roundRect">
              <a:avLst>
                <a:gd name="adj" fmla="val 7759"/>
              </a:avLst>
            </a:pr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endParaRPr lang="zh-CN" altLang="zh-CN" sz="1787">
                <a:solidFill>
                  <a:srgbClr val="3F3F3F"/>
                </a:solidFill>
                <a:latin typeface="Calibri" pitchFamily="34" charset="0"/>
                <a:sym typeface="Calibri" pitchFamily="34" charset="0"/>
              </a:endParaRPr>
            </a:p>
          </p:txBody>
        </p:sp>
        <p:sp>
          <p:nvSpPr>
            <p:cNvPr id="5130" name="Freeform 41"/>
            <p:cNvSpPr>
              <a:spLocks noEditPoints="1" noChangeArrowheads="1"/>
            </p:cNvSpPr>
            <p:nvPr/>
          </p:nvSpPr>
          <p:spPr bwMode="auto">
            <a:xfrm>
              <a:off x="766717" y="761663"/>
              <a:ext cx="1009468" cy="906806"/>
            </a:xfrm>
            <a:custGeom>
              <a:avLst/>
              <a:gdLst>
                <a:gd name="T0" fmla="*/ 798534 w 67"/>
                <a:gd name="T1" fmla="*/ 30227 h 60"/>
                <a:gd name="T2" fmla="*/ 768401 w 67"/>
                <a:gd name="T3" fmla="*/ 0 h 60"/>
                <a:gd name="T4" fmla="*/ 693068 w 67"/>
                <a:gd name="T5" fmla="*/ 0 h 60"/>
                <a:gd name="T6" fmla="*/ 662934 w 67"/>
                <a:gd name="T7" fmla="*/ 30227 h 60"/>
                <a:gd name="T8" fmla="*/ 662934 w 67"/>
                <a:gd name="T9" fmla="*/ 75567 h 60"/>
                <a:gd name="T10" fmla="*/ 798534 w 67"/>
                <a:gd name="T11" fmla="*/ 211588 h 60"/>
                <a:gd name="T12" fmla="*/ 798534 w 67"/>
                <a:gd name="T13" fmla="*/ 30227 h 60"/>
                <a:gd name="T14" fmla="*/ 994401 w 67"/>
                <a:gd name="T15" fmla="*/ 468516 h 60"/>
                <a:gd name="T16" fmla="*/ 542401 w 67"/>
                <a:gd name="T17" fmla="*/ 30227 h 60"/>
                <a:gd name="T18" fmla="*/ 467067 w 67"/>
                <a:gd name="T19" fmla="*/ 30227 h 60"/>
                <a:gd name="T20" fmla="*/ 30133 w 67"/>
                <a:gd name="T21" fmla="*/ 468516 h 60"/>
                <a:gd name="T22" fmla="*/ 30133 w 67"/>
                <a:gd name="T23" fmla="*/ 544084 h 60"/>
                <a:gd name="T24" fmla="*/ 60267 w 67"/>
                <a:gd name="T25" fmla="*/ 559197 h 60"/>
                <a:gd name="T26" fmla="*/ 105467 w 67"/>
                <a:gd name="T27" fmla="*/ 544084 h 60"/>
                <a:gd name="T28" fmla="*/ 512267 w 67"/>
                <a:gd name="T29" fmla="*/ 136021 h 60"/>
                <a:gd name="T30" fmla="*/ 919068 w 67"/>
                <a:gd name="T31" fmla="*/ 544084 h 60"/>
                <a:gd name="T32" fmla="*/ 994401 w 67"/>
                <a:gd name="T33" fmla="*/ 544084 h 60"/>
                <a:gd name="T34" fmla="*/ 994401 w 67"/>
                <a:gd name="T35" fmla="*/ 468516 h 60"/>
                <a:gd name="T36" fmla="*/ 135600 w 67"/>
                <a:gd name="T37" fmla="*/ 559197 h 60"/>
                <a:gd name="T38" fmla="*/ 135600 w 67"/>
                <a:gd name="T39" fmla="*/ 861466 h 60"/>
                <a:gd name="T40" fmla="*/ 195867 w 67"/>
                <a:gd name="T41" fmla="*/ 906806 h 60"/>
                <a:gd name="T42" fmla="*/ 421867 w 67"/>
                <a:gd name="T43" fmla="*/ 906806 h 60"/>
                <a:gd name="T44" fmla="*/ 421867 w 67"/>
                <a:gd name="T45" fmla="*/ 634764 h 60"/>
                <a:gd name="T46" fmla="*/ 436934 w 67"/>
                <a:gd name="T47" fmla="*/ 619651 h 60"/>
                <a:gd name="T48" fmla="*/ 572534 w 67"/>
                <a:gd name="T49" fmla="*/ 619651 h 60"/>
                <a:gd name="T50" fmla="*/ 587601 w 67"/>
                <a:gd name="T51" fmla="*/ 634764 h 60"/>
                <a:gd name="T52" fmla="*/ 587601 w 67"/>
                <a:gd name="T53" fmla="*/ 906806 h 60"/>
                <a:gd name="T54" fmla="*/ 828668 w 67"/>
                <a:gd name="T55" fmla="*/ 906806 h 60"/>
                <a:gd name="T56" fmla="*/ 873868 w 67"/>
                <a:gd name="T57" fmla="*/ 861466 h 60"/>
                <a:gd name="T58" fmla="*/ 873868 w 67"/>
                <a:gd name="T59" fmla="*/ 574310 h 60"/>
                <a:gd name="T60" fmla="*/ 512267 w 67"/>
                <a:gd name="T61" fmla="*/ 196475 h 60"/>
                <a:gd name="T62" fmla="*/ 135600 w 67"/>
                <a:gd name="T63" fmla="*/ 55919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extLst>
      <p:ext uri="{BB962C8B-B14F-4D97-AF65-F5344CB8AC3E}">
        <p14:creationId xmlns:p14="http://schemas.microsoft.com/office/powerpoint/2010/main" val="983423882"/>
      </p:ext>
    </p:extLst>
  </p:cSld>
  <p:clrMapOvr>
    <a:masterClrMapping/>
  </p:clrMapOvr>
  <p:transition spd="slow" advClick="0"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01"/>
                                        </p:tgtEl>
                                        <p:attrNameLst>
                                          <p:attrName>style.visibility</p:attrName>
                                        </p:attrNameLst>
                                      </p:cBhvr>
                                      <p:to>
                                        <p:strVal val="visible"/>
                                      </p:to>
                                    </p:set>
                                    <p:anim calcmode="lin" valueType="num">
                                      <p:cBhvr>
                                        <p:cTn id="7" dur="500" fill="hold"/>
                                        <p:tgtEl>
                                          <p:spTgt spid="8201"/>
                                        </p:tgtEl>
                                        <p:attrNameLst>
                                          <p:attrName>ppt_w</p:attrName>
                                        </p:attrNameLst>
                                      </p:cBhvr>
                                      <p:tavLst>
                                        <p:tav tm="0">
                                          <p:val>
                                            <p:fltVal val="0"/>
                                          </p:val>
                                        </p:tav>
                                        <p:tav tm="100000">
                                          <p:val>
                                            <p:strVal val="#ppt_w"/>
                                          </p:val>
                                        </p:tav>
                                      </p:tavLst>
                                    </p:anim>
                                    <p:anim calcmode="lin" valueType="num">
                                      <p:cBhvr>
                                        <p:cTn id="8" dur="500" fill="hold"/>
                                        <p:tgtEl>
                                          <p:spTgt spid="8201"/>
                                        </p:tgtEl>
                                        <p:attrNameLst>
                                          <p:attrName>ppt_h</p:attrName>
                                        </p:attrNameLst>
                                      </p:cBhvr>
                                      <p:tavLst>
                                        <p:tav tm="0">
                                          <p:val>
                                            <p:fltVal val="0"/>
                                          </p:val>
                                        </p:tav>
                                        <p:tav tm="100000">
                                          <p:val>
                                            <p:strVal val="#ppt_h"/>
                                          </p:val>
                                        </p:tav>
                                      </p:tavLst>
                                    </p:anim>
                                    <p:animEffect filter="fade">
                                      <p:cBhvr>
                                        <p:cTn id="9" dur="500"/>
                                        <p:tgtEl>
                                          <p:spTgt spid="8201"/>
                                        </p:tgtEl>
                                      </p:cBhvr>
                                    </p:animEffect>
                                    <p:anim calcmode="lin" valueType="num">
                                      <p:cBhvr>
                                        <p:cTn id="10" dur="500" fill="hold"/>
                                        <p:tgtEl>
                                          <p:spTgt spid="8201"/>
                                        </p:tgtEl>
                                        <p:attrNameLst>
                                          <p:attrName>ppt_x</p:attrName>
                                        </p:attrNameLst>
                                      </p:cBhvr>
                                      <p:tavLst>
                                        <p:tav tm="0">
                                          <p:val>
                                            <p:fltVal val="0.5"/>
                                          </p:val>
                                        </p:tav>
                                        <p:tav tm="100000">
                                          <p:val>
                                            <p:strVal val="#ppt_x"/>
                                          </p:val>
                                        </p:tav>
                                      </p:tavLst>
                                    </p:anim>
                                    <p:anim calcmode="lin" valueType="num">
                                      <p:cBhvr>
                                        <p:cTn id="11" dur="500" fill="hold"/>
                                        <p:tgtEl>
                                          <p:spTgt spid="8201"/>
                                        </p:tgtEl>
                                        <p:attrNameLst>
                                          <p:attrName>ppt_y</p:attrName>
                                        </p:attrNameLst>
                                      </p:cBhvr>
                                      <p:tavLst>
                                        <p:tav tm="0">
                                          <p:val>
                                            <p:fltVal val="0.5"/>
                                          </p:val>
                                        </p:tav>
                                        <p:tav tm="100000">
                                          <p:val>
                                            <p:strVal val="#ppt_y"/>
                                          </p:val>
                                        </p:tav>
                                      </p:tavLst>
                                    </p:anim>
                                  </p:childTnLst>
                                </p:cTn>
                              </p:par>
                              <p:par>
                                <p:cTn id="12" presetID="22" presetClass="entr" presetSubtype="8" fill="hold" nodeType="withEffect">
                                  <p:stCondLst>
                                    <p:cond delay="0"/>
                                  </p:stCondLst>
                                  <p:childTnLst>
                                    <p:set>
                                      <p:cBhvr>
                                        <p:cTn id="13" dur="1" fill="hold">
                                          <p:stCondLst>
                                            <p:cond delay="0"/>
                                          </p:stCondLst>
                                        </p:cTn>
                                        <p:tgtEl>
                                          <p:spTgt spid="8194"/>
                                        </p:tgtEl>
                                        <p:attrNameLst>
                                          <p:attrName>style.visibility</p:attrName>
                                        </p:attrNameLst>
                                      </p:cBhvr>
                                      <p:to>
                                        <p:strVal val="visible"/>
                                      </p:to>
                                    </p:set>
                                    <p:animEffect filter="wipe(left)">
                                      <p:cBhvr>
                                        <p:cTn id="14" dur="500"/>
                                        <p:tgtEl>
                                          <p:spTgt spid="8194"/>
                                        </p:tgtEl>
                                      </p:cBhvr>
                                    </p:animEffect>
                                  </p:childTnLst>
                                </p:cTn>
                              </p:par>
                              <p:par>
                                <p:cTn id="15" presetID="26" presetClass="entr" presetSubtype="0" fill="hold" grpId="0" nodeType="withEffect">
                                  <p:stCondLst>
                                    <p:cond delay="0"/>
                                  </p:stCondLst>
                                  <p:childTnLst>
                                    <p:set>
                                      <p:cBhvr>
                                        <p:cTn id="16" dur="1" fill="hold">
                                          <p:stCondLst>
                                            <p:cond delay="0"/>
                                          </p:stCondLst>
                                        </p:cTn>
                                        <p:tgtEl>
                                          <p:spTgt spid="8197"/>
                                        </p:tgtEl>
                                        <p:attrNameLst>
                                          <p:attrName>style.visibility</p:attrName>
                                        </p:attrNameLst>
                                      </p:cBhvr>
                                      <p:to>
                                        <p:strVal val="visible"/>
                                      </p:to>
                                    </p:set>
                                    <p:animEffect filter="wipe(down)">
                                      <p:cBhvr>
                                        <p:cTn id="17" dur="435">
                                          <p:stCondLst>
                                            <p:cond delay="0"/>
                                          </p:stCondLst>
                                        </p:cTn>
                                        <p:tgtEl>
                                          <p:spTgt spid="8197"/>
                                        </p:tgtEl>
                                      </p:cBhvr>
                                    </p:animEffect>
                                    <p:anim calcmode="lin" valueType="num">
                                      <p:cBhvr>
                                        <p:cTn id="18" dur="1367" tmFilter="0,0; 0.14,0.36; 0.43,0.73; 0.71,0.91; 1.0,1.0">
                                          <p:stCondLst>
                                            <p:cond delay="0"/>
                                          </p:stCondLst>
                                        </p:cTn>
                                        <p:tgtEl>
                                          <p:spTgt spid="8197"/>
                                        </p:tgtEl>
                                        <p:attrNameLst>
                                          <p:attrName>ppt_x</p:attrName>
                                        </p:attrNameLst>
                                      </p:cBhvr>
                                      <p:tavLst>
                                        <p:tav tm="0">
                                          <p:val>
                                            <p:strVal val="#ppt_x-0.25"/>
                                          </p:val>
                                        </p:tav>
                                        <p:tav tm="100000">
                                          <p:val>
                                            <p:strVal val="#ppt_x"/>
                                          </p:val>
                                        </p:tav>
                                      </p:tavLst>
                                    </p:anim>
                                    <p:anim calcmode="lin" valueType="num">
                                      <p:cBhvr>
                                        <p:cTn id="19" dur="498" tmFilter="0.0,0.0; 0.25,0.07; 0.50,0.2; 0.75,0.467; 1.0,1.0">
                                          <p:stCondLst>
                                            <p:cond delay="0"/>
                                          </p:stCondLst>
                                        </p:cTn>
                                        <p:tgtEl>
                                          <p:spTgt spid="8197"/>
                                        </p:tgtEl>
                                        <p:attrNameLst>
                                          <p:attrName>ppt_y</p:attrName>
                                        </p:attrNameLst>
                                      </p:cBhvr>
                                      <p:tavLst>
                                        <p:tav tm="0" fmla="#ppt_y-sin(pi*$)/3">
                                          <p:val>
                                            <p:fltVal val="0.5"/>
                                          </p:val>
                                        </p:tav>
                                        <p:tav tm="100000">
                                          <p:val>
                                            <p:fltVal val="1"/>
                                          </p:val>
                                        </p:tav>
                                      </p:tavLst>
                                    </p:anim>
                                    <p:anim calcmode="lin" valueType="num">
                                      <p:cBhvr>
                                        <p:cTn id="20" dur="498" tmFilter="0, 0; 0.125,0.2665; 0.25,0.4; 0.375,0.465; 0.5,0.5;  0.625,0.535; 0.75,0.6; 0.875,0.7335; 1,1">
                                          <p:stCondLst>
                                            <p:cond delay="498"/>
                                          </p:stCondLst>
                                        </p:cTn>
                                        <p:tgtEl>
                                          <p:spTgt spid="8197"/>
                                        </p:tgtEl>
                                        <p:attrNameLst>
                                          <p:attrName>ppt_y</p:attrName>
                                        </p:attrNameLst>
                                      </p:cBhvr>
                                      <p:tavLst>
                                        <p:tav tm="0" fmla="#ppt_y-sin(pi*$)/9">
                                          <p:val>
                                            <p:fltVal val="0"/>
                                          </p:val>
                                        </p:tav>
                                        <p:tav tm="100000">
                                          <p:val>
                                            <p:fltVal val="1"/>
                                          </p:val>
                                        </p:tav>
                                      </p:tavLst>
                                    </p:anim>
                                    <p:anim calcmode="lin" valueType="num">
                                      <p:cBhvr>
                                        <p:cTn id="21" dur="249" tmFilter="0, 0; 0.125,0.2665; 0.25,0.4; 0.375,0.465; 0.5,0.5;  0.625,0.535; 0.75,0.6; 0.875,0.7335; 1,1">
                                          <p:stCondLst>
                                            <p:cond delay="993"/>
                                          </p:stCondLst>
                                        </p:cTn>
                                        <p:tgtEl>
                                          <p:spTgt spid="8197"/>
                                        </p:tgtEl>
                                        <p:attrNameLst>
                                          <p:attrName>ppt_y</p:attrName>
                                        </p:attrNameLst>
                                      </p:cBhvr>
                                      <p:tavLst>
                                        <p:tav tm="0" fmla="#ppt_y-sin(pi*$)/27">
                                          <p:val>
                                            <p:fltVal val="0"/>
                                          </p:val>
                                        </p:tav>
                                        <p:tav tm="100000">
                                          <p:val>
                                            <p:fltVal val="1"/>
                                          </p:val>
                                        </p:tav>
                                      </p:tavLst>
                                    </p:anim>
                                    <p:anim calcmode="lin" valueType="num">
                                      <p:cBhvr>
                                        <p:cTn id="22" dur="123" tmFilter="0, 0; 0.125,0.2665; 0.25,0.4; 0.375,0.465; 0.5,0.5;  0.625,0.535; 0.75,0.6; 0.875,0.7335; 1,1">
                                          <p:stCondLst>
                                            <p:cond delay="1242"/>
                                          </p:stCondLst>
                                        </p:cTn>
                                        <p:tgtEl>
                                          <p:spTgt spid="8197"/>
                                        </p:tgtEl>
                                        <p:attrNameLst>
                                          <p:attrName>ppt_y</p:attrName>
                                        </p:attrNameLst>
                                      </p:cBhvr>
                                      <p:tavLst>
                                        <p:tav tm="0" fmla="#ppt_y-sin(pi*$)/81">
                                          <p:val>
                                            <p:fltVal val="0"/>
                                          </p:val>
                                        </p:tav>
                                        <p:tav tm="100000">
                                          <p:val>
                                            <p:fltVal val="1"/>
                                          </p:val>
                                        </p:tav>
                                      </p:tavLst>
                                    </p:anim>
                                    <p:animScale>
                                      <p:cBhvr>
                                        <p:cTn id="23" dur="20">
                                          <p:stCondLst>
                                            <p:cond delay="487"/>
                                          </p:stCondLst>
                                        </p:cTn>
                                        <p:tgtEl>
                                          <p:spTgt spid="8197"/>
                                        </p:tgtEl>
                                      </p:cBhvr>
                                      <p:to x="100000" y="60000"/>
                                    </p:animScale>
                                    <p:animScale>
                                      <p:cBhvr>
                                        <p:cTn id="24" dur="124" decel="50000">
                                          <p:stCondLst>
                                            <p:cond delay="507"/>
                                          </p:stCondLst>
                                        </p:cTn>
                                        <p:tgtEl>
                                          <p:spTgt spid="8197"/>
                                        </p:tgtEl>
                                      </p:cBhvr>
                                      <p:to x="100000" y="100000"/>
                                    </p:animScale>
                                    <p:animScale>
                                      <p:cBhvr>
                                        <p:cTn id="25" dur="20">
                                          <p:stCondLst>
                                            <p:cond delay="984"/>
                                          </p:stCondLst>
                                        </p:cTn>
                                        <p:tgtEl>
                                          <p:spTgt spid="8197"/>
                                        </p:tgtEl>
                                      </p:cBhvr>
                                      <p:to x="100000" y="80000"/>
                                    </p:animScale>
                                    <p:animScale>
                                      <p:cBhvr>
                                        <p:cTn id="26" dur="124" decel="50000">
                                          <p:stCondLst>
                                            <p:cond delay="1004"/>
                                          </p:stCondLst>
                                        </p:cTn>
                                        <p:tgtEl>
                                          <p:spTgt spid="8197"/>
                                        </p:tgtEl>
                                      </p:cBhvr>
                                      <p:to x="100000" y="100000"/>
                                    </p:animScale>
                                    <p:animScale>
                                      <p:cBhvr>
                                        <p:cTn id="27" dur="20">
                                          <p:stCondLst>
                                            <p:cond delay="1231"/>
                                          </p:stCondLst>
                                        </p:cTn>
                                        <p:tgtEl>
                                          <p:spTgt spid="8197"/>
                                        </p:tgtEl>
                                      </p:cBhvr>
                                      <p:to x="100000" y="90000"/>
                                    </p:animScale>
                                    <p:animScale>
                                      <p:cBhvr>
                                        <p:cTn id="28" dur="124" decel="50000">
                                          <p:stCondLst>
                                            <p:cond delay="1251"/>
                                          </p:stCondLst>
                                        </p:cTn>
                                        <p:tgtEl>
                                          <p:spTgt spid="8197"/>
                                        </p:tgtEl>
                                      </p:cBhvr>
                                      <p:to x="100000" y="100000"/>
                                    </p:animScale>
                                    <p:animScale>
                                      <p:cBhvr>
                                        <p:cTn id="29" dur="20">
                                          <p:stCondLst>
                                            <p:cond delay="1356"/>
                                          </p:stCondLst>
                                        </p:cTn>
                                        <p:tgtEl>
                                          <p:spTgt spid="8197"/>
                                        </p:tgtEl>
                                      </p:cBhvr>
                                      <p:to x="100000" y="95000"/>
                                    </p:animScale>
                                    <p:animScale>
                                      <p:cBhvr>
                                        <p:cTn id="30" dur="124" decel="50000">
                                          <p:stCondLst>
                                            <p:cond delay="1376"/>
                                          </p:stCondLst>
                                        </p:cTn>
                                        <p:tgtEl>
                                          <p:spTgt spid="8197"/>
                                        </p:tgtEl>
                                      </p:cBhvr>
                                      <p:to x="100000" y="100000"/>
                                    </p:animScale>
                                  </p:childTnLst>
                                </p:cTn>
                              </p:par>
                              <p:par>
                                <p:cTn id="31" presetID="2" presetClass="entr" presetSubtype="8" fill="hold" grpId="0" nodeType="withEffect">
                                  <p:stCondLst>
                                    <p:cond delay="200"/>
                                  </p:stCondLst>
                                  <p:childTnLst>
                                    <p:set>
                                      <p:cBhvr>
                                        <p:cTn id="32" dur="1" fill="hold">
                                          <p:stCondLst>
                                            <p:cond delay="0"/>
                                          </p:stCondLst>
                                        </p:cTn>
                                        <p:tgtEl>
                                          <p:spTgt spid="8199"/>
                                        </p:tgtEl>
                                        <p:attrNameLst>
                                          <p:attrName>style.visibility</p:attrName>
                                        </p:attrNameLst>
                                      </p:cBhvr>
                                      <p:to>
                                        <p:strVal val="visible"/>
                                      </p:to>
                                    </p:set>
                                    <p:anim calcmode="lin" valueType="num">
                                      <p:cBhvr>
                                        <p:cTn id="33" dur="200" fill="hold"/>
                                        <p:tgtEl>
                                          <p:spTgt spid="8199"/>
                                        </p:tgtEl>
                                        <p:attrNameLst>
                                          <p:attrName>ppt_x</p:attrName>
                                        </p:attrNameLst>
                                      </p:cBhvr>
                                      <p:tavLst>
                                        <p:tav tm="0">
                                          <p:val>
                                            <p:strVal val="0-#ppt_w/2"/>
                                          </p:val>
                                        </p:tav>
                                        <p:tav tm="100000">
                                          <p:val>
                                            <p:strVal val="#ppt_x"/>
                                          </p:val>
                                        </p:tav>
                                      </p:tavLst>
                                    </p:anim>
                                    <p:anim calcmode="lin" valueType="num">
                                      <p:cBhvr>
                                        <p:cTn id="34" dur="200" fill="hold"/>
                                        <p:tgtEl>
                                          <p:spTgt spid="8199"/>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200"/>
                                  </p:stCondLst>
                                  <p:childTnLst>
                                    <p:set>
                                      <p:cBhvr>
                                        <p:cTn id="36" dur="1" fill="hold">
                                          <p:stCondLst>
                                            <p:cond delay="0"/>
                                          </p:stCondLst>
                                        </p:cTn>
                                        <p:tgtEl>
                                          <p:spTgt spid="8198"/>
                                        </p:tgtEl>
                                        <p:attrNameLst>
                                          <p:attrName>style.visibility</p:attrName>
                                        </p:attrNameLst>
                                      </p:cBhvr>
                                      <p:to>
                                        <p:strVal val="visible"/>
                                      </p:to>
                                    </p:set>
                                    <p:anim calcmode="lin" valueType="num">
                                      <p:cBhvr>
                                        <p:cTn id="37" dur="200" fill="hold"/>
                                        <p:tgtEl>
                                          <p:spTgt spid="8198"/>
                                        </p:tgtEl>
                                        <p:attrNameLst>
                                          <p:attrName>ppt_x</p:attrName>
                                        </p:attrNameLst>
                                      </p:cBhvr>
                                      <p:tavLst>
                                        <p:tav tm="0">
                                          <p:val>
                                            <p:strVal val="1+#ppt_w/2"/>
                                          </p:val>
                                        </p:tav>
                                        <p:tav tm="100000">
                                          <p:val>
                                            <p:strVal val="#ppt_x"/>
                                          </p:val>
                                        </p:tav>
                                      </p:tavLst>
                                    </p:anim>
                                    <p:anim calcmode="lin" valueType="num">
                                      <p:cBhvr>
                                        <p:cTn id="38" dur="200" fill="hold"/>
                                        <p:tgtEl>
                                          <p:spTgt spid="8198"/>
                                        </p:tgtEl>
                                        <p:attrNameLst>
                                          <p:attrName>ppt_y</p:attrName>
                                        </p:attrNameLst>
                                      </p:cBhvr>
                                      <p:tavLst>
                                        <p:tav tm="0">
                                          <p:val>
                                            <p:strVal val="#ppt_y"/>
                                          </p:val>
                                        </p:tav>
                                        <p:tav tm="100000">
                                          <p:val>
                                            <p:strVal val="#ppt_y"/>
                                          </p:val>
                                        </p:tav>
                                      </p:tavLst>
                                    </p:anim>
                                  </p:childTnLst>
                                </p:cTn>
                              </p:par>
                              <p:par>
                                <p:cTn id="39" presetID="50" presetClass="entr" presetSubtype="0" decel="100000" fill="hold" grpId="0" nodeType="withEffect">
                                  <p:stCondLst>
                                    <p:cond delay="200"/>
                                  </p:stCondLst>
                                  <p:childTnLst>
                                    <p:set>
                                      <p:cBhvr>
                                        <p:cTn id="40" dur="1" fill="hold">
                                          <p:stCondLst>
                                            <p:cond delay="0"/>
                                          </p:stCondLst>
                                        </p:cTn>
                                        <p:tgtEl>
                                          <p:spTgt spid="8200"/>
                                        </p:tgtEl>
                                        <p:attrNameLst>
                                          <p:attrName>style.visibility</p:attrName>
                                        </p:attrNameLst>
                                      </p:cBhvr>
                                      <p:to>
                                        <p:strVal val="visible"/>
                                      </p:to>
                                    </p:set>
                                    <p:anim calcmode="lin" valueType="num">
                                      <p:cBhvr>
                                        <p:cTn id="41" dur="1000" fill="hold"/>
                                        <p:tgtEl>
                                          <p:spTgt spid="8200"/>
                                        </p:tgtEl>
                                        <p:attrNameLst>
                                          <p:attrName>ppt_w</p:attrName>
                                        </p:attrNameLst>
                                      </p:cBhvr>
                                      <p:tavLst>
                                        <p:tav tm="0">
                                          <p:val>
                                            <p:strVal val="#ppt_w+.3"/>
                                          </p:val>
                                        </p:tav>
                                        <p:tav tm="100000">
                                          <p:val>
                                            <p:strVal val="#ppt_w"/>
                                          </p:val>
                                        </p:tav>
                                      </p:tavLst>
                                    </p:anim>
                                    <p:anim calcmode="lin" valueType="num">
                                      <p:cBhvr>
                                        <p:cTn id="42" dur="1000" fill="hold"/>
                                        <p:tgtEl>
                                          <p:spTgt spid="8200"/>
                                        </p:tgtEl>
                                        <p:attrNameLst>
                                          <p:attrName>ppt_h</p:attrName>
                                        </p:attrNameLst>
                                      </p:cBhvr>
                                      <p:tavLst>
                                        <p:tav tm="0">
                                          <p:val>
                                            <p:strVal val="#ppt_h"/>
                                          </p:val>
                                        </p:tav>
                                        <p:tav tm="100000">
                                          <p:val>
                                            <p:strVal val="#ppt_h"/>
                                          </p:val>
                                        </p:tav>
                                      </p:tavLst>
                                    </p:anim>
                                    <p:animEffect filter="fade">
                                      <p:cBhvr>
                                        <p:cTn id="43" dur="10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ldLvl="0"/>
      <p:bldP spid="8198" grpId="0" bldLvl="0" animBg="1"/>
      <p:bldP spid="8199" grpId="0" bldLvl="0" animBg="1"/>
      <p:bldP spid="8200" grpId="0" bldLvl="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31640" y="2708920"/>
            <a:ext cx="6069360" cy="1861667"/>
          </a:xfrm>
        </p:spPr>
        <p:txBody>
          <a:bodyPr/>
          <a:lstStyle/>
          <a:p>
            <a:pPr marL="0" indent="0" algn="ctr">
              <a:buNone/>
            </a:pPr>
            <a:r>
              <a:rPr lang="zh-CN" altLang="en-US" sz="3600" dirty="0" smtClean="0">
                <a:latin typeface="方正兰亭超细黑简体" panose="02000000000000000000" pitchFamily="2" charset="-122"/>
                <a:ea typeface="方正兰亭超细黑简体" panose="02000000000000000000" pitchFamily="2" charset="-122"/>
              </a:rPr>
              <a:t>如何获取</a:t>
            </a:r>
            <a:r>
              <a:rPr lang="zh-CN" altLang="en-US" sz="3600" dirty="0" smtClean="0">
                <a:solidFill>
                  <a:srgbClr val="0070C0"/>
                </a:solidFill>
                <a:latin typeface="方正兰亭超细黑简体" panose="02000000000000000000" pitchFamily="2" charset="-122"/>
                <a:ea typeface="方正兰亭超细黑简体" panose="02000000000000000000" pitchFamily="2" charset="-122"/>
              </a:rPr>
              <a:t>经典文献</a:t>
            </a:r>
            <a:endParaRPr lang="zh-CN" altLang="en-US" sz="3600" dirty="0">
              <a:solidFill>
                <a:srgbClr val="0070C0"/>
              </a:solidFill>
              <a:latin typeface="方正兰亭超细黑简体" panose="02000000000000000000" pitchFamily="2" charset="-122"/>
              <a:ea typeface="方正兰亭超细黑简体" panose="02000000000000000000" pitchFamily="2" charset="-122"/>
            </a:endParaRPr>
          </a:p>
        </p:txBody>
      </p:sp>
    </p:spTree>
    <p:extLst>
      <p:ext uri="{BB962C8B-B14F-4D97-AF65-F5344CB8AC3E}">
        <p14:creationId xmlns:p14="http://schemas.microsoft.com/office/powerpoint/2010/main" val="356332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xEl>
                                              <p:pRg st="0" end="0"/>
                                            </p:txEl>
                                          </p:spTgt>
                                        </p:tgtEl>
                                        <p:attrNameLst>
                                          <p:attrName>fillcolor</p:attrName>
                                        </p:attrNameLst>
                                      </p:cBhvr>
                                      <p:to>
                                        <a:schemeClr val="accent2"/>
                                      </p:to>
                                    </p:animClr>
                                    <p:set>
                                      <p:cBhvr>
                                        <p:cTn id="7" dur="2000" fill="hold"/>
                                        <p:tgtEl>
                                          <p:spTgt spid="3">
                                            <p:txEl>
                                              <p:pRg st="0" end="0"/>
                                            </p:txEl>
                                          </p:spTgt>
                                        </p:tgtEl>
                                        <p:attrNameLst>
                                          <p:attrName>fill.type</p:attrName>
                                        </p:attrNameLst>
                                      </p:cBhvr>
                                      <p:to>
                                        <p:strVal val="solid"/>
                                      </p:to>
                                    </p:set>
                                    <p:set>
                                      <p:cBhvr>
                                        <p:cTn id="8" dur="2000"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10"/>
          <p:cNvSpPr>
            <a:spLocks noChangeArrowheads="1"/>
          </p:cNvSpPr>
          <p:nvPr/>
        </p:nvSpPr>
        <p:spPr bwMode="auto">
          <a:xfrm rot="-5400000">
            <a:off x="3858279" y="-191868"/>
            <a:ext cx="1382649" cy="7674749"/>
          </a:xfrm>
          <a:prstGeom prst="downArrow">
            <a:avLst>
              <a:gd name="adj1" fmla="val 49074"/>
              <a:gd name="adj2" fmla="val 44483"/>
            </a:avLst>
          </a:prstGeom>
          <a:solidFill>
            <a:srgbClr val="00B0F0"/>
          </a:solidFill>
          <a:ln>
            <a:noFill/>
          </a:ln>
          <a:extLst/>
        </p:spPr>
        <p:txBody>
          <a:bodyPr lIns="91028" tIns="45514" rIns="91028" bIns="45514"/>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endParaRPr lang="zh-CN" altLang="zh-CN" sz="1975">
              <a:solidFill>
                <a:srgbClr val="0070C0"/>
              </a:solidFill>
              <a:latin typeface="微软雅黑" pitchFamily="34" charset="-122"/>
              <a:ea typeface="微软雅黑" pitchFamily="34" charset="-122"/>
              <a:sym typeface="微软雅黑" pitchFamily="34" charset="-122"/>
            </a:endParaRPr>
          </a:p>
        </p:txBody>
      </p:sp>
      <p:grpSp>
        <p:nvGrpSpPr>
          <p:cNvPr id="30723" name="组合 59"/>
          <p:cNvGrpSpPr/>
          <p:nvPr/>
        </p:nvGrpSpPr>
        <p:grpSpPr bwMode="auto">
          <a:xfrm>
            <a:off x="2541328" y="2886990"/>
            <a:ext cx="1700689" cy="1521512"/>
            <a:chOff x="0" y="0"/>
            <a:chExt cx="1935848" cy="1751017"/>
          </a:xfrm>
          <a:solidFill>
            <a:schemeClr val="tx2">
              <a:lumMod val="60000"/>
              <a:lumOff val="40000"/>
            </a:schemeClr>
          </a:solidFill>
        </p:grpSpPr>
        <p:grpSp>
          <p:nvGrpSpPr>
            <p:cNvPr id="36892" name="Group 6"/>
            <p:cNvGrpSpPr/>
            <p:nvPr/>
          </p:nvGrpSpPr>
          <p:grpSpPr bwMode="auto">
            <a:xfrm>
              <a:off x="80986" y="0"/>
              <a:ext cx="1753450" cy="1751017"/>
              <a:chOff x="0" y="0"/>
              <a:chExt cx="1801" cy="1801"/>
            </a:xfrm>
            <a:grpFill/>
          </p:grpSpPr>
          <p:sp>
            <p:nvSpPr>
              <p:cNvPr id="36894" name="Oval 7"/>
              <p:cNvSpPr>
                <a:spLocks noChangeArrowheads="1"/>
              </p:cNvSpPr>
              <p:nvPr/>
            </p:nvSpPr>
            <p:spPr bwMode="auto">
              <a:xfrm>
                <a:off x="0" y="0"/>
                <a:ext cx="1801" cy="18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endParaRPr lang="zh-CN" altLang="zh-CN" sz="1975">
                  <a:solidFill>
                    <a:schemeClr val="bg1">
                      <a:lumMod val="95000"/>
                    </a:schemeClr>
                  </a:solidFill>
                  <a:latin typeface="微软雅黑" pitchFamily="34" charset="-122"/>
                  <a:ea typeface="微软雅黑" pitchFamily="34" charset="-122"/>
                  <a:sym typeface="微软雅黑" pitchFamily="34" charset="-122"/>
                </a:endParaRPr>
              </a:p>
            </p:txBody>
          </p:sp>
          <p:sp>
            <p:nvSpPr>
              <p:cNvPr id="36895" name="Oval 8"/>
              <p:cNvSpPr>
                <a:spLocks noChangeArrowheads="1"/>
              </p:cNvSpPr>
              <p:nvPr/>
            </p:nvSpPr>
            <p:spPr bwMode="auto">
              <a:xfrm>
                <a:off x="122" y="122"/>
                <a:ext cx="1556" cy="1556"/>
              </a:xfrm>
              <a:prstGeom prst="ellipse">
                <a:avLst/>
              </a:prstGeom>
              <a:grpFill/>
              <a:ln w="38100">
                <a:solidFill>
                  <a:srgbClr val="FFFFFF"/>
                </a:solidFill>
                <a:round/>
              </a:ln>
            </p:spPr>
            <p:txBody>
              <a:bodyPr lIns="84810" tIns="44197" rIns="84810" bIns="44197"/>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endParaRPr lang="zh-CN" altLang="zh-CN" sz="1975">
                  <a:solidFill>
                    <a:schemeClr val="bg1">
                      <a:lumMod val="95000"/>
                    </a:schemeClr>
                  </a:solidFill>
                  <a:latin typeface="微软雅黑" pitchFamily="34" charset="-122"/>
                  <a:ea typeface="微软雅黑" pitchFamily="34" charset="-122"/>
                  <a:sym typeface="微软雅黑" pitchFamily="34" charset="-122"/>
                </a:endParaRPr>
              </a:p>
            </p:txBody>
          </p:sp>
        </p:grpSp>
        <p:sp>
          <p:nvSpPr>
            <p:cNvPr id="36893" name="Text Box 9"/>
            <p:cNvSpPr>
              <a:spLocks noChangeArrowheads="1"/>
            </p:cNvSpPr>
            <p:nvPr/>
          </p:nvSpPr>
          <p:spPr bwMode="auto">
            <a:xfrm>
              <a:off x="0" y="627060"/>
              <a:ext cx="1935848" cy="620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r>
                <a:rPr lang="zh-CN" altLang="en-US" sz="2257" b="1" dirty="0">
                  <a:solidFill>
                    <a:schemeClr val="bg1">
                      <a:lumMod val="95000"/>
                    </a:schemeClr>
                  </a:solidFill>
                  <a:ea typeface="微软雅黑" pitchFamily="34" charset="-122"/>
                </a:rPr>
                <a:t>重要作者</a:t>
              </a:r>
            </a:p>
            <a:p>
              <a:pPr algn="ctr" eaLnBrk="1" hangingPunct="1"/>
              <a:endParaRPr lang="zh-CN" altLang="en-US" sz="2257" b="1" dirty="0">
                <a:solidFill>
                  <a:schemeClr val="bg1">
                    <a:lumMod val="95000"/>
                  </a:schemeClr>
                </a:solidFill>
                <a:ea typeface="微软雅黑" pitchFamily="34" charset="-122"/>
              </a:endParaRPr>
            </a:p>
          </p:txBody>
        </p:sp>
      </p:grpSp>
      <p:grpSp>
        <p:nvGrpSpPr>
          <p:cNvPr id="30728" name="组合 64"/>
          <p:cNvGrpSpPr/>
          <p:nvPr/>
        </p:nvGrpSpPr>
        <p:grpSpPr bwMode="auto">
          <a:xfrm>
            <a:off x="4291289" y="2916853"/>
            <a:ext cx="1702182" cy="1520018"/>
            <a:chOff x="0" y="0"/>
            <a:chExt cx="1935848" cy="1751017"/>
          </a:xfrm>
          <a:solidFill>
            <a:schemeClr val="tx2">
              <a:lumMod val="60000"/>
              <a:lumOff val="40000"/>
            </a:schemeClr>
          </a:solidFill>
        </p:grpSpPr>
        <p:grpSp>
          <p:nvGrpSpPr>
            <p:cNvPr id="36888" name="Group 6"/>
            <p:cNvGrpSpPr/>
            <p:nvPr/>
          </p:nvGrpSpPr>
          <p:grpSpPr bwMode="auto">
            <a:xfrm>
              <a:off x="80986" y="0"/>
              <a:ext cx="1753450" cy="1751017"/>
              <a:chOff x="0" y="0"/>
              <a:chExt cx="1801" cy="1801"/>
            </a:xfrm>
            <a:grpFill/>
          </p:grpSpPr>
          <p:sp>
            <p:nvSpPr>
              <p:cNvPr id="36890" name="Oval 7"/>
              <p:cNvSpPr>
                <a:spLocks noChangeArrowheads="1"/>
              </p:cNvSpPr>
              <p:nvPr/>
            </p:nvSpPr>
            <p:spPr bwMode="auto">
              <a:xfrm>
                <a:off x="0" y="0"/>
                <a:ext cx="1801" cy="18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endParaRPr lang="zh-CN" altLang="zh-CN" sz="1975">
                  <a:solidFill>
                    <a:schemeClr val="bg1">
                      <a:lumMod val="95000"/>
                    </a:schemeClr>
                  </a:solidFill>
                  <a:latin typeface="微软雅黑" pitchFamily="34" charset="-122"/>
                  <a:ea typeface="微软雅黑" pitchFamily="34" charset="-122"/>
                  <a:sym typeface="微软雅黑" pitchFamily="34" charset="-122"/>
                </a:endParaRPr>
              </a:p>
            </p:txBody>
          </p:sp>
          <p:sp>
            <p:nvSpPr>
              <p:cNvPr id="36891" name="Oval 8"/>
              <p:cNvSpPr>
                <a:spLocks noChangeArrowheads="1"/>
              </p:cNvSpPr>
              <p:nvPr/>
            </p:nvSpPr>
            <p:spPr bwMode="auto">
              <a:xfrm>
                <a:off x="122" y="122"/>
                <a:ext cx="1556" cy="1556"/>
              </a:xfrm>
              <a:prstGeom prst="ellipse">
                <a:avLst/>
              </a:prstGeom>
              <a:grpFill/>
              <a:ln w="38100">
                <a:solidFill>
                  <a:srgbClr val="FFFFFF"/>
                </a:solidFill>
                <a:round/>
              </a:ln>
            </p:spPr>
            <p:txBody>
              <a:bodyPr lIns="84810" tIns="44197" rIns="84810" bIns="44197"/>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endParaRPr lang="zh-CN" altLang="zh-CN" sz="1975">
                  <a:solidFill>
                    <a:schemeClr val="bg1">
                      <a:lumMod val="95000"/>
                    </a:schemeClr>
                  </a:solidFill>
                  <a:latin typeface="微软雅黑" pitchFamily="34" charset="-122"/>
                  <a:ea typeface="微软雅黑" pitchFamily="34" charset="-122"/>
                  <a:sym typeface="微软雅黑" pitchFamily="34" charset="-122"/>
                </a:endParaRPr>
              </a:p>
            </p:txBody>
          </p:sp>
        </p:grpSp>
        <p:sp>
          <p:nvSpPr>
            <p:cNvPr id="36889" name="Text Box 9"/>
            <p:cNvSpPr>
              <a:spLocks noChangeArrowheads="1"/>
            </p:cNvSpPr>
            <p:nvPr/>
          </p:nvSpPr>
          <p:spPr bwMode="auto">
            <a:xfrm>
              <a:off x="0" y="608010"/>
              <a:ext cx="1935848" cy="620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r>
                <a:rPr lang="zh-CN" altLang="en-US" sz="1975" b="1" dirty="0">
                  <a:solidFill>
                    <a:schemeClr val="bg1">
                      <a:lumMod val="95000"/>
                    </a:schemeClr>
                  </a:solidFill>
                  <a:latin typeface="微软雅黑" pitchFamily="34" charset="-122"/>
                  <a:ea typeface="微软雅黑" pitchFamily="34" charset="-122"/>
                  <a:sym typeface="微软雅黑" pitchFamily="34" charset="-122"/>
                </a:rPr>
                <a:t>重要机构</a:t>
              </a:r>
            </a:p>
          </p:txBody>
        </p:sp>
      </p:grpSp>
      <p:grpSp>
        <p:nvGrpSpPr>
          <p:cNvPr id="30733" name="组合 69"/>
          <p:cNvGrpSpPr/>
          <p:nvPr/>
        </p:nvGrpSpPr>
        <p:grpSpPr bwMode="auto">
          <a:xfrm>
            <a:off x="6009896" y="2916853"/>
            <a:ext cx="1700688" cy="1520018"/>
            <a:chOff x="0" y="0"/>
            <a:chExt cx="1935848" cy="1751017"/>
          </a:xfrm>
          <a:solidFill>
            <a:schemeClr val="tx2">
              <a:lumMod val="60000"/>
              <a:lumOff val="40000"/>
            </a:schemeClr>
          </a:solidFill>
        </p:grpSpPr>
        <p:grpSp>
          <p:nvGrpSpPr>
            <p:cNvPr id="36884" name="Group 6"/>
            <p:cNvGrpSpPr/>
            <p:nvPr/>
          </p:nvGrpSpPr>
          <p:grpSpPr bwMode="auto">
            <a:xfrm>
              <a:off x="80986" y="0"/>
              <a:ext cx="1753450" cy="1751017"/>
              <a:chOff x="0" y="0"/>
              <a:chExt cx="1801" cy="1801"/>
            </a:xfrm>
            <a:grpFill/>
          </p:grpSpPr>
          <p:sp>
            <p:nvSpPr>
              <p:cNvPr id="36886" name="Oval 7"/>
              <p:cNvSpPr>
                <a:spLocks noChangeArrowheads="1"/>
              </p:cNvSpPr>
              <p:nvPr/>
            </p:nvSpPr>
            <p:spPr bwMode="auto">
              <a:xfrm>
                <a:off x="0" y="0"/>
                <a:ext cx="1801" cy="18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endParaRPr lang="zh-CN" altLang="zh-CN" sz="1975">
                  <a:solidFill>
                    <a:schemeClr val="bg1">
                      <a:lumMod val="95000"/>
                    </a:schemeClr>
                  </a:solidFill>
                  <a:latin typeface="微软雅黑" pitchFamily="34" charset="-122"/>
                  <a:ea typeface="微软雅黑" pitchFamily="34" charset="-122"/>
                  <a:sym typeface="微软雅黑" pitchFamily="34" charset="-122"/>
                </a:endParaRPr>
              </a:p>
            </p:txBody>
          </p:sp>
          <p:sp>
            <p:nvSpPr>
              <p:cNvPr id="36887" name="Oval 8"/>
              <p:cNvSpPr>
                <a:spLocks noChangeArrowheads="1"/>
              </p:cNvSpPr>
              <p:nvPr/>
            </p:nvSpPr>
            <p:spPr bwMode="auto">
              <a:xfrm>
                <a:off x="122" y="122"/>
                <a:ext cx="1556" cy="1556"/>
              </a:xfrm>
              <a:prstGeom prst="ellipse">
                <a:avLst/>
              </a:prstGeom>
              <a:grpFill/>
              <a:ln w="38100">
                <a:solidFill>
                  <a:srgbClr val="FFFFFF"/>
                </a:solidFill>
                <a:round/>
              </a:ln>
            </p:spPr>
            <p:txBody>
              <a:bodyPr lIns="84810" tIns="44197" rIns="84810" bIns="44197"/>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endParaRPr lang="zh-CN" altLang="zh-CN" sz="1975">
                  <a:solidFill>
                    <a:schemeClr val="bg1">
                      <a:lumMod val="95000"/>
                    </a:schemeClr>
                  </a:solidFill>
                  <a:latin typeface="微软雅黑" pitchFamily="34" charset="-122"/>
                  <a:ea typeface="微软雅黑" pitchFamily="34" charset="-122"/>
                  <a:sym typeface="微软雅黑" pitchFamily="34" charset="-122"/>
                </a:endParaRPr>
              </a:p>
            </p:txBody>
          </p:sp>
        </p:grpSp>
        <p:sp>
          <p:nvSpPr>
            <p:cNvPr id="36885" name="Text Box 9"/>
            <p:cNvSpPr>
              <a:spLocks noChangeArrowheads="1"/>
            </p:cNvSpPr>
            <p:nvPr/>
          </p:nvSpPr>
          <p:spPr bwMode="auto">
            <a:xfrm>
              <a:off x="0" y="608010"/>
              <a:ext cx="1935848" cy="620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r>
                <a:rPr lang="zh-CN" altLang="en-US" sz="1975" b="1">
                  <a:solidFill>
                    <a:schemeClr val="bg1">
                      <a:lumMod val="95000"/>
                    </a:schemeClr>
                  </a:solidFill>
                  <a:latin typeface="微软雅黑" pitchFamily="34" charset="-122"/>
                  <a:ea typeface="微软雅黑" pitchFamily="34" charset="-122"/>
                  <a:sym typeface="微软雅黑" pitchFamily="34" charset="-122"/>
                </a:rPr>
                <a:t>重要基金</a:t>
              </a:r>
            </a:p>
          </p:txBody>
        </p:sp>
      </p:grpSp>
      <p:grpSp>
        <p:nvGrpSpPr>
          <p:cNvPr id="30738" name="组合 40"/>
          <p:cNvGrpSpPr/>
          <p:nvPr/>
        </p:nvGrpSpPr>
        <p:grpSpPr bwMode="auto">
          <a:xfrm>
            <a:off x="909048" y="2916853"/>
            <a:ext cx="1702182" cy="1520018"/>
            <a:chOff x="-18992" y="0"/>
            <a:chExt cx="1935848" cy="1751017"/>
          </a:xfrm>
          <a:solidFill>
            <a:schemeClr val="tx2">
              <a:lumMod val="60000"/>
              <a:lumOff val="40000"/>
            </a:schemeClr>
          </a:solidFill>
        </p:grpSpPr>
        <p:grpSp>
          <p:nvGrpSpPr>
            <p:cNvPr id="36880" name="Group 6"/>
            <p:cNvGrpSpPr/>
            <p:nvPr/>
          </p:nvGrpSpPr>
          <p:grpSpPr bwMode="auto">
            <a:xfrm>
              <a:off x="80986" y="0"/>
              <a:ext cx="1753450" cy="1751017"/>
              <a:chOff x="0" y="0"/>
              <a:chExt cx="1801" cy="1801"/>
            </a:xfrm>
            <a:grpFill/>
          </p:grpSpPr>
          <p:sp>
            <p:nvSpPr>
              <p:cNvPr id="36882" name="Oval 7"/>
              <p:cNvSpPr>
                <a:spLocks noChangeArrowheads="1"/>
              </p:cNvSpPr>
              <p:nvPr/>
            </p:nvSpPr>
            <p:spPr bwMode="auto">
              <a:xfrm>
                <a:off x="0" y="0"/>
                <a:ext cx="1801" cy="180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endParaRPr lang="zh-CN" altLang="zh-CN" sz="1975">
                  <a:solidFill>
                    <a:schemeClr val="bg1">
                      <a:lumMod val="95000"/>
                    </a:schemeClr>
                  </a:solidFill>
                  <a:latin typeface="微软雅黑" pitchFamily="34" charset="-122"/>
                  <a:ea typeface="微软雅黑" pitchFamily="34" charset="-122"/>
                  <a:sym typeface="微软雅黑" pitchFamily="34" charset="-122"/>
                </a:endParaRPr>
              </a:p>
            </p:txBody>
          </p:sp>
          <p:sp>
            <p:nvSpPr>
              <p:cNvPr id="36883" name="Oval 8"/>
              <p:cNvSpPr>
                <a:spLocks noChangeArrowheads="1"/>
              </p:cNvSpPr>
              <p:nvPr/>
            </p:nvSpPr>
            <p:spPr bwMode="auto">
              <a:xfrm>
                <a:off x="123" y="122"/>
                <a:ext cx="1556" cy="1556"/>
              </a:xfrm>
              <a:prstGeom prst="ellipse">
                <a:avLst/>
              </a:prstGeom>
              <a:grpFill/>
              <a:ln w="38100">
                <a:solidFill>
                  <a:srgbClr val="FFFFFF"/>
                </a:solidFill>
                <a:round/>
              </a:ln>
            </p:spPr>
            <p:txBody>
              <a:bodyPr lIns="84810" tIns="44197" rIns="84810" bIns="44197"/>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endParaRPr lang="zh-CN" altLang="zh-CN" sz="1975">
                  <a:solidFill>
                    <a:schemeClr val="bg1">
                      <a:lumMod val="95000"/>
                    </a:schemeClr>
                  </a:solidFill>
                  <a:latin typeface="微软雅黑" pitchFamily="34" charset="-122"/>
                  <a:ea typeface="微软雅黑" pitchFamily="34" charset="-122"/>
                  <a:sym typeface="微软雅黑" pitchFamily="34" charset="-122"/>
                </a:endParaRPr>
              </a:p>
            </p:txBody>
          </p:sp>
        </p:grpSp>
        <p:sp>
          <p:nvSpPr>
            <p:cNvPr id="36881" name="Text Box 9"/>
            <p:cNvSpPr>
              <a:spLocks noChangeArrowheads="1"/>
            </p:cNvSpPr>
            <p:nvPr/>
          </p:nvSpPr>
          <p:spPr bwMode="auto">
            <a:xfrm>
              <a:off x="-18992" y="528507"/>
              <a:ext cx="1935848" cy="620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r>
                <a:rPr lang="zh-CN" altLang="en-US" sz="1975" b="1" dirty="0">
                  <a:solidFill>
                    <a:schemeClr val="bg1">
                      <a:lumMod val="95000"/>
                    </a:schemeClr>
                  </a:solidFill>
                  <a:latin typeface="微软雅黑" pitchFamily="34" charset="-122"/>
                  <a:ea typeface="微软雅黑" pitchFamily="34" charset="-122"/>
                  <a:sym typeface="微软雅黑" pitchFamily="34" charset="-122"/>
                </a:rPr>
                <a:t>高被引</a:t>
              </a:r>
            </a:p>
            <a:p>
              <a:pPr algn="ctr" eaLnBrk="1" hangingPunct="1"/>
              <a:r>
                <a:rPr lang="zh-CN" altLang="en-US" sz="1975" b="1" dirty="0">
                  <a:solidFill>
                    <a:schemeClr val="bg1">
                      <a:lumMod val="95000"/>
                    </a:schemeClr>
                  </a:solidFill>
                  <a:latin typeface="微软雅黑" pitchFamily="34" charset="-122"/>
                  <a:ea typeface="微软雅黑" pitchFamily="34" charset="-122"/>
                  <a:sym typeface="微软雅黑" pitchFamily="34" charset="-122"/>
                </a:rPr>
                <a:t>高下载</a:t>
              </a:r>
            </a:p>
          </p:txBody>
        </p:sp>
      </p:grpSp>
      <p:sp>
        <p:nvSpPr>
          <p:cNvPr id="30743" name="矩形标注 79"/>
          <p:cNvSpPr>
            <a:spLocks noChangeArrowheads="1"/>
          </p:cNvSpPr>
          <p:nvPr/>
        </p:nvSpPr>
        <p:spPr bwMode="auto">
          <a:xfrm>
            <a:off x="2920586" y="4711610"/>
            <a:ext cx="1478210" cy="44794"/>
          </a:xfrm>
          <a:prstGeom prst="wedgeRectCallout">
            <a:avLst>
              <a:gd name="adj1" fmla="val -17528"/>
              <a:gd name="adj2" fmla="val -509463"/>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endParaRPr lang="zh-CN" altLang="zh-CN" sz="1787">
              <a:solidFill>
                <a:srgbClr val="0070C0"/>
              </a:solidFill>
            </a:endParaRPr>
          </a:p>
        </p:txBody>
      </p:sp>
      <p:sp>
        <p:nvSpPr>
          <p:cNvPr id="30744" name="矩形标注 80"/>
          <p:cNvSpPr>
            <a:spLocks noChangeArrowheads="1"/>
          </p:cNvSpPr>
          <p:nvPr/>
        </p:nvSpPr>
        <p:spPr bwMode="auto">
          <a:xfrm>
            <a:off x="1230349" y="2573431"/>
            <a:ext cx="1585717" cy="64206"/>
          </a:xfrm>
          <a:prstGeom prst="wedgeRectCallout">
            <a:avLst>
              <a:gd name="adj1" fmla="val -23398"/>
              <a:gd name="adj2" fmla="val 403287"/>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endParaRPr lang="zh-CN" altLang="zh-CN" sz="1787">
              <a:solidFill>
                <a:srgbClr val="0070C0"/>
              </a:solidFill>
            </a:endParaRPr>
          </a:p>
        </p:txBody>
      </p:sp>
      <p:sp>
        <p:nvSpPr>
          <p:cNvPr id="30745" name="Rectangle 28"/>
          <p:cNvSpPr>
            <a:spLocks noChangeArrowheads="1"/>
          </p:cNvSpPr>
          <p:nvPr/>
        </p:nvSpPr>
        <p:spPr bwMode="auto">
          <a:xfrm>
            <a:off x="2470042" y="4861705"/>
            <a:ext cx="3110070" cy="75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28" tIns="45514" rIns="91028" bIns="45514">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lnSpc>
                <a:spcPct val="120000"/>
              </a:lnSpc>
            </a:pPr>
            <a:r>
              <a:rPr lang="zh-CN" altLang="en-US" sz="1800" dirty="0">
                <a:solidFill>
                  <a:srgbClr val="0070C0"/>
                </a:solidFill>
                <a:latin typeface="微软雅黑" pitchFamily="34" charset="-122"/>
                <a:ea typeface="微软雅黑" pitchFamily="34" charset="-122"/>
                <a:sym typeface="微软雅黑" pitchFamily="34" charset="-122"/>
              </a:rPr>
              <a:t>分类浏览—作者—重要作者；</a:t>
            </a:r>
          </a:p>
          <a:p>
            <a:pPr eaLnBrk="1" hangingPunct="1">
              <a:lnSpc>
                <a:spcPct val="120000"/>
              </a:lnSpc>
            </a:pPr>
            <a:endParaRPr lang="zh-CN" altLang="en-US" sz="1800" dirty="0">
              <a:solidFill>
                <a:srgbClr val="0070C0"/>
              </a:solidFill>
              <a:latin typeface="微软雅黑" pitchFamily="34" charset="-122"/>
              <a:ea typeface="微软雅黑" pitchFamily="34" charset="-122"/>
              <a:sym typeface="微软雅黑" pitchFamily="34" charset="-122"/>
            </a:endParaRPr>
          </a:p>
        </p:txBody>
      </p:sp>
      <p:sp>
        <p:nvSpPr>
          <p:cNvPr id="30746" name="Rectangle 28"/>
          <p:cNvSpPr>
            <a:spLocks noChangeArrowheads="1"/>
          </p:cNvSpPr>
          <p:nvPr/>
        </p:nvSpPr>
        <p:spPr bwMode="auto">
          <a:xfrm>
            <a:off x="753019" y="1801462"/>
            <a:ext cx="2653135" cy="112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28" tIns="45514" rIns="91028" bIns="45514">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lnSpc>
                <a:spcPct val="120000"/>
              </a:lnSpc>
            </a:pPr>
            <a:r>
              <a:rPr lang="zh-CN" altLang="en-US" sz="1800" dirty="0">
                <a:solidFill>
                  <a:srgbClr val="0070C0"/>
                </a:solidFill>
                <a:latin typeface="微软雅黑" pitchFamily="34" charset="-122"/>
                <a:ea typeface="微软雅黑" pitchFamily="34" charset="-122"/>
                <a:sym typeface="微软雅黑" pitchFamily="34" charset="-122"/>
              </a:rPr>
              <a:t>排序—被引频次排序</a:t>
            </a:r>
          </a:p>
          <a:p>
            <a:pPr eaLnBrk="1" hangingPunct="1">
              <a:lnSpc>
                <a:spcPct val="120000"/>
              </a:lnSpc>
            </a:pPr>
            <a:r>
              <a:rPr lang="zh-CN" altLang="en-US" sz="1800" dirty="0">
                <a:solidFill>
                  <a:srgbClr val="0070C0"/>
                </a:solidFill>
                <a:latin typeface="微软雅黑" pitchFamily="34" charset="-122"/>
                <a:ea typeface="微软雅黑" pitchFamily="34" charset="-122"/>
                <a:sym typeface="微软雅黑" pitchFamily="34" charset="-122"/>
              </a:rPr>
              <a:t>排序—下载频次排序</a:t>
            </a:r>
          </a:p>
          <a:p>
            <a:pPr eaLnBrk="1" hangingPunct="1">
              <a:lnSpc>
                <a:spcPct val="120000"/>
              </a:lnSpc>
            </a:pPr>
            <a:endParaRPr lang="zh-CN" altLang="en-US" sz="2000" dirty="0">
              <a:solidFill>
                <a:srgbClr val="0070C0"/>
              </a:solidFill>
              <a:latin typeface="微软雅黑" panose="020B0503020204020204" pitchFamily="34" charset="-122"/>
              <a:ea typeface="微软雅黑" panose="020B0503020204020204" pitchFamily="34" charset="-122"/>
            </a:endParaRPr>
          </a:p>
        </p:txBody>
      </p:sp>
      <p:sp>
        <p:nvSpPr>
          <p:cNvPr id="30747" name="矩形标注 83"/>
          <p:cNvSpPr>
            <a:spLocks noChangeArrowheads="1"/>
          </p:cNvSpPr>
          <p:nvPr/>
        </p:nvSpPr>
        <p:spPr bwMode="auto">
          <a:xfrm>
            <a:off x="4542137" y="2573431"/>
            <a:ext cx="1585717" cy="64206"/>
          </a:xfrm>
          <a:prstGeom prst="wedgeRectCallout">
            <a:avLst>
              <a:gd name="adj1" fmla="val -23398"/>
              <a:gd name="adj2" fmla="val 403287"/>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endParaRPr lang="zh-CN" altLang="zh-CN" sz="1787">
              <a:solidFill>
                <a:srgbClr val="0070C0"/>
              </a:solidFill>
            </a:endParaRPr>
          </a:p>
        </p:txBody>
      </p:sp>
      <p:sp>
        <p:nvSpPr>
          <p:cNvPr id="30748" name="Rectangle 28"/>
          <p:cNvSpPr>
            <a:spLocks noChangeArrowheads="1"/>
          </p:cNvSpPr>
          <p:nvPr/>
        </p:nvSpPr>
        <p:spPr bwMode="auto">
          <a:xfrm>
            <a:off x="4269190" y="2089887"/>
            <a:ext cx="3299525" cy="42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28" tIns="45514" rIns="91028" bIns="45514">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lnSpc>
                <a:spcPct val="120000"/>
              </a:lnSpc>
            </a:pPr>
            <a:r>
              <a:rPr lang="zh-CN" altLang="en-US" sz="1800" dirty="0">
                <a:solidFill>
                  <a:srgbClr val="0070C0"/>
                </a:solidFill>
                <a:latin typeface="微软雅黑" panose="020B0503020204020204" pitchFamily="34" charset="-122"/>
                <a:ea typeface="微软雅黑" panose="020B0503020204020204" pitchFamily="34" charset="-122"/>
                <a:sym typeface="微软雅黑" pitchFamily="34" charset="-122"/>
              </a:rPr>
              <a:t>分类浏览—机构—重点机构</a:t>
            </a:r>
          </a:p>
        </p:txBody>
      </p:sp>
      <p:sp>
        <p:nvSpPr>
          <p:cNvPr id="30749" name="矩形标注 85"/>
          <p:cNvSpPr>
            <a:spLocks noChangeArrowheads="1"/>
          </p:cNvSpPr>
          <p:nvPr/>
        </p:nvSpPr>
        <p:spPr bwMode="auto">
          <a:xfrm>
            <a:off x="6378701" y="4711610"/>
            <a:ext cx="1476718" cy="44794"/>
          </a:xfrm>
          <a:prstGeom prst="wedgeRectCallout">
            <a:avLst>
              <a:gd name="adj1" fmla="val -17528"/>
              <a:gd name="adj2" fmla="val -509463"/>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endParaRPr lang="zh-CN" altLang="zh-CN" sz="1787">
              <a:solidFill>
                <a:srgbClr val="0070C0"/>
              </a:solidFill>
            </a:endParaRPr>
          </a:p>
        </p:txBody>
      </p:sp>
      <p:sp>
        <p:nvSpPr>
          <p:cNvPr id="30750" name="Rectangle 28"/>
          <p:cNvSpPr>
            <a:spLocks noChangeArrowheads="1"/>
          </p:cNvSpPr>
          <p:nvPr/>
        </p:nvSpPr>
        <p:spPr bwMode="auto">
          <a:xfrm>
            <a:off x="6027155" y="4874256"/>
            <a:ext cx="3188243" cy="42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28" tIns="45514" rIns="91028" bIns="45514">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lnSpc>
                <a:spcPct val="120000"/>
              </a:lnSpc>
            </a:pPr>
            <a:r>
              <a:rPr lang="zh-CN" altLang="en-US" sz="1800" dirty="0">
                <a:solidFill>
                  <a:srgbClr val="0070C0"/>
                </a:solidFill>
                <a:latin typeface="微软雅黑" panose="020B0503020204020204" pitchFamily="34" charset="-122"/>
                <a:ea typeface="微软雅黑" panose="020B0503020204020204" pitchFamily="34" charset="-122"/>
                <a:sym typeface="微软雅黑" pitchFamily="34" charset="-122"/>
              </a:rPr>
              <a:t>分类浏览—基金—重要基金</a:t>
            </a:r>
          </a:p>
        </p:txBody>
      </p:sp>
      <p:sp>
        <p:nvSpPr>
          <p:cNvPr id="36879" name="标题 1"/>
          <p:cNvSpPr>
            <a:spLocks noChangeArrowheads="1"/>
          </p:cNvSpPr>
          <p:nvPr/>
        </p:nvSpPr>
        <p:spPr bwMode="auto">
          <a:xfrm>
            <a:off x="3382272" y="599603"/>
            <a:ext cx="2095263" cy="47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zh-CN" altLang="en-US" sz="3600" dirty="0" smtClean="0">
                <a:solidFill>
                  <a:srgbClr val="0070C0"/>
                </a:solidFill>
                <a:latin typeface="方正兰亭超细黑简体" panose="02000000000000000000" pitchFamily="2" charset="-122"/>
                <a:ea typeface="方正兰亭超细黑简体" panose="02000000000000000000" pitchFamily="2" charset="-122"/>
                <a:sym typeface="Arial" pitchFamily="34" charset="0"/>
              </a:rPr>
              <a:t>经典文献</a:t>
            </a:r>
            <a:endParaRPr lang="zh-CN" altLang="en-US" sz="3600" dirty="0">
              <a:solidFill>
                <a:srgbClr val="0070C0"/>
              </a:solidFill>
              <a:latin typeface="方正兰亭超细黑简体" panose="02000000000000000000" pitchFamily="2" charset="-122"/>
              <a:ea typeface="方正兰亭超细黑简体" panose="02000000000000000000" pitchFamily="2" charset="-122"/>
              <a:sym typeface="Arial" pitchFamily="34" charset="0"/>
            </a:endParaRPr>
          </a:p>
        </p:txBody>
      </p:sp>
    </p:spTree>
    <p:extLst>
      <p:ext uri="{BB962C8B-B14F-4D97-AF65-F5344CB8AC3E}">
        <p14:creationId xmlns:p14="http://schemas.microsoft.com/office/powerpoint/2010/main" val="3470490237"/>
      </p:ext>
    </p:extLst>
  </p:cSld>
  <p:clrMapOvr>
    <a:masterClrMapping/>
  </p:clrMapOvr>
  <p:transition spd="slow" advClick="0"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filter="wipe(left)">
                                      <p:cBhvr>
                                        <p:cTn id="7" dur="500"/>
                                        <p:tgtEl>
                                          <p:spTgt spid="30722"/>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30738"/>
                                        </p:tgtEl>
                                        <p:attrNameLst>
                                          <p:attrName>style.visibility</p:attrName>
                                        </p:attrNameLst>
                                      </p:cBhvr>
                                      <p:to>
                                        <p:strVal val="visible"/>
                                      </p:to>
                                    </p:set>
                                    <p:anim calcmode="lin" valueType="num">
                                      <p:cBhvr>
                                        <p:cTn id="11" dur="1000" fill="hold"/>
                                        <p:tgtEl>
                                          <p:spTgt spid="30738"/>
                                        </p:tgtEl>
                                        <p:attrNameLst>
                                          <p:attrName>ppt_w</p:attrName>
                                        </p:attrNameLst>
                                      </p:cBhvr>
                                      <p:tavLst>
                                        <p:tav tm="0">
                                          <p:val>
                                            <p:fltVal val="0"/>
                                          </p:val>
                                        </p:tav>
                                        <p:tav tm="100000">
                                          <p:val>
                                            <p:strVal val="#ppt_w"/>
                                          </p:val>
                                        </p:tav>
                                      </p:tavLst>
                                    </p:anim>
                                    <p:anim calcmode="lin" valueType="num">
                                      <p:cBhvr>
                                        <p:cTn id="12" dur="1000" fill="hold"/>
                                        <p:tgtEl>
                                          <p:spTgt spid="30738"/>
                                        </p:tgtEl>
                                        <p:attrNameLst>
                                          <p:attrName>ppt_h</p:attrName>
                                        </p:attrNameLst>
                                      </p:cBhvr>
                                      <p:tavLst>
                                        <p:tav tm="0">
                                          <p:val>
                                            <p:fltVal val="0"/>
                                          </p:val>
                                        </p:tav>
                                        <p:tav tm="100000">
                                          <p:val>
                                            <p:strVal val="#ppt_h"/>
                                          </p:val>
                                        </p:tav>
                                      </p:tavLst>
                                    </p:anim>
                                    <p:anim calcmode="lin" valueType="num">
                                      <p:cBhvr>
                                        <p:cTn id="13" dur="1000" fill="hold"/>
                                        <p:tgtEl>
                                          <p:spTgt spid="3073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073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0723"/>
                                        </p:tgtEl>
                                        <p:attrNameLst>
                                          <p:attrName>style.visibility</p:attrName>
                                        </p:attrNameLst>
                                      </p:cBhvr>
                                      <p:to>
                                        <p:strVal val="visible"/>
                                      </p:to>
                                    </p:set>
                                    <p:anim calcmode="lin" valueType="num">
                                      <p:cBhvr>
                                        <p:cTn id="17" dur="1000" fill="hold"/>
                                        <p:tgtEl>
                                          <p:spTgt spid="30723"/>
                                        </p:tgtEl>
                                        <p:attrNameLst>
                                          <p:attrName>ppt_w</p:attrName>
                                        </p:attrNameLst>
                                      </p:cBhvr>
                                      <p:tavLst>
                                        <p:tav tm="0">
                                          <p:val>
                                            <p:fltVal val="0"/>
                                          </p:val>
                                        </p:tav>
                                        <p:tav tm="100000">
                                          <p:val>
                                            <p:strVal val="#ppt_w"/>
                                          </p:val>
                                        </p:tav>
                                      </p:tavLst>
                                    </p:anim>
                                    <p:anim calcmode="lin" valueType="num">
                                      <p:cBhvr>
                                        <p:cTn id="18" dur="1000" fill="hold"/>
                                        <p:tgtEl>
                                          <p:spTgt spid="30723"/>
                                        </p:tgtEl>
                                        <p:attrNameLst>
                                          <p:attrName>ppt_h</p:attrName>
                                        </p:attrNameLst>
                                      </p:cBhvr>
                                      <p:tavLst>
                                        <p:tav tm="0">
                                          <p:val>
                                            <p:fltVal val="0"/>
                                          </p:val>
                                        </p:tav>
                                        <p:tav tm="100000">
                                          <p:val>
                                            <p:strVal val="#ppt_h"/>
                                          </p:val>
                                        </p:tav>
                                      </p:tavLst>
                                    </p:anim>
                                    <p:anim calcmode="lin" valueType="num">
                                      <p:cBhvr>
                                        <p:cTn id="19" dur="1000" fill="hold"/>
                                        <p:tgtEl>
                                          <p:spTgt spid="30723"/>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0723"/>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0728"/>
                                        </p:tgtEl>
                                        <p:attrNameLst>
                                          <p:attrName>style.visibility</p:attrName>
                                        </p:attrNameLst>
                                      </p:cBhvr>
                                      <p:to>
                                        <p:strVal val="visible"/>
                                      </p:to>
                                    </p:set>
                                    <p:anim calcmode="lin" valueType="num">
                                      <p:cBhvr>
                                        <p:cTn id="23" dur="1000" fill="hold"/>
                                        <p:tgtEl>
                                          <p:spTgt spid="30728"/>
                                        </p:tgtEl>
                                        <p:attrNameLst>
                                          <p:attrName>ppt_w</p:attrName>
                                        </p:attrNameLst>
                                      </p:cBhvr>
                                      <p:tavLst>
                                        <p:tav tm="0">
                                          <p:val>
                                            <p:fltVal val="0"/>
                                          </p:val>
                                        </p:tav>
                                        <p:tav tm="100000">
                                          <p:val>
                                            <p:strVal val="#ppt_w"/>
                                          </p:val>
                                        </p:tav>
                                      </p:tavLst>
                                    </p:anim>
                                    <p:anim calcmode="lin" valueType="num">
                                      <p:cBhvr>
                                        <p:cTn id="24" dur="1000" fill="hold"/>
                                        <p:tgtEl>
                                          <p:spTgt spid="30728"/>
                                        </p:tgtEl>
                                        <p:attrNameLst>
                                          <p:attrName>ppt_h</p:attrName>
                                        </p:attrNameLst>
                                      </p:cBhvr>
                                      <p:tavLst>
                                        <p:tav tm="0">
                                          <p:val>
                                            <p:fltVal val="0"/>
                                          </p:val>
                                        </p:tav>
                                        <p:tav tm="100000">
                                          <p:val>
                                            <p:strVal val="#ppt_h"/>
                                          </p:val>
                                        </p:tav>
                                      </p:tavLst>
                                    </p:anim>
                                    <p:anim calcmode="lin" valueType="num">
                                      <p:cBhvr>
                                        <p:cTn id="25" dur="1000" fill="hold"/>
                                        <p:tgtEl>
                                          <p:spTgt spid="3072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0728"/>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30733"/>
                                        </p:tgtEl>
                                        <p:attrNameLst>
                                          <p:attrName>style.visibility</p:attrName>
                                        </p:attrNameLst>
                                      </p:cBhvr>
                                      <p:to>
                                        <p:strVal val="visible"/>
                                      </p:to>
                                    </p:set>
                                    <p:anim calcmode="lin" valueType="num">
                                      <p:cBhvr>
                                        <p:cTn id="29" dur="1000" fill="hold"/>
                                        <p:tgtEl>
                                          <p:spTgt spid="30733"/>
                                        </p:tgtEl>
                                        <p:attrNameLst>
                                          <p:attrName>ppt_w</p:attrName>
                                        </p:attrNameLst>
                                      </p:cBhvr>
                                      <p:tavLst>
                                        <p:tav tm="0">
                                          <p:val>
                                            <p:fltVal val="0"/>
                                          </p:val>
                                        </p:tav>
                                        <p:tav tm="100000">
                                          <p:val>
                                            <p:strVal val="#ppt_w"/>
                                          </p:val>
                                        </p:tav>
                                      </p:tavLst>
                                    </p:anim>
                                    <p:anim calcmode="lin" valueType="num">
                                      <p:cBhvr>
                                        <p:cTn id="30" dur="1000" fill="hold"/>
                                        <p:tgtEl>
                                          <p:spTgt spid="30733"/>
                                        </p:tgtEl>
                                        <p:attrNameLst>
                                          <p:attrName>ppt_h</p:attrName>
                                        </p:attrNameLst>
                                      </p:cBhvr>
                                      <p:tavLst>
                                        <p:tav tm="0">
                                          <p:val>
                                            <p:fltVal val="0"/>
                                          </p:val>
                                        </p:tav>
                                        <p:tav tm="100000">
                                          <p:val>
                                            <p:strVal val="#ppt_h"/>
                                          </p:val>
                                        </p:tav>
                                      </p:tavLst>
                                    </p:anim>
                                    <p:anim calcmode="lin" valueType="num">
                                      <p:cBhvr>
                                        <p:cTn id="31" dur="1000" fill="hold"/>
                                        <p:tgtEl>
                                          <p:spTgt spid="3073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0733"/>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30744"/>
                                        </p:tgtEl>
                                        <p:attrNameLst>
                                          <p:attrName>style.visibility</p:attrName>
                                        </p:attrNameLst>
                                      </p:cBhvr>
                                      <p:to>
                                        <p:strVal val="visible"/>
                                      </p:to>
                                    </p:set>
                                    <p:anim calcmode="lin" valueType="num">
                                      <p:cBhvr>
                                        <p:cTn id="36" dur="500" fill="hold"/>
                                        <p:tgtEl>
                                          <p:spTgt spid="30744"/>
                                        </p:tgtEl>
                                        <p:attrNameLst>
                                          <p:attrName>ppt_x</p:attrName>
                                        </p:attrNameLst>
                                      </p:cBhvr>
                                      <p:tavLst>
                                        <p:tav tm="0">
                                          <p:val>
                                            <p:strVal val="#ppt_x"/>
                                          </p:val>
                                        </p:tav>
                                        <p:tav tm="100000">
                                          <p:val>
                                            <p:strVal val="#ppt_x"/>
                                          </p:val>
                                        </p:tav>
                                      </p:tavLst>
                                    </p:anim>
                                    <p:anim calcmode="lin" valueType="num">
                                      <p:cBhvr>
                                        <p:cTn id="37" dur="500" fill="hold"/>
                                        <p:tgtEl>
                                          <p:spTgt spid="30744"/>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30744"/>
                                        </p:tgtEl>
                                        <p:attrNameLst>
                                          <p:attrName>r</p:attrName>
                                        </p:attrNameLst>
                                      </p:cBhvr>
                                    </p:animRot>
                                    <p:animRot by="-237960">
                                      <p:cBhvr>
                                        <p:cTn id="41" dur="100" fill="hold">
                                          <p:stCondLst>
                                            <p:cond delay="100"/>
                                          </p:stCondLst>
                                        </p:cTn>
                                        <p:tgtEl>
                                          <p:spTgt spid="30744"/>
                                        </p:tgtEl>
                                        <p:attrNameLst>
                                          <p:attrName>r</p:attrName>
                                        </p:attrNameLst>
                                      </p:cBhvr>
                                    </p:animRot>
                                    <p:animRot by="240000">
                                      <p:cBhvr>
                                        <p:cTn id="42" dur="100" fill="hold">
                                          <p:stCondLst>
                                            <p:cond delay="200"/>
                                          </p:stCondLst>
                                        </p:cTn>
                                        <p:tgtEl>
                                          <p:spTgt spid="30744"/>
                                        </p:tgtEl>
                                        <p:attrNameLst>
                                          <p:attrName>r</p:attrName>
                                        </p:attrNameLst>
                                      </p:cBhvr>
                                    </p:animRot>
                                    <p:animRot by="-237960">
                                      <p:cBhvr>
                                        <p:cTn id="43" dur="100" fill="hold">
                                          <p:stCondLst>
                                            <p:cond delay="300"/>
                                          </p:stCondLst>
                                        </p:cTn>
                                        <p:tgtEl>
                                          <p:spTgt spid="30744"/>
                                        </p:tgtEl>
                                        <p:attrNameLst>
                                          <p:attrName>r</p:attrName>
                                        </p:attrNameLst>
                                      </p:cBhvr>
                                    </p:animRot>
                                    <p:animRot by="120000">
                                      <p:cBhvr>
                                        <p:cTn id="44" dur="100" fill="hold">
                                          <p:stCondLst>
                                            <p:cond delay="400"/>
                                          </p:stCondLst>
                                        </p:cTn>
                                        <p:tgtEl>
                                          <p:spTgt spid="30744"/>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30746"/>
                                        </p:tgtEl>
                                        <p:attrNameLst>
                                          <p:attrName>style.visibility</p:attrName>
                                        </p:attrNameLst>
                                      </p:cBhvr>
                                      <p:to>
                                        <p:strVal val="visible"/>
                                      </p:to>
                                    </p:set>
                                    <p:animEffect filter="strips(upLeft)">
                                      <p:cBhvr>
                                        <p:cTn id="48" dur="500"/>
                                        <p:tgtEl>
                                          <p:spTgt spid="30746"/>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30743"/>
                                        </p:tgtEl>
                                        <p:attrNameLst>
                                          <p:attrName>style.visibility</p:attrName>
                                        </p:attrNameLst>
                                      </p:cBhvr>
                                      <p:to>
                                        <p:strVal val="visible"/>
                                      </p:to>
                                    </p:set>
                                    <p:anim calcmode="lin" valueType="num">
                                      <p:cBhvr>
                                        <p:cTn id="52" dur="500" fill="hold"/>
                                        <p:tgtEl>
                                          <p:spTgt spid="30743"/>
                                        </p:tgtEl>
                                        <p:attrNameLst>
                                          <p:attrName>ppt_x</p:attrName>
                                        </p:attrNameLst>
                                      </p:cBhvr>
                                      <p:tavLst>
                                        <p:tav tm="0">
                                          <p:val>
                                            <p:strVal val="#ppt_x"/>
                                          </p:val>
                                        </p:tav>
                                        <p:tav tm="100000">
                                          <p:val>
                                            <p:strVal val="#ppt_x"/>
                                          </p:val>
                                        </p:tav>
                                      </p:tavLst>
                                    </p:anim>
                                    <p:anim calcmode="lin" valueType="num">
                                      <p:cBhvr>
                                        <p:cTn id="53" dur="500" fill="hold"/>
                                        <p:tgtEl>
                                          <p:spTgt spid="30743"/>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30743"/>
                                        </p:tgtEl>
                                        <p:attrNameLst>
                                          <p:attrName>r</p:attrName>
                                        </p:attrNameLst>
                                      </p:cBhvr>
                                    </p:animRot>
                                    <p:animRot by="-237960">
                                      <p:cBhvr>
                                        <p:cTn id="57" dur="100" fill="hold">
                                          <p:stCondLst>
                                            <p:cond delay="100"/>
                                          </p:stCondLst>
                                        </p:cTn>
                                        <p:tgtEl>
                                          <p:spTgt spid="30743"/>
                                        </p:tgtEl>
                                        <p:attrNameLst>
                                          <p:attrName>r</p:attrName>
                                        </p:attrNameLst>
                                      </p:cBhvr>
                                    </p:animRot>
                                    <p:animRot by="240000">
                                      <p:cBhvr>
                                        <p:cTn id="58" dur="100" fill="hold">
                                          <p:stCondLst>
                                            <p:cond delay="200"/>
                                          </p:stCondLst>
                                        </p:cTn>
                                        <p:tgtEl>
                                          <p:spTgt spid="30743"/>
                                        </p:tgtEl>
                                        <p:attrNameLst>
                                          <p:attrName>r</p:attrName>
                                        </p:attrNameLst>
                                      </p:cBhvr>
                                    </p:animRot>
                                    <p:animRot by="-237960">
                                      <p:cBhvr>
                                        <p:cTn id="59" dur="100" fill="hold">
                                          <p:stCondLst>
                                            <p:cond delay="300"/>
                                          </p:stCondLst>
                                        </p:cTn>
                                        <p:tgtEl>
                                          <p:spTgt spid="30743"/>
                                        </p:tgtEl>
                                        <p:attrNameLst>
                                          <p:attrName>r</p:attrName>
                                        </p:attrNameLst>
                                      </p:cBhvr>
                                    </p:animRot>
                                    <p:animRot by="120000">
                                      <p:cBhvr>
                                        <p:cTn id="60" dur="100" fill="hold">
                                          <p:stCondLst>
                                            <p:cond delay="400"/>
                                          </p:stCondLst>
                                        </p:cTn>
                                        <p:tgtEl>
                                          <p:spTgt spid="30743"/>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30745"/>
                                        </p:tgtEl>
                                        <p:attrNameLst>
                                          <p:attrName>style.visibility</p:attrName>
                                        </p:attrNameLst>
                                      </p:cBhvr>
                                      <p:to>
                                        <p:strVal val="visible"/>
                                      </p:to>
                                    </p:set>
                                    <p:animEffect filter="strips(upLeft)">
                                      <p:cBhvr>
                                        <p:cTn id="64" dur="500"/>
                                        <p:tgtEl>
                                          <p:spTgt spid="30745"/>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30747"/>
                                        </p:tgtEl>
                                        <p:attrNameLst>
                                          <p:attrName>style.visibility</p:attrName>
                                        </p:attrNameLst>
                                      </p:cBhvr>
                                      <p:to>
                                        <p:strVal val="visible"/>
                                      </p:to>
                                    </p:set>
                                    <p:anim calcmode="lin" valueType="num">
                                      <p:cBhvr>
                                        <p:cTn id="68" dur="500" fill="hold"/>
                                        <p:tgtEl>
                                          <p:spTgt spid="30747"/>
                                        </p:tgtEl>
                                        <p:attrNameLst>
                                          <p:attrName>ppt_x</p:attrName>
                                        </p:attrNameLst>
                                      </p:cBhvr>
                                      <p:tavLst>
                                        <p:tav tm="0">
                                          <p:val>
                                            <p:strVal val="#ppt_x"/>
                                          </p:val>
                                        </p:tav>
                                        <p:tav tm="100000">
                                          <p:val>
                                            <p:strVal val="#ppt_x"/>
                                          </p:val>
                                        </p:tav>
                                      </p:tavLst>
                                    </p:anim>
                                    <p:anim calcmode="lin" valueType="num">
                                      <p:cBhvr>
                                        <p:cTn id="69" dur="500" fill="hold"/>
                                        <p:tgtEl>
                                          <p:spTgt spid="30747"/>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30747"/>
                                        </p:tgtEl>
                                        <p:attrNameLst>
                                          <p:attrName>r</p:attrName>
                                        </p:attrNameLst>
                                      </p:cBhvr>
                                    </p:animRot>
                                    <p:animRot by="-237960">
                                      <p:cBhvr>
                                        <p:cTn id="73" dur="100" fill="hold">
                                          <p:stCondLst>
                                            <p:cond delay="100"/>
                                          </p:stCondLst>
                                        </p:cTn>
                                        <p:tgtEl>
                                          <p:spTgt spid="30747"/>
                                        </p:tgtEl>
                                        <p:attrNameLst>
                                          <p:attrName>r</p:attrName>
                                        </p:attrNameLst>
                                      </p:cBhvr>
                                    </p:animRot>
                                    <p:animRot by="240000">
                                      <p:cBhvr>
                                        <p:cTn id="74" dur="100" fill="hold">
                                          <p:stCondLst>
                                            <p:cond delay="200"/>
                                          </p:stCondLst>
                                        </p:cTn>
                                        <p:tgtEl>
                                          <p:spTgt spid="30747"/>
                                        </p:tgtEl>
                                        <p:attrNameLst>
                                          <p:attrName>r</p:attrName>
                                        </p:attrNameLst>
                                      </p:cBhvr>
                                    </p:animRot>
                                    <p:animRot by="-237960">
                                      <p:cBhvr>
                                        <p:cTn id="75" dur="100" fill="hold">
                                          <p:stCondLst>
                                            <p:cond delay="300"/>
                                          </p:stCondLst>
                                        </p:cTn>
                                        <p:tgtEl>
                                          <p:spTgt spid="30747"/>
                                        </p:tgtEl>
                                        <p:attrNameLst>
                                          <p:attrName>r</p:attrName>
                                        </p:attrNameLst>
                                      </p:cBhvr>
                                    </p:animRot>
                                    <p:animRot by="120000">
                                      <p:cBhvr>
                                        <p:cTn id="76" dur="100" fill="hold">
                                          <p:stCondLst>
                                            <p:cond delay="400"/>
                                          </p:stCondLst>
                                        </p:cTn>
                                        <p:tgtEl>
                                          <p:spTgt spid="30747"/>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30748"/>
                                        </p:tgtEl>
                                        <p:attrNameLst>
                                          <p:attrName>style.visibility</p:attrName>
                                        </p:attrNameLst>
                                      </p:cBhvr>
                                      <p:to>
                                        <p:strVal val="visible"/>
                                      </p:to>
                                    </p:set>
                                    <p:animEffect filter="strips(upLeft)">
                                      <p:cBhvr>
                                        <p:cTn id="80" dur="500"/>
                                        <p:tgtEl>
                                          <p:spTgt spid="30748"/>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30749"/>
                                        </p:tgtEl>
                                        <p:attrNameLst>
                                          <p:attrName>style.visibility</p:attrName>
                                        </p:attrNameLst>
                                      </p:cBhvr>
                                      <p:to>
                                        <p:strVal val="visible"/>
                                      </p:to>
                                    </p:set>
                                    <p:anim calcmode="lin" valueType="num">
                                      <p:cBhvr>
                                        <p:cTn id="84" dur="500" fill="hold"/>
                                        <p:tgtEl>
                                          <p:spTgt spid="30749"/>
                                        </p:tgtEl>
                                        <p:attrNameLst>
                                          <p:attrName>ppt_x</p:attrName>
                                        </p:attrNameLst>
                                      </p:cBhvr>
                                      <p:tavLst>
                                        <p:tav tm="0">
                                          <p:val>
                                            <p:strVal val="#ppt_x"/>
                                          </p:val>
                                        </p:tav>
                                        <p:tav tm="100000">
                                          <p:val>
                                            <p:strVal val="#ppt_x"/>
                                          </p:val>
                                        </p:tav>
                                      </p:tavLst>
                                    </p:anim>
                                    <p:anim calcmode="lin" valueType="num">
                                      <p:cBhvr>
                                        <p:cTn id="85" dur="500" fill="hold"/>
                                        <p:tgtEl>
                                          <p:spTgt spid="30749"/>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30749"/>
                                        </p:tgtEl>
                                        <p:attrNameLst>
                                          <p:attrName>r</p:attrName>
                                        </p:attrNameLst>
                                      </p:cBhvr>
                                    </p:animRot>
                                    <p:animRot by="-237960">
                                      <p:cBhvr>
                                        <p:cTn id="89" dur="100" fill="hold">
                                          <p:stCondLst>
                                            <p:cond delay="100"/>
                                          </p:stCondLst>
                                        </p:cTn>
                                        <p:tgtEl>
                                          <p:spTgt spid="30749"/>
                                        </p:tgtEl>
                                        <p:attrNameLst>
                                          <p:attrName>r</p:attrName>
                                        </p:attrNameLst>
                                      </p:cBhvr>
                                    </p:animRot>
                                    <p:animRot by="240000">
                                      <p:cBhvr>
                                        <p:cTn id="90" dur="100" fill="hold">
                                          <p:stCondLst>
                                            <p:cond delay="200"/>
                                          </p:stCondLst>
                                        </p:cTn>
                                        <p:tgtEl>
                                          <p:spTgt spid="30749"/>
                                        </p:tgtEl>
                                        <p:attrNameLst>
                                          <p:attrName>r</p:attrName>
                                        </p:attrNameLst>
                                      </p:cBhvr>
                                    </p:animRot>
                                    <p:animRot by="-237960">
                                      <p:cBhvr>
                                        <p:cTn id="91" dur="100" fill="hold">
                                          <p:stCondLst>
                                            <p:cond delay="300"/>
                                          </p:stCondLst>
                                        </p:cTn>
                                        <p:tgtEl>
                                          <p:spTgt spid="30749"/>
                                        </p:tgtEl>
                                        <p:attrNameLst>
                                          <p:attrName>r</p:attrName>
                                        </p:attrNameLst>
                                      </p:cBhvr>
                                    </p:animRot>
                                    <p:animRot by="120000">
                                      <p:cBhvr>
                                        <p:cTn id="92" dur="100" fill="hold">
                                          <p:stCondLst>
                                            <p:cond delay="400"/>
                                          </p:stCondLst>
                                        </p:cTn>
                                        <p:tgtEl>
                                          <p:spTgt spid="30749"/>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30750"/>
                                        </p:tgtEl>
                                        <p:attrNameLst>
                                          <p:attrName>style.visibility</p:attrName>
                                        </p:attrNameLst>
                                      </p:cBhvr>
                                      <p:to>
                                        <p:strVal val="visible"/>
                                      </p:to>
                                    </p:set>
                                    <p:animEffect filter="strips(upLeft)">
                                      <p:cBhvr>
                                        <p:cTn id="96" dur="500"/>
                                        <p:tgtEl>
                                          <p:spTgt spid="30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ldLvl="0" animBg="1"/>
      <p:bldP spid="30743" grpId="0" bldLvl="0" animBg="1"/>
      <p:bldP spid="30743" grpId="1" bldLvl="0" animBg="1"/>
      <p:bldP spid="30744" grpId="0" bldLvl="0" animBg="1"/>
      <p:bldP spid="30744" grpId="1" bldLvl="0" animBg="1"/>
      <p:bldP spid="30745" grpId="0" bldLvl="0"/>
      <p:bldP spid="30746" grpId="0" bldLvl="0"/>
      <p:bldP spid="30747" grpId="0" bldLvl="0" animBg="1"/>
      <p:bldP spid="30747" grpId="1" bldLvl="0" animBg="1"/>
      <p:bldP spid="30748" grpId="0" bldLvl="0"/>
      <p:bldP spid="30749" grpId="0" bldLvl="0" animBg="1"/>
      <p:bldP spid="30749" grpId="1" bldLvl="0" animBg="1"/>
      <p:bldP spid="30750" grpId="0" bldLvl="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bg1">
                    <a:lumMod val="50000"/>
                  </a:schemeClr>
                </a:solidFill>
                <a:latin typeface="方正兰亭超细黑简体" panose="02000000000000000000" pitchFamily="2" charset="-122"/>
                <a:ea typeface="方正兰亭超细黑简体" panose="02000000000000000000" pitchFamily="2" charset="-122"/>
              </a:rPr>
              <a:t>高</a:t>
            </a:r>
            <a:r>
              <a:rPr lang="zh-CN" altLang="en-US" dirty="0" smtClean="0">
                <a:solidFill>
                  <a:srgbClr val="0070C0"/>
                </a:solidFill>
                <a:latin typeface="方正兰亭超细黑简体" panose="02000000000000000000" pitchFamily="2" charset="-122"/>
                <a:ea typeface="方正兰亭超细黑简体" panose="02000000000000000000" pitchFamily="2" charset="-122"/>
              </a:rPr>
              <a:t>被引</a:t>
            </a:r>
            <a:endParaRPr lang="zh-CN" altLang="en-US" dirty="0">
              <a:solidFill>
                <a:srgbClr val="0070C0"/>
              </a:solidFill>
              <a:latin typeface="方正兰亭超细黑简体" panose="02000000000000000000" pitchFamily="2" charset="-122"/>
              <a:ea typeface="方正兰亭超细黑简体" panose="02000000000000000000" pitchFamily="2" charset="-122"/>
            </a:endParaRPr>
          </a:p>
        </p:txBody>
      </p:sp>
      <p:pic>
        <p:nvPicPr>
          <p:cNvPr id="4" name="内容占位符 3"/>
          <p:cNvPicPr>
            <a:picLocks noGrp="1" noChangeAspect="1"/>
          </p:cNvPicPr>
          <p:nvPr>
            <p:ph idx="1"/>
          </p:nvPr>
        </p:nvPicPr>
        <p:blipFill>
          <a:blip r:embed="rId2"/>
          <a:stretch>
            <a:fillRect/>
          </a:stretch>
        </p:blipFill>
        <p:spPr>
          <a:xfrm>
            <a:off x="588144" y="1700808"/>
            <a:ext cx="8120385" cy="4819674"/>
          </a:xfrm>
          <a:prstGeom prst="rect">
            <a:avLst/>
          </a:prstGeom>
        </p:spPr>
      </p:pic>
      <p:sp>
        <p:nvSpPr>
          <p:cNvPr id="5" name="矩形 4"/>
          <p:cNvSpPr/>
          <p:nvPr/>
        </p:nvSpPr>
        <p:spPr>
          <a:xfrm>
            <a:off x="2267744" y="1988840"/>
            <a:ext cx="432048" cy="36004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804248" y="2708920"/>
            <a:ext cx="504056" cy="36004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58337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bg1">
                    <a:lumMod val="50000"/>
                  </a:schemeClr>
                </a:solidFill>
                <a:latin typeface="方正兰亭超细黑简体" panose="02000000000000000000" pitchFamily="2" charset="-122"/>
                <a:ea typeface="方正兰亭超细黑简体" panose="02000000000000000000" pitchFamily="2" charset="-122"/>
              </a:rPr>
              <a:t>重要</a:t>
            </a:r>
            <a:r>
              <a:rPr lang="zh-CN" altLang="en-US" dirty="0" smtClean="0">
                <a:solidFill>
                  <a:srgbClr val="0070C0"/>
                </a:solidFill>
                <a:latin typeface="方正兰亭超细黑简体" panose="02000000000000000000" pitchFamily="2" charset="-122"/>
                <a:ea typeface="方正兰亭超细黑简体" panose="02000000000000000000" pitchFamily="2" charset="-122"/>
              </a:rPr>
              <a:t>作者</a:t>
            </a:r>
            <a:endParaRPr lang="zh-CN" altLang="en-US" dirty="0">
              <a:solidFill>
                <a:srgbClr val="0070C0"/>
              </a:solidFill>
            </a:endParaRPr>
          </a:p>
        </p:txBody>
      </p:sp>
      <p:pic>
        <p:nvPicPr>
          <p:cNvPr id="4" name="内容占位符 3"/>
          <p:cNvPicPr>
            <a:picLocks noGrp="1" noChangeAspect="1"/>
          </p:cNvPicPr>
          <p:nvPr>
            <p:ph idx="1"/>
          </p:nvPr>
        </p:nvPicPr>
        <p:blipFill>
          <a:blip r:embed="rId2"/>
          <a:stretch>
            <a:fillRect/>
          </a:stretch>
        </p:blipFill>
        <p:spPr>
          <a:xfrm>
            <a:off x="179512" y="1417638"/>
            <a:ext cx="8784976" cy="5035698"/>
          </a:xfrm>
          <a:prstGeom prst="rect">
            <a:avLst/>
          </a:prstGeom>
        </p:spPr>
      </p:pic>
      <p:sp>
        <p:nvSpPr>
          <p:cNvPr id="5" name="矩形 4"/>
          <p:cNvSpPr/>
          <p:nvPr/>
        </p:nvSpPr>
        <p:spPr>
          <a:xfrm>
            <a:off x="3563888" y="1417638"/>
            <a:ext cx="504056" cy="355178"/>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51520" y="1772816"/>
            <a:ext cx="8352927" cy="1296143"/>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07677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方正兰亭超细黑简体" panose="02000000000000000000" pitchFamily="2" charset="-122"/>
                <a:ea typeface="方正兰亭超细黑简体" panose="02000000000000000000" pitchFamily="2" charset="-122"/>
              </a:rPr>
              <a:t>重要</a:t>
            </a:r>
            <a:r>
              <a:rPr lang="zh-CN" altLang="en-US" dirty="0" smtClean="0">
                <a:solidFill>
                  <a:srgbClr val="0070C0"/>
                </a:solidFill>
                <a:latin typeface="方正兰亭超细黑简体" panose="02000000000000000000" pitchFamily="2" charset="-122"/>
                <a:ea typeface="方正兰亭超细黑简体" panose="02000000000000000000" pitchFamily="2" charset="-122"/>
              </a:rPr>
              <a:t>机构</a:t>
            </a:r>
            <a:endParaRPr lang="zh-CN" altLang="en-US" dirty="0">
              <a:solidFill>
                <a:srgbClr val="0070C0"/>
              </a:solidFill>
              <a:latin typeface="方正兰亭超细黑简体" panose="02000000000000000000" pitchFamily="2" charset="-122"/>
              <a:ea typeface="方正兰亭超细黑简体" panose="02000000000000000000" pitchFamily="2" charset="-122"/>
            </a:endParaRPr>
          </a:p>
        </p:txBody>
      </p:sp>
      <p:pic>
        <p:nvPicPr>
          <p:cNvPr id="4" name="内容占位符 3"/>
          <p:cNvPicPr>
            <a:picLocks noGrp="1" noChangeAspect="1"/>
          </p:cNvPicPr>
          <p:nvPr>
            <p:ph idx="1"/>
          </p:nvPr>
        </p:nvPicPr>
        <p:blipFill>
          <a:blip r:embed="rId2"/>
          <a:stretch>
            <a:fillRect/>
          </a:stretch>
        </p:blipFill>
        <p:spPr>
          <a:xfrm>
            <a:off x="457200" y="1417638"/>
            <a:ext cx="8424936" cy="5219476"/>
          </a:xfrm>
          <a:prstGeom prst="rect">
            <a:avLst/>
          </a:prstGeom>
        </p:spPr>
      </p:pic>
      <p:sp>
        <p:nvSpPr>
          <p:cNvPr id="5" name="矩形 4"/>
          <p:cNvSpPr/>
          <p:nvPr/>
        </p:nvSpPr>
        <p:spPr>
          <a:xfrm>
            <a:off x="539552" y="1772816"/>
            <a:ext cx="8064896" cy="2304256"/>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058780" y="1407939"/>
            <a:ext cx="513220" cy="376647"/>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526628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方正兰亭超细黑简体" panose="02000000000000000000" pitchFamily="2" charset="-122"/>
                <a:ea typeface="方正兰亭超细黑简体" panose="02000000000000000000" pitchFamily="2" charset="-122"/>
              </a:rPr>
              <a:t>重要</a:t>
            </a:r>
            <a:r>
              <a:rPr lang="zh-CN" altLang="en-US" dirty="0">
                <a:solidFill>
                  <a:srgbClr val="0070C0"/>
                </a:solidFill>
                <a:latin typeface="方正兰亭超细黑简体" panose="02000000000000000000" pitchFamily="2" charset="-122"/>
                <a:ea typeface="方正兰亭超细黑简体" panose="02000000000000000000" pitchFamily="2" charset="-122"/>
              </a:rPr>
              <a:t>基金</a:t>
            </a:r>
            <a:endParaRPr lang="zh-CN" altLang="en-US" dirty="0"/>
          </a:p>
        </p:txBody>
      </p:sp>
      <p:pic>
        <p:nvPicPr>
          <p:cNvPr id="4" name="内容占位符 3"/>
          <p:cNvPicPr>
            <a:picLocks noGrp="1" noChangeAspect="1"/>
          </p:cNvPicPr>
          <p:nvPr>
            <p:ph idx="1"/>
          </p:nvPr>
        </p:nvPicPr>
        <p:blipFill>
          <a:blip r:embed="rId2"/>
          <a:stretch>
            <a:fillRect/>
          </a:stretch>
        </p:blipFill>
        <p:spPr>
          <a:xfrm>
            <a:off x="95268" y="1406773"/>
            <a:ext cx="8953463" cy="5243710"/>
          </a:xfrm>
          <a:prstGeom prst="rect">
            <a:avLst/>
          </a:prstGeom>
        </p:spPr>
      </p:pic>
      <p:sp>
        <p:nvSpPr>
          <p:cNvPr id="5" name="矩形 4"/>
          <p:cNvSpPr/>
          <p:nvPr/>
        </p:nvSpPr>
        <p:spPr>
          <a:xfrm>
            <a:off x="4355976" y="1700808"/>
            <a:ext cx="504056" cy="28803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05172" y="1991716"/>
            <a:ext cx="8615300" cy="143728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918849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879302"/>
            <a:ext cx="8229600" cy="1143000"/>
          </a:xfrm>
        </p:spPr>
        <p:txBody>
          <a:bodyPr/>
          <a:lstStyle/>
          <a:p>
            <a:r>
              <a:rPr lang="zh-CN" altLang="en-US" dirty="0" smtClean="0">
                <a:solidFill>
                  <a:schemeClr val="bg1">
                    <a:lumMod val="50000"/>
                  </a:schemeClr>
                </a:solidFill>
                <a:latin typeface="+mj-ea"/>
              </a:rPr>
              <a:t>引文文献库</a:t>
            </a:r>
            <a:endParaRPr lang="zh-CN" altLang="en-US" dirty="0">
              <a:solidFill>
                <a:schemeClr val="bg1">
                  <a:lumMod val="50000"/>
                </a:schemeClr>
              </a:solidFill>
              <a:latin typeface="+mj-ea"/>
            </a:endParaRPr>
          </a:p>
        </p:txBody>
      </p:sp>
      <p:sp>
        <p:nvSpPr>
          <p:cNvPr id="4" name="Text Box 2"/>
          <p:cNvSpPr txBox="1">
            <a:spLocks noGrp="1" noChangeArrowheads="1"/>
          </p:cNvSpPr>
          <p:nvPr>
            <p:ph idx="1"/>
          </p:nvPr>
        </p:nvSpPr>
        <p:spPr bwMode="auto">
          <a:xfrm>
            <a:off x="395536" y="2204864"/>
            <a:ext cx="8424936"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endParaRPr lang="zh-CN" altLang="en-US" sz="2400" dirty="0">
              <a:solidFill>
                <a:schemeClr val="bg1">
                  <a:lumMod val="50000"/>
                </a:schemeClr>
              </a:solidFill>
              <a:latin typeface="+mj-ea"/>
              <a:ea typeface="+mj-ea"/>
              <a:sym typeface="Arial" panose="020B0604020202020204" pitchFamily="34" charset="0"/>
            </a:endParaRPr>
          </a:p>
          <a:p>
            <a:pPr marL="0" indent="0">
              <a:buNone/>
            </a:pPr>
            <a:r>
              <a:rPr lang="zh-CN" altLang="en-US" sz="2800" dirty="0" smtClean="0">
                <a:solidFill>
                  <a:srgbClr val="0070C0"/>
                </a:solidFill>
                <a:latin typeface="华文楷体" panose="02010600040101010101" pitchFamily="2" charset="-122"/>
                <a:ea typeface="华文楷体" panose="02010600040101010101" pitchFamily="2" charset="-122"/>
                <a:sym typeface="宋体" panose="02010600030101010101" pitchFamily="2" charset="-122"/>
              </a:rPr>
              <a:t>“</a:t>
            </a:r>
            <a:r>
              <a:rPr lang="zh-CN" altLang="en-US" sz="2800" dirty="0">
                <a:solidFill>
                  <a:srgbClr val="0070C0"/>
                </a:solidFill>
                <a:latin typeface="华文楷体" panose="02010600040101010101" pitchFamily="2" charset="-122"/>
                <a:ea typeface="华文楷体" panose="02010600040101010101" pitchFamily="2" charset="-122"/>
                <a:sym typeface="宋体" panose="02010600030101010101" pitchFamily="2" charset="-122"/>
              </a:rPr>
              <a:t>在文献正文、注释或参考文献目录中指明引用文字出处或论证权威性来源的说明。表示对被引用者的尊重和论述的可靠性，同时为进一步阅读、研究提供线索。</a:t>
            </a:r>
            <a:r>
              <a:rPr lang="zh-CN" altLang="en-US" sz="2800" dirty="0">
                <a:solidFill>
                  <a:schemeClr val="bg1">
                    <a:lumMod val="50000"/>
                  </a:schemeClr>
                </a:solidFill>
                <a:latin typeface="华文楷体" panose="02010600040101010101" pitchFamily="2" charset="-122"/>
                <a:ea typeface="华文楷体" panose="02010600040101010101" pitchFamily="2" charset="-122"/>
                <a:sym typeface="宋体" panose="02010600030101010101" pitchFamily="2" charset="-122"/>
              </a:rPr>
              <a:t>”</a:t>
            </a:r>
          </a:p>
          <a:p>
            <a:pPr marL="0" indent="0" algn="r">
              <a:buNone/>
            </a:pPr>
            <a:endParaRPr lang="en-US" altLang="zh-CN" sz="1800" dirty="0">
              <a:solidFill>
                <a:schemeClr val="bg1">
                  <a:lumMod val="50000"/>
                </a:schemeClr>
              </a:solidFill>
              <a:latin typeface="华文楷体" panose="02010600040101010101" pitchFamily="2" charset="-122"/>
              <a:ea typeface="华文楷体" panose="02010600040101010101" pitchFamily="2" charset="-122"/>
              <a:sym typeface="宋体" panose="02010600030101010101" pitchFamily="2" charset="-122"/>
            </a:endParaRPr>
          </a:p>
          <a:p>
            <a:pPr marL="0" indent="0" algn="r">
              <a:buNone/>
            </a:pPr>
            <a:endParaRPr lang="en-US" altLang="zh-CN" sz="1800" dirty="0" smtClean="0">
              <a:solidFill>
                <a:schemeClr val="bg1">
                  <a:lumMod val="50000"/>
                </a:schemeClr>
              </a:solidFill>
              <a:latin typeface="华文楷体" panose="02010600040101010101" pitchFamily="2" charset="-122"/>
              <a:ea typeface="华文楷体" panose="02010600040101010101" pitchFamily="2" charset="-122"/>
              <a:sym typeface="宋体" panose="02010600030101010101" pitchFamily="2" charset="-122"/>
            </a:endParaRPr>
          </a:p>
          <a:p>
            <a:pPr marL="0" indent="0" algn="r">
              <a:buNone/>
            </a:pPr>
            <a:r>
              <a:rPr lang="zh-CN" altLang="en-US" sz="1800" dirty="0" smtClean="0">
                <a:solidFill>
                  <a:schemeClr val="bg1">
                    <a:lumMod val="50000"/>
                  </a:schemeClr>
                </a:solidFill>
                <a:latin typeface="华文楷体" panose="02010600040101010101" pitchFamily="2" charset="-122"/>
                <a:ea typeface="华文楷体" panose="02010600040101010101" pitchFamily="2" charset="-122"/>
                <a:sym typeface="宋体" panose="02010600030101010101" pitchFamily="2" charset="-122"/>
              </a:rPr>
              <a:t>——</a:t>
            </a:r>
            <a:r>
              <a:rPr lang="zh-CN" altLang="en-US" sz="1800" dirty="0">
                <a:solidFill>
                  <a:schemeClr val="bg1">
                    <a:lumMod val="50000"/>
                  </a:schemeClr>
                </a:solidFill>
                <a:latin typeface="华文楷体" panose="02010600040101010101" pitchFamily="2" charset="-122"/>
                <a:ea typeface="华文楷体" panose="02010600040101010101" pitchFamily="2" charset="-122"/>
                <a:sym typeface="宋体" panose="02010600030101010101" pitchFamily="2" charset="-122"/>
              </a:rPr>
              <a:t>出典：王绍平,陈兆山,陈钟鸣等编著.《图书情报词典》.上海：汉语大词典出版社.1990.</a:t>
            </a:r>
          </a:p>
          <a:p>
            <a:pPr marL="0" indent="0">
              <a:buNone/>
            </a:pPr>
            <a:r>
              <a:rPr lang="zh-CN" altLang="en-US" sz="2800" dirty="0">
                <a:solidFill>
                  <a:schemeClr val="bg1">
                    <a:lumMod val="50000"/>
                  </a:schemeClr>
                </a:solidFill>
                <a:latin typeface="华文楷体" panose="02010600040101010101" pitchFamily="2" charset="-122"/>
                <a:ea typeface="华文楷体" panose="02010600040101010101" pitchFamily="2" charset="-122"/>
              </a:rPr>
              <a:t>    </a:t>
            </a:r>
          </a:p>
        </p:txBody>
      </p:sp>
    </p:spTree>
    <p:extLst>
      <p:ext uri="{BB962C8B-B14F-4D97-AF65-F5344CB8AC3E}">
        <p14:creationId xmlns:p14="http://schemas.microsoft.com/office/powerpoint/2010/main" val="33907849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内容占位符 2"/>
          <p:cNvSpPr>
            <a:spLocks noGrp="1"/>
          </p:cNvSpPr>
          <p:nvPr>
            <p:ph idx="4294967295"/>
          </p:nvPr>
        </p:nvSpPr>
        <p:spPr>
          <a:xfrm>
            <a:off x="141163" y="1149349"/>
            <a:ext cx="9002837" cy="4333875"/>
          </a:xfrm>
        </p:spPr>
        <p:txBody>
          <a:bodyPr/>
          <a:lstStyle/>
          <a:p>
            <a:pPr marL="0" indent="0">
              <a:buFont typeface="Wingdings" panose="05000000000000000000" pitchFamily="2" charset="2"/>
              <a:buNone/>
            </a:pPr>
            <a:r>
              <a:rPr lang="zh-CN" altLang="en-US" dirty="0" smtClean="0">
                <a:solidFill>
                  <a:srgbClr val="0070C0"/>
                </a:solidFill>
                <a:latin typeface="黑体" panose="02010609060101010101" pitchFamily="49" charset="-122"/>
                <a:ea typeface="黑体" panose="02010609060101010101" pitchFamily="49" charset="-122"/>
                <a:sym typeface="Arial" panose="020B0604020202020204" pitchFamily="34" charset="0"/>
              </a:rPr>
              <a:t>数据</a:t>
            </a:r>
            <a:r>
              <a:rPr lang="zh-CN" altLang="en-US" dirty="0">
                <a:solidFill>
                  <a:srgbClr val="0070C0"/>
                </a:solidFill>
                <a:latin typeface="黑体" panose="02010609060101010101" pitchFamily="49" charset="-122"/>
                <a:ea typeface="黑体" panose="02010609060101010101" pitchFamily="49" charset="-122"/>
                <a:sym typeface="Arial" panose="020B0604020202020204" pitchFamily="34" charset="0"/>
              </a:rPr>
              <a:t>来源</a:t>
            </a:r>
          </a:p>
          <a:p>
            <a:r>
              <a:rPr lang="zh-CN" altLang="en-US" sz="2000" dirty="0">
                <a:solidFill>
                  <a:schemeClr val="bg1">
                    <a:lumMod val="50000"/>
                  </a:schemeClr>
                </a:solidFill>
                <a:latin typeface="黑体" panose="02010609060101010101" pitchFamily="49" charset="-122"/>
                <a:ea typeface="黑体" panose="02010609060101010101" pitchFamily="49" charset="-122"/>
              </a:rPr>
              <a:t>依据CNKI收录数据库及部分未收录重要期刊的文后</a:t>
            </a:r>
            <a:r>
              <a:rPr lang="zh-CN" altLang="en-US" sz="2000" dirty="0">
                <a:solidFill>
                  <a:srgbClr val="0070C0"/>
                </a:solidFill>
                <a:latin typeface="黑体" panose="02010609060101010101" pitchFamily="49" charset="-122"/>
                <a:ea typeface="黑体" panose="02010609060101010101" pitchFamily="49" charset="-122"/>
              </a:rPr>
              <a:t>参考文献和文献注释</a:t>
            </a:r>
            <a:r>
              <a:rPr lang="zh-CN" altLang="en-US" sz="2000" dirty="0">
                <a:solidFill>
                  <a:schemeClr val="bg1">
                    <a:lumMod val="50000"/>
                  </a:schemeClr>
                </a:solidFill>
                <a:latin typeface="黑体" panose="02010609060101010101" pitchFamily="49" charset="-122"/>
                <a:ea typeface="黑体" panose="02010609060101010101" pitchFamily="49" charset="-122"/>
              </a:rPr>
              <a:t>为信息对象建立的、具有特殊检索功能的文献</a:t>
            </a:r>
            <a:r>
              <a:rPr lang="zh-CN" altLang="en-US" sz="2000" dirty="0" smtClean="0">
                <a:solidFill>
                  <a:schemeClr val="bg1">
                    <a:lumMod val="50000"/>
                  </a:schemeClr>
                </a:solidFill>
                <a:latin typeface="黑体" panose="02010609060101010101" pitchFamily="49" charset="-122"/>
                <a:ea typeface="黑体" panose="02010609060101010101" pitchFamily="49" charset="-122"/>
              </a:rPr>
              <a:t>数据库。</a:t>
            </a:r>
            <a:endParaRPr lang="zh-CN" altLang="en-US" sz="2000" dirty="0">
              <a:solidFill>
                <a:schemeClr val="bg1">
                  <a:lumMod val="50000"/>
                </a:schemeClr>
              </a:solidFill>
              <a:latin typeface="黑体" panose="02010609060101010101" pitchFamily="49" charset="-122"/>
              <a:ea typeface="黑体" panose="02010609060101010101" pitchFamily="49" charset="-122"/>
            </a:endParaRPr>
          </a:p>
          <a:p>
            <a:pPr marL="0" indent="0">
              <a:buFont typeface="Wingdings" panose="05000000000000000000" pitchFamily="2" charset="2"/>
              <a:buNone/>
            </a:pPr>
            <a:endParaRPr lang="zh-CN" altLang="en-US" sz="1600" dirty="0">
              <a:solidFill>
                <a:srgbClr val="0070C0"/>
              </a:solidFill>
              <a:latin typeface="黑体" panose="02010609060101010101" pitchFamily="49" charset="-122"/>
              <a:ea typeface="黑体" panose="02010609060101010101" pitchFamily="49" charset="-122"/>
            </a:endParaRPr>
          </a:p>
          <a:p>
            <a:pPr marL="0" indent="0">
              <a:buFont typeface="Wingdings" panose="05000000000000000000" pitchFamily="2" charset="2"/>
              <a:buNone/>
            </a:pPr>
            <a:endParaRPr lang="zh-CN" altLang="en-US" sz="1600" dirty="0">
              <a:solidFill>
                <a:srgbClr val="0070C0"/>
              </a:solidFill>
              <a:latin typeface="黑体" panose="02010609060101010101" pitchFamily="49" charset="-122"/>
              <a:ea typeface="黑体" panose="02010609060101010101" pitchFamily="49" charset="-122"/>
            </a:endParaRPr>
          </a:p>
          <a:p>
            <a:pPr marL="0" indent="0">
              <a:buFont typeface="Wingdings" panose="05000000000000000000" pitchFamily="2" charset="2"/>
              <a:buNone/>
            </a:pPr>
            <a:endParaRPr lang="zh-CN" altLang="en-US" sz="1600" dirty="0">
              <a:solidFill>
                <a:srgbClr val="0070C0"/>
              </a:solidFill>
              <a:latin typeface="黑体" panose="02010609060101010101" pitchFamily="49" charset="-122"/>
              <a:ea typeface="黑体" panose="02010609060101010101" pitchFamily="49" charset="-122"/>
            </a:endParaRPr>
          </a:p>
          <a:p>
            <a:pPr marL="0" indent="0">
              <a:buFont typeface="Wingdings" panose="05000000000000000000" pitchFamily="2" charset="2"/>
              <a:buNone/>
            </a:pPr>
            <a:endParaRPr lang="zh-CN" altLang="en-US" sz="1600" dirty="0">
              <a:solidFill>
                <a:srgbClr val="0070C0"/>
              </a:solidFill>
              <a:latin typeface="黑体" panose="02010609060101010101" pitchFamily="49" charset="-122"/>
              <a:ea typeface="黑体" panose="02010609060101010101" pitchFamily="49" charset="-122"/>
            </a:endParaRPr>
          </a:p>
          <a:p>
            <a:pPr marL="0" indent="0">
              <a:buFont typeface="Wingdings" panose="05000000000000000000" pitchFamily="2" charset="2"/>
              <a:buNone/>
            </a:pPr>
            <a:endParaRPr lang="zh-CN" altLang="en-US" sz="1600" dirty="0">
              <a:solidFill>
                <a:srgbClr val="0070C0"/>
              </a:solidFill>
              <a:latin typeface="黑体" panose="02010609060101010101" pitchFamily="49" charset="-122"/>
              <a:ea typeface="黑体" panose="02010609060101010101" pitchFamily="49" charset="-122"/>
            </a:endParaRPr>
          </a:p>
          <a:p>
            <a:pPr marL="0" indent="0">
              <a:buFont typeface="Wingdings" panose="05000000000000000000" pitchFamily="2" charset="2"/>
              <a:buNone/>
            </a:pPr>
            <a:endParaRPr lang="zh-CN" altLang="en-US" sz="1600" dirty="0">
              <a:solidFill>
                <a:srgbClr val="0070C0"/>
              </a:solidFill>
              <a:latin typeface="黑体" panose="02010609060101010101" pitchFamily="49" charset="-122"/>
              <a:ea typeface="黑体" panose="02010609060101010101" pitchFamily="49" charset="-122"/>
            </a:endParaRPr>
          </a:p>
          <a:p>
            <a:pPr marL="0" indent="0">
              <a:buFont typeface="Wingdings" panose="05000000000000000000" pitchFamily="2" charset="2"/>
              <a:buNone/>
            </a:pPr>
            <a:endParaRPr lang="zh-CN" altLang="en-US" sz="1600" dirty="0">
              <a:solidFill>
                <a:srgbClr val="0070C0"/>
              </a:solidFill>
              <a:latin typeface="黑体" panose="02010609060101010101" pitchFamily="49" charset="-122"/>
              <a:ea typeface="黑体" panose="02010609060101010101" pitchFamily="49" charset="-122"/>
            </a:endParaRPr>
          </a:p>
          <a:p>
            <a:pPr marL="0" indent="0">
              <a:buFont typeface="Wingdings" panose="05000000000000000000" pitchFamily="2" charset="2"/>
              <a:buNone/>
            </a:pPr>
            <a:endParaRPr lang="zh-CN" altLang="en-US" sz="1600" dirty="0">
              <a:solidFill>
                <a:srgbClr val="0070C0"/>
              </a:solidFill>
              <a:latin typeface="黑体" panose="02010609060101010101" pitchFamily="49" charset="-122"/>
              <a:ea typeface="黑体" panose="02010609060101010101" pitchFamily="49" charset="-122"/>
            </a:endParaRPr>
          </a:p>
          <a:p>
            <a:pPr marL="0" indent="0">
              <a:buFont typeface="Wingdings" panose="05000000000000000000" pitchFamily="2" charset="2"/>
              <a:buNone/>
            </a:pPr>
            <a:endParaRPr lang="zh-CN" altLang="en-US" sz="1600" dirty="0">
              <a:solidFill>
                <a:srgbClr val="0070C0"/>
              </a:solidFill>
              <a:latin typeface="黑体" panose="02010609060101010101" pitchFamily="49" charset="-122"/>
              <a:ea typeface="黑体" panose="02010609060101010101" pitchFamily="49" charset="-122"/>
            </a:endParaRPr>
          </a:p>
          <a:p>
            <a:pPr marL="0" indent="0">
              <a:buFont typeface="Wingdings" panose="05000000000000000000" pitchFamily="2" charset="2"/>
              <a:buNone/>
            </a:pPr>
            <a:endParaRPr lang="zh-CN" altLang="en-US" sz="1600" dirty="0">
              <a:solidFill>
                <a:srgbClr val="0070C0"/>
              </a:solidFill>
              <a:latin typeface="黑体" panose="02010609060101010101" pitchFamily="49" charset="-122"/>
              <a:ea typeface="黑体" panose="02010609060101010101" pitchFamily="49" charset="-122"/>
            </a:endParaRPr>
          </a:p>
          <a:p>
            <a:pPr marL="0" indent="0">
              <a:buFont typeface="Wingdings" panose="05000000000000000000" pitchFamily="2" charset="2"/>
              <a:buNone/>
            </a:pPr>
            <a:endParaRPr lang="zh-CN" altLang="en-US" sz="1600" dirty="0">
              <a:solidFill>
                <a:srgbClr val="0070C0"/>
              </a:solidFill>
              <a:latin typeface="黑体" panose="02010609060101010101" pitchFamily="49" charset="-122"/>
              <a:ea typeface="黑体" panose="02010609060101010101" pitchFamily="49" charset="-122"/>
            </a:endParaRPr>
          </a:p>
          <a:p>
            <a:pPr marL="0" indent="0">
              <a:buFont typeface="Wingdings" panose="05000000000000000000" pitchFamily="2" charset="2"/>
              <a:buNone/>
            </a:pPr>
            <a:endParaRPr lang="zh-CN" altLang="en-US" sz="1600" dirty="0">
              <a:solidFill>
                <a:srgbClr val="0070C0"/>
              </a:solidFill>
              <a:latin typeface="黑体" panose="02010609060101010101" pitchFamily="49" charset="-122"/>
              <a:ea typeface="黑体" panose="02010609060101010101" pitchFamily="49" charset="-122"/>
            </a:endParaRPr>
          </a:p>
          <a:p>
            <a:r>
              <a:rPr lang="zh-CN" altLang="en-US" sz="2000" dirty="0">
                <a:solidFill>
                  <a:schemeClr val="bg1">
                    <a:lumMod val="50000"/>
                  </a:schemeClr>
                </a:solidFill>
                <a:latin typeface="黑体" panose="02010609060101010101" pitchFamily="49" charset="-122"/>
                <a:ea typeface="黑体" panose="02010609060101010101" pitchFamily="49" charset="-122"/>
                <a:sym typeface="Arial" panose="020B0604020202020204" pitchFamily="34" charset="0"/>
              </a:rPr>
              <a:t>数据规模：</a:t>
            </a:r>
            <a:r>
              <a:rPr lang="zh-CN" altLang="en-US" sz="2000" dirty="0">
                <a:solidFill>
                  <a:srgbClr val="0070C0"/>
                </a:solidFill>
                <a:latin typeface="黑体" panose="02010609060101010101" pitchFamily="49" charset="-122"/>
                <a:ea typeface="黑体" panose="02010609060101010101" pitchFamily="49" charset="-122"/>
                <a:sym typeface="Arial" panose="020B0604020202020204" pitchFamily="34" charset="0"/>
              </a:rPr>
              <a:t>1.5亿条链接</a:t>
            </a:r>
            <a:r>
              <a:rPr lang="zh-CN" altLang="en-US" sz="2000" dirty="0">
                <a:solidFill>
                  <a:schemeClr val="bg1">
                    <a:lumMod val="50000"/>
                  </a:schemeClr>
                </a:solidFill>
                <a:latin typeface="黑体" panose="02010609060101010101" pitchFamily="49" charset="-122"/>
                <a:ea typeface="黑体" panose="02010609060101010101" pitchFamily="49" charset="-122"/>
                <a:sym typeface="Arial" panose="020B0604020202020204" pitchFamily="34" charset="0"/>
              </a:rPr>
              <a:t>数据，每年新增</a:t>
            </a:r>
            <a:r>
              <a:rPr lang="zh-CN" altLang="en-US" sz="2000" dirty="0">
                <a:solidFill>
                  <a:srgbClr val="0070C0"/>
                </a:solidFill>
                <a:latin typeface="黑体" panose="02010609060101010101" pitchFamily="49" charset="-122"/>
                <a:ea typeface="黑体" panose="02010609060101010101" pitchFamily="49" charset="-122"/>
                <a:sym typeface="Arial" panose="020B0604020202020204" pitchFamily="34" charset="0"/>
              </a:rPr>
              <a:t>2000万条</a:t>
            </a:r>
          </a:p>
          <a:p>
            <a:pPr marL="0" indent="0">
              <a:buFont typeface="Wingdings" panose="05000000000000000000" pitchFamily="2" charset="2"/>
              <a:buNone/>
            </a:pPr>
            <a:endParaRPr lang="zh-CN" altLang="en-US" sz="1400" dirty="0">
              <a:solidFill>
                <a:srgbClr val="0070C0"/>
              </a:solidFill>
              <a:latin typeface="黑体" panose="02010609060101010101" pitchFamily="49" charset="-122"/>
              <a:ea typeface="黑体" panose="02010609060101010101" pitchFamily="49" charset="-122"/>
            </a:endParaRPr>
          </a:p>
        </p:txBody>
      </p:sp>
      <p:grpSp>
        <p:nvGrpSpPr>
          <p:cNvPr id="8195" name="流程图: 磁盘 4"/>
          <p:cNvGrpSpPr>
            <a:grpSpLocks/>
          </p:cNvGrpSpPr>
          <p:nvPr/>
        </p:nvGrpSpPr>
        <p:grpSpPr bwMode="auto">
          <a:xfrm>
            <a:off x="914400" y="4491038"/>
            <a:ext cx="1397000" cy="939800"/>
            <a:chOff x="0" y="0"/>
            <a:chExt cx="880" cy="592"/>
          </a:xfrm>
        </p:grpSpPr>
        <p:pic>
          <p:nvPicPr>
            <p:cNvPr id="8196" name="流程图: 磁盘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80" cy="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7" name="Text Box 5"/>
            <p:cNvSpPr txBox="1">
              <a:spLocks noChangeArrowheads="1"/>
            </p:cNvSpPr>
            <p:nvPr/>
          </p:nvSpPr>
          <p:spPr bwMode="auto">
            <a:xfrm>
              <a:off x="6" y="200"/>
              <a:ext cx="86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rgbClr val="000066"/>
                  </a:solidFill>
                  <a:latin typeface="Arial" panose="020B0604020202020204" pitchFamily="34" charset="0"/>
                  <a:ea typeface="宋体" panose="02010600030101010101" pitchFamily="2" charset="-122"/>
                </a:defRPr>
              </a:lvl1pPr>
              <a:lvl2pPr marL="742950" indent="-285750" eaLnBrk="0" hangingPunct="0">
                <a:defRPr sz="2800" b="1">
                  <a:solidFill>
                    <a:srgbClr val="000066"/>
                  </a:solidFill>
                  <a:latin typeface="Arial" panose="020B0604020202020204" pitchFamily="34" charset="0"/>
                  <a:ea typeface="宋体" panose="02010600030101010101" pitchFamily="2" charset="-122"/>
                </a:defRPr>
              </a:lvl2pPr>
              <a:lvl3pPr marL="1143000" indent="-228600" eaLnBrk="0" hangingPunct="0">
                <a:defRPr sz="2800" b="1">
                  <a:solidFill>
                    <a:srgbClr val="000066"/>
                  </a:solidFill>
                  <a:latin typeface="Arial" panose="020B0604020202020204" pitchFamily="34" charset="0"/>
                  <a:ea typeface="宋体" panose="02010600030101010101" pitchFamily="2" charset="-122"/>
                </a:defRPr>
              </a:lvl3pPr>
              <a:lvl4pPr marL="1600200" indent="-228600" eaLnBrk="0" hangingPunct="0">
                <a:defRPr sz="2800" b="1">
                  <a:solidFill>
                    <a:srgbClr val="000066"/>
                  </a:solidFill>
                  <a:latin typeface="Arial" panose="020B0604020202020204" pitchFamily="34" charset="0"/>
                  <a:ea typeface="宋体" panose="02010600030101010101" pitchFamily="2" charset="-122"/>
                </a:defRPr>
              </a:lvl4pPr>
              <a:lvl5pPr marL="2057400" indent="-228600" eaLnBrk="0" hangingPunct="0">
                <a:defRPr sz="2800" b="1">
                  <a:solidFill>
                    <a:srgbClr val="000066"/>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l"/>
                <a:defRPr sz="2800" b="1">
                  <a:solidFill>
                    <a:srgbClr val="000066"/>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l"/>
                <a:defRPr sz="2800" b="1">
                  <a:solidFill>
                    <a:srgbClr val="000066"/>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l"/>
                <a:defRPr sz="2800" b="1">
                  <a:solidFill>
                    <a:srgbClr val="000066"/>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l"/>
                <a:defRPr sz="2800" b="1">
                  <a:solidFill>
                    <a:srgbClr val="000066"/>
                  </a:solidFill>
                  <a:latin typeface="Arial" panose="020B0604020202020204" pitchFamily="34" charset="0"/>
                  <a:ea typeface="宋体" panose="02010600030101010101" pitchFamily="2" charset="-122"/>
                </a:defRPr>
              </a:lvl9pPr>
            </a:lstStyle>
            <a:p>
              <a:pPr eaLnBrk="1" hangingPunct="1">
                <a:buFont typeface="Wingdings" panose="05000000000000000000" pitchFamily="2" charset="2"/>
                <a:buNone/>
              </a:pPr>
              <a:r>
                <a:rPr lang="zh-CN" altLang="en-US" sz="1600">
                  <a:solidFill>
                    <a:srgbClr val="000033"/>
                  </a:solidFill>
                </a:rPr>
                <a:t>  期刊数据库</a:t>
              </a:r>
              <a:endParaRPr lang="en-US" sz="1600">
                <a:solidFill>
                  <a:srgbClr val="000033"/>
                </a:solidFill>
              </a:endParaRPr>
            </a:p>
            <a:p>
              <a:pPr eaLnBrk="1" hangingPunct="1">
                <a:buFont typeface="Wingdings" panose="05000000000000000000" pitchFamily="2" charset="2"/>
                <a:buNone/>
              </a:pPr>
              <a:r>
                <a:rPr lang="zh-CN" altLang="en-US" sz="1600">
                  <a:solidFill>
                    <a:srgbClr val="000033"/>
                  </a:solidFill>
                </a:rPr>
                <a:t>  参考文献</a:t>
              </a:r>
            </a:p>
          </p:txBody>
        </p:sp>
      </p:grpSp>
      <p:grpSp>
        <p:nvGrpSpPr>
          <p:cNvPr id="8198" name="流程图: 磁盘 6"/>
          <p:cNvGrpSpPr>
            <a:grpSpLocks/>
          </p:cNvGrpSpPr>
          <p:nvPr/>
        </p:nvGrpSpPr>
        <p:grpSpPr bwMode="auto">
          <a:xfrm>
            <a:off x="2362200" y="4491038"/>
            <a:ext cx="1397000" cy="939800"/>
            <a:chOff x="0" y="0"/>
            <a:chExt cx="880" cy="592"/>
          </a:xfrm>
        </p:grpSpPr>
        <p:pic>
          <p:nvPicPr>
            <p:cNvPr id="8199" name="流程图: 磁盘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80" cy="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0" name="Text Box 8"/>
            <p:cNvSpPr txBox="1">
              <a:spLocks noChangeArrowheads="1"/>
            </p:cNvSpPr>
            <p:nvPr/>
          </p:nvSpPr>
          <p:spPr bwMode="auto">
            <a:xfrm>
              <a:off x="8" y="200"/>
              <a:ext cx="86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rgbClr val="000066"/>
                  </a:solidFill>
                  <a:latin typeface="Arial" panose="020B0604020202020204" pitchFamily="34" charset="0"/>
                  <a:ea typeface="宋体" panose="02010600030101010101" pitchFamily="2" charset="-122"/>
                </a:defRPr>
              </a:lvl1pPr>
              <a:lvl2pPr marL="742950" indent="-285750" eaLnBrk="0" hangingPunct="0">
                <a:defRPr sz="2800" b="1">
                  <a:solidFill>
                    <a:srgbClr val="000066"/>
                  </a:solidFill>
                  <a:latin typeface="Arial" panose="020B0604020202020204" pitchFamily="34" charset="0"/>
                  <a:ea typeface="宋体" panose="02010600030101010101" pitchFamily="2" charset="-122"/>
                </a:defRPr>
              </a:lvl2pPr>
              <a:lvl3pPr marL="1143000" indent="-228600" eaLnBrk="0" hangingPunct="0">
                <a:defRPr sz="2800" b="1">
                  <a:solidFill>
                    <a:srgbClr val="000066"/>
                  </a:solidFill>
                  <a:latin typeface="Arial" panose="020B0604020202020204" pitchFamily="34" charset="0"/>
                  <a:ea typeface="宋体" panose="02010600030101010101" pitchFamily="2" charset="-122"/>
                </a:defRPr>
              </a:lvl3pPr>
              <a:lvl4pPr marL="1600200" indent="-228600" eaLnBrk="0" hangingPunct="0">
                <a:defRPr sz="2800" b="1">
                  <a:solidFill>
                    <a:srgbClr val="000066"/>
                  </a:solidFill>
                  <a:latin typeface="Arial" panose="020B0604020202020204" pitchFamily="34" charset="0"/>
                  <a:ea typeface="宋体" panose="02010600030101010101" pitchFamily="2" charset="-122"/>
                </a:defRPr>
              </a:lvl4pPr>
              <a:lvl5pPr marL="2057400" indent="-228600" eaLnBrk="0" hangingPunct="0">
                <a:defRPr sz="2800" b="1">
                  <a:solidFill>
                    <a:srgbClr val="000066"/>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l"/>
                <a:defRPr sz="2800" b="1">
                  <a:solidFill>
                    <a:srgbClr val="000066"/>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l"/>
                <a:defRPr sz="2800" b="1">
                  <a:solidFill>
                    <a:srgbClr val="000066"/>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l"/>
                <a:defRPr sz="2800" b="1">
                  <a:solidFill>
                    <a:srgbClr val="000066"/>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l"/>
                <a:defRPr sz="2800" b="1">
                  <a:solidFill>
                    <a:srgbClr val="000066"/>
                  </a:solidFill>
                  <a:latin typeface="Arial" panose="020B0604020202020204" pitchFamily="34" charset="0"/>
                  <a:ea typeface="宋体" panose="02010600030101010101" pitchFamily="2" charset="-122"/>
                </a:defRPr>
              </a:lvl9pPr>
            </a:lstStyle>
            <a:p>
              <a:pPr algn="ctr" eaLnBrk="1" hangingPunct="1">
                <a:buFont typeface="Wingdings" panose="05000000000000000000" pitchFamily="2" charset="2"/>
                <a:buNone/>
              </a:pPr>
              <a:r>
                <a:rPr lang="zh-CN" altLang="en-US" sz="1600">
                  <a:solidFill>
                    <a:srgbClr val="000033"/>
                  </a:solidFill>
                </a:rPr>
                <a:t>博士论文库</a:t>
              </a:r>
              <a:endParaRPr lang="en-US" sz="1600">
                <a:solidFill>
                  <a:srgbClr val="000033"/>
                </a:solidFill>
              </a:endParaRPr>
            </a:p>
            <a:p>
              <a:pPr algn="ctr" eaLnBrk="1" hangingPunct="1">
                <a:buFont typeface="Wingdings" panose="05000000000000000000" pitchFamily="2" charset="2"/>
                <a:buNone/>
              </a:pPr>
              <a:r>
                <a:rPr lang="en-US" sz="1600">
                  <a:solidFill>
                    <a:srgbClr val="000033"/>
                  </a:solidFill>
                </a:rPr>
                <a:t> </a:t>
              </a:r>
              <a:r>
                <a:rPr lang="zh-CN" altLang="en-US" sz="1600">
                  <a:solidFill>
                    <a:srgbClr val="000033"/>
                  </a:solidFill>
                </a:rPr>
                <a:t>参考文献</a:t>
              </a:r>
            </a:p>
          </p:txBody>
        </p:sp>
      </p:grpSp>
      <p:grpSp>
        <p:nvGrpSpPr>
          <p:cNvPr id="8201" name="流程图: 磁盘 7"/>
          <p:cNvGrpSpPr>
            <a:grpSpLocks/>
          </p:cNvGrpSpPr>
          <p:nvPr/>
        </p:nvGrpSpPr>
        <p:grpSpPr bwMode="auto">
          <a:xfrm>
            <a:off x="3810000" y="4491038"/>
            <a:ext cx="1397000" cy="939800"/>
            <a:chOff x="0" y="0"/>
            <a:chExt cx="880" cy="592"/>
          </a:xfrm>
        </p:grpSpPr>
        <p:pic>
          <p:nvPicPr>
            <p:cNvPr id="8202" name="流程图: 磁盘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80" cy="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3" name="Text Box 11"/>
            <p:cNvSpPr txBox="1">
              <a:spLocks noChangeArrowheads="1"/>
            </p:cNvSpPr>
            <p:nvPr/>
          </p:nvSpPr>
          <p:spPr bwMode="auto">
            <a:xfrm>
              <a:off x="6" y="200"/>
              <a:ext cx="86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rgbClr val="000066"/>
                  </a:solidFill>
                  <a:latin typeface="Arial" panose="020B0604020202020204" pitchFamily="34" charset="0"/>
                  <a:ea typeface="宋体" panose="02010600030101010101" pitchFamily="2" charset="-122"/>
                </a:defRPr>
              </a:lvl1pPr>
              <a:lvl2pPr marL="742950" indent="-285750" eaLnBrk="0" hangingPunct="0">
                <a:defRPr sz="2800" b="1">
                  <a:solidFill>
                    <a:srgbClr val="000066"/>
                  </a:solidFill>
                  <a:latin typeface="Arial" panose="020B0604020202020204" pitchFamily="34" charset="0"/>
                  <a:ea typeface="宋体" panose="02010600030101010101" pitchFamily="2" charset="-122"/>
                </a:defRPr>
              </a:lvl2pPr>
              <a:lvl3pPr marL="1143000" indent="-228600" eaLnBrk="0" hangingPunct="0">
                <a:defRPr sz="2800" b="1">
                  <a:solidFill>
                    <a:srgbClr val="000066"/>
                  </a:solidFill>
                  <a:latin typeface="Arial" panose="020B0604020202020204" pitchFamily="34" charset="0"/>
                  <a:ea typeface="宋体" panose="02010600030101010101" pitchFamily="2" charset="-122"/>
                </a:defRPr>
              </a:lvl3pPr>
              <a:lvl4pPr marL="1600200" indent="-228600" eaLnBrk="0" hangingPunct="0">
                <a:defRPr sz="2800" b="1">
                  <a:solidFill>
                    <a:srgbClr val="000066"/>
                  </a:solidFill>
                  <a:latin typeface="Arial" panose="020B0604020202020204" pitchFamily="34" charset="0"/>
                  <a:ea typeface="宋体" panose="02010600030101010101" pitchFamily="2" charset="-122"/>
                </a:defRPr>
              </a:lvl4pPr>
              <a:lvl5pPr marL="2057400" indent="-228600" eaLnBrk="0" hangingPunct="0">
                <a:defRPr sz="2800" b="1">
                  <a:solidFill>
                    <a:srgbClr val="000066"/>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l"/>
                <a:defRPr sz="2800" b="1">
                  <a:solidFill>
                    <a:srgbClr val="000066"/>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l"/>
                <a:defRPr sz="2800" b="1">
                  <a:solidFill>
                    <a:srgbClr val="000066"/>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l"/>
                <a:defRPr sz="2800" b="1">
                  <a:solidFill>
                    <a:srgbClr val="000066"/>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l"/>
                <a:defRPr sz="2800" b="1">
                  <a:solidFill>
                    <a:srgbClr val="000066"/>
                  </a:solidFill>
                  <a:latin typeface="Arial" panose="020B0604020202020204" pitchFamily="34" charset="0"/>
                  <a:ea typeface="宋体" panose="02010600030101010101" pitchFamily="2" charset="-122"/>
                </a:defRPr>
              </a:lvl9pPr>
            </a:lstStyle>
            <a:p>
              <a:pPr algn="ctr" eaLnBrk="1" hangingPunct="1">
                <a:buFont typeface="Wingdings" panose="05000000000000000000" pitchFamily="2" charset="2"/>
                <a:buNone/>
              </a:pPr>
              <a:r>
                <a:rPr lang="zh-CN" altLang="en-US" sz="1600">
                  <a:solidFill>
                    <a:srgbClr val="000033"/>
                  </a:solidFill>
                  <a:latin typeface="宋体" panose="02010600030101010101" pitchFamily="2" charset="-122"/>
                </a:rPr>
                <a:t>硕士论文库    参考文献</a:t>
              </a:r>
            </a:p>
          </p:txBody>
        </p:sp>
      </p:grpSp>
      <p:grpSp>
        <p:nvGrpSpPr>
          <p:cNvPr id="8204" name="流程图: 磁盘 8"/>
          <p:cNvGrpSpPr>
            <a:grpSpLocks/>
          </p:cNvGrpSpPr>
          <p:nvPr/>
        </p:nvGrpSpPr>
        <p:grpSpPr bwMode="auto">
          <a:xfrm>
            <a:off x="5257800" y="4491038"/>
            <a:ext cx="1397000" cy="939800"/>
            <a:chOff x="0" y="0"/>
            <a:chExt cx="880" cy="592"/>
          </a:xfrm>
        </p:grpSpPr>
        <p:pic>
          <p:nvPicPr>
            <p:cNvPr id="8205" name="流程图: 磁盘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880" cy="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6" name="Text Box 14"/>
            <p:cNvSpPr txBox="1">
              <a:spLocks noChangeArrowheads="1"/>
            </p:cNvSpPr>
            <p:nvPr/>
          </p:nvSpPr>
          <p:spPr bwMode="auto">
            <a:xfrm>
              <a:off x="8" y="200"/>
              <a:ext cx="86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rgbClr val="000066"/>
                  </a:solidFill>
                  <a:latin typeface="Arial" panose="020B0604020202020204" pitchFamily="34" charset="0"/>
                  <a:ea typeface="宋体" panose="02010600030101010101" pitchFamily="2" charset="-122"/>
                </a:defRPr>
              </a:lvl1pPr>
              <a:lvl2pPr marL="742950" indent="-285750" eaLnBrk="0" hangingPunct="0">
                <a:defRPr sz="2800" b="1">
                  <a:solidFill>
                    <a:srgbClr val="000066"/>
                  </a:solidFill>
                  <a:latin typeface="Arial" panose="020B0604020202020204" pitchFamily="34" charset="0"/>
                  <a:ea typeface="宋体" panose="02010600030101010101" pitchFamily="2" charset="-122"/>
                </a:defRPr>
              </a:lvl2pPr>
              <a:lvl3pPr marL="1143000" indent="-228600" eaLnBrk="0" hangingPunct="0">
                <a:defRPr sz="2800" b="1">
                  <a:solidFill>
                    <a:srgbClr val="000066"/>
                  </a:solidFill>
                  <a:latin typeface="Arial" panose="020B0604020202020204" pitchFamily="34" charset="0"/>
                  <a:ea typeface="宋体" panose="02010600030101010101" pitchFamily="2" charset="-122"/>
                </a:defRPr>
              </a:lvl3pPr>
              <a:lvl4pPr marL="1600200" indent="-228600" eaLnBrk="0" hangingPunct="0">
                <a:defRPr sz="2800" b="1">
                  <a:solidFill>
                    <a:srgbClr val="000066"/>
                  </a:solidFill>
                  <a:latin typeface="Arial" panose="020B0604020202020204" pitchFamily="34" charset="0"/>
                  <a:ea typeface="宋体" panose="02010600030101010101" pitchFamily="2" charset="-122"/>
                </a:defRPr>
              </a:lvl4pPr>
              <a:lvl5pPr marL="2057400" indent="-228600" eaLnBrk="0" hangingPunct="0">
                <a:defRPr sz="2800" b="1">
                  <a:solidFill>
                    <a:srgbClr val="000066"/>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l"/>
                <a:defRPr sz="2800" b="1">
                  <a:solidFill>
                    <a:srgbClr val="000066"/>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l"/>
                <a:defRPr sz="2800" b="1">
                  <a:solidFill>
                    <a:srgbClr val="000066"/>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l"/>
                <a:defRPr sz="2800" b="1">
                  <a:solidFill>
                    <a:srgbClr val="000066"/>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l"/>
                <a:defRPr sz="2800" b="1">
                  <a:solidFill>
                    <a:srgbClr val="000066"/>
                  </a:solidFill>
                  <a:latin typeface="Arial" panose="020B0604020202020204" pitchFamily="34" charset="0"/>
                  <a:ea typeface="宋体" panose="02010600030101010101" pitchFamily="2" charset="-122"/>
                </a:defRPr>
              </a:lvl9pPr>
            </a:lstStyle>
            <a:p>
              <a:pPr algn="ctr" eaLnBrk="1" hangingPunct="1">
                <a:buFont typeface="Wingdings" panose="05000000000000000000" pitchFamily="2" charset="2"/>
                <a:buNone/>
              </a:pPr>
              <a:r>
                <a:rPr lang="zh-CN" altLang="en-US" sz="1600">
                  <a:solidFill>
                    <a:srgbClr val="000033"/>
                  </a:solidFill>
                </a:rPr>
                <a:t>会议论文库参考文献</a:t>
              </a:r>
            </a:p>
          </p:txBody>
        </p:sp>
      </p:grpSp>
      <p:grpSp>
        <p:nvGrpSpPr>
          <p:cNvPr id="8207" name="流程图: 磁盘 9"/>
          <p:cNvGrpSpPr>
            <a:grpSpLocks/>
          </p:cNvGrpSpPr>
          <p:nvPr/>
        </p:nvGrpSpPr>
        <p:grpSpPr bwMode="auto">
          <a:xfrm>
            <a:off x="6705600" y="4491038"/>
            <a:ext cx="1397000" cy="939800"/>
            <a:chOff x="0" y="0"/>
            <a:chExt cx="880" cy="592"/>
          </a:xfrm>
        </p:grpSpPr>
        <p:pic>
          <p:nvPicPr>
            <p:cNvPr id="8208" name="流程图: 磁盘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880" cy="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9" name="Text Box 17"/>
            <p:cNvSpPr txBox="1">
              <a:spLocks noChangeArrowheads="1"/>
            </p:cNvSpPr>
            <p:nvPr/>
          </p:nvSpPr>
          <p:spPr bwMode="auto">
            <a:xfrm>
              <a:off x="6" y="200"/>
              <a:ext cx="86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sz="2800" b="1">
                  <a:solidFill>
                    <a:srgbClr val="000066"/>
                  </a:solidFill>
                  <a:latin typeface="Arial" panose="020B0604020202020204" pitchFamily="34" charset="0"/>
                  <a:ea typeface="宋体" panose="02010600030101010101" pitchFamily="2" charset="-122"/>
                </a:defRPr>
              </a:lvl1pPr>
              <a:lvl2pPr marL="742950" indent="-285750" eaLnBrk="0" hangingPunct="0">
                <a:defRPr sz="2800" b="1">
                  <a:solidFill>
                    <a:srgbClr val="000066"/>
                  </a:solidFill>
                  <a:latin typeface="Arial" panose="020B0604020202020204" pitchFamily="34" charset="0"/>
                  <a:ea typeface="宋体" panose="02010600030101010101" pitchFamily="2" charset="-122"/>
                </a:defRPr>
              </a:lvl2pPr>
              <a:lvl3pPr marL="1143000" indent="-228600" eaLnBrk="0" hangingPunct="0">
                <a:defRPr sz="2800" b="1">
                  <a:solidFill>
                    <a:srgbClr val="000066"/>
                  </a:solidFill>
                  <a:latin typeface="Arial" panose="020B0604020202020204" pitchFamily="34" charset="0"/>
                  <a:ea typeface="宋体" panose="02010600030101010101" pitchFamily="2" charset="-122"/>
                </a:defRPr>
              </a:lvl3pPr>
              <a:lvl4pPr marL="1600200" indent="-228600" eaLnBrk="0" hangingPunct="0">
                <a:defRPr sz="2800" b="1">
                  <a:solidFill>
                    <a:srgbClr val="000066"/>
                  </a:solidFill>
                  <a:latin typeface="Arial" panose="020B0604020202020204" pitchFamily="34" charset="0"/>
                  <a:ea typeface="宋体" panose="02010600030101010101" pitchFamily="2" charset="-122"/>
                </a:defRPr>
              </a:lvl4pPr>
              <a:lvl5pPr marL="2057400" indent="-228600" eaLnBrk="0" hangingPunct="0">
                <a:defRPr sz="2800" b="1">
                  <a:solidFill>
                    <a:srgbClr val="000066"/>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l"/>
                <a:defRPr sz="2800" b="1">
                  <a:solidFill>
                    <a:srgbClr val="000066"/>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l"/>
                <a:defRPr sz="2800" b="1">
                  <a:solidFill>
                    <a:srgbClr val="000066"/>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l"/>
                <a:defRPr sz="2800" b="1">
                  <a:solidFill>
                    <a:srgbClr val="000066"/>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l"/>
                <a:defRPr sz="2800" b="1">
                  <a:solidFill>
                    <a:srgbClr val="000066"/>
                  </a:solidFill>
                  <a:latin typeface="Arial" panose="020B0604020202020204" pitchFamily="34" charset="0"/>
                  <a:ea typeface="宋体" panose="02010600030101010101" pitchFamily="2" charset="-122"/>
                </a:defRPr>
              </a:lvl9pPr>
            </a:lstStyle>
            <a:p>
              <a:pPr algn="ctr" eaLnBrk="1" hangingPunct="1">
                <a:buFont typeface="Wingdings" panose="05000000000000000000" pitchFamily="2" charset="2"/>
                <a:buNone/>
              </a:pPr>
              <a:r>
                <a:rPr lang="zh-CN" altLang="en-US" sz="1600">
                  <a:solidFill>
                    <a:srgbClr val="000033"/>
                  </a:solidFill>
                </a:rPr>
                <a:t>未入编期刊参考文献</a:t>
              </a:r>
            </a:p>
          </p:txBody>
        </p:sp>
      </p:grpSp>
      <p:sp>
        <p:nvSpPr>
          <p:cNvPr id="8210" name="AutoShape 18"/>
          <p:cNvSpPr>
            <a:spLocks noChangeArrowheads="1"/>
          </p:cNvSpPr>
          <p:nvPr/>
        </p:nvSpPr>
        <p:spPr bwMode="auto">
          <a:xfrm>
            <a:off x="2820988" y="2978150"/>
            <a:ext cx="3276600" cy="676275"/>
          </a:xfrm>
          <a:prstGeom prst="flowChartTerminator">
            <a:avLst/>
          </a:prstGeom>
          <a:solidFill>
            <a:srgbClr val="FFCC00"/>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lstStyle>
            <a:lvl1pPr eaLnBrk="0" hangingPunct="0">
              <a:defRPr sz="2800" b="1">
                <a:solidFill>
                  <a:srgbClr val="000066"/>
                </a:solidFill>
                <a:latin typeface="Arial" panose="020B0604020202020204" pitchFamily="34" charset="0"/>
                <a:ea typeface="宋体" panose="02010600030101010101" pitchFamily="2" charset="-122"/>
              </a:defRPr>
            </a:lvl1pPr>
            <a:lvl2pPr marL="742950" indent="-285750" eaLnBrk="0" hangingPunct="0">
              <a:defRPr sz="2800" b="1">
                <a:solidFill>
                  <a:srgbClr val="000066"/>
                </a:solidFill>
                <a:latin typeface="Arial" panose="020B0604020202020204" pitchFamily="34" charset="0"/>
                <a:ea typeface="宋体" panose="02010600030101010101" pitchFamily="2" charset="-122"/>
              </a:defRPr>
            </a:lvl2pPr>
            <a:lvl3pPr marL="1143000" indent="-228600" eaLnBrk="0" hangingPunct="0">
              <a:defRPr sz="2800" b="1">
                <a:solidFill>
                  <a:srgbClr val="000066"/>
                </a:solidFill>
                <a:latin typeface="Arial" panose="020B0604020202020204" pitchFamily="34" charset="0"/>
                <a:ea typeface="宋体" panose="02010600030101010101" pitchFamily="2" charset="-122"/>
              </a:defRPr>
            </a:lvl3pPr>
            <a:lvl4pPr marL="1600200" indent="-228600" eaLnBrk="0" hangingPunct="0">
              <a:defRPr sz="2800" b="1">
                <a:solidFill>
                  <a:srgbClr val="000066"/>
                </a:solidFill>
                <a:latin typeface="Arial" panose="020B0604020202020204" pitchFamily="34" charset="0"/>
                <a:ea typeface="宋体" panose="02010600030101010101" pitchFamily="2" charset="-122"/>
              </a:defRPr>
            </a:lvl4pPr>
            <a:lvl5pPr marL="2057400" indent="-228600" eaLnBrk="0" hangingPunct="0">
              <a:defRPr sz="2800" b="1">
                <a:solidFill>
                  <a:srgbClr val="000066"/>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tx2"/>
              </a:buClr>
              <a:buSzPct val="70000"/>
              <a:buFont typeface="Wingdings" panose="05000000000000000000" pitchFamily="2" charset="2"/>
              <a:buChar char="l"/>
              <a:defRPr sz="2800" b="1">
                <a:solidFill>
                  <a:srgbClr val="000066"/>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tx2"/>
              </a:buClr>
              <a:buSzPct val="70000"/>
              <a:buFont typeface="Wingdings" panose="05000000000000000000" pitchFamily="2" charset="2"/>
              <a:buChar char="l"/>
              <a:defRPr sz="2800" b="1">
                <a:solidFill>
                  <a:srgbClr val="000066"/>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tx2"/>
              </a:buClr>
              <a:buSzPct val="70000"/>
              <a:buFont typeface="Wingdings" panose="05000000000000000000" pitchFamily="2" charset="2"/>
              <a:buChar char="l"/>
              <a:defRPr sz="2800" b="1">
                <a:solidFill>
                  <a:srgbClr val="000066"/>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tx2"/>
              </a:buClr>
              <a:buSzPct val="70000"/>
              <a:buFont typeface="Wingdings" panose="05000000000000000000" pitchFamily="2" charset="2"/>
              <a:buChar char="l"/>
              <a:defRPr sz="2800" b="1">
                <a:solidFill>
                  <a:srgbClr val="000066"/>
                </a:solidFill>
                <a:latin typeface="Arial" panose="020B0604020202020204" pitchFamily="34" charset="0"/>
                <a:ea typeface="宋体" panose="02010600030101010101" pitchFamily="2" charset="-122"/>
              </a:defRPr>
            </a:lvl9pPr>
          </a:lstStyle>
          <a:p>
            <a:pPr algn="ctr" eaLnBrk="1" hangingPunct="1">
              <a:buFont typeface="Wingdings" panose="05000000000000000000" pitchFamily="2" charset="2"/>
              <a:buNone/>
            </a:pPr>
            <a:r>
              <a:rPr lang="zh-CN" altLang="en-US"/>
              <a:t>中国引文数据库</a:t>
            </a:r>
            <a:endParaRPr lang="zh-CN" altLang="en-US">
              <a:solidFill>
                <a:srgbClr val="C00000"/>
              </a:solidFill>
            </a:endParaRPr>
          </a:p>
        </p:txBody>
      </p:sp>
      <p:sp>
        <p:nvSpPr>
          <p:cNvPr id="8211" name="AutoShape 19"/>
          <p:cNvSpPr>
            <a:spLocks noChangeArrowheads="1"/>
          </p:cNvSpPr>
          <p:nvPr/>
        </p:nvSpPr>
        <p:spPr bwMode="auto">
          <a:xfrm>
            <a:off x="2971800" y="3736975"/>
            <a:ext cx="3125788" cy="677863"/>
          </a:xfrm>
          <a:prstGeom prst="upArrow">
            <a:avLst>
              <a:gd name="adj1" fmla="val 50000"/>
              <a:gd name="adj2" fmla="val 25000"/>
            </a:avLst>
          </a:prstGeom>
          <a:solidFill>
            <a:srgbClr val="C0C0C0"/>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buFont typeface="Wingdings" panose="05000000000000000000" pitchFamily="2" charset="2"/>
              <a:buNone/>
            </a:pPr>
            <a:r>
              <a:rPr lang="zh-CN" altLang="en-US"/>
              <a:t>中英文参考文献</a:t>
            </a:r>
          </a:p>
        </p:txBody>
      </p:sp>
      <p:sp>
        <p:nvSpPr>
          <p:cNvPr id="8212" name="Rectangle 20"/>
          <p:cNvSpPr>
            <a:spLocks noGrp="1" noChangeArrowheads="1"/>
          </p:cNvSpPr>
          <p:nvPr/>
        </p:nvSpPr>
        <p:spPr bwMode="auto">
          <a:xfrm>
            <a:off x="457200" y="152400"/>
            <a:ext cx="82296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3200">
                <a:solidFill>
                  <a:schemeClr val="bg1"/>
                </a:solidFill>
                <a:latin typeface="微软雅黑" panose="020B0503020204020204" pitchFamily="34" charset="-122"/>
                <a:ea typeface="微软雅黑" panose="020B0503020204020204" pitchFamily="34" charset="-122"/>
              </a:defRPr>
            </a:lvl1pPr>
            <a:lvl2pPr>
              <a:spcBef>
                <a:spcPct val="0"/>
              </a:spcBef>
              <a:defRPr sz="3200">
                <a:solidFill>
                  <a:schemeClr val="bg1"/>
                </a:solidFill>
                <a:latin typeface="微软雅黑" panose="020B0503020204020204" pitchFamily="34" charset="-122"/>
                <a:ea typeface="微软雅黑" panose="020B0503020204020204" pitchFamily="34" charset="-122"/>
              </a:defRPr>
            </a:lvl2pPr>
            <a:lvl3pPr>
              <a:spcBef>
                <a:spcPct val="0"/>
              </a:spcBef>
              <a:defRPr sz="3200">
                <a:solidFill>
                  <a:schemeClr val="bg1"/>
                </a:solidFill>
                <a:latin typeface="微软雅黑" panose="020B0503020204020204" pitchFamily="34" charset="-122"/>
                <a:ea typeface="微软雅黑" panose="020B0503020204020204" pitchFamily="34" charset="-122"/>
              </a:defRPr>
            </a:lvl3pPr>
            <a:lvl4pPr>
              <a:spcBef>
                <a:spcPct val="0"/>
              </a:spcBef>
              <a:defRPr sz="3200">
                <a:solidFill>
                  <a:schemeClr val="bg1"/>
                </a:solidFill>
                <a:latin typeface="微软雅黑" panose="020B0503020204020204" pitchFamily="34" charset="-122"/>
                <a:ea typeface="微软雅黑" panose="020B0503020204020204" pitchFamily="34" charset="-122"/>
              </a:defRPr>
            </a:lvl4pPr>
            <a:lvl5pPr>
              <a:spcBef>
                <a:spcPct val="0"/>
              </a:spcBef>
              <a:defRPr sz="3200">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3200">
                <a:solidFill>
                  <a:schemeClr val="bg1"/>
                </a:solidFill>
                <a:latin typeface="微软雅黑" panose="020B0503020204020204" pitchFamily="34" charset="-122"/>
                <a:ea typeface="微软雅黑" panose="020B0503020204020204" pitchFamily="34" charset="-122"/>
              </a:defRPr>
            </a:lvl6pPr>
            <a:lvl7pPr marL="914400" fontAlgn="base">
              <a:spcBef>
                <a:spcPct val="0"/>
              </a:spcBef>
              <a:spcAft>
                <a:spcPct val="0"/>
              </a:spcAft>
              <a:defRPr sz="3200">
                <a:solidFill>
                  <a:schemeClr val="bg1"/>
                </a:solidFill>
                <a:latin typeface="微软雅黑" panose="020B0503020204020204" pitchFamily="34" charset="-122"/>
                <a:ea typeface="微软雅黑" panose="020B0503020204020204" pitchFamily="34" charset="-122"/>
              </a:defRPr>
            </a:lvl7pPr>
            <a:lvl8pPr marL="1371600" fontAlgn="base">
              <a:spcBef>
                <a:spcPct val="0"/>
              </a:spcBef>
              <a:spcAft>
                <a:spcPct val="0"/>
              </a:spcAft>
              <a:defRPr sz="3200">
                <a:solidFill>
                  <a:schemeClr val="bg1"/>
                </a:solidFill>
                <a:latin typeface="微软雅黑" panose="020B0503020204020204" pitchFamily="34" charset="-122"/>
                <a:ea typeface="微软雅黑" panose="020B0503020204020204" pitchFamily="34" charset="-122"/>
              </a:defRPr>
            </a:lvl8pPr>
            <a:lvl9pPr marL="1828800" fontAlgn="base">
              <a:spcBef>
                <a:spcPct val="0"/>
              </a:spcBef>
              <a:spcAft>
                <a:spcPct val="0"/>
              </a:spcAft>
              <a:defRPr sz="3200">
                <a:solidFill>
                  <a:schemeClr val="bg1"/>
                </a:solidFill>
                <a:latin typeface="微软雅黑" panose="020B0503020204020204" pitchFamily="34" charset="-122"/>
                <a:ea typeface="微软雅黑" panose="020B0503020204020204" pitchFamily="34" charset="-122"/>
              </a:defRPr>
            </a:lvl9pPr>
          </a:lstStyle>
          <a:p>
            <a:pPr>
              <a:buClrTx/>
              <a:buSzTx/>
              <a:buFontTx/>
              <a:buNone/>
            </a:pPr>
            <a:r>
              <a:rPr lang="zh-CN" altLang="en-US" sz="3600" b="0" dirty="0">
                <a:ea typeface="华文新魏" panose="02010800040101010101" pitchFamily="2" charset="-122"/>
              </a:rPr>
              <a:t>一、</a:t>
            </a:r>
            <a:r>
              <a:rPr lang="zh-CN" altLang="en-US" sz="3600" b="0" dirty="0" smtClean="0">
                <a:ea typeface="华文新魏" panose="02010800040101010101" pitchFamily="2" charset="-122"/>
              </a:rPr>
              <a:t>《中国引文</a:t>
            </a:r>
            <a:r>
              <a:rPr lang="zh-CN" altLang="en-US" sz="3600" dirty="0">
                <a:solidFill>
                  <a:schemeClr val="bg1">
                    <a:lumMod val="50000"/>
                  </a:schemeClr>
                </a:solidFill>
                <a:latin typeface="+mj-ea"/>
              </a:rPr>
              <a:t>引文文献库</a:t>
            </a:r>
            <a:r>
              <a:rPr lang="zh-CN" altLang="en-US" sz="3600" b="0" dirty="0" smtClean="0">
                <a:ea typeface="华文新魏" panose="02010800040101010101" pitchFamily="2" charset="-122"/>
              </a:rPr>
              <a:t>数据库》</a:t>
            </a:r>
            <a:endParaRPr lang="zh-CN" altLang="en-US" sz="3600" b="0" dirty="0">
              <a:ea typeface="华文新魏" panose="02010800040101010101" pitchFamily="2" charset="-122"/>
            </a:endParaRPr>
          </a:p>
        </p:txBody>
      </p:sp>
    </p:spTree>
    <p:extLst>
      <p:ext uri="{BB962C8B-B14F-4D97-AF65-F5344CB8AC3E}">
        <p14:creationId xmlns:p14="http://schemas.microsoft.com/office/powerpoint/2010/main" val="4044372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内容占位符 2"/>
          <p:cNvSpPr>
            <a:spLocks noGrp="1"/>
          </p:cNvSpPr>
          <p:nvPr>
            <p:ph idx="4294967295"/>
          </p:nvPr>
        </p:nvSpPr>
        <p:spPr>
          <a:xfrm>
            <a:off x="457200" y="1548531"/>
            <a:ext cx="8229600" cy="1304405"/>
          </a:xfrm>
        </p:spPr>
        <p:txBody>
          <a:bodyPr/>
          <a:lstStyle/>
          <a:p>
            <a:pPr marL="0" indent="0">
              <a:lnSpc>
                <a:spcPct val="90000"/>
              </a:lnSpc>
              <a:buFont typeface="Wingdings" panose="05000000000000000000" pitchFamily="2" charset="2"/>
              <a:buNone/>
            </a:pPr>
            <a:r>
              <a:rPr lang="zh-CN" altLang="en-US" dirty="0" smtClean="0">
                <a:solidFill>
                  <a:schemeClr val="bg1">
                    <a:lumMod val="50000"/>
                  </a:schemeClr>
                </a:solidFill>
                <a:latin typeface="黑体" panose="02010609060101010101" pitchFamily="49" charset="-122"/>
                <a:ea typeface="黑体" panose="02010609060101010101" pitchFamily="49" charset="-122"/>
              </a:rPr>
              <a:t>《引文库》</a:t>
            </a:r>
            <a:r>
              <a:rPr lang="zh-CN" altLang="en-US" dirty="0">
                <a:solidFill>
                  <a:schemeClr val="bg1">
                    <a:lumMod val="50000"/>
                  </a:schemeClr>
                </a:solidFill>
                <a:latin typeface="黑体" panose="02010609060101010101" pitchFamily="49" charset="-122"/>
                <a:ea typeface="黑体" panose="02010609060101010101" pitchFamily="49" charset="-122"/>
              </a:rPr>
              <a:t>数据</a:t>
            </a:r>
            <a:r>
              <a:rPr lang="zh-CN" altLang="en-US" dirty="0" smtClean="0">
                <a:solidFill>
                  <a:schemeClr val="bg1">
                    <a:lumMod val="50000"/>
                  </a:schemeClr>
                </a:solidFill>
                <a:latin typeface="黑体" panose="02010609060101010101" pitchFamily="49" charset="-122"/>
                <a:ea typeface="黑体" panose="02010609060101010101" pitchFamily="49" charset="-122"/>
              </a:rPr>
              <a:t>特点</a:t>
            </a:r>
            <a:endParaRPr lang="zh-CN" altLang="en-US" dirty="0">
              <a:solidFill>
                <a:schemeClr val="bg1">
                  <a:lumMod val="50000"/>
                </a:schemeClr>
              </a:solidFill>
              <a:latin typeface="黑体" panose="02010609060101010101" pitchFamily="49" charset="-122"/>
              <a:ea typeface="黑体" panose="02010609060101010101" pitchFamily="49" charset="-122"/>
            </a:endParaRPr>
          </a:p>
          <a:p>
            <a:pPr>
              <a:lnSpc>
                <a:spcPct val="90000"/>
              </a:lnSpc>
            </a:pPr>
            <a:r>
              <a:rPr lang="zh-CN" altLang="en-US" sz="2400" dirty="0">
                <a:solidFill>
                  <a:srgbClr val="0070C0"/>
                </a:solidFill>
                <a:latin typeface="黑体" panose="02010609060101010101" pitchFamily="49" charset="-122"/>
                <a:ea typeface="黑体" panose="02010609060101010101" pitchFamily="49" charset="-122"/>
              </a:rPr>
              <a:t>多语种：</a:t>
            </a:r>
            <a:r>
              <a:rPr lang="zh-CN" altLang="en-US" sz="2400" dirty="0">
                <a:solidFill>
                  <a:schemeClr val="bg1">
                    <a:lumMod val="50000"/>
                  </a:schemeClr>
                </a:solidFill>
                <a:latin typeface="黑体" panose="02010609060101010101" pitchFamily="49" charset="-122"/>
                <a:ea typeface="黑体" panose="02010609060101010101" pitchFamily="49" charset="-122"/>
              </a:rPr>
              <a:t>中、英文引文数据，70余个国外著名数据库收录的期刊被引近千万次</a:t>
            </a:r>
          </a:p>
          <a:p>
            <a:pPr>
              <a:lnSpc>
                <a:spcPct val="90000"/>
              </a:lnSpc>
            </a:pPr>
            <a:endParaRPr lang="zh-CN" altLang="en-US" dirty="0">
              <a:solidFill>
                <a:schemeClr val="bg1">
                  <a:lumMod val="50000"/>
                </a:schemeClr>
              </a:solidFill>
              <a:latin typeface="黑体" panose="02010609060101010101" pitchFamily="49" charset="-122"/>
              <a:ea typeface="黑体" panose="02010609060101010101" pitchFamily="49" charset="-122"/>
            </a:endParaRPr>
          </a:p>
          <a:p>
            <a:pPr>
              <a:lnSpc>
                <a:spcPct val="90000"/>
              </a:lnSpc>
            </a:pPr>
            <a:endParaRPr lang="zh-CN" altLang="en-US" dirty="0">
              <a:solidFill>
                <a:schemeClr val="bg1">
                  <a:lumMod val="50000"/>
                </a:schemeClr>
              </a:solidFill>
              <a:latin typeface="黑体" panose="02010609060101010101" pitchFamily="49" charset="-122"/>
              <a:ea typeface="黑体" panose="02010609060101010101" pitchFamily="49" charset="-122"/>
            </a:endParaRPr>
          </a:p>
          <a:p>
            <a:pPr marL="0" indent="0">
              <a:lnSpc>
                <a:spcPct val="90000"/>
              </a:lnSpc>
              <a:buFont typeface="Wingdings" panose="05000000000000000000" pitchFamily="2" charset="2"/>
              <a:buNone/>
            </a:pPr>
            <a:endParaRPr lang="zh-CN" altLang="en-US" dirty="0">
              <a:solidFill>
                <a:schemeClr val="bg1">
                  <a:lumMod val="50000"/>
                </a:schemeClr>
              </a:solidFill>
              <a:latin typeface="黑体" panose="02010609060101010101" pitchFamily="49" charset="-122"/>
              <a:ea typeface="黑体" panose="02010609060101010101" pitchFamily="49" charset="-122"/>
            </a:endParaRPr>
          </a:p>
          <a:p>
            <a:pPr marL="0" indent="0">
              <a:lnSpc>
                <a:spcPct val="90000"/>
              </a:lnSpc>
              <a:buFont typeface="Wingdings" panose="05000000000000000000" pitchFamily="2" charset="2"/>
              <a:buNone/>
            </a:pPr>
            <a:endParaRPr lang="zh-CN" altLang="en-US" dirty="0">
              <a:solidFill>
                <a:schemeClr val="bg1">
                  <a:lumMod val="50000"/>
                </a:schemeClr>
              </a:solidFill>
              <a:latin typeface="黑体" panose="02010609060101010101" pitchFamily="49" charset="-122"/>
              <a:ea typeface="黑体" panose="02010609060101010101" pitchFamily="49" charset="-122"/>
            </a:endParaRPr>
          </a:p>
          <a:p>
            <a:pPr marL="0" indent="0">
              <a:lnSpc>
                <a:spcPct val="90000"/>
              </a:lnSpc>
              <a:buFont typeface="Wingdings" panose="05000000000000000000" pitchFamily="2" charset="2"/>
              <a:buNone/>
            </a:pPr>
            <a:endParaRPr lang="zh-CN" altLang="en-US" dirty="0">
              <a:solidFill>
                <a:schemeClr val="bg1">
                  <a:lumMod val="50000"/>
                </a:schemeClr>
              </a:solidFill>
              <a:latin typeface="黑体" panose="02010609060101010101" pitchFamily="49" charset="-122"/>
              <a:ea typeface="黑体" panose="02010609060101010101" pitchFamily="49" charset="-122"/>
            </a:endParaRPr>
          </a:p>
          <a:p>
            <a:pPr>
              <a:lnSpc>
                <a:spcPct val="90000"/>
              </a:lnSpc>
            </a:pPr>
            <a:r>
              <a:rPr lang="zh-CN" altLang="en-US" sz="2400" dirty="0">
                <a:solidFill>
                  <a:srgbClr val="0070C0"/>
                </a:solidFill>
                <a:latin typeface="黑体" panose="02010609060101010101" pitchFamily="49" charset="-122"/>
                <a:ea typeface="黑体" panose="02010609060101010101" pitchFamily="49" charset="-122"/>
              </a:rPr>
              <a:t>多文献类型：</a:t>
            </a:r>
            <a:r>
              <a:rPr lang="zh-CN" altLang="en-US" sz="2400" dirty="0">
                <a:solidFill>
                  <a:schemeClr val="bg1">
                    <a:lumMod val="50000"/>
                  </a:schemeClr>
                </a:solidFill>
                <a:latin typeface="黑体" panose="02010609060101010101" pitchFamily="49" charset="-122"/>
                <a:ea typeface="黑体" panose="02010609060101010101" pitchFamily="49" charset="-122"/>
              </a:rPr>
              <a:t>八种文献类型引文，包括期刊、图书、学位论文、会议论文、专利、标准、报纸、年鉴等</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923343"/>
            <a:ext cx="7010400" cy="2252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Rectangle 4"/>
          <p:cNvSpPr>
            <a:spLocks noGrp="1" noChangeArrowheads="1"/>
          </p:cNvSpPr>
          <p:nvPr/>
        </p:nvSpPr>
        <p:spPr bwMode="auto">
          <a:xfrm>
            <a:off x="457200" y="152400"/>
            <a:ext cx="82296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3200">
                <a:solidFill>
                  <a:schemeClr val="bg1"/>
                </a:solidFill>
                <a:latin typeface="微软雅黑" panose="020B0503020204020204" pitchFamily="34" charset="-122"/>
                <a:ea typeface="微软雅黑" panose="020B0503020204020204" pitchFamily="34" charset="-122"/>
              </a:defRPr>
            </a:lvl1pPr>
            <a:lvl2pPr>
              <a:spcBef>
                <a:spcPct val="0"/>
              </a:spcBef>
              <a:defRPr sz="3200">
                <a:solidFill>
                  <a:schemeClr val="bg1"/>
                </a:solidFill>
                <a:latin typeface="微软雅黑" panose="020B0503020204020204" pitchFamily="34" charset="-122"/>
                <a:ea typeface="微软雅黑" panose="020B0503020204020204" pitchFamily="34" charset="-122"/>
              </a:defRPr>
            </a:lvl2pPr>
            <a:lvl3pPr>
              <a:spcBef>
                <a:spcPct val="0"/>
              </a:spcBef>
              <a:defRPr sz="3200">
                <a:solidFill>
                  <a:schemeClr val="bg1"/>
                </a:solidFill>
                <a:latin typeface="微软雅黑" panose="020B0503020204020204" pitchFamily="34" charset="-122"/>
                <a:ea typeface="微软雅黑" panose="020B0503020204020204" pitchFamily="34" charset="-122"/>
              </a:defRPr>
            </a:lvl3pPr>
            <a:lvl4pPr>
              <a:spcBef>
                <a:spcPct val="0"/>
              </a:spcBef>
              <a:defRPr sz="3200">
                <a:solidFill>
                  <a:schemeClr val="bg1"/>
                </a:solidFill>
                <a:latin typeface="微软雅黑" panose="020B0503020204020204" pitchFamily="34" charset="-122"/>
                <a:ea typeface="微软雅黑" panose="020B0503020204020204" pitchFamily="34" charset="-122"/>
              </a:defRPr>
            </a:lvl4pPr>
            <a:lvl5pPr>
              <a:spcBef>
                <a:spcPct val="0"/>
              </a:spcBef>
              <a:defRPr sz="3200">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3200">
                <a:solidFill>
                  <a:schemeClr val="bg1"/>
                </a:solidFill>
                <a:latin typeface="微软雅黑" panose="020B0503020204020204" pitchFamily="34" charset="-122"/>
                <a:ea typeface="微软雅黑" panose="020B0503020204020204" pitchFamily="34" charset="-122"/>
              </a:defRPr>
            </a:lvl6pPr>
            <a:lvl7pPr marL="914400" fontAlgn="base">
              <a:spcBef>
                <a:spcPct val="0"/>
              </a:spcBef>
              <a:spcAft>
                <a:spcPct val="0"/>
              </a:spcAft>
              <a:defRPr sz="3200">
                <a:solidFill>
                  <a:schemeClr val="bg1"/>
                </a:solidFill>
                <a:latin typeface="微软雅黑" panose="020B0503020204020204" pitchFamily="34" charset="-122"/>
                <a:ea typeface="微软雅黑" panose="020B0503020204020204" pitchFamily="34" charset="-122"/>
              </a:defRPr>
            </a:lvl7pPr>
            <a:lvl8pPr marL="1371600" fontAlgn="base">
              <a:spcBef>
                <a:spcPct val="0"/>
              </a:spcBef>
              <a:spcAft>
                <a:spcPct val="0"/>
              </a:spcAft>
              <a:defRPr sz="3200">
                <a:solidFill>
                  <a:schemeClr val="bg1"/>
                </a:solidFill>
                <a:latin typeface="微软雅黑" panose="020B0503020204020204" pitchFamily="34" charset="-122"/>
                <a:ea typeface="微软雅黑" panose="020B0503020204020204" pitchFamily="34" charset="-122"/>
              </a:defRPr>
            </a:lvl8pPr>
            <a:lvl9pPr marL="1828800" fontAlgn="base">
              <a:spcBef>
                <a:spcPct val="0"/>
              </a:spcBef>
              <a:spcAft>
                <a:spcPct val="0"/>
              </a:spcAft>
              <a:defRPr sz="3200">
                <a:solidFill>
                  <a:schemeClr val="bg1"/>
                </a:solidFill>
                <a:latin typeface="微软雅黑" panose="020B0503020204020204" pitchFamily="34" charset="-122"/>
                <a:ea typeface="微软雅黑" panose="020B0503020204020204" pitchFamily="34" charset="-122"/>
              </a:defRPr>
            </a:lvl9pPr>
          </a:lstStyle>
          <a:p>
            <a:pPr>
              <a:buClrTx/>
              <a:buSzTx/>
              <a:buFontTx/>
              <a:buNone/>
            </a:pPr>
            <a:r>
              <a:rPr lang="zh-CN" altLang="en-US" sz="3600" b="0" dirty="0">
                <a:ea typeface="华文新魏" panose="02010800040101010101" pitchFamily="2" charset="-122"/>
              </a:rPr>
              <a:t>一、《中国引文数据库》</a:t>
            </a:r>
          </a:p>
        </p:txBody>
      </p:sp>
      <p:sp>
        <p:nvSpPr>
          <p:cNvPr id="5" name="Rectangle 20"/>
          <p:cNvSpPr>
            <a:spLocks noGrp="1" noChangeArrowheads="1"/>
          </p:cNvSpPr>
          <p:nvPr/>
        </p:nvSpPr>
        <p:spPr bwMode="auto">
          <a:xfrm>
            <a:off x="289992" y="360201"/>
            <a:ext cx="82296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0"/>
              </a:spcBef>
              <a:defRPr sz="3200">
                <a:solidFill>
                  <a:schemeClr val="bg1"/>
                </a:solidFill>
                <a:latin typeface="微软雅黑" panose="020B0503020204020204" pitchFamily="34" charset="-122"/>
                <a:ea typeface="微软雅黑" panose="020B0503020204020204" pitchFamily="34" charset="-122"/>
              </a:defRPr>
            </a:lvl1pPr>
            <a:lvl2pPr>
              <a:spcBef>
                <a:spcPct val="0"/>
              </a:spcBef>
              <a:defRPr sz="3200">
                <a:solidFill>
                  <a:schemeClr val="bg1"/>
                </a:solidFill>
                <a:latin typeface="微软雅黑" panose="020B0503020204020204" pitchFamily="34" charset="-122"/>
                <a:ea typeface="微软雅黑" panose="020B0503020204020204" pitchFamily="34" charset="-122"/>
              </a:defRPr>
            </a:lvl2pPr>
            <a:lvl3pPr>
              <a:spcBef>
                <a:spcPct val="0"/>
              </a:spcBef>
              <a:defRPr sz="3200">
                <a:solidFill>
                  <a:schemeClr val="bg1"/>
                </a:solidFill>
                <a:latin typeface="微软雅黑" panose="020B0503020204020204" pitchFamily="34" charset="-122"/>
                <a:ea typeface="微软雅黑" panose="020B0503020204020204" pitchFamily="34" charset="-122"/>
              </a:defRPr>
            </a:lvl3pPr>
            <a:lvl4pPr>
              <a:spcBef>
                <a:spcPct val="0"/>
              </a:spcBef>
              <a:defRPr sz="3200">
                <a:solidFill>
                  <a:schemeClr val="bg1"/>
                </a:solidFill>
                <a:latin typeface="微软雅黑" panose="020B0503020204020204" pitchFamily="34" charset="-122"/>
                <a:ea typeface="微软雅黑" panose="020B0503020204020204" pitchFamily="34" charset="-122"/>
              </a:defRPr>
            </a:lvl4pPr>
            <a:lvl5pPr>
              <a:spcBef>
                <a:spcPct val="0"/>
              </a:spcBef>
              <a:defRPr sz="3200">
                <a:solidFill>
                  <a:schemeClr val="bg1"/>
                </a:solidFill>
                <a:latin typeface="微软雅黑" panose="020B0503020204020204" pitchFamily="34" charset="-122"/>
                <a:ea typeface="微软雅黑" panose="020B0503020204020204" pitchFamily="34" charset="-122"/>
              </a:defRPr>
            </a:lvl5pPr>
            <a:lvl6pPr marL="457200" fontAlgn="base">
              <a:spcBef>
                <a:spcPct val="0"/>
              </a:spcBef>
              <a:spcAft>
                <a:spcPct val="0"/>
              </a:spcAft>
              <a:defRPr sz="3200">
                <a:solidFill>
                  <a:schemeClr val="bg1"/>
                </a:solidFill>
                <a:latin typeface="微软雅黑" panose="020B0503020204020204" pitchFamily="34" charset="-122"/>
                <a:ea typeface="微软雅黑" panose="020B0503020204020204" pitchFamily="34" charset="-122"/>
              </a:defRPr>
            </a:lvl6pPr>
            <a:lvl7pPr marL="914400" fontAlgn="base">
              <a:spcBef>
                <a:spcPct val="0"/>
              </a:spcBef>
              <a:spcAft>
                <a:spcPct val="0"/>
              </a:spcAft>
              <a:defRPr sz="3200">
                <a:solidFill>
                  <a:schemeClr val="bg1"/>
                </a:solidFill>
                <a:latin typeface="微软雅黑" panose="020B0503020204020204" pitchFamily="34" charset="-122"/>
                <a:ea typeface="微软雅黑" panose="020B0503020204020204" pitchFamily="34" charset="-122"/>
              </a:defRPr>
            </a:lvl7pPr>
            <a:lvl8pPr marL="1371600" fontAlgn="base">
              <a:spcBef>
                <a:spcPct val="0"/>
              </a:spcBef>
              <a:spcAft>
                <a:spcPct val="0"/>
              </a:spcAft>
              <a:defRPr sz="3200">
                <a:solidFill>
                  <a:schemeClr val="bg1"/>
                </a:solidFill>
                <a:latin typeface="微软雅黑" panose="020B0503020204020204" pitchFamily="34" charset="-122"/>
                <a:ea typeface="微软雅黑" panose="020B0503020204020204" pitchFamily="34" charset="-122"/>
              </a:defRPr>
            </a:lvl8pPr>
            <a:lvl9pPr marL="1828800" fontAlgn="base">
              <a:spcBef>
                <a:spcPct val="0"/>
              </a:spcBef>
              <a:spcAft>
                <a:spcPct val="0"/>
              </a:spcAft>
              <a:defRPr sz="3200">
                <a:solidFill>
                  <a:schemeClr val="bg1"/>
                </a:solidFill>
                <a:latin typeface="微软雅黑" panose="020B0503020204020204" pitchFamily="34" charset="-122"/>
                <a:ea typeface="微软雅黑" panose="020B0503020204020204" pitchFamily="34" charset="-122"/>
              </a:defRPr>
            </a:lvl9pPr>
          </a:lstStyle>
          <a:p>
            <a:pPr>
              <a:buClrTx/>
              <a:buSzTx/>
              <a:buFontTx/>
              <a:buNone/>
            </a:pPr>
            <a:r>
              <a:rPr lang="zh-CN" altLang="en-US" sz="3600" b="0" dirty="0">
                <a:ea typeface="华文新魏" panose="02010800040101010101" pitchFamily="2" charset="-122"/>
              </a:rPr>
              <a:t>一、</a:t>
            </a:r>
            <a:r>
              <a:rPr lang="zh-CN" altLang="en-US" sz="3600" b="0" dirty="0" smtClean="0">
                <a:ea typeface="华文新魏" panose="02010800040101010101" pitchFamily="2" charset="-122"/>
              </a:rPr>
              <a:t>《中国引文</a:t>
            </a:r>
            <a:r>
              <a:rPr lang="zh-CN" altLang="en-US" sz="3600" dirty="0">
                <a:solidFill>
                  <a:schemeClr val="bg1">
                    <a:lumMod val="50000"/>
                  </a:schemeClr>
                </a:solidFill>
                <a:latin typeface="+mj-ea"/>
              </a:rPr>
              <a:t>引文文献库</a:t>
            </a:r>
            <a:r>
              <a:rPr lang="zh-CN" altLang="en-US" sz="3600" b="0" dirty="0" smtClean="0">
                <a:ea typeface="华文新魏" panose="02010800040101010101" pitchFamily="2" charset="-122"/>
              </a:rPr>
              <a:t>数据库》</a:t>
            </a:r>
            <a:endParaRPr lang="zh-CN" altLang="en-US" sz="3600" b="0" dirty="0">
              <a:ea typeface="华文新魏" panose="02010800040101010101" pitchFamily="2" charset="-122"/>
            </a:endParaRPr>
          </a:p>
        </p:txBody>
      </p:sp>
    </p:spTree>
    <p:extLst>
      <p:ext uri="{BB962C8B-B14F-4D97-AF65-F5344CB8AC3E}">
        <p14:creationId xmlns:p14="http://schemas.microsoft.com/office/powerpoint/2010/main" val="3243538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组合 37"/>
          <p:cNvGrpSpPr>
            <a:grpSpLocks/>
          </p:cNvGrpSpPr>
          <p:nvPr/>
        </p:nvGrpSpPr>
        <p:grpSpPr bwMode="auto">
          <a:xfrm>
            <a:off x="285750" y="1593850"/>
            <a:ext cx="4241800" cy="4257675"/>
            <a:chOff x="0" y="0"/>
            <a:chExt cx="4240038" cy="4258474"/>
          </a:xfrm>
        </p:grpSpPr>
        <p:sp>
          <p:nvSpPr>
            <p:cNvPr id="9219" name="&quot;GLASS&quot;; White to Transparent Linear; Shadow; 1pt stroke;"/>
            <p:cNvSpPr>
              <a:spLocks noChangeArrowheads="1"/>
            </p:cNvSpPr>
            <p:nvPr/>
          </p:nvSpPr>
          <p:spPr bwMode="auto">
            <a:xfrm>
              <a:off x="0" y="0"/>
              <a:ext cx="4240038" cy="4258474"/>
            </a:xfrm>
            <a:prstGeom prst="ellipse">
              <a:avLst/>
            </a:prstGeom>
            <a:gradFill rotWithShape="1">
              <a:gsLst>
                <a:gs pos="0">
                  <a:srgbClr val="119707"/>
                </a:gs>
                <a:gs pos="17999">
                  <a:srgbClr val="119707"/>
                </a:gs>
                <a:gs pos="67000">
                  <a:srgbClr val="8AD53F"/>
                </a:gs>
                <a:gs pos="100000">
                  <a:srgbClr val="BCEB6F"/>
                </a:gs>
              </a:gsLst>
              <a:lin ang="0" scaled="1"/>
            </a:gradFill>
            <a:ln w="3175"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9220" name="&quot;GLASS&quot;; White to Transparent Linear; Shadow; 1pt stroke;"/>
            <p:cNvSpPr>
              <a:spLocks noChangeArrowheads="1"/>
            </p:cNvSpPr>
            <p:nvPr/>
          </p:nvSpPr>
          <p:spPr bwMode="auto">
            <a:xfrm>
              <a:off x="302612" y="307002"/>
              <a:ext cx="3628670" cy="3647543"/>
            </a:xfrm>
            <a:prstGeom prst="ellipse">
              <a:avLst/>
            </a:prstGeom>
            <a:gradFill rotWithShape="1">
              <a:gsLst>
                <a:gs pos="0">
                  <a:srgbClr val="949494"/>
                </a:gs>
                <a:gs pos="50000">
                  <a:srgbClr val="D4D4D4"/>
                </a:gs>
                <a:gs pos="100000">
                  <a:srgbClr val="FFFFFF"/>
                </a:gs>
              </a:gsLst>
              <a:lin ang="2700000" scaled="1"/>
            </a:gradFill>
            <a:ln w="3175"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9221" name="Rectangle 112"/>
            <p:cNvSpPr>
              <a:spLocks noChangeArrowheads="1"/>
            </p:cNvSpPr>
            <p:nvPr/>
          </p:nvSpPr>
          <p:spPr bwMode="auto">
            <a:xfrm>
              <a:off x="535975" y="936395"/>
              <a:ext cx="3034940" cy="2336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tabLst>
                  <a:tab pos="1371600" algn="l"/>
                </a:tabLst>
                <a:defRPr>
                  <a:solidFill>
                    <a:schemeClr val="tx1"/>
                  </a:solidFill>
                  <a:latin typeface="Arial" panose="020B0604020202020204" pitchFamily="34" charset="0"/>
                  <a:ea typeface="宋体" panose="02010600030101010101" pitchFamily="2" charset="-122"/>
                </a:defRPr>
              </a:lvl1pPr>
              <a:lvl2pPr>
                <a:tabLst>
                  <a:tab pos="1371600" algn="l"/>
                </a:tabLst>
                <a:defRPr>
                  <a:solidFill>
                    <a:schemeClr val="tx1"/>
                  </a:solidFill>
                  <a:latin typeface="Arial" panose="020B0604020202020204" pitchFamily="34" charset="0"/>
                  <a:ea typeface="宋体" panose="02010600030101010101" pitchFamily="2" charset="-122"/>
                </a:defRPr>
              </a:lvl2pPr>
              <a:lvl3pPr>
                <a:tabLst>
                  <a:tab pos="1371600" algn="l"/>
                </a:tabLst>
                <a:defRPr>
                  <a:solidFill>
                    <a:schemeClr val="tx1"/>
                  </a:solidFill>
                  <a:latin typeface="Arial" panose="020B0604020202020204" pitchFamily="34" charset="0"/>
                  <a:ea typeface="宋体" panose="02010600030101010101" pitchFamily="2" charset="-122"/>
                </a:defRPr>
              </a:lvl3pPr>
              <a:lvl4pPr>
                <a:tabLst>
                  <a:tab pos="1371600" algn="l"/>
                </a:tabLst>
                <a:defRPr>
                  <a:solidFill>
                    <a:schemeClr val="tx1"/>
                  </a:solidFill>
                  <a:latin typeface="Arial" panose="020B0604020202020204" pitchFamily="34" charset="0"/>
                  <a:ea typeface="宋体" panose="02010600030101010101" pitchFamily="2" charset="-122"/>
                </a:defRPr>
              </a:lvl4pPr>
              <a:lvl5pPr>
                <a:tabLst>
                  <a:tab pos="1371600" algn="l"/>
                </a:tabLst>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tabLst>
                  <a:tab pos="1371600" algn="l"/>
                </a:tabLs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tabLst>
                  <a:tab pos="1371600" algn="l"/>
                </a:tabLs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tabLst>
                  <a:tab pos="1371600" algn="l"/>
                </a:tabLs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tabLst>
                  <a:tab pos="1371600" algn="l"/>
                </a:tabLst>
                <a:defRPr>
                  <a:solidFill>
                    <a:schemeClr val="tx1"/>
                  </a:solidFill>
                  <a:latin typeface="Arial" panose="020B0604020202020204" pitchFamily="34" charset="0"/>
                  <a:ea typeface="宋体" panose="02010600030101010101" pitchFamily="2" charset="-122"/>
                </a:defRPr>
              </a:lvl9pPr>
            </a:lstStyle>
            <a:p>
              <a:pPr algn="ctr">
                <a:lnSpc>
                  <a:spcPct val="90000"/>
                </a:lnSpc>
                <a:spcBef>
                  <a:spcPct val="30000"/>
                </a:spcBef>
                <a:buClr>
                  <a:srgbClr val="FFB601"/>
                </a:buClr>
                <a:buSzPct val="85000"/>
              </a:pPr>
              <a:r>
                <a:rPr lang="zh-CN" altLang="en-US" b="1" dirty="0">
                  <a:solidFill>
                    <a:srgbClr val="000000"/>
                  </a:solidFill>
                  <a:latin typeface="Calibri" panose="020F0502020204030204" pitchFamily="34" charset="0"/>
                  <a:sym typeface="Calibri" panose="020F0502020204030204" pitchFamily="34" charset="0"/>
                </a:rPr>
                <a:t>纵  向</a:t>
              </a:r>
              <a:endParaRPr lang="zh-CN" altLang="en-US" dirty="0">
                <a:solidFill>
                  <a:srgbClr val="000000"/>
                </a:solidFill>
                <a:latin typeface="宋体" panose="02010600030101010101" pitchFamily="2" charset="-122"/>
                <a:ea typeface="幼圆" panose="02010509060101010101" pitchFamily="49" charset="-122"/>
                <a:sym typeface="Calibri" panose="020F0502020204030204" pitchFamily="34" charset="0"/>
              </a:endParaRPr>
            </a:p>
            <a:p>
              <a:pPr marL="228600" indent="-228600">
                <a:lnSpc>
                  <a:spcPct val="90000"/>
                </a:lnSpc>
                <a:spcBef>
                  <a:spcPct val="30000"/>
                </a:spcBef>
                <a:buClr>
                  <a:srgbClr val="FFB601"/>
                </a:buClr>
                <a:buSzPct val="85000"/>
                <a:buFont typeface="Arial" panose="020B0604020202020204" pitchFamily="34" charset="0"/>
                <a:buBlip>
                  <a:blip r:embed="rId2"/>
                </a:buBlip>
              </a:pPr>
              <a:r>
                <a:rPr lang="zh-CN" altLang="en-US" dirty="0">
                  <a:solidFill>
                    <a:srgbClr val="000000"/>
                  </a:solidFill>
                  <a:latin typeface="宋体" panose="02010600030101010101" pitchFamily="2" charset="-122"/>
                  <a:ea typeface="幼圆" panose="02010509060101010101" pitchFamily="49" charset="-122"/>
                </a:rPr>
                <a:t>了解</a:t>
              </a:r>
              <a:r>
                <a:rPr lang="zh-CN" altLang="en-US" dirty="0" smtClean="0">
                  <a:solidFill>
                    <a:srgbClr val="0070C0"/>
                  </a:solidFill>
                  <a:latin typeface="宋体" panose="02010600030101010101" pitchFamily="2" charset="-122"/>
                  <a:ea typeface="幼圆" panose="02010509060101010101" pitchFamily="49" charset="-122"/>
                </a:rPr>
                <a:t>本校的</a:t>
              </a:r>
              <a:r>
                <a:rPr lang="zh-CN" altLang="en-US" dirty="0">
                  <a:solidFill>
                    <a:srgbClr val="0070C0"/>
                  </a:solidFill>
                  <a:latin typeface="宋体" panose="02010600030101010101" pitchFamily="2" charset="-122"/>
                  <a:ea typeface="幼圆" panose="02010509060101010101" pitchFamily="49" charset="-122"/>
                </a:rPr>
                <a:t>整体科研情况</a:t>
              </a:r>
              <a:r>
                <a:rPr lang="zh-CN" altLang="en-US" dirty="0">
                  <a:solidFill>
                    <a:srgbClr val="000000"/>
                  </a:solidFill>
                  <a:latin typeface="宋体" panose="02010600030101010101" pitchFamily="2" charset="-122"/>
                  <a:ea typeface="幼圆" panose="02010509060101010101" pitchFamily="49" charset="-122"/>
                </a:rPr>
                <a:t>，为科研管理部门制定科研决策提供辅助信息。</a:t>
              </a:r>
            </a:p>
            <a:p>
              <a:pPr marL="228600" indent="-228600">
                <a:lnSpc>
                  <a:spcPct val="90000"/>
                </a:lnSpc>
                <a:spcBef>
                  <a:spcPct val="30000"/>
                </a:spcBef>
                <a:buClr>
                  <a:srgbClr val="FFB601"/>
                </a:buClr>
                <a:buSzPct val="85000"/>
                <a:buFont typeface="Arial" panose="020B0604020202020204" pitchFamily="34" charset="0"/>
                <a:buBlip>
                  <a:blip r:embed="rId2"/>
                </a:buBlip>
              </a:pPr>
              <a:r>
                <a:rPr lang="zh-CN" altLang="en-US" dirty="0">
                  <a:solidFill>
                    <a:srgbClr val="000000"/>
                  </a:solidFill>
                  <a:latin typeface="Calibri" panose="020F0502020204030204" pitchFamily="34" charset="0"/>
                  <a:ea typeface="幼圆" panose="02010509060101010101" pitchFamily="49" charset="-122"/>
                  <a:sym typeface="Calibri" panose="020F0502020204030204" pitchFamily="34" charset="0"/>
                </a:rPr>
                <a:t>包括</a:t>
              </a:r>
              <a:r>
                <a:rPr lang="zh-CN" altLang="en-US" dirty="0">
                  <a:solidFill>
                    <a:srgbClr val="0070C0"/>
                  </a:solidFill>
                  <a:latin typeface="华文新魏" panose="02010800040101010101" pitchFamily="2" charset="-122"/>
                  <a:ea typeface="幼圆" panose="02010509060101010101" pitchFamily="49" charset="-122"/>
                </a:rPr>
                <a:t>发文情况</a:t>
              </a:r>
              <a:r>
                <a:rPr lang="zh-CN" altLang="en-US" dirty="0">
                  <a:solidFill>
                    <a:srgbClr val="0070C0"/>
                  </a:solidFill>
                  <a:latin typeface="Calibri" panose="020F0502020204030204" pitchFamily="34" charset="0"/>
                  <a:ea typeface="幼圆" panose="02010509060101010101" pitchFamily="49" charset="-122"/>
                  <a:sym typeface="Calibri" panose="020F0502020204030204" pitchFamily="34" charset="0"/>
                </a:rPr>
                <a:t>、</a:t>
              </a:r>
              <a:r>
                <a:rPr lang="zh-CN" altLang="en-US" dirty="0">
                  <a:solidFill>
                    <a:srgbClr val="0070C0"/>
                  </a:solidFill>
                  <a:latin typeface="华文新魏" panose="02010800040101010101" pitchFamily="2" charset="-122"/>
                  <a:ea typeface="幼圆" panose="02010509060101010101" pitchFamily="49" charset="-122"/>
                </a:rPr>
                <a:t>被引情况、有哪些重点学者、有哪些重点学科等。</a:t>
              </a:r>
              <a:endParaRPr lang="zh-CN" altLang="en-US" dirty="0">
                <a:solidFill>
                  <a:srgbClr val="0070C0"/>
                </a:solidFill>
                <a:ea typeface="幼圆" panose="02010509060101010101" pitchFamily="49" charset="-122"/>
              </a:endParaRPr>
            </a:p>
            <a:p>
              <a:pPr marL="228600" indent="-228600">
                <a:lnSpc>
                  <a:spcPct val="90000"/>
                </a:lnSpc>
                <a:spcBef>
                  <a:spcPct val="30000"/>
                </a:spcBef>
                <a:buClr>
                  <a:srgbClr val="FFB601"/>
                </a:buClr>
                <a:buSzPct val="85000"/>
                <a:buFont typeface="Arial" panose="020B0604020202020204" pitchFamily="34" charset="0"/>
                <a:buBlip>
                  <a:blip r:embed="rId2"/>
                </a:buBlip>
              </a:pPr>
              <a:endParaRPr lang="zh-CN" altLang="en-US" dirty="0">
                <a:solidFill>
                  <a:srgbClr val="000000"/>
                </a:solidFill>
                <a:ea typeface="幼圆" panose="02010509060101010101" pitchFamily="49" charset="-122"/>
              </a:endParaRPr>
            </a:p>
          </p:txBody>
        </p:sp>
      </p:grpSp>
      <p:grpSp>
        <p:nvGrpSpPr>
          <p:cNvPr id="9222" name="组合 41"/>
          <p:cNvGrpSpPr>
            <a:grpSpLocks/>
          </p:cNvGrpSpPr>
          <p:nvPr/>
        </p:nvGrpSpPr>
        <p:grpSpPr bwMode="auto">
          <a:xfrm>
            <a:off x="4787900" y="1484313"/>
            <a:ext cx="4165600" cy="4351337"/>
            <a:chOff x="0" y="0"/>
            <a:chExt cx="4164763" cy="4350649"/>
          </a:xfrm>
        </p:grpSpPr>
        <p:sp>
          <p:nvSpPr>
            <p:cNvPr id="9223" name="&quot;GLASS&quot;; White to Transparent Linear; Shadow; 1pt stroke;"/>
            <p:cNvSpPr>
              <a:spLocks noChangeArrowheads="1"/>
            </p:cNvSpPr>
            <p:nvPr/>
          </p:nvSpPr>
          <p:spPr bwMode="auto">
            <a:xfrm>
              <a:off x="0" y="0"/>
              <a:ext cx="4164763" cy="4350649"/>
            </a:xfrm>
            <a:prstGeom prst="ellipse">
              <a:avLst/>
            </a:prstGeom>
            <a:gradFill rotWithShape="1">
              <a:gsLst>
                <a:gs pos="0">
                  <a:srgbClr val="00668B"/>
                </a:gs>
                <a:gs pos="25999">
                  <a:srgbClr val="00668B"/>
                </a:gs>
                <a:gs pos="62999">
                  <a:srgbClr val="0092C8"/>
                </a:gs>
                <a:gs pos="87000">
                  <a:srgbClr val="00B0F0"/>
                </a:gs>
                <a:gs pos="100000">
                  <a:srgbClr val="00B0F0"/>
                </a:gs>
              </a:gsLst>
              <a:lin ang="1200000" scaled="1"/>
            </a:gradFill>
            <a:ln w="3175"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9224" name="&quot;GLASS&quot;; White to Transparent Linear; Shadow; 1pt stroke;"/>
            <p:cNvSpPr>
              <a:spLocks noChangeArrowheads="1"/>
            </p:cNvSpPr>
            <p:nvPr/>
          </p:nvSpPr>
          <p:spPr bwMode="auto">
            <a:xfrm>
              <a:off x="341968" y="354822"/>
              <a:ext cx="3496190" cy="3654808"/>
            </a:xfrm>
            <a:prstGeom prst="ellipse">
              <a:avLst/>
            </a:prstGeom>
            <a:gradFill rotWithShape="1">
              <a:gsLst>
                <a:gs pos="0">
                  <a:srgbClr val="949494"/>
                </a:gs>
                <a:gs pos="50000">
                  <a:srgbClr val="D4D4D4"/>
                </a:gs>
                <a:gs pos="100000">
                  <a:srgbClr val="FFFFFF"/>
                </a:gs>
              </a:gsLst>
              <a:lin ang="18900000" scaled="1"/>
            </a:gradFill>
            <a:ln w="3175" cap="flat" cmpd="sng">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algn="ctr"/>
              <a:endParaRPr lang="zh-CN" altLang="zh-CN">
                <a:solidFill>
                  <a:srgbClr val="FFFFFF"/>
                </a:solidFill>
                <a:latin typeface="Calibri" panose="020F0502020204030204" pitchFamily="34" charset="0"/>
                <a:sym typeface="Calibri" panose="020F0502020204030204" pitchFamily="34" charset="0"/>
              </a:endParaRPr>
            </a:p>
          </p:txBody>
        </p:sp>
        <p:sp>
          <p:nvSpPr>
            <p:cNvPr id="9225" name="Rectangle 70"/>
            <p:cNvSpPr>
              <a:spLocks noChangeArrowheads="1"/>
            </p:cNvSpPr>
            <p:nvPr/>
          </p:nvSpPr>
          <p:spPr bwMode="auto">
            <a:xfrm>
              <a:off x="708215" y="942246"/>
              <a:ext cx="3110920" cy="1830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1371600" algn="l"/>
                </a:tabLst>
                <a:defRPr>
                  <a:solidFill>
                    <a:schemeClr val="tx1"/>
                  </a:solidFill>
                  <a:latin typeface="Arial" panose="020B0604020202020204" pitchFamily="34" charset="0"/>
                  <a:ea typeface="宋体" panose="02010600030101010101" pitchFamily="2" charset="-122"/>
                </a:defRPr>
              </a:lvl1pPr>
              <a:lvl2pPr>
                <a:tabLst>
                  <a:tab pos="1371600" algn="l"/>
                </a:tabLst>
                <a:defRPr>
                  <a:solidFill>
                    <a:schemeClr val="tx1"/>
                  </a:solidFill>
                  <a:latin typeface="Arial" panose="020B0604020202020204" pitchFamily="34" charset="0"/>
                  <a:ea typeface="宋体" panose="02010600030101010101" pitchFamily="2" charset="-122"/>
                </a:defRPr>
              </a:lvl2pPr>
              <a:lvl3pPr>
                <a:tabLst>
                  <a:tab pos="1371600" algn="l"/>
                </a:tabLst>
                <a:defRPr>
                  <a:solidFill>
                    <a:schemeClr val="tx1"/>
                  </a:solidFill>
                  <a:latin typeface="Arial" panose="020B0604020202020204" pitchFamily="34" charset="0"/>
                  <a:ea typeface="宋体" panose="02010600030101010101" pitchFamily="2" charset="-122"/>
                </a:defRPr>
              </a:lvl3pPr>
              <a:lvl4pPr>
                <a:tabLst>
                  <a:tab pos="1371600" algn="l"/>
                </a:tabLst>
                <a:defRPr>
                  <a:solidFill>
                    <a:schemeClr val="tx1"/>
                  </a:solidFill>
                  <a:latin typeface="Arial" panose="020B0604020202020204" pitchFamily="34" charset="0"/>
                  <a:ea typeface="宋体" panose="02010600030101010101" pitchFamily="2" charset="-122"/>
                </a:defRPr>
              </a:lvl4pPr>
              <a:lvl5pPr>
                <a:tabLst>
                  <a:tab pos="1371600" algn="l"/>
                </a:tabLst>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tabLst>
                  <a:tab pos="1371600" algn="l"/>
                </a:tabLs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tabLst>
                  <a:tab pos="1371600" algn="l"/>
                </a:tabLs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tabLst>
                  <a:tab pos="1371600" algn="l"/>
                </a:tabLs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tabLst>
                  <a:tab pos="1371600" algn="l"/>
                </a:tabLst>
                <a:defRPr>
                  <a:solidFill>
                    <a:schemeClr val="tx1"/>
                  </a:solidFill>
                  <a:latin typeface="Arial" panose="020B0604020202020204" pitchFamily="34" charset="0"/>
                  <a:ea typeface="宋体" panose="02010600030101010101" pitchFamily="2" charset="-122"/>
                </a:defRPr>
              </a:lvl9pPr>
            </a:lstStyle>
            <a:p>
              <a:pPr indent="-228600">
                <a:lnSpc>
                  <a:spcPct val="90000"/>
                </a:lnSpc>
                <a:spcBef>
                  <a:spcPct val="30000"/>
                </a:spcBef>
                <a:spcAft>
                  <a:spcPts val="600"/>
                </a:spcAft>
                <a:buClr>
                  <a:srgbClr val="FFB601"/>
                </a:buClr>
                <a:buSzPct val="85000"/>
              </a:pPr>
              <a:r>
                <a:rPr lang="zh-CN" altLang="en-US" b="1" dirty="0">
                  <a:solidFill>
                    <a:srgbClr val="000000"/>
                  </a:solidFill>
                  <a:latin typeface="Calibri" panose="020F0502020204030204" pitchFamily="34" charset="0"/>
                  <a:sym typeface="Calibri" panose="020F0502020204030204" pitchFamily="34" charset="0"/>
                </a:rPr>
                <a:t>                      横  向</a:t>
              </a:r>
            </a:p>
            <a:p>
              <a:pPr marL="228600" indent="-228600">
                <a:lnSpc>
                  <a:spcPct val="90000"/>
                </a:lnSpc>
                <a:spcBef>
                  <a:spcPct val="30000"/>
                </a:spcBef>
                <a:buClr>
                  <a:srgbClr val="FFB601"/>
                </a:buClr>
                <a:buSzPct val="85000"/>
                <a:buFont typeface="Arial" panose="020B0604020202020204" pitchFamily="34" charset="0"/>
                <a:buBlip>
                  <a:blip r:embed="rId2"/>
                </a:buBlip>
              </a:pPr>
              <a:r>
                <a:rPr lang="zh-CN" altLang="en-US" dirty="0">
                  <a:solidFill>
                    <a:srgbClr val="000000"/>
                  </a:solidFill>
                  <a:latin typeface="华文新魏" panose="02010800040101010101" pitchFamily="2" charset="-122"/>
                  <a:ea typeface="幼圆" panose="02010509060101010101" pitchFamily="49" charset="-122"/>
                  <a:sym typeface="Arial" panose="020B0604020202020204" pitchFamily="34" charset="0"/>
                </a:rPr>
                <a:t>了解</a:t>
              </a:r>
              <a:r>
                <a:rPr lang="zh-CN" altLang="en-US" dirty="0" smtClean="0">
                  <a:solidFill>
                    <a:srgbClr val="0070C0"/>
                  </a:solidFill>
                  <a:latin typeface="华文新魏" panose="02010800040101010101" pitchFamily="2" charset="-122"/>
                  <a:ea typeface="幼圆" panose="02010509060101010101" pitchFamily="49" charset="-122"/>
                  <a:sym typeface="Arial" panose="020B0604020202020204" pitchFamily="34" charset="0"/>
                </a:rPr>
                <a:t>同类院校的</a:t>
              </a:r>
              <a:r>
                <a:rPr lang="zh-CN" altLang="en-US" dirty="0">
                  <a:solidFill>
                    <a:srgbClr val="0070C0"/>
                  </a:solidFill>
                  <a:latin typeface="华文新魏" panose="02010800040101010101" pitchFamily="2" charset="-122"/>
                  <a:ea typeface="幼圆" panose="02010509060101010101" pitchFamily="49" charset="-122"/>
                  <a:sym typeface="Arial" panose="020B0604020202020204" pitchFamily="34" charset="0"/>
                </a:rPr>
                <a:t>科研实力</a:t>
              </a:r>
              <a:r>
                <a:rPr lang="zh-CN" altLang="en-US" dirty="0">
                  <a:solidFill>
                    <a:srgbClr val="000000"/>
                  </a:solidFill>
                  <a:latin typeface="华文新魏" panose="02010800040101010101" pitchFamily="2" charset="-122"/>
                  <a:ea typeface="幼圆" panose="02010509060101010101" pitchFamily="49" charset="-122"/>
                  <a:sym typeface="Arial" panose="020B0604020202020204" pitchFamily="34" charset="0"/>
                </a:rPr>
                <a:t>，为科研管理部门提供科研决策辅助信息。</a:t>
              </a:r>
              <a:endParaRPr lang="zh-CN" altLang="en-US" dirty="0">
                <a:solidFill>
                  <a:srgbClr val="000000"/>
                </a:solidFill>
                <a:latin typeface="Calibri" panose="020F0502020204030204" pitchFamily="34" charset="0"/>
                <a:ea typeface="幼圆" panose="02010509060101010101" pitchFamily="49" charset="-122"/>
                <a:sym typeface="Calibri" panose="020F0502020204030204" pitchFamily="34" charset="0"/>
              </a:endParaRPr>
            </a:p>
            <a:p>
              <a:pPr marL="228600" indent="-228600">
                <a:lnSpc>
                  <a:spcPct val="90000"/>
                </a:lnSpc>
                <a:spcBef>
                  <a:spcPct val="30000"/>
                </a:spcBef>
                <a:buClr>
                  <a:srgbClr val="FFB601"/>
                </a:buClr>
                <a:buSzPct val="85000"/>
                <a:buFont typeface="Arial" panose="020B0604020202020204" pitchFamily="34" charset="0"/>
                <a:buBlip>
                  <a:blip r:embed="rId2"/>
                </a:buBlip>
              </a:pPr>
              <a:r>
                <a:rPr lang="zh-CN" altLang="en-US" dirty="0">
                  <a:solidFill>
                    <a:srgbClr val="000000"/>
                  </a:solidFill>
                  <a:latin typeface="华文新魏" panose="02010800040101010101" pitchFamily="2" charset="-122"/>
                  <a:ea typeface="幼圆" panose="02010509060101010101" pitchFamily="49" charset="-122"/>
                </a:rPr>
                <a:t>包括</a:t>
              </a:r>
              <a:r>
                <a:rPr lang="zh-CN" altLang="en-US" dirty="0" smtClean="0">
                  <a:solidFill>
                    <a:srgbClr val="0070C0"/>
                  </a:solidFill>
                  <a:latin typeface="华文新魏" panose="02010800040101010101" pitchFamily="2" charset="-122"/>
                  <a:ea typeface="幼圆" panose="02010509060101010101" pitchFamily="49" charset="-122"/>
                </a:rPr>
                <a:t>同类</a:t>
              </a:r>
              <a:r>
                <a:rPr lang="zh-CN" altLang="en-US" dirty="0">
                  <a:solidFill>
                    <a:srgbClr val="0070C0"/>
                  </a:solidFill>
                  <a:latin typeface="华文新魏" panose="02010800040101010101" pitchFamily="2" charset="-122"/>
                  <a:ea typeface="幼圆" panose="02010509060101010101" pitchFamily="49" charset="-122"/>
                </a:rPr>
                <a:t>院校</a:t>
              </a:r>
              <a:r>
                <a:rPr lang="zh-CN" altLang="en-US" dirty="0" smtClean="0">
                  <a:solidFill>
                    <a:srgbClr val="0070C0"/>
                  </a:solidFill>
                  <a:latin typeface="华文新魏" panose="02010800040101010101" pitchFamily="2" charset="-122"/>
                  <a:ea typeface="幼圆" panose="02010509060101010101" pitchFamily="49" charset="-122"/>
                </a:rPr>
                <a:t>的</a:t>
              </a:r>
              <a:r>
                <a:rPr lang="zh-CN" altLang="en-US" dirty="0">
                  <a:solidFill>
                    <a:srgbClr val="0070C0"/>
                  </a:solidFill>
                  <a:latin typeface="华文新魏" panose="02010800040101010101" pitchFamily="2" charset="-122"/>
                  <a:ea typeface="幼圆" panose="02010509060101010101" pitchFamily="49" charset="-122"/>
                </a:rPr>
                <a:t>发文情况、被引情况等。</a:t>
              </a:r>
              <a:endParaRPr lang="zh-CN" altLang="en-US" dirty="0">
                <a:solidFill>
                  <a:srgbClr val="0070C0"/>
                </a:solidFill>
                <a:ea typeface="幼圆" panose="02010509060101010101" pitchFamily="49" charset="-122"/>
              </a:endParaRPr>
            </a:p>
          </p:txBody>
        </p:sp>
      </p:grpSp>
      <p:pic>
        <p:nvPicPr>
          <p:cNvPr id="9226" name="图片 45" descr="Original Messenger图标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5225" y="2689225"/>
            <a:ext cx="2019300" cy="201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标题 1"/>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214421409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reeform 6"/>
          <p:cNvSpPr>
            <a:spLocks noChangeArrowheads="1"/>
          </p:cNvSpPr>
          <p:nvPr/>
        </p:nvSpPr>
        <p:spPr bwMode="auto">
          <a:xfrm>
            <a:off x="1528904" y="5490895"/>
            <a:ext cx="1013268" cy="675709"/>
          </a:xfrm>
          <a:custGeom>
            <a:avLst/>
            <a:gdLst>
              <a:gd name="T0" fmla="*/ 0 w 1113"/>
              <a:gd name="T1" fmla="*/ 0 h 757"/>
              <a:gd name="T2" fmla="*/ 1014413 w 1113"/>
              <a:gd name="T3" fmla="*/ 0 h 757"/>
              <a:gd name="T4" fmla="*/ 1014413 w 1113"/>
              <a:gd name="T5" fmla="*/ 616262 h 757"/>
              <a:gd name="T6" fmla="*/ 226944 w 1113"/>
              <a:gd name="T7" fmla="*/ 616262 h 757"/>
              <a:gd name="T8" fmla="*/ 161322 w 1113"/>
              <a:gd name="T9" fmla="*/ 681037 h 757"/>
              <a:gd name="T10" fmla="*/ 95699 w 1113"/>
              <a:gd name="T11" fmla="*/ 616262 h 757"/>
              <a:gd name="T12" fmla="*/ 0 w 1113"/>
              <a:gd name="T13" fmla="*/ 616262 h 757"/>
              <a:gd name="T14" fmla="*/ 0 w 1113"/>
              <a:gd name="T15" fmla="*/ 0 h 7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rgbClr val="7030A0"/>
          </a:solidFill>
          <a:ln w="57150">
            <a:solidFill>
              <a:schemeClr val="bg1"/>
            </a:solidFill>
            <a:miter lim="800000"/>
          </a:ln>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7171" name="Freeform 8"/>
          <p:cNvSpPr>
            <a:spLocks noChangeArrowheads="1"/>
          </p:cNvSpPr>
          <p:nvPr/>
        </p:nvSpPr>
        <p:spPr bwMode="auto">
          <a:xfrm>
            <a:off x="403826" y="1407958"/>
            <a:ext cx="3456383" cy="3917329"/>
          </a:xfrm>
          <a:custGeom>
            <a:avLst/>
            <a:gdLst>
              <a:gd name="T0" fmla="*/ 121212 w 3381"/>
              <a:gd name="T1" fmla="*/ 2115857 h 3999"/>
              <a:gd name="T2" fmla="*/ 0 w 3381"/>
              <a:gd name="T3" fmla="*/ 1534627 h 3999"/>
              <a:gd name="T4" fmla="*/ 257006 w 3381"/>
              <a:gd name="T5" fmla="*/ 691168 h 3999"/>
              <a:gd name="T6" fmla="*/ 946912 w 3381"/>
              <a:gd name="T7" fmla="*/ 119850 h 3999"/>
              <a:gd name="T8" fmla="*/ 1539302 w 3381"/>
              <a:gd name="T9" fmla="*/ 0 h 3999"/>
              <a:gd name="T10" fmla="*/ 2629299 w 3381"/>
              <a:gd name="T11" fmla="*/ 446060 h 3999"/>
              <a:gd name="T12" fmla="*/ 3081338 w 3381"/>
              <a:gd name="T13" fmla="*/ 1523813 h 3999"/>
              <a:gd name="T14" fmla="*/ 2822509 w 3381"/>
              <a:gd name="T15" fmla="*/ 2364569 h 3999"/>
              <a:gd name="T16" fmla="*/ 2138071 w 3381"/>
              <a:gd name="T17" fmla="*/ 2926875 h 3999"/>
              <a:gd name="T18" fmla="*/ 2078832 w 3381"/>
              <a:gd name="T19" fmla="*/ 2977339 h 3999"/>
              <a:gd name="T20" fmla="*/ 2056048 w 3381"/>
              <a:gd name="T21" fmla="*/ 3053034 h 3999"/>
              <a:gd name="T22" fmla="*/ 2056048 w 3381"/>
              <a:gd name="T23" fmla="*/ 3350407 h 3999"/>
              <a:gd name="T24" fmla="*/ 1548416 w 3381"/>
              <a:gd name="T25" fmla="*/ 3603625 h 3999"/>
              <a:gd name="T26" fmla="*/ 1040783 w 3381"/>
              <a:gd name="T27" fmla="*/ 3350407 h 3999"/>
              <a:gd name="T28" fmla="*/ 1040783 w 3381"/>
              <a:gd name="T29" fmla="*/ 3053034 h 3999"/>
              <a:gd name="T30" fmla="*/ 1233993 w 3381"/>
              <a:gd name="T31" fmla="*/ 2424945 h 3999"/>
              <a:gd name="T32" fmla="*/ 1746183 w 3381"/>
              <a:gd name="T33" fmla="*/ 2005919 h 3999"/>
              <a:gd name="T34" fmla="*/ 1978582 w 3381"/>
              <a:gd name="T35" fmla="*/ 1812176 h 3999"/>
              <a:gd name="T36" fmla="*/ 2066073 w 3381"/>
              <a:gd name="T37" fmla="*/ 1523813 h 3999"/>
              <a:gd name="T38" fmla="*/ 1912052 w 3381"/>
              <a:gd name="T39" fmla="*/ 1156152 h 3999"/>
              <a:gd name="T40" fmla="*/ 1539302 w 3381"/>
              <a:gd name="T41" fmla="*/ 1002959 h 3999"/>
              <a:gd name="T42" fmla="*/ 1338801 w 3381"/>
              <a:gd name="T43" fmla="*/ 1040807 h 3999"/>
              <a:gd name="T44" fmla="*/ 1104579 w 3381"/>
              <a:gd name="T45" fmla="*/ 1239056 h 3999"/>
              <a:gd name="T46" fmla="*/ 1014354 w 3381"/>
              <a:gd name="T47" fmla="*/ 1534627 h 3999"/>
              <a:gd name="T48" fmla="*/ 1052631 w 3381"/>
              <a:gd name="T49" fmla="*/ 1728370 h 3999"/>
              <a:gd name="T50" fmla="*/ 121212 w 3381"/>
              <a:gd name="T51" fmla="*/ 2115857 h 39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rgbClr val="00B0F0"/>
          </a:solidFill>
          <a:ln w="57150">
            <a:solidFill>
              <a:schemeClr val="bg1"/>
            </a:solidFill>
            <a:miter lim="800000"/>
          </a:ln>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7172" name="Freeform 9"/>
          <p:cNvSpPr>
            <a:spLocks noChangeArrowheads="1"/>
          </p:cNvSpPr>
          <p:nvPr/>
        </p:nvSpPr>
        <p:spPr bwMode="auto">
          <a:xfrm rot="257342">
            <a:off x="1280288" y="1349162"/>
            <a:ext cx="2482954" cy="1453450"/>
          </a:xfrm>
          <a:custGeom>
            <a:avLst/>
            <a:gdLst>
              <a:gd name="T0" fmla="*/ 0 w 2313"/>
              <a:gd name="T1" fmla="*/ 199091 h 1445"/>
              <a:gd name="T2" fmla="*/ 163151 w 2313"/>
              <a:gd name="T3" fmla="*/ 119815 h 1445"/>
              <a:gd name="T4" fmla="*/ 755598 w 2313"/>
              <a:gd name="T5" fmla="*/ 0 h 1445"/>
              <a:gd name="T6" fmla="*/ 1845700 w 2313"/>
              <a:gd name="T7" fmla="*/ 445928 h 1445"/>
              <a:gd name="T8" fmla="*/ 2108200 w 2313"/>
              <a:gd name="T9" fmla="*/ 791860 h 1445"/>
              <a:gd name="T10" fmla="*/ 1233201 w 2313"/>
              <a:gd name="T11" fmla="*/ 1301750 h 1445"/>
              <a:gd name="T12" fmla="*/ 1128384 w 2313"/>
              <a:gd name="T13" fmla="*/ 1155810 h 1445"/>
              <a:gd name="T14" fmla="*/ 755598 w 2313"/>
              <a:gd name="T15" fmla="*/ 1002663 h 1445"/>
              <a:gd name="T16" fmla="*/ 555077 w 2313"/>
              <a:gd name="T17" fmla="*/ 1040499 h 1445"/>
              <a:gd name="T18" fmla="*/ 503124 w 2313"/>
              <a:gd name="T19" fmla="*/ 1066624 h 1445"/>
              <a:gd name="T20" fmla="*/ 0 w 2313"/>
              <a:gd name="T21" fmla="*/ 199091 h 14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w="57150">
            <a:solidFill>
              <a:schemeClr val="bg1"/>
            </a:solidFill>
            <a:miter lim="800000"/>
          </a:ln>
        </p:spPr>
        <p:txBody>
          <a:bodyPr/>
          <a:lstStyle/>
          <a:p>
            <a:r>
              <a:rPr lang="en-US" altLang="zh-CN" sz="2400" dirty="0" smtClean="0">
                <a:latin typeface="微软雅黑" panose="020B0503020204020204" pitchFamily="34" charset="-122"/>
                <a:ea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endParaRPr>
          </a:p>
        </p:txBody>
      </p:sp>
      <p:sp>
        <p:nvSpPr>
          <p:cNvPr id="7173" name="Freeform 10"/>
          <p:cNvSpPr>
            <a:spLocks noChangeArrowheads="1"/>
          </p:cNvSpPr>
          <p:nvPr/>
        </p:nvSpPr>
        <p:spPr bwMode="auto">
          <a:xfrm rot="711389">
            <a:off x="2480217" y="2265701"/>
            <a:ext cx="1314441" cy="2181755"/>
          </a:xfrm>
          <a:custGeom>
            <a:avLst/>
            <a:gdLst>
              <a:gd name="T0" fmla="*/ 965618 w 1303"/>
              <a:gd name="T1" fmla="*/ 0 h 2087"/>
              <a:gd name="T2" fmla="*/ 1185863 w 1303"/>
              <a:gd name="T3" fmla="*/ 785343 h 2087"/>
              <a:gd name="T4" fmla="*/ 927394 w 1303"/>
              <a:gd name="T5" fmla="*/ 1625624 h 2087"/>
              <a:gd name="T6" fmla="*/ 714430 w 1303"/>
              <a:gd name="T7" fmla="*/ 1879600 h 2087"/>
              <a:gd name="T8" fmla="*/ 0 w 1303"/>
              <a:gd name="T9" fmla="*/ 1171710 h 2087"/>
              <a:gd name="T10" fmla="*/ 84639 w 1303"/>
              <a:gd name="T11" fmla="*/ 1073543 h 2087"/>
              <a:gd name="T12" fmla="*/ 172009 w 1303"/>
              <a:gd name="T13" fmla="*/ 785343 h 2087"/>
              <a:gd name="T14" fmla="*/ 91920 w 1303"/>
              <a:gd name="T15" fmla="*/ 509753 h 2087"/>
              <a:gd name="T16" fmla="*/ 965618 w 1303"/>
              <a:gd name="T17" fmla="*/ 0 h 20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miter lim="800000"/>
          </a:ln>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7174" name="Freeform 11"/>
          <p:cNvSpPr>
            <a:spLocks noChangeArrowheads="1"/>
          </p:cNvSpPr>
          <p:nvPr/>
        </p:nvSpPr>
        <p:spPr bwMode="auto">
          <a:xfrm>
            <a:off x="387332" y="1509407"/>
            <a:ext cx="1501560" cy="2219130"/>
          </a:xfrm>
          <a:custGeom>
            <a:avLst/>
            <a:gdLst>
              <a:gd name="T0" fmla="*/ 135993 w 1428"/>
              <a:gd name="T1" fmla="*/ 1917700 h 2129"/>
              <a:gd name="T2" fmla="*/ 22818 w 1428"/>
              <a:gd name="T3" fmla="*/ 1193496 h 2129"/>
              <a:gd name="T4" fmla="*/ 270160 w 1428"/>
              <a:gd name="T5" fmla="*/ 497215 h 2129"/>
              <a:gd name="T6" fmla="*/ 505637 w 1428"/>
              <a:gd name="T7" fmla="*/ 217982 h 2129"/>
              <a:gd name="T8" fmla="*/ 803177 w 1428"/>
              <a:gd name="T9" fmla="*/ 0 h 2129"/>
              <a:gd name="T10" fmla="*/ 1303338 w 1428"/>
              <a:gd name="T11" fmla="*/ 869225 h 2129"/>
              <a:gd name="T12" fmla="*/ 1203854 w 1428"/>
              <a:gd name="T13" fmla="*/ 942186 h 2129"/>
              <a:gd name="T14" fmla="*/ 1119885 w 1428"/>
              <a:gd name="T15" fmla="*/ 1042170 h 2129"/>
              <a:gd name="T16" fmla="*/ 1031353 w 1428"/>
              <a:gd name="T17" fmla="*/ 1287174 h 2129"/>
              <a:gd name="T18" fmla="*/ 1068774 w 1428"/>
              <a:gd name="T19" fmla="*/ 1530377 h 2129"/>
              <a:gd name="T20" fmla="*/ 135993 w 1428"/>
              <a:gd name="T21" fmla="*/ 1917700 h 21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bg1">
              <a:lumMod val="75000"/>
            </a:schemeClr>
          </a:solidFill>
          <a:ln w="57150">
            <a:solidFill>
              <a:schemeClr val="bg1"/>
            </a:solidFill>
            <a:miter lim="800000"/>
          </a:ln>
        </p:spPr>
        <p:txBody>
          <a:bodyPr/>
          <a:lstStyle/>
          <a:p>
            <a:endParaRPr lang="zh-CN" altLang="en-US" sz="2400">
              <a:latin typeface="微软雅黑" panose="020B0503020204020204" pitchFamily="34" charset="-122"/>
              <a:ea typeface="微软雅黑" panose="020B0503020204020204" pitchFamily="34" charset="-122"/>
            </a:endParaRPr>
          </a:p>
        </p:txBody>
      </p:sp>
      <p:grpSp>
        <p:nvGrpSpPr>
          <p:cNvPr id="7175" name="组合 41"/>
          <p:cNvGrpSpPr/>
          <p:nvPr/>
        </p:nvGrpSpPr>
        <p:grpSpPr bwMode="auto">
          <a:xfrm>
            <a:off x="672853" y="1834376"/>
            <a:ext cx="863036" cy="1041393"/>
            <a:chOff x="-779228" y="-528793"/>
            <a:chExt cx="1152128" cy="1405433"/>
          </a:xfrm>
        </p:grpSpPr>
        <p:sp>
          <p:nvSpPr>
            <p:cNvPr id="7211" name="TextBox 42"/>
            <p:cNvSpPr>
              <a:spLocks noChangeArrowheads="1"/>
            </p:cNvSpPr>
            <p:nvPr/>
          </p:nvSpPr>
          <p:spPr bwMode="auto">
            <a:xfrm>
              <a:off x="-437879" y="-528793"/>
              <a:ext cx="584637" cy="78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en-US" altLang="zh-CN" sz="3200" b="1" dirty="0">
                  <a:solidFill>
                    <a:srgbClr val="F8F8F8"/>
                  </a:solidFill>
                  <a:latin typeface="微软雅黑" panose="020B0503020204020204" pitchFamily="34" charset="-122"/>
                  <a:ea typeface="微软雅黑" panose="020B0503020204020204" pitchFamily="34" charset="-122"/>
                  <a:sym typeface="微软雅黑" pitchFamily="34" charset="-122"/>
                </a:rPr>
                <a:t>1</a:t>
              </a:r>
              <a:endParaRPr lang="zh-CN" altLang="en-US" sz="3200" b="1" dirty="0">
                <a:solidFill>
                  <a:srgbClr val="F8F8F8"/>
                </a:solidFill>
                <a:latin typeface="微软雅黑" panose="020B0503020204020204" pitchFamily="34" charset="-122"/>
                <a:ea typeface="微软雅黑" panose="020B0503020204020204" pitchFamily="34" charset="-122"/>
                <a:sym typeface="微软雅黑" pitchFamily="34" charset="-122"/>
              </a:endParaRPr>
            </a:p>
          </p:txBody>
        </p:sp>
        <p:sp>
          <p:nvSpPr>
            <p:cNvPr id="7212" name="TextBox 43"/>
            <p:cNvSpPr>
              <a:spLocks noChangeArrowheads="1"/>
            </p:cNvSpPr>
            <p:nvPr/>
          </p:nvSpPr>
          <p:spPr bwMode="auto">
            <a:xfrm>
              <a:off x="-779228" y="4371"/>
              <a:ext cx="1152128" cy="87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r>
                <a:rPr lang="zh-CN" altLang="en-US" sz="1800" dirty="0">
                  <a:solidFill>
                    <a:srgbClr val="F8F8F8"/>
                  </a:solidFill>
                  <a:latin typeface="微软雅黑" panose="020B0503020204020204" pitchFamily="34" charset="-122"/>
                  <a:ea typeface="微软雅黑" panose="020B0503020204020204" pitchFamily="34" charset="-122"/>
                  <a:sym typeface="微软雅黑" pitchFamily="34" charset="-122"/>
                </a:rPr>
                <a:t>什么是NKI</a:t>
              </a:r>
            </a:p>
          </p:txBody>
        </p:sp>
      </p:grpSp>
      <p:grpSp>
        <p:nvGrpSpPr>
          <p:cNvPr id="7176" name="组合 44"/>
          <p:cNvGrpSpPr/>
          <p:nvPr/>
        </p:nvGrpSpPr>
        <p:grpSpPr bwMode="auto">
          <a:xfrm>
            <a:off x="1717273" y="1545813"/>
            <a:ext cx="1395065" cy="906681"/>
            <a:chOff x="-771359" y="-50920"/>
            <a:chExt cx="1589146" cy="1183661"/>
          </a:xfrm>
        </p:grpSpPr>
        <p:sp>
          <p:nvSpPr>
            <p:cNvPr id="7209" name="TextBox 45"/>
            <p:cNvSpPr>
              <a:spLocks noChangeArrowheads="1"/>
            </p:cNvSpPr>
            <p:nvPr/>
          </p:nvSpPr>
          <p:spPr bwMode="auto">
            <a:xfrm>
              <a:off x="-771359" y="-50920"/>
              <a:ext cx="462346" cy="683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en-US" altLang="zh-CN" sz="2800" b="1" dirty="0">
                  <a:solidFill>
                    <a:srgbClr val="F8F8F8"/>
                  </a:solidFill>
                  <a:latin typeface="微软雅黑" panose="020B0503020204020204" pitchFamily="34" charset="-122"/>
                  <a:ea typeface="微软雅黑" panose="020B0503020204020204" pitchFamily="34" charset="-122"/>
                  <a:sym typeface="微软雅黑" pitchFamily="34" charset="-122"/>
                </a:rPr>
                <a:t>2</a:t>
              </a:r>
              <a:endParaRPr lang="zh-CN" altLang="en-US" sz="2800" b="1" dirty="0">
                <a:solidFill>
                  <a:srgbClr val="F8F8F8"/>
                </a:solidFill>
                <a:latin typeface="微软雅黑" panose="020B0503020204020204" pitchFamily="34" charset="-122"/>
                <a:ea typeface="微软雅黑" panose="020B0503020204020204" pitchFamily="34" charset="-122"/>
                <a:sym typeface="微软雅黑" pitchFamily="34" charset="-122"/>
              </a:endParaRPr>
            </a:p>
          </p:txBody>
        </p:sp>
        <p:sp>
          <p:nvSpPr>
            <p:cNvPr id="7210" name="TextBox 46"/>
            <p:cNvSpPr>
              <a:spLocks noChangeArrowheads="1"/>
            </p:cNvSpPr>
            <p:nvPr/>
          </p:nvSpPr>
          <p:spPr bwMode="auto">
            <a:xfrm>
              <a:off x="-439587" y="288963"/>
              <a:ext cx="1257374" cy="84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r>
                <a:rPr lang="zh-CN" altLang="en-US" sz="1800" dirty="0">
                  <a:solidFill>
                    <a:srgbClr val="F8F8F8"/>
                  </a:solidFill>
                  <a:latin typeface="微软雅黑" panose="020B0503020204020204" pitchFamily="34" charset="-122"/>
                  <a:ea typeface="微软雅黑" panose="020B0503020204020204" pitchFamily="34" charset="-122"/>
                  <a:sym typeface="微软雅黑" pitchFamily="34" charset="-122"/>
                </a:rPr>
                <a:t>什么是</a:t>
              </a:r>
            </a:p>
            <a:p>
              <a:pPr algn="ctr" eaLnBrk="1" hangingPunct="1"/>
              <a:r>
                <a:rPr lang="zh-CN" altLang="en-US" sz="1800" dirty="0">
                  <a:solidFill>
                    <a:srgbClr val="F8F8F8"/>
                  </a:solidFill>
                  <a:latin typeface="微软雅黑" panose="020B0503020204020204" pitchFamily="34" charset="-122"/>
                  <a:ea typeface="微软雅黑" panose="020B0503020204020204" pitchFamily="34" charset="-122"/>
                  <a:sym typeface="微软雅黑" pitchFamily="34" charset="-122"/>
                </a:rPr>
                <a:t>CNKI</a:t>
              </a:r>
            </a:p>
          </p:txBody>
        </p:sp>
      </p:grpSp>
      <p:grpSp>
        <p:nvGrpSpPr>
          <p:cNvPr id="7177" name="组合 47"/>
          <p:cNvGrpSpPr/>
          <p:nvPr/>
        </p:nvGrpSpPr>
        <p:grpSpPr bwMode="auto">
          <a:xfrm>
            <a:off x="3075204" y="2771634"/>
            <a:ext cx="886926" cy="671949"/>
            <a:chOff x="-31892" y="204359"/>
            <a:chExt cx="1184020" cy="907929"/>
          </a:xfrm>
        </p:grpSpPr>
        <p:sp>
          <p:nvSpPr>
            <p:cNvPr id="7207" name="TextBox 48"/>
            <p:cNvSpPr>
              <a:spLocks noChangeArrowheads="1"/>
            </p:cNvSpPr>
            <p:nvPr/>
          </p:nvSpPr>
          <p:spPr bwMode="auto">
            <a:xfrm>
              <a:off x="-31892" y="204359"/>
              <a:ext cx="584637" cy="79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en-US" altLang="zh-CN" sz="3200" b="1" dirty="0">
                  <a:solidFill>
                    <a:srgbClr val="F8F8F8"/>
                  </a:solidFill>
                  <a:latin typeface="微软雅黑" panose="020B0503020204020204" pitchFamily="34" charset="-122"/>
                  <a:ea typeface="微软雅黑" panose="020B0503020204020204" pitchFamily="34" charset="-122"/>
                  <a:sym typeface="微软雅黑" pitchFamily="34" charset="-122"/>
                </a:rPr>
                <a:t>3</a:t>
              </a:r>
              <a:endParaRPr lang="zh-CN" altLang="en-US" sz="3200" b="1" dirty="0">
                <a:solidFill>
                  <a:srgbClr val="F8F8F8"/>
                </a:solidFill>
                <a:latin typeface="微软雅黑" panose="020B0503020204020204" pitchFamily="34" charset="-122"/>
                <a:ea typeface="微软雅黑" panose="020B0503020204020204" pitchFamily="34" charset="-122"/>
                <a:sym typeface="微软雅黑" pitchFamily="34" charset="-122"/>
              </a:endParaRPr>
            </a:p>
          </p:txBody>
        </p:sp>
        <p:sp>
          <p:nvSpPr>
            <p:cNvPr id="7208" name="TextBox 49"/>
            <p:cNvSpPr>
              <a:spLocks noChangeArrowheads="1"/>
            </p:cNvSpPr>
            <p:nvPr/>
          </p:nvSpPr>
          <p:spPr bwMode="auto">
            <a:xfrm>
              <a:off x="0" y="613251"/>
              <a:ext cx="1152128" cy="49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endParaRPr lang="zh-CN" altLang="en-US" sz="1800">
                <a:solidFill>
                  <a:srgbClr val="F8F8F8"/>
                </a:solidFill>
                <a:latin typeface="微软雅黑" panose="020B0503020204020204" pitchFamily="34" charset="-122"/>
                <a:ea typeface="微软雅黑" panose="020B0503020204020204" pitchFamily="34" charset="-122"/>
                <a:sym typeface="微软雅黑" pitchFamily="34" charset="-122"/>
              </a:endParaRPr>
            </a:p>
          </p:txBody>
        </p:sp>
      </p:grpSp>
      <p:grpSp>
        <p:nvGrpSpPr>
          <p:cNvPr id="7178" name="组合 50"/>
          <p:cNvGrpSpPr/>
          <p:nvPr/>
        </p:nvGrpSpPr>
        <p:grpSpPr bwMode="auto">
          <a:xfrm>
            <a:off x="1759814" y="3688617"/>
            <a:ext cx="972038" cy="1381177"/>
            <a:chOff x="264328" y="235219"/>
            <a:chExt cx="1152127" cy="1660794"/>
          </a:xfrm>
        </p:grpSpPr>
        <p:sp>
          <p:nvSpPr>
            <p:cNvPr id="7205" name="TextBox 51"/>
            <p:cNvSpPr>
              <a:spLocks noChangeArrowheads="1"/>
            </p:cNvSpPr>
            <p:nvPr/>
          </p:nvSpPr>
          <p:spPr bwMode="auto">
            <a:xfrm>
              <a:off x="690584" y="235219"/>
              <a:ext cx="509206" cy="70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en-US" altLang="zh-CN" sz="3200" b="1" dirty="0">
                  <a:solidFill>
                    <a:srgbClr val="F8F8F8"/>
                  </a:solidFill>
                  <a:latin typeface="微软雅黑" panose="020B0503020204020204" pitchFamily="34" charset="-122"/>
                  <a:ea typeface="微软雅黑" panose="020B0503020204020204" pitchFamily="34" charset="-122"/>
                  <a:sym typeface="微软雅黑" pitchFamily="34" charset="-122"/>
                </a:rPr>
                <a:t>4</a:t>
              </a:r>
              <a:endParaRPr lang="zh-CN" altLang="en-US" sz="3200" b="1" dirty="0">
                <a:solidFill>
                  <a:srgbClr val="F8F8F8"/>
                </a:solidFill>
                <a:latin typeface="微软雅黑" panose="020B0503020204020204" pitchFamily="34" charset="-122"/>
                <a:ea typeface="微软雅黑" panose="020B0503020204020204" pitchFamily="34" charset="-122"/>
                <a:sym typeface="微软雅黑" pitchFamily="34" charset="-122"/>
              </a:endParaRPr>
            </a:p>
          </p:txBody>
        </p:sp>
        <p:sp>
          <p:nvSpPr>
            <p:cNvPr id="7206" name="TextBox 52"/>
            <p:cNvSpPr>
              <a:spLocks noChangeArrowheads="1"/>
            </p:cNvSpPr>
            <p:nvPr/>
          </p:nvSpPr>
          <p:spPr bwMode="auto">
            <a:xfrm>
              <a:off x="264328" y="785756"/>
              <a:ext cx="1152127" cy="1110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r>
                <a:rPr lang="zh-CN" altLang="en-US" sz="1800" dirty="0">
                  <a:solidFill>
                    <a:srgbClr val="F8F8F8"/>
                  </a:solidFill>
                  <a:latin typeface="微软雅黑" panose="020B0503020204020204" pitchFamily="34" charset="-122"/>
                  <a:ea typeface="微软雅黑" panose="020B0503020204020204" pitchFamily="34" charset="-122"/>
                  <a:sym typeface="微软雅黑" pitchFamily="34" charset="-122"/>
                </a:rPr>
                <a:t>CNKI</a:t>
              </a:r>
            </a:p>
            <a:p>
              <a:pPr algn="ctr" eaLnBrk="1" hangingPunct="1"/>
              <a:r>
                <a:rPr lang="zh-CN" altLang="en-US" sz="1800" dirty="0">
                  <a:solidFill>
                    <a:srgbClr val="F8F8F8"/>
                  </a:solidFill>
                  <a:latin typeface="微软雅黑" panose="020B0503020204020204" pitchFamily="34" charset="-122"/>
                  <a:ea typeface="微软雅黑" panose="020B0503020204020204" pitchFamily="34" charset="-122"/>
                  <a:sym typeface="微软雅黑" pitchFamily="34" charset="-122"/>
                </a:rPr>
                <a:t>是做什么的</a:t>
              </a:r>
            </a:p>
          </p:txBody>
        </p:sp>
      </p:grpSp>
      <p:sp>
        <p:nvSpPr>
          <p:cNvPr id="7179" name="TextBox 53"/>
          <p:cNvSpPr>
            <a:spLocks noChangeArrowheads="1"/>
          </p:cNvSpPr>
          <p:nvPr/>
        </p:nvSpPr>
        <p:spPr bwMode="auto">
          <a:xfrm>
            <a:off x="1572858" y="5492925"/>
            <a:ext cx="918125" cy="62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243" tIns="34121" rIns="68243" bIns="34121">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r>
              <a:rPr lang="zh-CN" altLang="en-US" sz="1800" b="1" dirty="0">
                <a:solidFill>
                  <a:srgbClr val="F8F8F8"/>
                </a:solidFill>
                <a:latin typeface="微软雅黑" panose="020B0503020204020204" pitchFamily="34" charset="-122"/>
                <a:ea typeface="微软雅黑" panose="020B0503020204020204" pitchFamily="34" charset="-122"/>
                <a:sym typeface="微软雅黑" pitchFamily="34" charset="-122"/>
              </a:rPr>
              <a:t>认识CNKI</a:t>
            </a:r>
          </a:p>
        </p:txBody>
      </p:sp>
      <p:sp>
        <p:nvSpPr>
          <p:cNvPr id="7180" name="TextBox 54"/>
          <p:cNvSpPr>
            <a:spLocks noChangeArrowheads="1"/>
          </p:cNvSpPr>
          <p:nvPr/>
        </p:nvSpPr>
        <p:spPr bwMode="auto">
          <a:xfrm>
            <a:off x="5218463" y="1052534"/>
            <a:ext cx="3700005" cy="117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43" tIns="34121" rIns="68243" bIns="34121">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国家知识基础设施（National Knowledge Infrastructure，ＮＫＩ）的概念，由世界银行提出于1998年。</a:t>
            </a:r>
          </a:p>
        </p:txBody>
      </p:sp>
      <p:grpSp>
        <p:nvGrpSpPr>
          <p:cNvPr id="7181" name="组合 55"/>
          <p:cNvGrpSpPr/>
          <p:nvPr/>
        </p:nvGrpSpPr>
        <p:grpSpPr bwMode="auto">
          <a:xfrm>
            <a:off x="4513099" y="1407958"/>
            <a:ext cx="721187" cy="713722"/>
            <a:chOff x="0" y="0"/>
            <a:chExt cx="962086" cy="962084"/>
          </a:xfrm>
          <a:solidFill>
            <a:schemeClr val="bg1">
              <a:lumMod val="75000"/>
            </a:schemeClr>
          </a:solidFill>
        </p:grpSpPr>
        <p:sp>
          <p:nvSpPr>
            <p:cNvPr id="7203" name="椭圆 56"/>
            <p:cNvSpPr>
              <a:spLocks noChangeArrowheads="1"/>
            </p:cNvSpPr>
            <p:nvPr/>
          </p:nvSpPr>
          <p:spPr bwMode="auto">
            <a:xfrm>
              <a:off x="0" y="0"/>
              <a:ext cx="962086" cy="962084"/>
            </a:xfrm>
            <a:prstGeom prst="ellipse">
              <a:avLst/>
            </a:prstGeom>
            <a:grpFill/>
            <a:ln w="57150">
              <a:solidFill>
                <a:schemeClr val="bg1"/>
              </a:solidFill>
              <a:round/>
            </a:ln>
          </p:spPr>
          <p:txBody>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endParaRPr lang="zh-CN" altLang="zh-CN" sz="1800">
                <a:solidFill>
                  <a:srgbClr val="000000"/>
                </a:solidFill>
                <a:latin typeface="微软雅黑" panose="020B0503020204020204" pitchFamily="34" charset="-122"/>
                <a:ea typeface="微软雅黑" panose="020B0503020204020204" pitchFamily="34" charset="-122"/>
                <a:sym typeface="Arial" pitchFamily="34" charset="0"/>
              </a:endParaRPr>
            </a:p>
          </p:txBody>
        </p:sp>
        <p:sp>
          <p:nvSpPr>
            <p:cNvPr id="7204" name="TextBox 57"/>
            <p:cNvSpPr>
              <a:spLocks noChangeArrowheads="1"/>
            </p:cNvSpPr>
            <p:nvPr/>
          </p:nvSpPr>
          <p:spPr bwMode="auto">
            <a:xfrm>
              <a:off x="243926" y="145341"/>
              <a:ext cx="584226" cy="7882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en-US" altLang="zh-CN" sz="3200" b="1" dirty="0">
                  <a:solidFill>
                    <a:srgbClr val="F8F8F8"/>
                  </a:solidFill>
                  <a:latin typeface="微软雅黑" panose="020B0503020204020204" pitchFamily="34" charset="-122"/>
                  <a:ea typeface="微软雅黑" panose="020B0503020204020204" pitchFamily="34" charset="-122"/>
                  <a:sym typeface="微软雅黑" pitchFamily="34" charset="-122"/>
                </a:rPr>
                <a:t>1</a:t>
              </a:r>
              <a:endParaRPr lang="zh-CN" altLang="en-US" sz="3200" b="1" dirty="0">
                <a:solidFill>
                  <a:srgbClr val="F8F8F8"/>
                </a:solidFill>
                <a:latin typeface="微软雅黑" panose="020B0503020204020204" pitchFamily="34" charset="-122"/>
                <a:ea typeface="微软雅黑" panose="020B0503020204020204" pitchFamily="34" charset="-122"/>
                <a:sym typeface="微软雅黑" pitchFamily="34" charset="-122"/>
              </a:endParaRPr>
            </a:p>
          </p:txBody>
        </p:sp>
      </p:grpSp>
      <p:grpSp>
        <p:nvGrpSpPr>
          <p:cNvPr id="7182" name="组合 58"/>
          <p:cNvGrpSpPr/>
          <p:nvPr/>
        </p:nvGrpSpPr>
        <p:grpSpPr bwMode="auto">
          <a:xfrm>
            <a:off x="4489470" y="2718136"/>
            <a:ext cx="721187" cy="712229"/>
            <a:chOff x="0" y="0"/>
            <a:chExt cx="962086" cy="962084"/>
          </a:xfrm>
        </p:grpSpPr>
        <p:sp>
          <p:nvSpPr>
            <p:cNvPr id="7201" name="椭圆 59"/>
            <p:cNvSpPr>
              <a:spLocks noChangeArrowheads="1"/>
            </p:cNvSpPr>
            <p:nvPr/>
          </p:nvSpPr>
          <p:spPr bwMode="auto">
            <a:xfrm>
              <a:off x="0" y="0"/>
              <a:ext cx="962086" cy="962084"/>
            </a:xfrm>
            <a:prstGeom prst="ellipse">
              <a:avLst/>
            </a:prstGeom>
            <a:solidFill>
              <a:schemeClr val="accent1"/>
            </a:solidFill>
            <a:ln w="57150">
              <a:solidFill>
                <a:schemeClr val="bg1"/>
              </a:solidFill>
              <a:round/>
            </a:ln>
          </p:spPr>
          <p:txBody>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endParaRPr lang="zh-CN" altLang="zh-CN" sz="1800">
                <a:solidFill>
                  <a:srgbClr val="000000"/>
                </a:solidFill>
                <a:latin typeface="微软雅黑" panose="020B0503020204020204" pitchFamily="34" charset="-122"/>
                <a:ea typeface="微软雅黑" panose="020B0503020204020204" pitchFamily="34" charset="-122"/>
                <a:sym typeface="Arial" pitchFamily="34" charset="0"/>
              </a:endParaRPr>
            </a:p>
          </p:txBody>
        </p:sp>
        <p:sp>
          <p:nvSpPr>
            <p:cNvPr id="7202" name="TextBox 60"/>
            <p:cNvSpPr>
              <a:spLocks noChangeArrowheads="1"/>
            </p:cNvSpPr>
            <p:nvPr/>
          </p:nvSpPr>
          <p:spPr bwMode="auto">
            <a:xfrm>
              <a:off x="226440" y="141374"/>
              <a:ext cx="584226" cy="78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en-US" altLang="zh-CN" sz="3200" b="1">
                  <a:solidFill>
                    <a:srgbClr val="F8F8F8"/>
                  </a:solidFill>
                  <a:latin typeface="微软雅黑" panose="020B0503020204020204" pitchFamily="34" charset="-122"/>
                  <a:ea typeface="微软雅黑" panose="020B0503020204020204" pitchFamily="34" charset="-122"/>
                </a:rPr>
                <a:t>2</a:t>
              </a:r>
              <a:endParaRPr lang="zh-CN" altLang="en-US" sz="3200" b="1">
                <a:solidFill>
                  <a:srgbClr val="F8F8F8"/>
                </a:solidFill>
                <a:latin typeface="微软雅黑" panose="020B0503020204020204" pitchFamily="34" charset="-122"/>
                <a:ea typeface="微软雅黑" panose="020B0503020204020204" pitchFamily="34" charset="-122"/>
              </a:endParaRPr>
            </a:p>
          </p:txBody>
        </p:sp>
      </p:grpSp>
      <p:grpSp>
        <p:nvGrpSpPr>
          <p:cNvPr id="7183" name="组合 61"/>
          <p:cNvGrpSpPr/>
          <p:nvPr/>
        </p:nvGrpSpPr>
        <p:grpSpPr bwMode="auto">
          <a:xfrm>
            <a:off x="4478678" y="3963944"/>
            <a:ext cx="721187" cy="712228"/>
            <a:chOff x="0" y="0"/>
            <a:chExt cx="962087" cy="962084"/>
          </a:xfrm>
        </p:grpSpPr>
        <p:sp>
          <p:nvSpPr>
            <p:cNvPr id="7199" name="椭圆 62"/>
            <p:cNvSpPr>
              <a:spLocks noChangeArrowheads="1"/>
            </p:cNvSpPr>
            <p:nvPr/>
          </p:nvSpPr>
          <p:spPr bwMode="auto">
            <a:xfrm>
              <a:off x="0" y="0"/>
              <a:ext cx="962087" cy="962084"/>
            </a:xfrm>
            <a:prstGeom prst="ellipse">
              <a:avLst/>
            </a:prstGeom>
            <a:solidFill>
              <a:schemeClr val="accent2"/>
            </a:solidFill>
            <a:ln w="57150">
              <a:solidFill>
                <a:schemeClr val="bg1"/>
              </a:solidFill>
              <a:round/>
            </a:ln>
          </p:spPr>
          <p:txBody>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endParaRPr lang="zh-CN" altLang="zh-CN" sz="1800">
                <a:solidFill>
                  <a:srgbClr val="000000"/>
                </a:solidFill>
                <a:latin typeface="微软雅黑" panose="020B0503020204020204" pitchFamily="34" charset="-122"/>
                <a:ea typeface="微软雅黑" panose="020B0503020204020204" pitchFamily="34" charset="-122"/>
                <a:sym typeface="Arial" pitchFamily="34" charset="0"/>
              </a:endParaRPr>
            </a:p>
          </p:txBody>
        </p:sp>
        <p:sp>
          <p:nvSpPr>
            <p:cNvPr id="7200" name="TextBox 63"/>
            <p:cNvSpPr>
              <a:spLocks noChangeArrowheads="1"/>
            </p:cNvSpPr>
            <p:nvPr/>
          </p:nvSpPr>
          <p:spPr bwMode="auto">
            <a:xfrm>
              <a:off x="226440" y="134012"/>
              <a:ext cx="584226" cy="789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en-US" altLang="zh-CN" sz="3200" b="1" dirty="0">
                  <a:solidFill>
                    <a:srgbClr val="F8F8F8"/>
                  </a:solidFill>
                  <a:latin typeface="微软雅黑" panose="020B0503020204020204" pitchFamily="34" charset="-122"/>
                  <a:ea typeface="微软雅黑" panose="020B0503020204020204" pitchFamily="34" charset="-122"/>
                </a:rPr>
                <a:t>3</a:t>
              </a:r>
              <a:endParaRPr lang="zh-CN" altLang="en-US" sz="3200" b="1" dirty="0">
                <a:solidFill>
                  <a:srgbClr val="F8F8F8"/>
                </a:solidFill>
                <a:latin typeface="微软雅黑" panose="020B0503020204020204" pitchFamily="34" charset="-122"/>
                <a:ea typeface="微软雅黑" panose="020B0503020204020204" pitchFamily="34" charset="-122"/>
              </a:endParaRPr>
            </a:p>
          </p:txBody>
        </p:sp>
      </p:grpSp>
      <p:grpSp>
        <p:nvGrpSpPr>
          <p:cNvPr id="7184" name="组合 64"/>
          <p:cNvGrpSpPr/>
          <p:nvPr/>
        </p:nvGrpSpPr>
        <p:grpSpPr bwMode="auto">
          <a:xfrm rot="5400000">
            <a:off x="4489471" y="5110501"/>
            <a:ext cx="721187" cy="712229"/>
            <a:chOff x="0" y="0"/>
            <a:chExt cx="962086" cy="962084"/>
          </a:xfrm>
        </p:grpSpPr>
        <p:sp>
          <p:nvSpPr>
            <p:cNvPr id="7197" name="椭圆 65"/>
            <p:cNvSpPr>
              <a:spLocks noChangeArrowheads="1"/>
            </p:cNvSpPr>
            <p:nvPr/>
          </p:nvSpPr>
          <p:spPr bwMode="auto">
            <a:xfrm>
              <a:off x="0" y="0"/>
              <a:ext cx="962086" cy="962084"/>
            </a:xfrm>
            <a:prstGeom prst="ellipse">
              <a:avLst/>
            </a:prstGeom>
            <a:solidFill>
              <a:srgbClr val="00B0F0"/>
            </a:solidFill>
            <a:ln w="57150">
              <a:solidFill>
                <a:schemeClr val="bg1"/>
              </a:solidFill>
              <a:round/>
            </a:ln>
          </p:spPr>
          <p:txBody>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endParaRPr lang="zh-CN" altLang="zh-CN" sz="1800">
                <a:solidFill>
                  <a:srgbClr val="000000"/>
                </a:solidFill>
                <a:latin typeface="微软雅黑" panose="020B0503020204020204" pitchFamily="34" charset="-122"/>
                <a:ea typeface="微软雅黑" panose="020B0503020204020204" pitchFamily="34" charset="-122"/>
                <a:sym typeface="Arial" pitchFamily="34" charset="0"/>
              </a:endParaRPr>
            </a:p>
          </p:txBody>
        </p:sp>
        <p:sp>
          <p:nvSpPr>
            <p:cNvPr id="7198" name="TextBox 66"/>
            <p:cNvSpPr>
              <a:spLocks noChangeArrowheads="1"/>
            </p:cNvSpPr>
            <p:nvPr/>
          </p:nvSpPr>
          <p:spPr bwMode="auto">
            <a:xfrm rot="16200000">
              <a:off x="233027" y="87768"/>
              <a:ext cx="591572" cy="78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en-US" altLang="zh-CN" sz="3200" b="1" dirty="0">
                  <a:solidFill>
                    <a:srgbClr val="F8F8F8"/>
                  </a:solidFill>
                  <a:latin typeface="微软雅黑" panose="020B0503020204020204" pitchFamily="34" charset="-122"/>
                  <a:ea typeface="微软雅黑" panose="020B0503020204020204" pitchFamily="34" charset="-122"/>
                </a:rPr>
                <a:t>4</a:t>
              </a:r>
              <a:endParaRPr lang="zh-CN" altLang="en-US" sz="3200" b="1" dirty="0">
                <a:solidFill>
                  <a:srgbClr val="F8F8F8"/>
                </a:solidFill>
                <a:latin typeface="微软雅黑" panose="020B0503020204020204" pitchFamily="34" charset="-122"/>
                <a:ea typeface="微软雅黑" panose="020B0503020204020204" pitchFamily="34" charset="-122"/>
              </a:endParaRPr>
            </a:p>
          </p:txBody>
        </p:sp>
      </p:grpSp>
      <p:sp>
        <p:nvSpPr>
          <p:cNvPr id="7185" name="TextBox 67"/>
          <p:cNvSpPr>
            <a:spLocks noChangeArrowheads="1"/>
          </p:cNvSpPr>
          <p:nvPr/>
        </p:nvSpPr>
        <p:spPr bwMode="auto">
          <a:xfrm>
            <a:off x="5234869" y="2341789"/>
            <a:ext cx="3631321" cy="154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43" tIns="34121" rIns="68243" bIns="34121">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中国知识基础设施工程（China National Knowledge Infrastructure，ＣＮＫＩ），始建于1999年6月，由清华大学、同方股份共同发起。</a:t>
            </a:r>
          </a:p>
        </p:txBody>
      </p:sp>
      <p:sp>
        <p:nvSpPr>
          <p:cNvPr id="7186" name="TextBox 68"/>
          <p:cNvSpPr>
            <a:spLocks noChangeArrowheads="1"/>
          </p:cNvSpPr>
          <p:nvPr/>
        </p:nvSpPr>
        <p:spPr bwMode="auto">
          <a:xfrm>
            <a:off x="5286400" y="3855802"/>
            <a:ext cx="3564129" cy="1176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43" tIns="34121" rIns="68243" bIns="34121">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期刊、博硕士论文、会议论文、报纸、年鉴、统计数据、工具书、专利、标准……</a:t>
            </a:r>
          </a:p>
        </p:txBody>
      </p:sp>
      <p:sp>
        <p:nvSpPr>
          <p:cNvPr id="7187" name="TextBox 69"/>
          <p:cNvSpPr>
            <a:spLocks noChangeArrowheads="1"/>
          </p:cNvSpPr>
          <p:nvPr/>
        </p:nvSpPr>
        <p:spPr bwMode="auto">
          <a:xfrm>
            <a:off x="5292519" y="5000482"/>
            <a:ext cx="3859771" cy="173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43" tIns="34121" rIns="68243" bIns="34121">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lnSpc>
                <a:spcPct val="150000"/>
              </a:lnSpc>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数字出版、知识服务。</a:t>
            </a:r>
          </a:p>
          <a:p>
            <a:pPr eaLnBrk="1" hangingPunct="1">
              <a:lnSpc>
                <a:spcPct val="150000"/>
              </a:lnSpc>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服务个人；服务机构。</a:t>
            </a:r>
          </a:p>
          <a:p>
            <a:pPr eaLnBrk="1" hangingPunct="1">
              <a:lnSpc>
                <a:spcPct val="150000"/>
              </a:lnSpc>
            </a:pPr>
            <a:r>
              <a:rPr lang="zh-CN" altLang="en-US" sz="1800" dirty="0">
                <a:solidFill>
                  <a:schemeClr val="tx1">
                    <a:lumMod val="50000"/>
                    <a:lumOff val="50000"/>
                  </a:schemeClr>
                </a:solidFill>
                <a:latin typeface="微软雅黑" panose="020B0503020204020204" pitchFamily="34" charset="-122"/>
                <a:ea typeface="微软雅黑" panose="020B0503020204020204" pitchFamily="34" charset="-122"/>
                <a:sym typeface="微软雅黑" pitchFamily="34" charset="-122"/>
              </a:rPr>
              <a:t>知识总库—&gt;行业知识库—&gt;行业知识服务平台。</a:t>
            </a:r>
          </a:p>
        </p:txBody>
      </p:sp>
      <p:sp>
        <p:nvSpPr>
          <p:cNvPr id="7188" name="文本框 9252"/>
          <p:cNvSpPr txBox="1">
            <a:spLocks noChangeArrowheads="1"/>
          </p:cNvSpPr>
          <p:nvPr/>
        </p:nvSpPr>
        <p:spPr bwMode="auto">
          <a:xfrm rot="711389">
            <a:off x="2613632" y="3270999"/>
            <a:ext cx="11539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zh-CN" altLang="en-US" sz="1800" dirty="0">
                <a:solidFill>
                  <a:srgbClr val="F8F8F8"/>
                </a:solidFill>
                <a:latin typeface="微软雅黑" panose="020B0503020204020204" pitchFamily="34" charset="-122"/>
                <a:ea typeface="微软雅黑" panose="020B0503020204020204" pitchFamily="34" charset="-122"/>
                <a:sym typeface="微软雅黑" pitchFamily="34" charset="-122"/>
              </a:rPr>
              <a:t>CNKI能提供什么</a:t>
            </a:r>
          </a:p>
        </p:txBody>
      </p:sp>
      <p:graphicFrame>
        <p:nvGraphicFramePr>
          <p:cNvPr id="2" name="表格 1"/>
          <p:cNvGraphicFramePr/>
          <p:nvPr>
            <p:extLst>
              <p:ext uri="{D42A27DB-BD31-4B8C-83A1-F6EECF244321}">
                <p14:modId xmlns:p14="http://schemas.microsoft.com/office/powerpoint/2010/main" val="3649707319"/>
              </p:ext>
            </p:extLst>
          </p:nvPr>
        </p:nvGraphicFramePr>
        <p:xfrm>
          <a:off x="14262" y="212720"/>
          <a:ext cx="9138028" cy="395424"/>
        </p:xfrm>
        <a:graphic>
          <a:graphicData uri="http://schemas.openxmlformats.org/drawingml/2006/table">
            <a:tbl>
              <a:tblPr firstRow="1" bandRow="1">
                <a:tableStyleId>{5C22544A-7EE6-4342-B048-85BDC9FD1C3A}</a:tableStyleId>
              </a:tblPr>
              <a:tblGrid>
                <a:gridCol w="4569312"/>
                <a:gridCol w="4568716"/>
              </a:tblGrid>
              <a:tr h="392697">
                <a:tc>
                  <a:txBody>
                    <a:bodyPr/>
                    <a:lstStyle/>
                    <a:p>
                      <a:pPr algn="ctr">
                        <a:buNone/>
                      </a:pPr>
                      <a:r>
                        <a:rPr lang="zh-CN" sz="2000" dirty="0">
                          <a:latin typeface="微软雅黑" charset="0"/>
                          <a:ea typeface="微软雅黑" charset="0"/>
                        </a:rPr>
                        <a:t>你眼中的中国知网？</a:t>
                      </a:r>
                    </a:p>
                  </a:txBody>
                  <a:tcPr marL="85999" marR="85999" marT="45312" marB="45312">
                    <a:solidFill>
                      <a:schemeClr val="bg1">
                        <a:lumMod val="50000"/>
                      </a:schemeClr>
                    </a:solidFill>
                  </a:tcPr>
                </a:tc>
                <a:tc>
                  <a:txBody>
                    <a:bodyPr/>
                    <a:lstStyle/>
                    <a:p>
                      <a:pPr algn="ctr">
                        <a:buNone/>
                      </a:pPr>
                      <a:r>
                        <a:rPr lang="zh-CN" sz="2000" dirty="0">
                          <a:latin typeface="微软雅黑" charset="0"/>
                          <a:ea typeface="微软雅黑" charset="0"/>
                        </a:rPr>
                        <a:t>重识</a:t>
                      </a:r>
                      <a:r>
                        <a:rPr lang="en-US" altLang="zh-CN" sz="2000" dirty="0">
                          <a:latin typeface="微软雅黑" charset="0"/>
                          <a:ea typeface="微软雅黑" charset="0"/>
                        </a:rPr>
                        <a:t>CNKI</a:t>
                      </a:r>
                    </a:p>
                  </a:txBody>
                  <a:tcPr marL="85999" marR="85999" marT="45312" marB="45312">
                    <a:gradFill>
                      <a:gsLst>
                        <a:gs pos="0">
                          <a:srgbClr val="007BD3"/>
                        </a:gs>
                        <a:gs pos="100000">
                          <a:srgbClr val="034373"/>
                        </a:gs>
                      </a:gsLst>
                      <a:lin ang="5400000" scaled="0"/>
                    </a:gradFill>
                  </a:tcPr>
                </a:tc>
              </a:tr>
            </a:tbl>
          </a:graphicData>
        </a:graphic>
      </p:graphicFrame>
    </p:spTree>
    <p:extLst>
      <p:ext uri="{BB962C8B-B14F-4D97-AF65-F5344CB8AC3E}">
        <p14:creationId xmlns:p14="http://schemas.microsoft.com/office/powerpoint/2010/main" val="1974545337"/>
      </p:ext>
    </p:extLst>
  </p:cSld>
  <p:clrMapOvr>
    <a:masterClrMapping/>
  </p:clrMapOvr>
  <p:transition spd="slow" advClick="0" advTm="1000">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3" name="Group 3"/>
          <p:cNvGrpSpPr>
            <a:grpSpLocks/>
          </p:cNvGrpSpPr>
          <p:nvPr/>
        </p:nvGrpSpPr>
        <p:grpSpPr bwMode="auto">
          <a:xfrm>
            <a:off x="971600" y="1124744"/>
            <a:ext cx="6896025" cy="4754364"/>
            <a:chOff x="0" y="0"/>
            <a:chExt cx="9612" cy="6582"/>
          </a:xfrm>
        </p:grpSpPr>
        <p:pic>
          <p:nvPicPr>
            <p:cNvPr id="10244" name="图片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12" cy="6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5" name="直接连接符 20"/>
            <p:cNvSpPr>
              <a:spLocks noChangeShapeType="1"/>
            </p:cNvSpPr>
            <p:nvPr/>
          </p:nvSpPr>
          <p:spPr bwMode="auto">
            <a:xfrm>
              <a:off x="2806" y="160"/>
              <a:ext cx="2" cy="1285"/>
            </a:xfrm>
            <a:prstGeom prst="line">
              <a:avLst/>
            </a:prstGeom>
            <a:noFill/>
            <a:ln w="19050" cap="flat" cmpd="sng">
              <a:solidFill>
                <a:srgbClr val="0075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246" name="直接连接符 21"/>
            <p:cNvSpPr>
              <a:spLocks noChangeShapeType="1"/>
            </p:cNvSpPr>
            <p:nvPr/>
          </p:nvSpPr>
          <p:spPr bwMode="auto">
            <a:xfrm>
              <a:off x="2806" y="2628"/>
              <a:ext cx="2" cy="1287"/>
            </a:xfrm>
            <a:prstGeom prst="line">
              <a:avLst/>
            </a:prstGeom>
            <a:noFill/>
            <a:ln w="19050" cap="flat" cmpd="sng">
              <a:solidFill>
                <a:srgbClr val="97480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247" name="直接连接符 22"/>
            <p:cNvSpPr>
              <a:spLocks noChangeShapeType="1"/>
            </p:cNvSpPr>
            <p:nvPr/>
          </p:nvSpPr>
          <p:spPr bwMode="auto">
            <a:xfrm>
              <a:off x="2806" y="5120"/>
              <a:ext cx="2" cy="1288"/>
            </a:xfrm>
            <a:prstGeom prst="line">
              <a:avLst/>
            </a:prstGeom>
            <a:noFill/>
            <a:ln w="19050" cap="flat" cmpd="sng">
              <a:solidFill>
                <a:srgbClr val="3A8A1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248" name="TextBox 23"/>
            <p:cNvSpPr>
              <a:spLocks noChangeArrowheads="1"/>
            </p:cNvSpPr>
            <p:nvPr/>
          </p:nvSpPr>
          <p:spPr bwMode="auto">
            <a:xfrm>
              <a:off x="1688" y="422"/>
              <a:ext cx="1374" cy="7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30000"/>
                </a:lnSpc>
              </a:pPr>
              <a:r>
                <a:rPr lang="zh-CN" altLang="en-US" sz="2000" b="1" i="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缘起</a:t>
              </a:r>
            </a:p>
          </p:txBody>
        </p:sp>
        <p:sp>
          <p:nvSpPr>
            <p:cNvPr id="10249" name="TextBox 24"/>
            <p:cNvSpPr>
              <a:spLocks noChangeArrowheads="1"/>
            </p:cNvSpPr>
            <p:nvPr/>
          </p:nvSpPr>
          <p:spPr bwMode="auto">
            <a:xfrm>
              <a:off x="1575" y="2623"/>
              <a:ext cx="1488" cy="1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30000"/>
                </a:lnSpc>
              </a:pPr>
              <a:r>
                <a:rPr lang="zh-CN" altLang="en-US" sz="2000" b="1" i="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发展</a:t>
              </a:r>
            </a:p>
            <a:p>
              <a:pPr algn="ctr">
                <a:lnSpc>
                  <a:spcPct val="130000"/>
                </a:lnSpc>
              </a:pPr>
              <a:r>
                <a:rPr lang="zh-CN" altLang="en-US" sz="2000" b="1" i="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热点</a:t>
              </a:r>
            </a:p>
          </p:txBody>
        </p:sp>
        <p:sp>
          <p:nvSpPr>
            <p:cNvPr id="10250" name="TextBox 25"/>
            <p:cNvSpPr>
              <a:spLocks noChangeArrowheads="1"/>
            </p:cNvSpPr>
            <p:nvPr/>
          </p:nvSpPr>
          <p:spPr bwMode="auto">
            <a:xfrm>
              <a:off x="1802" y="5028"/>
              <a:ext cx="1147" cy="1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30000"/>
                </a:lnSpc>
              </a:pPr>
              <a:r>
                <a:rPr lang="zh-CN" altLang="en-US" sz="2000" b="1" i="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趋势</a:t>
              </a:r>
            </a:p>
            <a:p>
              <a:pPr algn="ctr">
                <a:lnSpc>
                  <a:spcPct val="130000"/>
                </a:lnSpc>
              </a:pPr>
              <a:r>
                <a:rPr lang="zh-CN" altLang="en-US" sz="2000" b="1" i="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分析</a:t>
              </a:r>
            </a:p>
          </p:txBody>
        </p:sp>
        <p:sp>
          <p:nvSpPr>
            <p:cNvPr id="10251" name="TextBox 26"/>
            <p:cNvSpPr>
              <a:spLocks noChangeArrowheads="1"/>
            </p:cNvSpPr>
            <p:nvPr/>
          </p:nvSpPr>
          <p:spPr bwMode="auto">
            <a:xfrm>
              <a:off x="2817" y="160"/>
              <a:ext cx="4667" cy="1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a:solidFill>
                    <a:schemeClr val="bg1"/>
                  </a:solidFill>
                  <a:latin typeface="华文新魏" panose="02010800040101010101" pitchFamily="2" charset="-122"/>
                  <a:ea typeface="幼圆" panose="02010509060101010101" pitchFamily="49" charset="-122"/>
                </a:rPr>
                <a:t>追踪主题引用、</a:t>
              </a:r>
            </a:p>
            <a:p>
              <a:pPr algn="just">
                <a:lnSpc>
                  <a:spcPct val="130000"/>
                </a:lnSpc>
              </a:pPr>
              <a:r>
                <a:rPr lang="zh-CN" altLang="en-US">
                  <a:solidFill>
                    <a:schemeClr val="bg1"/>
                  </a:solidFill>
                  <a:latin typeface="华文新魏" panose="02010800040101010101" pitchFamily="2" charset="-122"/>
                  <a:ea typeface="幼圆" panose="02010509060101010101" pitchFamily="49" charset="-122"/>
                </a:rPr>
                <a:t>找到最早提出此观点文献</a:t>
              </a:r>
            </a:p>
          </p:txBody>
        </p:sp>
        <p:sp>
          <p:nvSpPr>
            <p:cNvPr id="10252" name="TextBox 27"/>
            <p:cNvSpPr>
              <a:spLocks noChangeArrowheads="1"/>
            </p:cNvSpPr>
            <p:nvPr/>
          </p:nvSpPr>
          <p:spPr bwMode="auto">
            <a:xfrm>
              <a:off x="2949" y="2608"/>
              <a:ext cx="5463" cy="1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30000"/>
                </a:lnSpc>
              </a:pPr>
              <a:r>
                <a:rPr lang="zh-CN" altLang="en-US">
                  <a:solidFill>
                    <a:schemeClr val="bg1"/>
                  </a:solidFill>
                  <a:latin typeface="华文新魏" panose="02010800040101010101" pitchFamily="2" charset="-122"/>
                  <a:ea typeface="幼圆" panose="02010509060101010101" pitchFamily="49" charset="-122"/>
                </a:rPr>
                <a:t>沿着引文网络理顺发展脉络，了解当前发展状况，找到高峰期</a:t>
              </a:r>
            </a:p>
          </p:txBody>
        </p:sp>
        <p:sp>
          <p:nvSpPr>
            <p:cNvPr id="10253" name="TextBox 28"/>
            <p:cNvSpPr>
              <a:spLocks noChangeArrowheads="1"/>
            </p:cNvSpPr>
            <p:nvPr/>
          </p:nvSpPr>
          <p:spPr bwMode="auto">
            <a:xfrm>
              <a:off x="2932" y="5147"/>
              <a:ext cx="6255" cy="1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a:solidFill>
                    <a:schemeClr val="bg1"/>
                  </a:solidFill>
                  <a:latin typeface="幼圆" panose="02010509060101010101" pitchFamily="49" charset="-122"/>
                  <a:ea typeface="幼圆" panose="02010509060101010101" pitchFamily="49" charset="-122"/>
                </a:rPr>
                <a:t>依旧研究热点？处于上升期</a:t>
              </a:r>
            </a:p>
            <a:p>
              <a:pPr>
                <a:lnSpc>
                  <a:spcPct val="130000"/>
                </a:lnSpc>
              </a:pPr>
              <a:r>
                <a:rPr lang="zh-CN" altLang="en-US">
                  <a:solidFill>
                    <a:schemeClr val="bg1"/>
                  </a:solidFill>
                  <a:latin typeface="幼圆" panose="02010509060101010101" pitchFamily="49" charset="-122"/>
                  <a:ea typeface="幼圆" panose="02010509060101010101" pitchFamily="49" charset="-122"/>
                </a:rPr>
                <a:t>或下降期？</a:t>
              </a:r>
            </a:p>
          </p:txBody>
        </p:sp>
        <p:sp>
          <p:nvSpPr>
            <p:cNvPr id="10254" name="TextBox 23"/>
            <p:cNvSpPr>
              <a:spLocks noChangeArrowheads="1"/>
            </p:cNvSpPr>
            <p:nvPr/>
          </p:nvSpPr>
          <p:spPr bwMode="auto">
            <a:xfrm>
              <a:off x="984" y="396"/>
              <a:ext cx="1374" cy="8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30000"/>
                </a:lnSpc>
              </a:pPr>
              <a:r>
                <a:rPr lang="zh-CN" altLang="en-US" sz="2400" i="1">
                  <a:solidFill>
                    <a:schemeClr val="bg1"/>
                  </a:solidFill>
                </a:rPr>
                <a:t>1</a:t>
              </a:r>
            </a:p>
          </p:txBody>
        </p:sp>
        <p:sp>
          <p:nvSpPr>
            <p:cNvPr id="10255" name="TextBox 23"/>
            <p:cNvSpPr>
              <a:spLocks noChangeArrowheads="1"/>
            </p:cNvSpPr>
            <p:nvPr/>
          </p:nvSpPr>
          <p:spPr bwMode="auto">
            <a:xfrm>
              <a:off x="958" y="2856"/>
              <a:ext cx="1374" cy="8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30000"/>
                </a:lnSpc>
              </a:pPr>
              <a:r>
                <a:rPr lang="zh-CN" altLang="en-US" sz="2400" i="1">
                  <a:solidFill>
                    <a:schemeClr val="bg1"/>
                  </a:solidFill>
                </a:rPr>
                <a:t>2</a:t>
              </a:r>
              <a:endParaRPr lang="zh-CN" altLang="en-US"/>
            </a:p>
          </p:txBody>
        </p:sp>
        <p:sp>
          <p:nvSpPr>
            <p:cNvPr id="10256" name="TextBox 23"/>
            <p:cNvSpPr>
              <a:spLocks noChangeArrowheads="1"/>
            </p:cNvSpPr>
            <p:nvPr/>
          </p:nvSpPr>
          <p:spPr bwMode="auto">
            <a:xfrm>
              <a:off x="932" y="5203"/>
              <a:ext cx="1374" cy="8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30000"/>
                </a:lnSpc>
              </a:pPr>
              <a:r>
                <a:rPr lang="zh-CN" altLang="en-US" sz="2400" i="1">
                  <a:solidFill>
                    <a:schemeClr val="bg1"/>
                  </a:solidFill>
                </a:rPr>
                <a:t>3</a:t>
              </a:r>
              <a:endParaRPr lang="zh-CN" altLang="en-US"/>
            </a:p>
          </p:txBody>
        </p:sp>
      </p:grpSp>
    </p:spTree>
    <p:extLst>
      <p:ext uri="{BB962C8B-B14F-4D97-AF65-F5344CB8AC3E}">
        <p14:creationId xmlns:p14="http://schemas.microsoft.com/office/powerpoint/2010/main" val="37057538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4221088"/>
            <a:ext cx="8229600" cy="1143000"/>
          </a:xfrm>
        </p:spPr>
        <p:txBody>
          <a:bodyPr/>
          <a:lstStyle/>
          <a:p>
            <a:r>
              <a:rPr lang="en-US" altLang="zh-CN" sz="4000" dirty="0">
                <a:solidFill>
                  <a:schemeClr val="bg1">
                    <a:lumMod val="50000"/>
                  </a:schemeClr>
                </a:solidFill>
              </a:rPr>
              <a:t>http://ref.cnki.net/REF/</a:t>
            </a:r>
            <a:endParaRPr lang="zh-CN" altLang="en-US" sz="4000" dirty="0">
              <a:solidFill>
                <a:schemeClr val="bg1">
                  <a:lumMod val="50000"/>
                </a:schemeClr>
              </a:solidFill>
            </a:endParaRPr>
          </a:p>
        </p:txBody>
      </p:sp>
      <p:pic>
        <p:nvPicPr>
          <p:cNvPr id="4" name="内容占位符 3"/>
          <p:cNvPicPr>
            <a:picLocks noGrp="1" noChangeAspect="1"/>
          </p:cNvPicPr>
          <p:nvPr>
            <p:ph idx="1"/>
          </p:nvPr>
        </p:nvPicPr>
        <p:blipFill>
          <a:blip r:embed="rId2"/>
          <a:stretch>
            <a:fillRect/>
          </a:stretch>
        </p:blipFill>
        <p:spPr>
          <a:xfrm>
            <a:off x="31452" y="1772816"/>
            <a:ext cx="8928992" cy="1944216"/>
          </a:xfrm>
          <a:prstGeom prst="rect">
            <a:avLst/>
          </a:prstGeom>
        </p:spPr>
      </p:pic>
      <p:pic>
        <p:nvPicPr>
          <p:cNvPr id="5" name="图片 4"/>
          <p:cNvPicPr>
            <a:picLocks noChangeAspect="1"/>
          </p:cNvPicPr>
          <p:nvPr/>
        </p:nvPicPr>
        <p:blipFill>
          <a:blip r:embed="rId3"/>
          <a:stretch>
            <a:fillRect/>
          </a:stretch>
        </p:blipFill>
        <p:spPr>
          <a:xfrm>
            <a:off x="31452" y="1772816"/>
            <a:ext cx="8928992" cy="3960440"/>
          </a:xfrm>
          <a:prstGeom prst="rect">
            <a:avLst/>
          </a:prstGeom>
        </p:spPr>
      </p:pic>
      <p:pic>
        <p:nvPicPr>
          <p:cNvPr id="6" name="图片 5"/>
          <p:cNvPicPr>
            <a:picLocks noChangeAspect="1"/>
          </p:cNvPicPr>
          <p:nvPr/>
        </p:nvPicPr>
        <p:blipFill>
          <a:blip r:embed="rId4"/>
          <a:stretch>
            <a:fillRect/>
          </a:stretch>
        </p:blipFill>
        <p:spPr>
          <a:xfrm>
            <a:off x="0" y="1016732"/>
            <a:ext cx="9144000" cy="5400600"/>
          </a:xfrm>
          <a:prstGeom prst="rect">
            <a:avLst/>
          </a:prstGeom>
        </p:spPr>
      </p:pic>
      <p:pic>
        <p:nvPicPr>
          <p:cNvPr id="7" name="图片 6"/>
          <p:cNvPicPr>
            <a:picLocks noChangeAspect="1"/>
          </p:cNvPicPr>
          <p:nvPr/>
        </p:nvPicPr>
        <p:blipFill>
          <a:blip r:embed="rId5"/>
          <a:stretch>
            <a:fillRect/>
          </a:stretch>
        </p:blipFill>
        <p:spPr>
          <a:xfrm>
            <a:off x="0" y="1052736"/>
            <a:ext cx="9144000" cy="5400600"/>
          </a:xfrm>
          <a:prstGeom prst="rect">
            <a:avLst/>
          </a:prstGeom>
        </p:spPr>
      </p:pic>
    </p:spTree>
    <p:extLst>
      <p:ext uri="{BB962C8B-B14F-4D97-AF65-F5344CB8AC3E}">
        <p14:creationId xmlns:p14="http://schemas.microsoft.com/office/powerpoint/2010/main" val="277810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107504" y="1438226"/>
            <a:ext cx="8784976" cy="5231134"/>
          </a:xfrm>
          <a:prstGeom prst="rect">
            <a:avLst/>
          </a:prstGeom>
        </p:spPr>
      </p:pic>
      <p:sp>
        <p:nvSpPr>
          <p:cNvPr id="5" name="矩形 4"/>
          <p:cNvSpPr/>
          <p:nvPr/>
        </p:nvSpPr>
        <p:spPr>
          <a:xfrm>
            <a:off x="251520" y="2564904"/>
            <a:ext cx="3528392" cy="2016224"/>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547664" y="5157192"/>
            <a:ext cx="5976664" cy="456184"/>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75556" y="382242"/>
            <a:ext cx="7920880" cy="830997"/>
          </a:xfrm>
          <a:prstGeom prst="rect">
            <a:avLst/>
          </a:prstGeom>
        </p:spPr>
        <p:txBody>
          <a:bodyPr wrap="square">
            <a:spAutoFit/>
          </a:bodyPr>
          <a:lstStyle/>
          <a:p>
            <a:r>
              <a:rPr lang="zh-CN" altLang="en-US" sz="2400" dirty="0">
                <a:solidFill>
                  <a:schemeClr val="bg1">
                    <a:lumMod val="50000"/>
                  </a:schemeClr>
                </a:solidFill>
                <a:latin typeface="+mj-ea"/>
                <a:ea typeface="+mj-ea"/>
              </a:rPr>
              <a:t>了解本机构的</a:t>
            </a:r>
            <a:r>
              <a:rPr lang="zh-CN" altLang="en-US" sz="2400" dirty="0">
                <a:solidFill>
                  <a:srgbClr val="0070C0"/>
                </a:solidFill>
                <a:latin typeface="+mj-ea"/>
                <a:ea typeface="+mj-ea"/>
              </a:rPr>
              <a:t>优势学科和劣势学科</a:t>
            </a:r>
            <a:r>
              <a:rPr lang="zh-CN" altLang="en-US" sz="2400" dirty="0">
                <a:solidFill>
                  <a:schemeClr val="bg1">
                    <a:lumMod val="50000"/>
                  </a:schemeClr>
                </a:solidFill>
                <a:latin typeface="+mj-ea"/>
                <a:ea typeface="+mj-ea"/>
              </a:rPr>
              <a:t>，为其科研管理和决策提供客观详实的基础数据</a:t>
            </a:r>
            <a:r>
              <a:rPr lang="zh-CN" altLang="en-US" sz="2400" dirty="0" smtClean="0">
                <a:solidFill>
                  <a:schemeClr val="bg1">
                    <a:lumMod val="50000"/>
                  </a:schemeClr>
                </a:solidFill>
                <a:latin typeface="+mj-ea"/>
                <a:ea typeface="+mj-ea"/>
              </a:rPr>
              <a:t>。</a:t>
            </a:r>
            <a:endParaRPr lang="zh-CN" altLang="en-US" sz="2400" dirty="0">
              <a:solidFill>
                <a:schemeClr val="bg1">
                  <a:lumMod val="50000"/>
                </a:schemeClr>
              </a:solidFill>
              <a:latin typeface="+mj-ea"/>
              <a:ea typeface="+mj-ea"/>
            </a:endParaRPr>
          </a:p>
        </p:txBody>
      </p:sp>
    </p:spTree>
    <p:extLst>
      <p:ext uri="{BB962C8B-B14F-4D97-AF65-F5344CB8AC3E}">
        <p14:creationId xmlns:p14="http://schemas.microsoft.com/office/powerpoint/2010/main" val="38598759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2060848"/>
            <a:ext cx="8579296" cy="2797771"/>
          </a:xfrm>
        </p:spPr>
        <p:txBody>
          <a:bodyPr/>
          <a:lstStyle/>
          <a:p>
            <a:pPr marL="0" indent="0">
              <a:buNone/>
            </a:pPr>
            <a:r>
              <a:rPr lang="zh-CN" altLang="en-US" sz="3600" dirty="0" smtClean="0">
                <a:solidFill>
                  <a:schemeClr val="bg1">
                    <a:lumMod val="50000"/>
                  </a:schemeClr>
                </a:solidFill>
                <a:latin typeface="方正兰亭超细黑简体" panose="02000000000000000000" pitchFamily="2" charset="-122"/>
                <a:ea typeface="方正兰亭超细黑简体" panose="02000000000000000000" pitchFamily="2" charset="-122"/>
              </a:rPr>
              <a:t>利用</a:t>
            </a:r>
            <a:r>
              <a:rPr lang="zh-CN" altLang="en-US" sz="3600" dirty="0">
                <a:solidFill>
                  <a:schemeClr val="bg1">
                    <a:lumMod val="50000"/>
                  </a:schemeClr>
                </a:solidFill>
                <a:latin typeface="方正兰亭超细黑简体" panose="02000000000000000000" pitchFamily="2" charset="-122"/>
                <a:ea typeface="方正兰亭超细黑简体" panose="02000000000000000000" pitchFamily="2" charset="-122"/>
              </a:rPr>
              <a:t>机构分析</a:t>
            </a:r>
            <a:r>
              <a:rPr lang="zh-CN" altLang="en-US" sz="3600" dirty="0" smtClean="0">
                <a:solidFill>
                  <a:schemeClr val="bg1">
                    <a:lumMod val="50000"/>
                  </a:schemeClr>
                </a:solidFill>
                <a:latin typeface="方正兰亭超细黑简体" panose="02000000000000000000" pitchFamily="2" charset="-122"/>
                <a:ea typeface="方正兰亭超细黑简体" panose="02000000000000000000" pitchFamily="2" charset="-122"/>
              </a:rPr>
              <a:t>器</a:t>
            </a:r>
            <a:endParaRPr lang="en-US" altLang="zh-CN" sz="3600" dirty="0" smtClean="0">
              <a:solidFill>
                <a:schemeClr val="bg1">
                  <a:lumMod val="50000"/>
                </a:schemeClr>
              </a:solidFill>
              <a:latin typeface="方正兰亭超细黑简体" panose="02000000000000000000" pitchFamily="2" charset="-122"/>
              <a:ea typeface="方正兰亭超细黑简体" panose="02000000000000000000" pitchFamily="2" charset="-122"/>
            </a:endParaRPr>
          </a:p>
          <a:p>
            <a:pPr marL="0" indent="0">
              <a:buNone/>
            </a:pPr>
            <a:r>
              <a:rPr lang="zh-CN" altLang="en-US" sz="3600" dirty="0" smtClean="0">
                <a:solidFill>
                  <a:schemeClr val="bg1">
                    <a:lumMod val="50000"/>
                  </a:schemeClr>
                </a:solidFill>
                <a:latin typeface="方正兰亭超细黑简体" panose="02000000000000000000" pitchFamily="2" charset="-122"/>
                <a:ea typeface="方正兰亭超细黑简体" panose="02000000000000000000" pitchFamily="2" charset="-122"/>
              </a:rPr>
              <a:t>分析</a:t>
            </a:r>
            <a:r>
              <a:rPr lang="zh-CN" altLang="en-US" sz="3600" dirty="0">
                <a:solidFill>
                  <a:schemeClr val="bg1">
                    <a:lumMod val="50000"/>
                  </a:schemeClr>
                </a:solidFill>
                <a:latin typeface="方正兰亭超细黑简体" panose="02000000000000000000" pitchFamily="2" charset="-122"/>
                <a:ea typeface="方正兰亭超细黑简体" panose="02000000000000000000" pitchFamily="2" charset="-122"/>
              </a:rPr>
              <a:t>对比</a:t>
            </a:r>
            <a:r>
              <a:rPr lang="zh-CN" altLang="en-US" sz="3600" dirty="0" smtClean="0">
                <a:solidFill>
                  <a:schemeClr val="bg1">
                    <a:lumMod val="50000"/>
                  </a:schemeClr>
                </a:solidFill>
                <a:latin typeface="方正兰亭超细黑简体" panose="02000000000000000000" pitchFamily="2" charset="-122"/>
                <a:ea typeface="方正兰亭超细黑简体" panose="02000000000000000000" pitchFamily="2" charset="-122"/>
              </a:rPr>
              <a:t>“</a:t>
            </a:r>
            <a:r>
              <a:rPr lang="zh-CN" altLang="en-US" sz="3600" dirty="0" smtClean="0">
                <a:solidFill>
                  <a:srgbClr val="0070C0"/>
                </a:solidFill>
                <a:latin typeface="方正兰亭超细黑简体" panose="02000000000000000000" pitchFamily="2" charset="-122"/>
                <a:ea typeface="方正兰亭超细黑简体" panose="02000000000000000000" pitchFamily="2" charset="-122"/>
              </a:rPr>
              <a:t>上海中医药大学</a:t>
            </a:r>
            <a:r>
              <a:rPr lang="zh-CN" altLang="en-US" sz="3600" dirty="0" smtClean="0">
                <a:solidFill>
                  <a:schemeClr val="bg1">
                    <a:lumMod val="50000"/>
                  </a:schemeClr>
                </a:solidFill>
                <a:latin typeface="方正兰亭超细黑简体" panose="02000000000000000000" pitchFamily="2" charset="-122"/>
                <a:ea typeface="方正兰亭超细黑简体" panose="02000000000000000000" pitchFamily="2" charset="-122"/>
              </a:rPr>
              <a:t>”</a:t>
            </a:r>
            <a:r>
              <a:rPr lang="zh-CN" altLang="en-US" sz="3600" dirty="0">
                <a:solidFill>
                  <a:schemeClr val="bg1">
                    <a:lumMod val="50000"/>
                  </a:schemeClr>
                </a:solidFill>
                <a:latin typeface="方正兰亭超细黑简体" panose="02000000000000000000" pitchFamily="2" charset="-122"/>
                <a:ea typeface="方正兰亭超细黑简体" panose="02000000000000000000" pitchFamily="2" charset="-122"/>
              </a:rPr>
              <a:t>的科研</a:t>
            </a:r>
            <a:r>
              <a:rPr lang="zh-CN" altLang="en-US" sz="3600" dirty="0" smtClean="0">
                <a:solidFill>
                  <a:schemeClr val="bg1">
                    <a:lumMod val="50000"/>
                  </a:schemeClr>
                </a:solidFill>
                <a:latin typeface="方正兰亭超细黑简体" panose="02000000000000000000" pitchFamily="2" charset="-122"/>
                <a:ea typeface="方正兰亭超细黑简体" panose="02000000000000000000" pitchFamily="2" charset="-122"/>
              </a:rPr>
              <a:t>情况</a:t>
            </a:r>
            <a:endParaRPr lang="zh-CN" altLang="en-US" sz="3600" dirty="0">
              <a:solidFill>
                <a:schemeClr val="bg1">
                  <a:lumMod val="50000"/>
                </a:schemeClr>
              </a:solidFill>
              <a:latin typeface="方正兰亭超细黑简体" panose="02000000000000000000" pitchFamily="2" charset="-122"/>
              <a:ea typeface="方正兰亭超细黑简体" panose="02000000000000000000" pitchFamily="2" charset="-122"/>
            </a:endParaRPr>
          </a:p>
        </p:txBody>
      </p:sp>
    </p:spTree>
    <p:extLst>
      <p:ext uri="{BB962C8B-B14F-4D97-AF65-F5344CB8AC3E}">
        <p14:creationId xmlns:p14="http://schemas.microsoft.com/office/powerpoint/2010/main" val="20344763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123825" y="443559"/>
            <a:ext cx="8896350" cy="1728191"/>
          </a:xfrm>
          <a:prstGeom prst="rect">
            <a:avLst/>
          </a:prstGeom>
        </p:spPr>
      </p:pic>
      <p:pic>
        <p:nvPicPr>
          <p:cNvPr id="5" name="图片 4"/>
          <p:cNvPicPr>
            <a:picLocks noChangeAspect="1"/>
          </p:cNvPicPr>
          <p:nvPr/>
        </p:nvPicPr>
        <p:blipFill>
          <a:blip r:embed="rId3"/>
          <a:stretch>
            <a:fillRect/>
          </a:stretch>
        </p:blipFill>
        <p:spPr>
          <a:xfrm>
            <a:off x="123825" y="2204864"/>
            <a:ext cx="8896350" cy="4543425"/>
          </a:xfrm>
          <a:prstGeom prst="rect">
            <a:avLst/>
          </a:prstGeom>
        </p:spPr>
      </p:pic>
      <p:sp>
        <p:nvSpPr>
          <p:cNvPr id="6" name="矩形 5"/>
          <p:cNvSpPr/>
          <p:nvPr/>
        </p:nvSpPr>
        <p:spPr>
          <a:xfrm>
            <a:off x="1115616" y="1124744"/>
            <a:ext cx="936104" cy="1047006"/>
          </a:xfrm>
          <a:prstGeom prst="rect">
            <a:avLst/>
          </a:prstGeom>
          <a:noFill/>
          <a:ln w="539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4"/>
          <a:stretch>
            <a:fillRect/>
          </a:stretch>
        </p:blipFill>
        <p:spPr>
          <a:xfrm>
            <a:off x="123825" y="2328688"/>
            <a:ext cx="9020176" cy="4295775"/>
          </a:xfrm>
          <a:prstGeom prst="rect">
            <a:avLst/>
          </a:prstGeom>
        </p:spPr>
      </p:pic>
      <p:sp>
        <p:nvSpPr>
          <p:cNvPr id="8" name="矩形 7"/>
          <p:cNvSpPr/>
          <p:nvPr/>
        </p:nvSpPr>
        <p:spPr>
          <a:xfrm>
            <a:off x="2771800" y="1124744"/>
            <a:ext cx="864096" cy="57606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5"/>
          <a:stretch>
            <a:fillRect/>
          </a:stretch>
        </p:blipFill>
        <p:spPr>
          <a:xfrm>
            <a:off x="52413" y="2204865"/>
            <a:ext cx="9091588" cy="4543422"/>
          </a:xfrm>
          <a:prstGeom prst="rect">
            <a:avLst/>
          </a:prstGeom>
        </p:spPr>
      </p:pic>
      <p:sp>
        <p:nvSpPr>
          <p:cNvPr id="10" name="矩形 9"/>
          <p:cNvSpPr/>
          <p:nvPr/>
        </p:nvSpPr>
        <p:spPr>
          <a:xfrm>
            <a:off x="3779912" y="1124744"/>
            <a:ext cx="720080" cy="609178"/>
          </a:xfrm>
          <a:prstGeom prst="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6"/>
          <a:stretch>
            <a:fillRect/>
          </a:stretch>
        </p:blipFill>
        <p:spPr>
          <a:xfrm>
            <a:off x="123825" y="2295572"/>
            <a:ext cx="8967763" cy="4485829"/>
          </a:xfrm>
          <a:prstGeom prst="rect">
            <a:avLst/>
          </a:prstGeom>
        </p:spPr>
      </p:pic>
      <p:sp>
        <p:nvSpPr>
          <p:cNvPr id="12" name="矩形 11"/>
          <p:cNvSpPr/>
          <p:nvPr/>
        </p:nvSpPr>
        <p:spPr>
          <a:xfrm>
            <a:off x="4644008" y="1124742"/>
            <a:ext cx="648072" cy="576066"/>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7"/>
          <a:stretch>
            <a:fillRect/>
          </a:stretch>
        </p:blipFill>
        <p:spPr>
          <a:xfrm>
            <a:off x="72008" y="2262457"/>
            <a:ext cx="9071992" cy="4485830"/>
          </a:xfrm>
          <a:prstGeom prst="rect">
            <a:avLst/>
          </a:prstGeom>
        </p:spPr>
      </p:pic>
      <p:sp>
        <p:nvSpPr>
          <p:cNvPr id="14" name="矩形 13"/>
          <p:cNvSpPr/>
          <p:nvPr/>
        </p:nvSpPr>
        <p:spPr>
          <a:xfrm>
            <a:off x="5508104" y="1124740"/>
            <a:ext cx="648072" cy="576068"/>
          </a:xfrm>
          <a:prstGeom prst="rect">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8"/>
          <a:stretch>
            <a:fillRect/>
          </a:stretch>
        </p:blipFill>
        <p:spPr>
          <a:xfrm>
            <a:off x="139849" y="2262455"/>
            <a:ext cx="8880326" cy="4518946"/>
          </a:xfrm>
          <a:prstGeom prst="rect">
            <a:avLst/>
          </a:prstGeom>
        </p:spPr>
      </p:pic>
      <p:sp>
        <p:nvSpPr>
          <p:cNvPr id="16" name="矩形 15"/>
          <p:cNvSpPr/>
          <p:nvPr/>
        </p:nvSpPr>
        <p:spPr>
          <a:xfrm>
            <a:off x="6300192" y="1124740"/>
            <a:ext cx="720080" cy="576068"/>
          </a:xfrm>
          <a:prstGeom prst="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9"/>
          <a:stretch>
            <a:fillRect/>
          </a:stretch>
        </p:blipFill>
        <p:spPr>
          <a:xfrm>
            <a:off x="52412" y="2295569"/>
            <a:ext cx="8986813" cy="4452717"/>
          </a:xfrm>
          <a:prstGeom prst="rect">
            <a:avLst/>
          </a:prstGeom>
        </p:spPr>
      </p:pic>
      <p:sp>
        <p:nvSpPr>
          <p:cNvPr id="18" name="矩形 17"/>
          <p:cNvSpPr/>
          <p:nvPr/>
        </p:nvSpPr>
        <p:spPr>
          <a:xfrm>
            <a:off x="7236296" y="1124740"/>
            <a:ext cx="648072" cy="609182"/>
          </a:xfrm>
          <a:prstGeom prst="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2423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ppt_x"/>
                                          </p:val>
                                        </p:tav>
                                        <p:tav tm="100000">
                                          <p:val>
                                            <p:strVal val="#ppt_x"/>
                                          </p:val>
                                        </p:tav>
                                      </p:tavLst>
                                    </p:anim>
                                    <p:anim calcmode="lin" valueType="num">
                                      <p:cBhvr additive="base">
                                        <p:cTn id="63" dur="500" fill="hold"/>
                                        <p:tgtEl>
                                          <p:spTgt spid="18"/>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fill="hold"/>
                                        <p:tgtEl>
                                          <p:spTgt spid="17"/>
                                        </p:tgtEl>
                                        <p:attrNameLst>
                                          <p:attrName>ppt_x</p:attrName>
                                        </p:attrNameLst>
                                      </p:cBhvr>
                                      <p:tavLst>
                                        <p:tav tm="0">
                                          <p:val>
                                            <p:strVal val="#ppt_x"/>
                                          </p:val>
                                        </p:tav>
                                        <p:tav tm="100000">
                                          <p:val>
                                            <p:strVal val="#ppt_x"/>
                                          </p:val>
                                        </p:tav>
                                      </p:tavLst>
                                    </p:anim>
                                    <p:anim calcmode="lin" valueType="num">
                                      <p:cBhvr additive="base">
                                        <p:cTn id="6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6" grpId="0" animBg="1"/>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278086" y="2276872"/>
            <a:ext cx="8897937" cy="1944687"/>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indent="0">
              <a:buFont typeface="Wingdings 2" panose="05020102010507070707" pitchFamily="18" charset="2"/>
              <a:buNone/>
            </a:pPr>
            <a:endParaRPr lang="zh-CN" altLang="en-US" sz="1800" dirty="0"/>
          </a:p>
          <a:p>
            <a:pPr marL="0" indent="0">
              <a:lnSpc>
                <a:spcPct val="150000"/>
              </a:lnSpc>
              <a:buNone/>
            </a:pPr>
            <a:r>
              <a:rPr lang="zh-CN" altLang="en-US" dirty="0" smtClean="0">
                <a:solidFill>
                  <a:schemeClr val="bg1">
                    <a:lumMod val="50000"/>
                  </a:schemeClr>
                </a:solidFill>
                <a:latin typeface="方正兰亭超细黑简体" panose="02000000000000000000" pitchFamily="2" charset="-122"/>
                <a:ea typeface="方正兰亭超细黑简体" panose="02000000000000000000" pitchFamily="2" charset="-122"/>
              </a:rPr>
              <a:t>提供某位教授</a:t>
            </a:r>
            <a:r>
              <a:rPr lang="zh-CN" altLang="en-US" dirty="0">
                <a:solidFill>
                  <a:srgbClr val="0070C0"/>
                </a:solidFill>
                <a:latin typeface="方正兰亭超细黑简体" panose="02000000000000000000" pitchFamily="2" charset="-122"/>
                <a:ea typeface="方正兰亭超细黑简体" panose="02000000000000000000" pitchFamily="2" charset="-122"/>
              </a:rPr>
              <a:t>全部被引科研成果</a:t>
            </a:r>
            <a:r>
              <a:rPr lang="zh-CN" altLang="en-US" dirty="0">
                <a:solidFill>
                  <a:schemeClr val="bg1">
                    <a:lumMod val="50000"/>
                  </a:schemeClr>
                </a:solidFill>
                <a:latin typeface="方正兰亭超细黑简体" panose="02000000000000000000" pitchFamily="2" charset="-122"/>
                <a:ea typeface="方正兰亭超细黑简体" panose="02000000000000000000" pitchFamily="2" charset="-122"/>
              </a:rPr>
              <a:t>，包括文献和被引</a:t>
            </a:r>
            <a:r>
              <a:rPr lang="zh-CN" altLang="en-US" dirty="0" smtClean="0">
                <a:solidFill>
                  <a:schemeClr val="bg1">
                    <a:lumMod val="50000"/>
                  </a:schemeClr>
                </a:solidFill>
                <a:latin typeface="方正兰亭超细黑简体" panose="02000000000000000000" pitchFamily="2" charset="-122"/>
                <a:ea typeface="方正兰亭超细黑简体" panose="02000000000000000000" pitchFamily="2" charset="-122"/>
              </a:rPr>
              <a:t>明细</a:t>
            </a:r>
            <a:endParaRPr lang="zh-CN" altLang="en-US" dirty="0">
              <a:solidFill>
                <a:schemeClr val="bg1">
                  <a:lumMod val="50000"/>
                </a:schemeClr>
              </a:solidFill>
              <a:latin typeface="方正兰亭超细黑简体" panose="02000000000000000000" pitchFamily="2" charset="-122"/>
              <a:ea typeface="方正兰亭超细黑简体" panose="02000000000000000000" pitchFamily="2" charset="-122"/>
            </a:endParaRPr>
          </a:p>
        </p:txBody>
      </p:sp>
    </p:spTree>
    <p:extLst>
      <p:ext uri="{BB962C8B-B14F-4D97-AF65-F5344CB8AC3E}">
        <p14:creationId xmlns:p14="http://schemas.microsoft.com/office/powerpoint/2010/main" val="27579183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内容占位符 12"/>
          <p:cNvPicPr>
            <a:picLocks noGrp="1" noChangeAspect="1"/>
          </p:cNvPicPr>
          <p:nvPr>
            <p:ph idx="1"/>
          </p:nvPr>
        </p:nvPicPr>
        <p:blipFill>
          <a:blip r:embed="rId2"/>
          <a:stretch>
            <a:fillRect/>
          </a:stretch>
        </p:blipFill>
        <p:spPr>
          <a:xfrm>
            <a:off x="179512" y="476672"/>
            <a:ext cx="8712968" cy="5976664"/>
          </a:xfrm>
          <a:prstGeom prst="rect">
            <a:avLst/>
          </a:prstGeom>
        </p:spPr>
      </p:pic>
      <p:sp>
        <p:nvSpPr>
          <p:cNvPr id="14" name="矩形 13"/>
          <p:cNvSpPr/>
          <p:nvPr/>
        </p:nvSpPr>
        <p:spPr>
          <a:xfrm>
            <a:off x="323528" y="1124744"/>
            <a:ext cx="3960440" cy="295232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508104" y="980728"/>
            <a:ext cx="2808312" cy="324036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907704" y="4725144"/>
            <a:ext cx="5328592" cy="50405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a:blip r:embed="rId3"/>
          <a:stretch>
            <a:fillRect/>
          </a:stretch>
        </p:blipFill>
        <p:spPr>
          <a:xfrm>
            <a:off x="179511" y="1772816"/>
            <a:ext cx="8712969" cy="3456384"/>
          </a:xfrm>
          <a:prstGeom prst="rect">
            <a:avLst/>
          </a:prstGeom>
        </p:spPr>
      </p:pic>
      <p:sp>
        <p:nvSpPr>
          <p:cNvPr id="20" name="矩形 19"/>
          <p:cNvSpPr/>
          <p:nvPr/>
        </p:nvSpPr>
        <p:spPr>
          <a:xfrm>
            <a:off x="179512" y="1916832"/>
            <a:ext cx="2664296" cy="316835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4"/>
          <a:stretch>
            <a:fillRect/>
          </a:stretch>
        </p:blipFill>
        <p:spPr>
          <a:xfrm>
            <a:off x="2764011" y="260648"/>
            <a:ext cx="6379989" cy="6192688"/>
          </a:xfrm>
          <a:prstGeom prst="rect">
            <a:avLst/>
          </a:prstGeom>
        </p:spPr>
      </p:pic>
      <p:sp>
        <p:nvSpPr>
          <p:cNvPr id="22" name="减号 21"/>
          <p:cNvSpPr/>
          <p:nvPr/>
        </p:nvSpPr>
        <p:spPr>
          <a:xfrm>
            <a:off x="4992810" y="1539652"/>
            <a:ext cx="1872208" cy="288032"/>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3148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3423" y="1844824"/>
            <a:ext cx="9115425" cy="1943100"/>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indent="0">
              <a:buFont typeface="Wingdings 2" panose="05020102010507070707" pitchFamily="18" charset="2"/>
              <a:buNone/>
            </a:pPr>
            <a:endParaRPr lang="zh-CN" altLang="en-US" sz="2000" dirty="0"/>
          </a:p>
          <a:p>
            <a:pPr marL="0" indent="0" algn="ctr">
              <a:lnSpc>
                <a:spcPct val="150000"/>
              </a:lnSpc>
              <a:buNone/>
            </a:pPr>
            <a:r>
              <a:rPr lang="zh-CN" altLang="en-US" dirty="0" smtClean="0">
                <a:solidFill>
                  <a:srgbClr val="0070C0"/>
                </a:solidFill>
                <a:latin typeface="方正兰亭超细黑简体" panose="02000000000000000000" pitchFamily="2" charset="-122"/>
                <a:ea typeface="方正兰亭超细黑简体" panose="02000000000000000000" pitchFamily="2" charset="-122"/>
              </a:rPr>
              <a:t>“滑膜肉瘤”</a:t>
            </a:r>
            <a:r>
              <a:rPr lang="zh-CN" altLang="en-US" dirty="0" smtClean="0">
                <a:solidFill>
                  <a:schemeClr val="bg1">
                    <a:lumMod val="50000"/>
                  </a:schemeClr>
                </a:solidFill>
                <a:latin typeface="方正兰亭超细黑简体" panose="02000000000000000000" pitchFamily="2" charset="-122"/>
                <a:ea typeface="方正兰亭超细黑简体" panose="02000000000000000000" pitchFamily="2" charset="-122"/>
              </a:rPr>
              <a:t>主题下</a:t>
            </a:r>
            <a:endParaRPr lang="en-US" altLang="zh-CN" dirty="0">
              <a:solidFill>
                <a:schemeClr val="bg1">
                  <a:lumMod val="50000"/>
                </a:schemeClr>
              </a:solidFill>
              <a:latin typeface="方正兰亭超细黑简体" panose="02000000000000000000" pitchFamily="2" charset="-122"/>
              <a:ea typeface="方正兰亭超细黑简体" panose="02000000000000000000" pitchFamily="2" charset="-122"/>
            </a:endParaRPr>
          </a:p>
          <a:p>
            <a:pPr marL="0" indent="0" algn="ctr">
              <a:lnSpc>
                <a:spcPct val="150000"/>
              </a:lnSpc>
              <a:buNone/>
            </a:pPr>
            <a:r>
              <a:rPr lang="zh-CN" altLang="en-US" dirty="0" smtClean="0">
                <a:solidFill>
                  <a:schemeClr val="bg1">
                    <a:lumMod val="50000"/>
                  </a:schemeClr>
                </a:solidFill>
                <a:latin typeface="方正兰亭超细黑简体" panose="02000000000000000000" pitchFamily="2" charset="-122"/>
                <a:ea typeface="方正兰亭超细黑简体" panose="02000000000000000000" pitchFamily="2" charset="-122"/>
              </a:rPr>
              <a:t>重要</a:t>
            </a:r>
            <a:r>
              <a:rPr lang="zh-CN" altLang="en-US" dirty="0">
                <a:solidFill>
                  <a:schemeClr val="bg1">
                    <a:lumMod val="50000"/>
                  </a:schemeClr>
                </a:solidFill>
                <a:latin typeface="方正兰亭超细黑简体" panose="02000000000000000000" pitchFamily="2" charset="-122"/>
                <a:ea typeface="方正兰亭超细黑简体" panose="02000000000000000000" pitchFamily="2" charset="-122"/>
              </a:rPr>
              <a:t>影响力作者/机构、重要影响力期刊等？</a:t>
            </a:r>
          </a:p>
        </p:txBody>
      </p:sp>
    </p:spTree>
    <p:extLst>
      <p:ext uri="{BB962C8B-B14F-4D97-AF65-F5344CB8AC3E}">
        <p14:creationId xmlns:p14="http://schemas.microsoft.com/office/powerpoint/2010/main" val="20790515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179512" y="332656"/>
            <a:ext cx="8784976" cy="6264696"/>
          </a:xfrm>
          <a:prstGeom prst="rect">
            <a:avLst/>
          </a:prstGeom>
        </p:spPr>
      </p:pic>
      <p:sp>
        <p:nvSpPr>
          <p:cNvPr id="5" name="矩形 4"/>
          <p:cNvSpPr/>
          <p:nvPr/>
        </p:nvSpPr>
        <p:spPr>
          <a:xfrm>
            <a:off x="3923928" y="2492896"/>
            <a:ext cx="1296144" cy="39604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220072" y="2492896"/>
            <a:ext cx="1224136" cy="39604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形标注 6"/>
          <p:cNvSpPr/>
          <p:nvPr/>
        </p:nvSpPr>
        <p:spPr>
          <a:xfrm>
            <a:off x="3419872" y="1184819"/>
            <a:ext cx="1800200" cy="115212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重要作者</a:t>
            </a:r>
          </a:p>
        </p:txBody>
      </p:sp>
      <p:sp>
        <p:nvSpPr>
          <p:cNvPr id="8" name="椭圆形标注 7"/>
          <p:cNvSpPr/>
          <p:nvPr/>
        </p:nvSpPr>
        <p:spPr>
          <a:xfrm rot="872026">
            <a:off x="6631976" y="3672450"/>
            <a:ext cx="1800200" cy="115212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重要</a:t>
            </a:r>
            <a:r>
              <a:rPr lang="zh-CN" altLang="en-US" dirty="0"/>
              <a:t>期刊</a:t>
            </a:r>
          </a:p>
        </p:txBody>
      </p:sp>
    </p:spTree>
    <p:extLst>
      <p:ext uri="{BB962C8B-B14F-4D97-AF65-F5344CB8AC3E}">
        <p14:creationId xmlns:p14="http://schemas.microsoft.com/office/powerpoint/2010/main" val="35734022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323528" y="692696"/>
            <a:ext cx="8229600" cy="5760640"/>
          </a:xfrm>
          <a:prstGeom prst="rect">
            <a:avLst/>
          </a:prstGeom>
        </p:spPr>
      </p:pic>
    </p:spTree>
    <p:extLst>
      <p:ext uri="{BB962C8B-B14F-4D97-AF65-F5344CB8AC3E}">
        <p14:creationId xmlns:p14="http://schemas.microsoft.com/office/powerpoint/2010/main" val="2674575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Freeform 2"/>
          <p:cNvSpPr>
            <a:spLocks noChangeArrowheads="1"/>
          </p:cNvSpPr>
          <p:nvPr/>
        </p:nvSpPr>
        <p:spPr bwMode="auto">
          <a:xfrm>
            <a:off x="97738" y="1124744"/>
            <a:ext cx="5842414" cy="5594861"/>
          </a:xfrm>
          <a:custGeom>
            <a:avLst/>
            <a:gdLst>
              <a:gd name="T0" fmla="*/ 0 w 3668"/>
              <a:gd name="T1" fmla="*/ 3374236 h 3785"/>
              <a:gd name="T2" fmla="*/ 375249 w 3668"/>
              <a:gd name="T3" fmla="*/ 3145349 h 3785"/>
              <a:gd name="T4" fmla="*/ 763846 w 3668"/>
              <a:gd name="T5" fmla="*/ 2947226 h 3785"/>
              <a:gd name="T6" fmla="*/ 1183590 w 3668"/>
              <a:gd name="T7" fmla="*/ 2735567 h 3785"/>
              <a:gd name="T8" fmla="*/ 1708642 w 3668"/>
              <a:gd name="T9" fmla="*/ 2461149 h 3785"/>
              <a:gd name="T10" fmla="*/ 2353832 w 3668"/>
              <a:gd name="T11" fmla="*/ 2126433 h 3785"/>
              <a:gd name="T12" fmla="*/ 2772093 w 3668"/>
              <a:gd name="T13" fmla="*/ 1876626 h 3785"/>
              <a:gd name="T14" fmla="*/ 3056867 w 3668"/>
              <a:gd name="T15" fmla="*/ 1715421 h 3785"/>
              <a:gd name="T16" fmla="*/ 3446948 w 3668"/>
              <a:gd name="T17" fmla="*/ 1454539 h 3785"/>
              <a:gd name="T18" fmla="*/ 3792532 w 3668"/>
              <a:gd name="T19" fmla="*/ 1205963 h 3785"/>
              <a:gd name="T20" fmla="*/ 4106970 w 3668"/>
              <a:gd name="T21" fmla="*/ 945081 h 3785"/>
              <a:gd name="T22" fmla="*/ 4362079 w 3668"/>
              <a:gd name="T23" fmla="*/ 745728 h 3785"/>
              <a:gd name="T24" fmla="*/ 4735845 w 3668"/>
              <a:gd name="T25" fmla="*/ 434393 h 3785"/>
              <a:gd name="T26" fmla="*/ 4465903 w 3668"/>
              <a:gd name="T27" fmla="*/ 310105 h 3785"/>
              <a:gd name="T28" fmla="*/ 5410699 w 3668"/>
              <a:gd name="T29" fmla="*/ 0 h 3785"/>
              <a:gd name="T30" fmla="*/ 5440363 w 3668"/>
              <a:gd name="T31" fmla="*/ 845405 h 3785"/>
              <a:gd name="T32" fmla="*/ 5140757 w 3668"/>
              <a:gd name="T33" fmla="*/ 646052 h 3785"/>
              <a:gd name="T34" fmla="*/ 4765509 w 3668"/>
              <a:gd name="T35" fmla="*/ 1018916 h 3785"/>
              <a:gd name="T36" fmla="*/ 4316100 w 3668"/>
              <a:gd name="T37" fmla="*/ 1479151 h 3785"/>
              <a:gd name="T38" fmla="*/ 4001663 w 3668"/>
              <a:gd name="T39" fmla="*/ 1864321 h 3785"/>
              <a:gd name="T40" fmla="*/ 3851860 w 3668"/>
              <a:gd name="T41" fmla="*/ 2138739 h 3785"/>
              <a:gd name="T42" fmla="*/ 3702057 w 3668"/>
              <a:gd name="T43" fmla="*/ 2424232 h 3785"/>
              <a:gd name="T44" fmla="*/ 3611582 w 3668"/>
              <a:gd name="T45" fmla="*/ 2685114 h 3785"/>
              <a:gd name="T46" fmla="*/ 3522591 w 3668"/>
              <a:gd name="T47" fmla="*/ 2933690 h 3785"/>
              <a:gd name="T48" fmla="*/ 3357956 w 3668"/>
              <a:gd name="T49" fmla="*/ 3419767 h 3785"/>
              <a:gd name="T50" fmla="*/ 3237817 w 3668"/>
              <a:gd name="T51" fmla="*/ 3878771 h 3785"/>
              <a:gd name="T52" fmla="*/ 3147342 w 3668"/>
              <a:gd name="T53" fmla="*/ 4239330 h 3785"/>
              <a:gd name="T54" fmla="*/ 3028686 w 3668"/>
              <a:gd name="T55" fmla="*/ 4657725 h 3785"/>
              <a:gd name="T56" fmla="*/ 0 w 3668"/>
              <a:gd name="T57" fmla="*/ 4657725 h 3785"/>
              <a:gd name="T58" fmla="*/ 0 w 3668"/>
              <a:gd name="T59" fmla="*/ 3374236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rgbClr val="BFBFBF"/>
              </a:gs>
              <a:gs pos="100000">
                <a:srgbClr val="FFFFF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p>
        </p:txBody>
      </p:sp>
      <p:sp>
        <p:nvSpPr>
          <p:cNvPr id="8195" name="圆角矩形 29"/>
          <p:cNvSpPr>
            <a:spLocks noChangeArrowheads="1"/>
          </p:cNvSpPr>
          <p:nvPr/>
        </p:nvSpPr>
        <p:spPr bwMode="auto">
          <a:xfrm>
            <a:off x="1424395" y="4784131"/>
            <a:ext cx="1996330" cy="370299"/>
          </a:xfrm>
          <a:prstGeom prst="roundRect">
            <a:avLst>
              <a:gd name="adj" fmla="val 16667"/>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lIns="78848" tIns="39425" rIns="78848" bIns="39425"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r>
              <a:rPr lang="zh-CN" altLang="en-US" sz="1600">
                <a:solidFill>
                  <a:srgbClr val="FFFFFF"/>
                </a:solidFill>
                <a:latin typeface="微软雅黑" pitchFamily="34" charset="-122"/>
                <a:ea typeface="微软雅黑" pitchFamily="34" charset="-122"/>
                <a:sym typeface="微软雅黑" pitchFamily="34" charset="-122"/>
              </a:rPr>
              <a:t>重要</a:t>
            </a:r>
            <a:r>
              <a:rPr lang="en-US" sz="1600">
                <a:solidFill>
                  <a:srgbClr val="FFFFFF"/>
                </a:solidFill>
                <a:latin typeface="微软雅黑" pitchFamily="34" charset="-122"/>
                <a:ea typeface="微软雅黑" pitchFamily="34" charset="-122"/>
                <a:sym typeface="微软雅黑" pitchFamily="34" charset="-122"/>
              </a:rPr>
              <a:t>报纸</a:t>
            </a:r>
          </a:p>
        </p:txBody>
      </p:sp>
      <p:sp>
        <p:nvSpPr>
          <p:cNvPr id="8196" name="圆角矩形 30"/>
          <p:cNvSpPr>
            <a:spLocks noChangeArrowheads="1"/>
          </p:cNvSpPr>
          <p:nvPr/>
        </p:nvSpPr>
        <p:spPr bwMode="auto">
          <a:xfrm>
            <a:off x="1979712" y="4309314"/>
            <a:ext cx="1996330" cy="370299"/>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78848" tIns="39425" rIns="78848" bIns="39425"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r>
              <a:rPr lang="zh-CN" altLang="en-US" sz="1800">
                <a:solidFill>
                  <a:schemeClr val="bg1"/>
                </a:solidFill>
                <a:ea typeface="微软雅黑" pitchFamily="34" charset="-122"/>
              </a:rPr>
              <a:t>会议论文</a:t>
            </a:r>
          </a:p>
        </p:txBody>
      </p:sp>
      <p:sp>
        <p:nvSpPr>
          <p:cNvPr id="8197" name="圆角矩形 31"/>
          <p:cNvSpPr>
            <a:spLocks noChangeArrowheads="1"/>
          </p:cNvSpPr>
          <p:nvPr/>
        </p:nvSpPr>
        <p:spPr bwMode="auto">
          <a:xfrm>
            <a:off x="2422560" y="3821836"/>
            <a:ext cx="1996330" cy="368806"/>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78848" tIns="39425" rIns="78848" bIns="39425"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r>
              <a:rPr lang="zh-CN" altLang="en-US" sz="1600">
                <a:solidFill>
                  <a:srgbClr val="FFFFFF"/>
                </a:solidFill>
                <a:latin typeface="微软雅黑" pitchFamily="34" charset="-122"/>
                <a:ea typeface="微软雅黑" pitchFamily="34" charset="-122"/>
                <a:sym typeface="微软雅黑" pitchFamily="34" charset="-122"/>
              </a:rPr>
              <a:t>年鉴</a:t>
            </a:r>
          </a:p>
        </p:txBody>
      </p:sp>
      <p:sp>
        <p:nvSpPr>
          <p:cNvPr id="8198" name="圆角矩形 32"/>
          <p:cNvSpPr>
            <a:spLocks noChangeArrowheads="1"/>
          </p:cNvSpPr>
          <p:nvPr/>
        </p:nvSpPr>
        <p:spPr bwMode="auto">
          <a:xfrm>
            <a:off x="2977876" y="3293977"/>
            <a:ext cx="1996331" cy="370299"/>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14:hiddenLine>
            </a:ext>
          </a:extLst>
        </p:spPr>
        <p:txBody>
          <a:bodyPr lIns="78848" tIns="39425" rIns="78848" bIns="39425"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r>
              <a:rPr lang="zh-CN" altLang="en-US" sz="1600">
                <a:solidFill>
                  <a:srgbClr val="FFFFFF"/>
                </a:solidFill>
                <a:latin typeface="微软雅黑" pitchFamily="34" charset="-122"/>
                <a:ea typeface="微软雅黑" pitchFamily="34" charset="-122"/>
                <a:sym typeface="微软雅黑" pitchFamily="34" charset="-122"/>
              </a:rPr>
              <a:t>专利</a:t>
            </a:r>
            <a:endParaRPr lang="zh-CN" altLang="en-US" sz="1800"/>
          </a:p>
        </p:txBody>
      </p:sp>
      <p:sp>
        <p:nvSpPr>
          <p:cNvPr id="8199" name="圆角矩形 33"/>
          <p:cNvSpPr>
            <a:spLocks noChangeArrowheads="1"/>
          </p:cNvSpPr>
          <p:nvPr/>
        </p:nvSpPr>
        <p:spPr bwMode="auto">
          <a:xfrm>
            <a:off x="703924" y="5269974"/>
            <a:ext cx="1996331" cy="370299"/>
          </a:xfrm>
          <a:prstGeom prst="roundRect">
            <a:avLst>
              <a:gd name="adj" fmla="val 16667"/>
            </a:avLst>
          </a:prstGeom>
          <a:solidFill>
            <a:schemeClr val="accent1">
              <a:lumMod val="50000"/>
            </a:schemeClr>
          </a:solidFill>
          <a:ln>
            <a:noFill/>
          </a:ln>
          <a:extLst/>
        </p:spPr>
        <p:txBody>
          <a:bodyPr lIns="78848" tIns="39425" rIns="78848" bIns="39425"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r>
              <a:rPr lang="zh-CN" altLang="en-US" sz="1600">
                <a:solidFill>
                  <a:srgbClr val="FFFFFF"/>
                </a:solidFill>
                <a:latin typeface="微软雅黑" pitchFamily="34" charset="-122"/>
                <a:ea typeface="微软雅黑" pitchFamily="34" charset="-122"/>
                <a:sym typeface="微软雅黑" pitchFamily="34" charset="-122"/>
              </a:rPr>
              <a:t>期刊、博硕士论文</a:t>
            </a:r>
          </a:p>
        </p:txBody>
      </p:sp>
      <p:sp>
        <p:nvSpPr>
          <p:cNvPr id="8200" name="标题 1"/>
          <p:cNvSpPr>
            <a:spLocks noChangeArrowheads="1"/>
          </p:cNvSpPr>
          <p:nvPr/>
        </p:nvSpPr>
        <p:spPr bwMode="auto">
          <a:xfrm>
            <a:off x="1506519" y="5915197"/>
            <a:ext cx="7821074" cy="59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zh-CN" altLang="en-US" sz="3200" dirty="0" smtClean="0">
                <a:latin typeface="方正兰亭超细黑简体" panose="02000000000000000000" pitchFamily="2" charset="-122"/>
                <a:ea typeface="方正兰亭超细黑简体" panose="02000000000000000000" pitchFamily="2" charset="-122"/>
                <a:sym typeface="Arial" pitchFamily="34" charset="0"/>
              </a:rPr>
              <a:t>    CNKI</a:t>
            </a:r>
            <a:r>
              <a:rPr lang="zh-CN" altLang="en-US" sz="3200" dirty="0">
                <a:latin typeface="方正兰亭超细黑简体" panose="02000000000000000000" pitchFamily="2" charset="-122"/>
                <a:ea typeface="方正兰亭超细黑简体" panose="02000000000000000000" pitchFamily="2" charset="-122"/>
                <a:sym typeface="Arial" pitchFamily="34" charset="0"/>
              </a:rPr>
              <a:t>——不只是</a:t>
            </a:r>
            <a:r>
              <a:rPr lang="zh-CN" altLang="en-US" sz="4000" b="1" dirty="0">
                <a:latin typeface="方正兰亭超细黑简体" panose="02000000000000000000" pitchFamily="2" charset="-122"/>
                <a:ea typeface="方正兰亭超细黑简体" panose="02000000000000000000" pitchFamily="2" charset="-122"/>
                <a:sym typeface="Arial" pitchFamily="34" charset="0"/>
              </a:rPr>
              <a:t>期刊</a:t>
            </a:r>
            <a:r>
              <a:rPr lang="zh-CN" altLang="en-US" sz="3200" dirty="0">
                <a:latin typeface="方正兰亭超细黑简体" panose="02000000000000000000" pitchFamily="2" charset="-122"/>
                <a:ea typeface="方正兰亭超细黑简体" panose="02000000000000000000" pitchFamily="2" charset="-122"/>
                <a:sym typeface="Arial" pitchFamily="34" charset="0"/>
              </a:rPr>
              <a:t>和硕博士</a:t>
            </a:r>
            <a:r>
              <a:rPr lang="zh-CN" altLang="en-US" sz="4000" b="1" dirty="0">
                <a:latin typeface="方正兰亭超细黑简体" panose="02000000000000000000" pitchFamily="2" charset="-122"/>
                <a:ea typeface="方正兰亭超细黑简体" panose="02000000000000000000" pitchFamily="2" charset="-122"/>
                <a:sym typeface="Arial" pitchFamily="34" charset="0"/>
              </a:rPr>
              <a:t>论文</a:t>
            </a:r>
            <a:endParaRPr lang="zh-CN" altLang="en-US" sz="3200" b="1" dirty="0">
              <a:latin typeface="方正兰亭超细黑简体" panose="02000000000000000000" pitchFamily="2" charset="-122"/>
              <a:ea typeface="方正兰亭超细黑简体" panose="02000000000000000000" pitchFamily="2" charset="-122"/>
            </a:endParaRPr>
          </a:p>
        </p:txBody>
      </p:sp>
      <p:sp>
        <p:nvSpPr>
          <p:cNvPr id="8201" name="圆角矩形 29"/>
          <p:cNvSpPr>
            <a:spLocks noChangeArrowheads="1"/>
          </p:cNvSpPr>
          <p:nvPr/>
        </p:nvSpPr>
        <p:spPr bwMode="auto">
          <a:xfrm>
            <a:off x="3524022" y="2805452"/>
            <a:ext cx="1994837" cy="370299"/>
          </a:xfrm>
          <a:prstGeom prst="roundRect">
            <a:avLst>
              <a:gd name="adj" fmla="val 16667"/>
            </a:avLst>
          </a:prstGeom>
          <a:solidFill>
            <a:srgbClr val="FF00FF"/>
          </a:solidFill>
          <a:ln>
            <a:noFill/>
          </a:ln>
          <a:extLst>
            <a:ext uri="{91240B29-F687-4F45-9708-019B960494DF}">
              <a14:hiddenLine xmlns:a14="http://schemas.microsoft.com/office/drawing/2010/main" w="9525">
                <a:solidFill>
                  <a:srgbClr val="000000"/>
                </a:solidFill>
                <a:round/>
              </a14:hiddenLine>
            </a:ext>
          </a:extLst>
        </p:spPr>
        <p:txBody>
          <a:bodyPr lIns="77643" tIns="40613" rIns="77643" bIns="40613"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r>
              <a:rPr lang="zh-CN" altLang="en-US" sz="1600">
                <a:solidFill>
                  <a:srgbClr val="FFFFFF"/>
                </a:solidFill>
                <a:latin typeface="微软雅黑" pitchFamily="34" charset="-122"/>
                <a:ea typeface="微软雅黑" pitchFamily="34" charset="-122"/>
                <a:sym typeface="微软雅黑" pitchFamily="34" charset="-122"/>
              </a:rPr>
              <a:t>科技成果</a:t>
            </a:r>
            <a:endParaRPr lang="en-US" sz="1600">
              <a:solidFill>
                <a:srgbClr val="FFFFFF"/>
              </a:solidFill>
              <a:latin typeface="微软雅黑" pitchFamily="34" charset="-122"/>
              <a:ea typeface="微软雅黑" pitchFamily="34" charset="-122"/>
              <a:sym typeface="微软雅黑" pitchFamily="34" charset="-122"/>
            </a:endParaRPr>
          </a:p>
        </p:txBody>
      </p:sp>
      <p:sp>
        <p:nvSpPr>
          <p:cNvPr id="8202" name="圆角矩形 29"/>
          <p:cNvSpPr>
            <a:spLocks noChangeArrowheads="1"/>
          </p:cNvSpPr>
          <p:nvPr/>
        </p:nvSpPr>
        <p:spPr bwMode="auto">
          <a:xfrm>
            <a:off x="4139952" y="2307379"/>
            <a:ext cx="1996331" cy="368806"/>
          </a:xfrm>
          <a:prstGeom prst="roundRect">
            <a:avLst>
              <a:gd name="adj" fmla="val 16667"/>
            </a:avLst>
          </a:prstGeom>
          <a:solidFill>
            <a:srgbClr val="0000FF"/>
          </a:solidFill>
          <a:ln>
            <a:noFill/>
          </a:ln>
          <a:extLst>
            <a:ext uri="{91240B29-F687-4F45-9708-019B960494DF}">
              <a14:hiddenLine xmlns:a14="http://schemas.microsoft.com/office/drawing/2010/main" w="9525">
                <a:solidFill>
                  <a:srgbClr val="000000"/>
                </a:solidFill>
                <a:round/>
              </a14:hiddenLine>
            </a:ext>
          </a:extLst>
        </p:spPr>
        <p:txBody>
          <a:bodyPr lIns="77643" tIns="40613" rIns="77643" bIns="40613"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r>
              <a:rPr lang="zh-CN" altLang="en-US" sz="1600">
                <a:solidFill>
                  <a:srgbClr val="FFFFFF"/>
                </a:solidFill>
                <a:latin typeface="微软雅黑" pitchFamily="34" charset="-122"/>
                <a:ea typeface="微软雅黑" pitchFamily="34" charset="-122"/>
                <a:sym typeface="微软雅黑" pitchFamily="34" charset="-122"/>
              </a:rPr>
              <a:t>标准</a:t>
            </a:r>
            <a:endParaRPr lang="en-US" sz="1600">
              <a:solidFill>
                <a:srgbClr val="FFFFFF"/>
              </a:solidFill>
              <a:latin typeface="微软雅黑" pitchFamily="34" charset="-122"/>
              <a:ea typeface="微软雅黑" pitchFamily="34" charset="-122"/>
              <a:sym typeface="微软雅黑" pitchFamily="34" charset="-122"/>
            </a:endParaRPr>
          </a:p>
        </p:txBody>
      </p:sp>
      <p:sp>
        <p:nvSpPr>
          <p:cNvPr id="8203" name="圆角矩形 33"/>
          <p:cNvSpPr>
            <a:spLocks noChangeArrowheads="1"/>
          </p:cNvSpPr>
          <p:nvPr/>
        </p:nvSpPr>
        <p:spPr bwMode="auto">
          <a:xfrm>
            <a:off x="4716016" y="1845815"/>
            <a:ext cx="1996330" cy="370299"/>
          </a:xfrm>
          <a:prstGeom prst="roundRect">
            <a:avLst>
              <a:gd name="adj" fmla="val 16667"/>
            </a:avLst>
          </a:prstGeom>
          <a:solidFill>
            <a:srgbClr val="008000"/>
          </a:solidFill>
          <a:ln>
            <a:noFill/>
          </a:ln>
          <a:extLst>
            <a:ext uri="{91240B29-F687-4F45-9708-019B960494DF}">
              <a14:hiddenLine xmlns:a14="http://schemas.microsoft.com/office/drawing/2010/main" w="9525">
                <a:solidFill>
                  <a:srgbClr val="000000"/>
                </a:solidFill>
                <a:round/>
              </a14:hiddenLine>
            </a:ext>
          </a:extLst>
        </p:spPr>
        <p:txBody>
          <a:bodyPr lIns="77643" tIns="40613" rIns="77643" bIns="40613"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r>
              <a:rPr lang="zh-CN" altLang="en-US" sz="1600" dirty="0">
                <a:solidFill>
                  <a:srgbClr val="FFFFFF"/>
                </a:solidFill>
                <a:latin typeface="微软雅黑" pitchFamily="34" charset="-122"/>
                <a:ea typeface="微软雅黑" pitchFamily="34" charset="-122"/>
                <a:sym typeface="微软雅黑" pitchFamily="34" charset="-122"/>
              </a:rPr>
              <a:t>法律法规</a:t>
            </a:r>
          </a:p>
        </p:txBody>
      </p:sp>
      <p:graphicFrame>
        <p:nvGraphicFramePr>
          <p:cNvPr id="3" name="表格 1"/>
          <p:cNvGraphicFramePr/>
          <p:nvPr>
            <p:extLst>
              <p:ext uri="{D42A27DB-BD31-4B8C-83A1-F6EECF244321}">
                <p14:modId xmlns:p14="http://schemas.microsoft.com/office/powerpoint/2010/main" val="4001319610"/>
              </p:ext>
            </p:extLst>
          </p:nvPr>
        </p:nvGraphicFramePr>
        <p:xfrm>
          <a:off x="0" y="286375"/>
          <a:ext cx="9138028" cy="530813"/>
        </p:xfrm>
        <a:graphic>
          <a:graphicData uri="http://schemas.openxmlformats.org/drawingml/2006/table">
            <a:tbl>
              <a:tblPr firstRow="1" bandRow="1">
                <a:tableStyleId>{5C22544A-7EE6-4342-B048-85BDC9FD1C3A}</a:tableStyleId>
              </a:tblPr>
              <a:tblGrid>
                <a:gridCol w="4569312"/>
                <a:gridCol w="4568716"/>
              </a:tblGrid>
              <a:tr h="530813">
                <a:tc>
                  <a:txBody>
                    <a:bodyPr/>
                    <a:lstStyle/>
                    <a:p>
                      <a:pPr algn="ctr">
                        <a:buNone/>
                      </a:pPr>
                      <a:r>
                        <a:rPr lang="zh-CN" sz="1900" dirty="0">
                          <a:latin typeface="微软雅黑" charset="0"/>
                          <a:ea typeface="微软雅黑" charset="0"/>
                        </a:rPr>
                        <a:t>你眼中的中国知网？</a:t>
                      </a:r>
                    </a:p>
                  </a:txBody>
                  <a:tcPr marL="85999" marR="85999" marT="42970" marB="42970">
                    <a:solidFill>
                      <a:schemeClr val="bg1">
                        <a:lumMod val="50000"/>
                      </a:schemeClr>
                    </a:solidFill>
                  </a:tcPr>
                </a:tc>
                <a:tc>
                  <a:txBody>
                    <a:bodyPr/>
                    <a:lstStyle/>
                    <a:p>
                      <a:pPr algn="ctr">
                        <a:buNone/>
                      </a:pPr>
                      <a:r>
                        <a:rPr lang="zh-CN" sz="1900" dirty="0">
                          <a:latin typeface="微软雅黑" charset="0"/>
                          <a:ea typeface="微软雅黑" charset="0"/>
                        </a:rPr>
                        <a:t>重识</a:t>
                      </a:r>
                      <a:r>
                        <a:rPr lang="en-US" altLang="zh-CN" sz="1900" dirty="0">
                          <a:latin typeface="微软雅黑" charset="0"/>
                          <a:ea typeface="微软雅黑" charset="0"/>
                        </a:rPr>
                        <a:t>CNKI</a:t>
                      </a:r>
                    </a:p>
                  </a:txBody>
                  <a:tcPr marL="85999" marR="85999" marT="42970" marB="42970">
                    <a:gradFill>
                      <a:gsLst>
                        <a:gs pos="0">
                          <a:srgbClr val="007BD3"/>
                        </a:gs>
                        <a:gs pos="100000">
                          <a:srgbClr val="034373"/>
                        </a:gs>
                      </a:gsLst>
                      <a:lin ang="5400000" scaled="0"/>
                    </a:gradFill>
                  </a:tcPr>
                </a:tc>
              </a:tr>
            </a:tbl>
          </a:graphicData>
        </a:graphic>
      </p:graphicFrame>
    </p:spTree>
    <p:extLst>
      <p:ext uri="{BB962C8B-B14F-4D97-AF65-F5344CB8AC3E}">
        <p14:creationId xmlns:p14="http://schemas.microsoft.com/office/powerpoint/2010/main" val="4202789991"/>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filter="wipe(down)">
                                      <p:cBhvr>
                                        <p:cTn id="7" dur="500"/>
                                        <p:tgtEl>
                                          <p:spTgt spid="8194"/>
                                        </p:tgtEl>
                                      </p:cBhvr>
                                    </p:animEffect>
                                  </p:childTnLst>
                                </p:cTn>
                              </p:par>
                            </p:childTnLst>
                          </p:cTn>
                        </p:par>
                        <p:par>
                          <p:cTn id="8" fill="hold">
                            <p:stCondLst>
                              <p:cond delay="500"/>
                            </p:stCondLst>
                            <p:childTnLst>
                              <p:par>
                                <p:cTn id="9" presetID="2" presetClass="entr" presetSubtype="8" fill="hold" grpId="0" nodeType="afterEffect">
                                  <p:stCondLst>
                                    <p:cond delay="300"/>
                                  </p:stCondLst>
                                  <p:childTnLst>
                                    <p:set>
                                      <p:cBhvr>
                                        <p:cTn id="10" dur="1" fill="hold">
                                          <p:stCondLst>
                                            <p:cond delay="0"/>
                                          </p:stCondLst>
                                        </p:cTn>
                                        <p:tgtEl>
                                          <p:spTgt spid="8199"/>
                                        </p:tgtEl>
                                        <p:attrNameLst>
                                          <p:attrName>style.visibility</p:attrName>
                                        </p:attrNameLst>
                                      </p:cBhvr>
                                      <p:to>
                                        <p:strVal val="visible"/>
                                      </p:to>
                                    </p:set>
                                    <p:anim calcmode="lin" valueType="num">
                                      <p:cBhvr>
                                        <p:cTn id="11" dur="500" fill="hold"/>
                                        <p:tgtEl>
                                          <p:spTgt spid="8199"/>
                                        </p:tgtEl>
                                        <p:attrNameLst>
                                          <p:attrName>ppt_x</p:attrName>
                                        </p:attrNameLst>
                                      </p:cBhvr>
                                      <p:tavLst>
                                        <p:tav tm="0">
                                          <p:val>
                                            <p:strVal val="0-#ppt_w/2"/>
                                          </p:val>
                                        </p:tav>
                                        <p:tav tm="100000">
                                          <p:val>
                                            <p:strVal val="#ppt_x"/>
                                          </p:val>
                                        </p:tav>
                                      </p:tavLst>
                                    </p:anim>
                                    <p:anim calcmode="lin" valueType="num">
                                      <p:cBhvr>
                                        <p:cTn id="12" dur="500" fill="hold"/>
                                        <p:tgtEl>
                                          <p:spTgt spid="8199"/>
                                        </p:tgtEl>
                                        <p:attrNameLst>
                                          <p:attrName>ppt_y</p:attrName>
                                        </p:attrNameLst>
                                      </p:cBhvr>
                                      <p:tavLst>
                                        <p:tav tm="0">
                                          <p:val>
                                            <p:strVal val="#ppt_y"/>
                                          </p:val>
                                        </p:tav>
                                        <p:tav tm="100000">
                                          <p:val>
                                            <p:strVal val="#ppt_y"/>
                                          </p:val>
                                        </p:tav>
                                      </p:tavLst>
                                    </p:anim>
                                  </p:childTnLst>
                                </p:cTn>
                              </p:par>
                            </p:childTnLst>
                          </p:cTn>
                        </p:par>
                        <p:par>
                          <p:cTn id="13" fill="hold">
                            <p:stCondLst>
                              <p:cond delay="1300"/>
                            </p:stCondLst>
                            <p:childTnLst>
                              <p:par>
                                <p:cTn id="14" presetID="2" presetClass="entr" presetSubtype="8" fill="hold" grpId="0" nodeType="afterEffect">
                                  <p:stCondLst>
                                    <p:cond delay="500"/>
                                  </p:stCondLst>
                                  <p:childTnLst>
                                    <p:set>
                                      <p:cBhvr>
                                        <p:cTn id="15" dur="1" fill="hold">
                                          <p:stCondLst>
                                            <p:cond delay="0"/>
                                          </p:stCondLst>
                                        </p:cTn>
                                        <p:tgtEl>
                                          <p:spTgt spid="8195"/>
                                        </p:tgtEl>
                                        <p:attrNameLst>
                                          <p:attrName>style.visibility</p:attrName>
                                        </p:attrNameLst>
                                      </p:cBhvr>
                                      <p:to>
                                        <p:strVal val="visible"/>
                                      </p:to>
                                    </p:set>
                                    <p:anim calcmode="lin" valueType="num">
                                      <p:cBhvr>
                                        <p:cTn id="16" dur="500" fill="hold"/>
                                        <p:tgtEl>
                                          <p:spTgt spid="8195"/>
                                        </p:tgtEl>
                                        <p:attrNameLst>
                                          <p:attrName>ppt_x</p:attrName>
                                        </p:attrNameLst>
                                      </p:cBhvr>
                                      <p:tavLst>
                                        <p:tav tm="0">
                                          <p:val>
                                            <p:strVal val="0-#ppt_w/2"/>
                                          </p:val>
                                        </p:tav>
                                        <p:tav tm="100000">
                                          <p:val>
                                            <p:strVal val="#ppt_x"/>
                                          </p:val>
                                        </p:tav>
                                      </p:tavLst>
                                    </p:anim>
                                    <p:anim calcmode="lin" valueType="num">
                                      <p:cBhvr>
                                        <p:cTn id="17" dur="500" fill="hold"/>
                                        <p:tgtEl>
                                          <p:spTgt spid="8195"/>
                                        </p:tgtEl>
                                        <p:attrNameLst>
                                          <p:attrName>ppt_y</p:attrName>
                                        </p:attrNameLst>
                                      </p:cBhvr>
                                      <p:tavLst>
                                        <p:tav tm="0">
                                          <p:val>
                                            <p:strVal val="#ppt_y"/>
                                          </p:val>
                                        </p:tav>
                                        <p:tav tm="100000">
                                          <p:val>
                                            <p:strVal val="#ppt_y"/>
                                          </p:val>
                                        </p:tav>
                                      </p:tavLst>
                                    </p:anim>
                                  </p:childTnLst>
                                </p:cTn>
                              </p:par>
                            </p:childTnLst>
                          </p:cTn>
                        </p:par>
                        <p:par>
                          <p:cTn id="18" fill="hold">
                            <p:stCondLst>
                              <p:cond delay="2300"/>
                            </p:stCondLst>
                            <p:childTnLst>
                              <p:par>
                                <p:cTn id="19" presetID="2" presetClass="entr" presetSubtype="8" fill="hold" grpId="0" nodeType="afterEffect">
                                  <p:stCondLst>
                                    <p:cond delay="700"/>
                                  </p:stCondLst>
                                  <p:childTnLst>
                                    <p:set>
                                      <p:cBhvr>
                                        <p:cTn id="20" dur="1" fill="hold">
                                          <p:stCondLst>
                                            <p:cond delay="0"/>
                                          </p:stCondLst>
                                        </p:cTn>
                                        <p:tgtEl>
                                          <p:spTgt spid="8196"/>
                                        </p:tgtEl>
                                        <p:attrNameLst>
                                          <p:attrName>style.visibility</p:attrName>
                                        </p:attrNameLst>
                                      </p:cBhvr>
                                      <p:to>
                                        <p:strVal val="visible"/>
                                      </p:to>
                                    </p:set>
                                    <p:anim calcmode="lin" valueType="num">
                                      <p:cBhvr>
                                        <p:cTn id="21" dur="500" fill="hold"/>
                                        <p:tgtEl>
                                          <p:spTgt spid="8196"/>
                                        </p:tgtEl>
                                        <p:attrNameLst>
                                          <p:attrName>ppt_x</p:attrName>
                                        </p:attrNameLst>
                                      </p:cBhvr>
                                      <p:tavLst>
                                        <p:tav tm="0">
                                          <p:val>
                                            <p:strVal val="0-#ppt_w/2"/>
                                          </p:val>
                                        </p:tav>
                                        <p:tav tm="100000">
                                          <p:val>
                                            <p:strVal val="#ppt_x"/>
                                          </p:val>
                                        </p:tav>
                                      </p:tavLst>
                                    </p:anim>
                                    <p:anim calcmode="lin" valueType="num">
                                      <p:cBhvr>
                                        <p:cTn id="22" dur="500" fill="hold"/>
                                        <p:tgtEl>
                                          <p:spTgt spid="8196"/>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8" fill="hold" grpId="0" nodeType="afterEffect">
                                  <p:stCondLst>
                                    <p:cond delay="900"/>
                                  </p:stCondLst>
                                  <p:childTnLst>
                                    <p:set>
                                      <p:cBhvr>
                                        <p:cTn id="25" dur="1" fill="hold">
                                          <p:stCondLst>
                                            <p:cond delay="0"/>
                                          </p:stCondLst>
                                        </p:cTn>
                                        <p:tgtEl>
                                          <p:spTgt spid="8197"/>
                                        </p:tgtEl>
                                        <p:attrNameLst>
                                          <p:attrName>style.visibility</p:attrName>
                                        </p:attrNameLst>
                                      </p:cBhvr>
                                      <p:to>
                                        <p:strVal val="visible"/>
                                      </p:to>
                                    </p:set>
                                    <p:anim calcmode="lin" valueType="num">
                                      <p:cBhvr>
                                        <p:cTn id="26" dur="500" fill="hold"/>
                                        <p:tgtEl>
                                          <p:spTgt spid="8197"/>
                                        </p:tgtEl>
                                        <p:attrNameLst>
                                          <p:attrName>ppt_x</p:attrName>
                                        </p:attrNameLst>
                                      </p:cBhvr>
                                      <p:tavLst>
                                        <p:tav tm="0">
                                          <p:val>
                                            <p:strVal val="0-#ppt_w/2"/>
                                          </p:val>
                                        </p:tav>
                                        <p:tav tm="100000">
                                          <p:val>
                                            <p:strVal val="#ppt_x"/>
                                          </p:val>
                                        </p:tav>
                                      </p:tavLst>
                                    </p:anim>
                                    <p:anim calcmode="lin" valueType="num">
                                      <p:cBhvr>
                                        <p:cTn id="27" dur="500" fill="hold"/>
                                        <p:tgtEl>
                                          <p:spTgt spid="8197"/>
                                        </p:tgtEl>
                                        <p:attrNameLst>
                                          <p:attrName>ppt_y</p:attrName>
                                        </p:attrNameLst>
                                      </p:cBhvr>
                                      <p:tavLst>
                                        <p:tav tm="0">
                                          <p:val>
                                            <p:strVal val="#ppt_y"/>
                                          </p:val>
                                        </p:tav>
                                        <p:tav tm="100000">
                                          <p:val>
                                            <p:strVal val="#ppt_y"/>
                                          </p:val>
                                        </p:tav>
                                      </p:tavLst>
                                    </p:anim>
                                  </p:childTnLst>
                                </p:cTn>
                              </p:par>
                            </p:childTnLst>
                          </p:cTn>
                        </p:par>
                        <p:par>
                          <p:cTn id="28" fill="hold">
                            <p:stCondLst>
                              <p:cond delay="4900"/>
                            </p:stCondLst>
                            <p:childTnLst>
                              <p:par>
                                <p:cTn id="29" presetID="2" presetClass="entr" presetSubtype="8" fill="hold" grpId="0" nodeType="afterEffect">
                                  <p:stCondLst>
                                    <p:cond delay="1200"/>
                                  </p:stCondLst>
                                  <p:childTnLst>
                                    <p:set>
                                      <p:cBhvr>
                                        <p:cTn id="30" dur="1" fill="hold">
                                          <p:stCondLst>
                                            <p:cond delay="0"/>
                                          </p:stCondLst>
                                        </p:cTn>
                                        <p:tgtEl>
                                          <p:spTgt spid="8198"/>
                                        </p:tgtEl>
                                        <p:attrNameLst>
                                          <p:attrName>style.visibility</p:attrName>
                                        </p:attrNameLst>
                                      </p:cBhvr>
                                      <p:to>
                                        <p:strVal val="visible"/>
                                      </p:to>
                                    </p:set>
                                    <p:anim calcmode="lin" valueType="num">
                                      <p:cBhvr>
                                        <p:cTn id="31" dur="500" fill="hold"/>
                                        <p:tgtEl>
                                          <p:spTgt spid="8198"/>
                                        </p:tgtEl>
                                        <p:attrNameLst>
                                          <p:attrName>ppt_x</p:attrName>
                                        </p:attrNameLst>
                                      </p:cBhvr>
                                      <p:tavLst>
                                        <p:tav tm="0">
                                          <p:val>
                                            <p:strVal val="0-#ppt_w/2"/>
                                          </p:val>
                                        </p:tav>
                                        <p:tav tm="100000">
                                          <p:val>
                                            <p:strVal val="#ppt_x"/>
                                          </p:val>
                                        </p:tav>
                                      </p:tavLst>
                                    </p:anim>
                                    <p:anim calcmode="lin" valueType="num">
                                      <p:cBhvr>
                                        <p:cTn id="32" dur="500" fill="hold"/>
                                        <p:tgtEl>
                                          <p:spTgt spid="8198"/>
                                        </p:tgtEl>
                                        <p:attrNameLst>
                                          <p:attrName>ppt_y</p:attrName>
                                        </p:attrNameLst>
                                      </p:cBhvr>
                                      <p:tavLst>
                                        <p:tav tm="0">
                                          <p:val>
                                            <p:strVal val="#ppt_y"/>
                                          </p:val>
                                        </p:tav>
                                        <p:tav tm="100000">
                                          <p:val>
                                            <p:strVal val="#ppt_y"/>
                                          </p:val>
                                        </p:tav>
                                      </p:tavLst>
                                    </p:anim>
                                  </p:childTnLst>
                                </p:cTn>
                              </p:par>
                            </p:childTnLst>
                          </p:cTn>
                        </p:par>
                        <p:par>
                          <p:cTn id="33" fill="hold">
                            <p:stCondLst>
                              <p:cond delay="6600"/>
                            </p:stCondLst>
                            <p:childTnLst>
                              <p:par>
                                <p:cTn id="34" presetID="2" presetClass="entr" presetSubtype="8" fill="hold" grpId="0" nodeType="afterEffect">
                                  <p:stCondLst>
                                    <p:cond delay="500"/>
                                  </p:stCondLst>
                                  <p:childTnLst>
                                    <p:set>
                                      <p:cBhvr>
                                        <p:cTn id="35" dur="1" fill="hold">
                                          <p:stCondLst>
                                            <p:cond delay="0"/>
                                          </p:stCondLst>
                                        </p:cTn>
                                        <p:tgtEl>
                                          <p:spTgt spid="8201"/>
                                        </p:tgtEl>
                                        <p:attrNameLst>
                                          <p:attrName>style.visibility</p:attrName>
                                        </p:attrNameLst>
                                      </p:cBhvr>
                                      <p:to>
                                        <p:strVal val="visible"/>
                                      </p:to>
                                    </p:set>
                                    <p:anim calcmode="lin" valueType="num">
                                      <p:cBhvr>
                                        <p:cTn id="36" dur="500" fill="hold"/>
                                        <p:tgtEl>
                                          <p:spTgt spid="8201"/>
                                        </p:tgtEl>
                                        <p:attrNameLst>
                                          <p:attrName>ppt_x</p:attrName>
                                        </p:attrNameLst>
                                      </p:cBhvr>
                                      <p:tavLst>
                                        <p:tav tm="0">
                                          <p:val>
                                            <p:strVal val="0-#ppt_w/2"/>
                                          </p:val>
                                        </p:tav>
                                        <p:tav tm="100000">
                                          <p:val>
                                            <p:strVal val="#ppt_x"/>
                                          </p:val>
                                        </p:tav>
                                      </p:tavLst>
                                    </p:anim>
                                    <p:anim calcmode="lin" valueType="num">
                                      <p:cBhvr>
                                        <p:cTn id="37" dur="500" fill="hold"/>
                                        <p:tgtEl>
                                          <p:spTgt spid="8201"/>
                                        </p:tgtEl>
                                        <p:attrNameLst>
                                          <p:attrName>ppt_y</p:attrName>
                                        </p:attrNameLst>
                                      </p:cBhvr>
                                      <p:tavLst>
                                        <p:tav tm="0">
                                          <p:val>
                                            <p:strVal val="#ppt_y"/>
                                          </p:val>
                                        </p:tav>
                                        <p:tav tm="100000">
                                          <p:val>
                                            <p:strVal val="#ppt_y"/>
                                          </p:val>
                                        </p:tav>
                                      </p:tavLst>
                                    </p:anim>
                                  </p:childTnLst>
                                </p:cTn>
                              </p:par>
                            </p:childTnLst>
                          </p:cTn>
                        </p:par>
                        <p:par>
                          <p:cTn id="38" fill="hold">
                            <p:stCondLst>
                              <p:cond delay="7600"/>
                            </p:stCondLst>
                            <p:childTnLst>
                              <p:par>
                                <p:cTn id="39" presetID="2" presetClass="entr" presetSubtype="8" fill="hold" grpId="0" nodeType="afterEffect">
                                  <p:stCondLst>
                                    <p:cond delay="500"/>
                                  </p:stCondLst>
                                  <p:childTnLst>
                                    <p:set>
                                      <p:cBhvr>
                                        <p:cTn id="40" dur="1" fill="hold">
                                          <p:stCondLst>
                                            <p:cond delay="0"/>
                                          </p:stCondLst>
                                        </p:cTn>
                                        <p:tgtEl>
                                          <p:spTgt spid="8202"/>
                                        </p:tgtEl>
                                        <p:attrNameLst>
                                          <p:attrName>style.visibility</p:attrName>
                                        </p:attrNameLst>
                                      </p:cBhvr>
                                      <p:to>
                                        <p:strVal val="visible"/>
                                      </p:to>
                                    </p:set>
                                    <p:anim calcmode="lin" valueType="num">
                                      <p:cBhvr>
                                        <p:cTn id="41" dur="500" fill="hold"/>
                                        <p:tgtEl>
                                          <p:spTgt spid="8202"/>
                                        </p:tgtEl>
                                        <p:attrNameLst>
                                          <p:attrName>ppt_x</p:attrName>
                                        </p:attrNameLst>
                                      </p:cBhvr>
                                      <p:tavLst>
                                        <p:tav tm="0">
                                          <p:val>
                                            <p:strVal val="0-#ppt_w/2"/>
                                          </p:val>
                                        </p:tav>
                                        <p:tav tm="100000">
                                          <p:val>
                                            <p:strVal val="#ppt_x"/>
                                          </p:val>
                                        </p:tav>
                                      </p:tavLst>
                                    </p:anim>
                                    <p:anim calcmode="lin" valueType="num">
                                      <p:cBhvr>
                                        <p:cTn id="42" dur="500" fill="hold"/>
                                        <p:tgtEl>
                                          <p:spTgt spid="8202"/>
                                        </p:tgtEl>
                                        <p:attrNameLst>
                                          <p:attrName>ppt_y</p:attrName>
                                        </p:attrNameLst>
                                      </p:cBhvr>
                                      <p:tavLst>
                                        <p:tav tm="0">
                                          <p:val>
                                            <p:strVal val="#ppt_y"/>
                                          </p:val>
                                        </p:tav>
                                        <p:tav tm="100000">
                                          <p:val>
                                            <p:strVal val="#ppt_y"/>
                                          </p:val>
                                        </p:tav>
                                      </p:tavLst>
                                    </p:anim>
                                  </p:childTnLst>
                                </p:cTn>
                              </p:par>
                            </p:childTnLst>
                          </p:cTn>
                        </p:par>
                        <p:par>
                          <p:cTn id="43" fill="hold">
                            <p:stCondLst>
                              <p:cond delay="8600"/>
                            </p:stCondLst>
                            <p:childTnLst>
                              <p:par>
                                <p:cTn id="44" presetID="2" presetClass="entr" presetSubtype="8" fill="hold" grpId="0" nodeType="afterEffect">
                                  <p:stCondLst>
                                    <p:cond delay="300"/>
                                  </p:stCondLst>
                                  <p:childTnLst>
                                    <p:set>
                                      <p:cBhvr>
                                        <p:cTn id="45" dur="1" fill="hold">
                                          <p:stCondLst>
                                            <p:cond delay="0"/>
                                          </p:stCondLst>
                                        </p:cTn>
                                        <p:tgtEl>
                                          <p:spTgt spid="8203"/>
                                        </p:tgtEl>
                                        <p:attrNameLst>
                                          <p:attrName>style.visibility</p:attrName>
                                        </p:attrNameLst>
                                      </p:cBhvr>
                                      <p:to>
                                        <p:strVal val="visible"/>
                                      </p:to>
                                    </p:set>
                                    <p:anim calcmode="lin" valueType="num">
                                      <p:cBhvr>
                                        <p:cTn id="46" dur="500" fill="hold"/>
                                        <p:tgtEl>
                                          <p:spTgt spid="8203"/>
                                        </p:tgtEl>
                                        <p:attrNameLst>
                                          <p:attrName>ppt_x</p:attrName>
                                        </p:attrNameLst>
                                      </p:cBhvr>
                                      <p:tavLst>
                                        <p:tav tm="0">
                                          <p:val>
                                            <p:strVal val="0-#ppt_w/2"/>
                                          </p:val>
                                        </p:tav>
                                        <p:tav tm="100000">
                                          <p:val>
                                            <p:strVal val="#ppt_x"/>
                                          </p:val>
                                        </p:tav>
                                      </p:tavLst>
                                    </p:anim>
                                    <p:anim calcmode="lin" valueType="num">
                                      <p:cBhvr>
                                        <p:cTn id="47" dur="500" fill="hold"/>
                                        <p:tgtEl>
                                          <p:spTgt spid="82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5" grpId="0" bldLvl="0" animBg="1"/>
      <p:bldP spid="8196" grpId="0" bldLvl="0" animBg="1"/>
      <p:bldP spid="8197" grpId="0" bldLvl="0" animBg="1"/>
      <p:bldP spid="8198" grpId="0" bldLvl="0" animBg="1"/>
      <p:bldP spid="8199" grpId="0" bldLvl="0" animBg="1"/>
      <p:bldP spid="8201" grpId="0" bldLvl="0" animBg="1"/>
      <p:bldP spid="8202" grpId="0" bldLvl="0" animBg="1"/>
      <p:bldP spid="8203"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78991" y="1167053"/>
            <a:ext cx="8359775" cy="943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indent="0">
              <a:lnSpc>
                <a:spcPct val="150000"/>
              </a:lnSpc>
            </a:pPr>
            <a:r>
              <a:rPr lang="zh-CN" altLang="en-US" sz="2000" b="1" dirty="0">
                <a:solidFill>
                  <a:schemeClr val="bg1">
                    <a:lumMod val="50000"/>
                  </a:schemeClr>
                </a:solidFill>
                <a:latin typeface="幼圆" panose="02010509060101010101" pitchFamily="49" charset="-122"/>
                <a:ea typeface="幼圆" panose="02010509060101010101" pitchFamily="49" charset="-122"/>
                <a:sym typeface="Arial" panose="020B0604020202020204" pitchFamily="34" charset="0"/>
              </a:rPr>
              <a:t>支持六种导出格式：参考文献格式、CNKI E-Learning、 Refworks、EndNote、BIB、自定义纯文本格式</a:t>
            </a:r>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110822"/>
            <a:ext cx="8137525"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AutoShape 6"/>
          <p:cNvSpPr>
            <a:spLocks noChangeArrowheads="1"/>
          </p:cNvSpPr>
          <p:nvPr/>
        </p:nvSpPr>
        <p:spPr bwMode="auto">
          <a:xfrm>
            <a:off x="1225550" y="3304621"/>
            <a:ext cx="7127875" cy="1296988"/>
          </a:xfrm>
          <a:prstGeom prst="roundRect">
            <a:avLst>
              <a:gd name="adj" fmla="val 16667"/>
            </a:avLst>
          </a:prstGeom>
          <a:noFill/>
          <a:ln w="28575" cap="flat" cmpd="sng">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nSpc>
                <a:spcPct val="90000"/>
              </a:lnSpc>
              <a:spcBef>
                <a:spcPts val="1800"/>
              </a:spcBef>
              <a:buClr>
                <a:srgbClr val="FFC000"/>
              </a:buClr>
              <a:buSzPct val="80000"/>
              <a:buFont typeface="Wingdings 2" panose="05020102010507070707" pitchFamily="18" charset="2"/>
              <a:buChar char="ê"/>
              <a:defRPr sz="2000">
                <a:solidFill>
                  <a:srgbClr val="1A93C8"/>
                </a:solidFill>
                <a:latin typeface="Arial" panose="020B0604020202020204" pitchFamily="34" charset="0"/>
                <a:ea typeface="微软雅黑" panose="020B0503020204020204" pitchFamily="34" charset="-122"/>
              </a:defRPr>
            </a:lvl1pPr>
            <a:lvl2pPr marL="742950" indent="-742950">
              <a:lnSpc>
                <a:spcPct val="130000"/>
              </a:lnSpc>
              <a:buFont typeface="Calibri" panose="020F0502020204030204" pitchFamily="34" charset="0"/>
              <a:buChar char=" "/>
              <a:defRPr sz="16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Calibri" panose="020F0502020204030204" pitchFamily="34" charset="0"/>
              <a:buChar char="•"/>
              <a:defRPr>
                <a:solidFill>
                  <a:srgbClr val="7F7F7F"/>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Calibri" panose="020F0502020204030204" pitchFamily="34" charset="0"/>
              <a:buChar char="•"/>
              <a:defRPr>
                <a:solidFill>
                  <a:srgbClr val="7F7F7F"/>
                </a:solidFill>
                <a:latin typeface="Arial" panose="020B0604020202020204" pitchFamily="34" charset="0"/>
                <a:ea typeface="微软雅黑" panose="020B0503020204020204" pitchFamily="34" charset="-122"/>
              </a:defRPr>
            </a:lvl5pPr>
            <a:lvl6pPr marL="2514600" indent="-228600" fontAlgn="base">
              <a:lnSpc>
                <a:spcPct val="90000"/>
              </a:lnSpc>
              <a:spcBef>
                <a:spcPts val="500"/>
              </a:spcBef>
              <a:spcAft>
                <a:spcPct val="0"/>
              </a:spcAft>
              <a:buFont typeface="Calibri" panose="020F0502020204030204" pitchFamily="34" charset="0"/>
              <a:buChar char="•"/>
              <a:defRPr>
                <a:solidFill>
                  <a:srgbClr val="7F7F7F"/>
                </a:solidFill>
                <a:latin typeface="Arial" panose="020B0604020202020204" pitchFamily="34" charset="0"/>
                <a:ea typeface="微软雅黑" panose="020B0503020204020204" pitchFamily="34" charset="-122"/>
              </a:defRPr>
            </a:lvl6pPr>
            <a:lvl7pPr marL="2971800" indent="-228600" fontAlgn="base">
              <a:lnSpc>
                <a:spcPct val="90000"/>
              </a:lnSpc>
              <a:spcBef>
                <a:spcPts val="500"/>
              </a:spcBef>
              <a:spcAft>
                <a:spcPct val="0"/>
              </a:spcAft>
              <a:buFont typeface="Calibri" panose="020F0502020204030204" pitchFamily="34" charset="0"/>
              <a:buChar char="•"/>
              <a:defRPr>
                <a:solidFill>
                  <a:srgbClr val="7F7F7F"/>
                </a:solidFill>
                <a:latin typeface="Arial" panose="020B0604020202020204" pitchFamily="34" charset="0"/>
                <a:ea typeface="微软雅黑" panose="020B0503020204020204" pitchFamily="34" charset="-122"/>
              </a:defRPr>
            </a:lvl7pPr>
            <a:lvl8pPr marL="3429000" indent="-228600" fontAlgn="base">
              <a:lnSpc>
                <a:spcPct val="90000"/>
              </a:lnSpc>
              <a:spcBef>
                <a:spcPts val="500"/>
              </a:spcBef>
              <a:spcAft>
                <a:spcPct val="0"/>
              </a:spcAft>
              <a:buFont typeface="Calibri" panose="020F0502020204030204" pitchFamily="34" charset="0"/>
              <a:buChar char="•"/>
              <a:defRPr>
                <a:solidFill>
                  <a:srgbClr val="7F7F7F"/>
                </a:solidFill>
                <a:latin typeface="Arial" panose="020B0604020202020204" pitchFamily="34" charset="0"/>
                <a:ea typeface="微软雅黑" panose="020B0503020204020204" pitchFamily="34" charset="-122"/>
              </a:defRPr>
            </a:lvl8pPr>
            <a:lvl9pPr marL="3886200" indent="-228600" fontAlgn="base">
              <a:lnSpc>
                <a:spcPct val="90000"/>
              </a:lnSpc>
              <a:spcBef>
                <a:spcPts val="500"/>
              </a:spcBef>
              <a:spcAft>
                <a:spcPct val="0"/>
              </a:spcAft>
              <a:buFont typeface="Calibri" panose="020F0502020204030204" pitchFamily="34" charset="0"/>
              <a:buChar char="•"/>
              <a:defRPr>
                <a:solidFill>
                  <a:srgbClr val="7F7F7F"/>
                </a:solidFill>
                <a:latin typeface="Arial" panose="020B0604020202020204" pitchFamily="34" charset="0"/>
                <a:ea typeface="微软雅黑" panose="020B0503020204020204" pitchFamily="34" charset="-122"/>
              </a:defRPr>
            </a:lvl9pPr>
          </a:lstStyle>
          <a:p>
            <a:pPr>
              <a:spcBef>
                <a:spcPct val="0"/>
              </a:spcBef>
              <a:buFont typeface="Wingdings 2" panose="05020102010507070707" pitchFamily="18" charset="2"/>
              <a:buNone/>
            </a:pPr>
            <a:endParaRPr lang="zh-CN" altLang="en-US" sz="2400">
              <a:latin typeface="Gulim" panose="020B0600000101010101" pitchFamily="34" charset="-127"/>
              <a:ea typeface="Gulim" panose="020B0600000101010101" pitchFamily="34" charset="-127"/>
            </a:endParaRPr>
          </a:p>
        </p:txBody>
      </p:sp>
      <p:sp>
        <p:nvSpPr>
          <p:cNvPr id="33797" name="Rectangle 5"/>
          <p:cNvSpPr>
            <a:spLocks noGrp="1" noChangeArrowheads="1"/>
          </p:cNvSpPr>
          <p:nvPr>
            <p:ph type="title"/>
          </p:nvPr>
        </p:nvSpPr>
        <p:spPr>
          <a:xfrm>
            <a:off x="901700" y="233363"/>
            <a:ext cx="6905625" cy="601662"/>
          </a:xfrm>
        </p:spPr>
        <p:txBody>
          <a:bodyPr/>
          <a:lstStyle/>
          <a:p>
            <a:r>
              <a:rPr lang="zh-CN" altLang="en-US" dirty="0" smtClean="0">
                <a:solidFill>
                  <a:srgbClr val="0070C0"/>
                </a:solidFill>
                <a:latin typeface="方正兰亭超细黑简体" panose="02000000000000000000" pitchFamily="2" charset="-122"/>
                <a:ea typeface="方正兰亭超细黑简体" panose="02000000000000000000" pitchFamily="2" charset="-122"/>
              </a:rPr>
              <a:t>文献</a:t>
            </a:r>
            <a:r>
              <a:rPr lang="zh-CN" altLang="en-US" dirty="0">
                <a:solidFill>
                  <a:srgbClr val="0070C0"/>
                </a:solidFill>
                <a:latin typeface="方正兰亭超细黑简体" panose="02000000000000000000" pitchFamily="2" charset="-122"/>
                <a:ea typeface="方正兰亭超细黑简体" panose="02000000000000000000" pitchFamily="2" charset="-122"/>
              </a:rPr>
              <a:t>导出</a:t>
            </a:r>
          </a:p>
        </p:txBody>
      </p:sp>
      <p:sp>
        <p:nvSpPr>
          <p:cNvPr id="33798" name="圆角矩形标注 2"/>
          <p:cNvSpPr>
            <a:spLocks noChangeArrowheads="1"/>
          </p:cNvSpPr>
          <p:nvPr/>
        </p:nvSpPr>
        <p:spPr bwMode="auto">
          <a:xfrm>
            <a:off x="5004048" y="5075476"/>
            <a:ext cx="4033590" cy="1439863"/>
          </a:xfrm>
          <a:prstGeom prst="wedgeRoundRectCallout">
            <a:avLst>
              <a:gd name="adj1" fmla="val -45088"/>
              <a:gd name="adj2" fmla="val -89157"/>
              <a:gd name="adj3" fmla="val 16667"/>
            </a:avLst>
          </a:prstGeom>
          <a:solidFill>
            <a:schemeClr val="bg1"/>
          </a:solidFill>
          <a:ln w="25400" cap="flat" cmpd="sng">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nchor="ctr"/>
          <a:lstStyle>
            <a:lvl1pPr>
              <a:lnSpc>
                <a:spcPct val="90000"/>
              </a:lnSpc>
              <a:spcBef>
                <a:spcPts val="1800"/>
              </a:spcBef>
              <a:buClr>
                <a:srgbClr val="FFC000"/>
              </a:buClr>
              <a:buSzPct val="80000"/>
              <a:buFont typeface="Wingdings 2" panose="05020102010507070707" pitchFamily="18" charset="2"/>
              <a:buChar char="ê"/>
              <a:defRPr sz="2000">
                <a:solidFill>
                  <a:srgbClr val="1A93C8"/>
                </a:solidFill>
                <a:latin typeface="Arial" panose="020B0604020202020204" pitchFamily="34" charset="0"/>
                <a:ea typeface="微软雅黑" panose="020B0503020204020204" pitchFamily="34" charset="-122"/>
              </a:defRPr>
            </a:lvl1pPr>
            <a:lvl2pPr marL="742950" indent="-742950">
              <a:lnSpc>
                <a:spcPct val="130000"/>
              </a:lnSpc>
              <a:buFont typeface="Calibri" panose="020F0502020204030204" pitchFamily="34" charset="0"/>
              <a:buChar char=" "/>
              <a:defRPr sz="16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Calibri" panose="020F0502020204030204" pitchFamily="34" charset="0"/>
              <a:buChar char="•"/>
              <a:defRPr sz="2000">
                <a:solidFill>
                  <a:srgbClr val="7F7F7F"/>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Calibri" panose="020F0502020204030204" pitchFamily="34" charset="0"/>
              <a:buChar char="•"/>
              <a:defRPr>
                <a:solidFill>
                  <a:srgbClr val="7F7F7F"/>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Calibri" panose="020F0502020204030204" pitchFamily="34" charset="0"/>
              <a:buChar char="•"/>
              <a:defRPr>
                <a:solidFill>
                  <a:srgbClr val="7F7F7F"/>
                </a:solidFill>
                <a:latin typeface="Arial" panose="020B0604020202020204" pitchFamily="34" charset="0"/>
                <a:ea typeface="微软雅黑" panose="020B0503020204020204" pitchFamily="34" charset="-122"/>
              </a:defRPr>
            </a:lvl5pPr>
            <a:lvl6pPr marL="2514600" indent="-228600" fontAlgn="base">
              <a:lnSpc>
                <a:spcPct val="90000"/>
              </a:lnSpc>
              <a:spcBef>
                <a:spcPts val="500"/>
              </a:spcBef>
              <a:spcAft>
                <a:spcPct val="0"/>
              </a:spcAft>
              <a:buFont typeface="Calibri" panose="020F0502020204030204" pitchFamily="34" charset="0"/>
              <a:buChar char="•"/>
              <a:defRPr>
                <a:solidFill>
                  <a:srgbClr val="7F7F7F"/>
                </a:solidFill>
                <a:latin typeface="Arial" panose="020B0604020202020204" pitchFamily="34" charset="0"/>
                <a:ea typeface="微软雅黑" panose="020B0503020204020204" pitchFamily="34" charset="-122"/>
              </a:defRPr>
            </a:lvl6pPr>
            <a:lvl7pPr marL="2971800" indent="-228600" fontAlgn="base">
              <a:lnSpc>
                <a:spcPct val="90000"/>
              </a:lnSpc>
              <a:spcBef>
                <a:spcPts val="500"/>
              </a:spcBef>
              <a:spcAft>
                <a:spcPct val="0"/>
              </a:spcAft>
              <a:buFont typeface="Calibri" panose="020F0502020204030204" pitchFamily="34" charset="0"/>
              <a:buChar char="•"/>
              <a:defRPr>
                <a:solidFill>
                  <a:srgbClr val="7F7F7F"/>
                </a:solidFill>
                <a:latin typeface="Arial" panose="020B0604020202020204" pitchFamily="34" charset="0"/>
                <a:ea typeface="微软雅黑" panose="020B0503020204020204" pitchFamily="34" charset="-122"/>
              </a:defRPr>
            </a:lvl7pPr>
            <a:lvl8pPr marL="3429000" indent="-228600" fontAlgn="base">
              <a:lnSpc>
                <a:spcPct val="90000"/>
              </a:lnSpc>
              <a:spcBef>
                <a:spcPts val="500"/>
              </a:spcBef>
              <a:spcAft>
                <a:spcPct val="0"/>
              </a:spcAft>
              <a:buFont typeface="Calibri" panose="020F0502020204030204" pitchFamily="34" charset="0"/>
              <a:buChar char="•"/>
              <a:defRPr>
                <a:solidFill>
                  <a:srgbClr val="7F7F7F"/>
                </a:solidFill>
                <a:latin typeface="Arial" panose="020B0604020202020204" pitchFamily="34" charset="0"/>
                <a:ea typeface="微软雅黑" panose="020B0503020204020204" pitchFamily="34" charset="-122"/>
              </a:defRPr>
            </a:lvl8pPr>
            <a:lvl9pPr marL="3886200" indent="-228600" fontAlgn="base">
              <a:lnSpc>
                <a:spcPct val="90000"/>
              </a:lnSpc>
              <a:spcBef>
                <a:spcPts val="500"/>
              </a:spcBef>
              <a:spcAft>
                <a:spcPct val="0"/>
              </a:spcAft>
              <a:buFont typeface="Calibri" panose="020F0502020204030204" pitchFamily="34" charset="0"/>
              <a:buChar char="•"/>
              <a:defRPr>
                <a:solidFill>
                  <a:srgbClr val="7F7F7F"/>
                </a:solidFill>
                <a:latin typeface="Arial" panose="020B0604020202020204" pitchFamily="34" charset="0"/>
                <a:ea typeface="微软雅黑" panose="020B0503020204020204" pitchFamily="34" charset="-122"/>
              </a:defRPr>
            </a:lvl9pPr>
          </a:lstStyle>
          <a:p>
            <a:pPr>
              <a:lnSpc>
                <a:spcPct val="100000"/>
              </a:lnSpc>
              <a:buFont typeface="Wingdings 2" panose="05020102010507070707" pitchFamily="18" charset="2"/>
              <a:buNone/>
            </a:pPr>
            <a:r>
              <a:rPr lang="zh-CN" altLang="en-US" dirty="0" smtClean="0">
                <a:solidFill>
                  <a:srgbClr val="0070C0"/>
                </a:solidFill>
                <a:latin typeface="幼圆" panose="02010509060101010101" pitchFamily="49" charset="-122"/>
                <a:ea typeface="幼圆" panose="02010509060101010101" pitchFamily="49" charset="-122"/>
                <a:sym typeface="Arial" panose="020B0604020202020204" pitchFamily="34" charset="0"/>
              </a:rPr>
              <a:t>可</a:t>
            </a:r>
            <a:r>
              <a:rPr lang="zh-CN" altLang="en-US" dirty="0">
                <a:solidFill>
                  <a:srgbClr val="0070C0"/>
                </a:solidFill>
                <a:latin typeface="幼圆" panose="02010509060101010101" pitchFamily="49" charset="-122"/>
                <a:ea typeface="幼圆" panose="02010509060101010101" pitchFamily="49" charset="-122"/>
                <a:sym typeface="Arial" panose="020B0604020202020204" pitchFamily="34" charset="0"/>
              </a:rPr>
              <a:t>根据需求选择相应的导出格式和字段，为课题研究、项目申报提供重要的分析数据</a:t>
            </a:r>
          </a:p>
        </p:txBody>
      </p:sp>
    </p:spTree>
    <p:extLst>
      <p:ext uri="{BB962C8B-B14F-4D97-AF65-F5344CB8AC3E}">
        <p14:creationId xmlns:p14="http://schemas.microsoft.com/office/powerpoint/2010/main" val="2596867993"/>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组合 12"/>
          <p:cNvGrpSpPr/>
          <p:nvPr/>
        </p:nvGrpSpPr>
        <p:grpSpPr bwMode="auto">
          <a:xfrm>
            <a:off x="4233057" y="2038886"/>
            <a:ext cx="2136685" cy="2089803"/>
            <a:chOff x="0" y="0"/>
            <a:chExt cx="2270613" cy="2221707"/>
          </a:xfrm>
        </p:grpSpPr>
        <p:sp>
          <p:nvSpPr>
            <p:cNvPr id="41999" name="文本框 13"/>
            <p:cNvSpPr>
              <a:spLocks noChangeArrowheads="1"/>
            </p:cNvSpPr>
            <p:nvPr/>
          </p:nvSpPr>
          <p:spPr bwMode="auto">
            <a:xfrm>
              <a:off x="0" y="0"/>
              <a:ext cx="1408064" cy="222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en-US" altLang="zh-CN" sz="12980">
                  <a:solidFill>
                    <a:srgbClr val="3F3F3F"/>
                  </a:solidFill>
                  <a:latin typeface="方正大黑简体" pitchFamily="1" charset="-122"/>
                  <a:ea typeface="方正大黑简体" pitchFamily="1" charset="-122"/>
                  <a:sym typeface="方正大黑简体" pitchFamily="1" charset="-122"/>
                </a:rPr>
                <a:t>P</a:t>
              </a:r>
              <a:endParaRPr lang="zh-CN" altLang="en-US" sz="12980">
                <a:solidFill>
                  <a:srgbClr val="3F3F3F"/>
                </a:solidFill>
                <a:latin typeface="方正大黑简体" pitchFamily="1" charset="-122"/>
                <a:ea typeface="方正大黑简体" pitchFamily="1" charset="-122"/>
                <a:sym typeface="方正大黑简体" pitchFamily="1" charset="-122"/>
              </a:endParaRPr>
            </a:p>
          </p:txBody>
        </p:sp>
        <p:sp>
          <p:nvSpPr>
            <p:cNvPr id="42000" name="文本框 14"/>
            <p:cNvSpPr>
              <a:spLocks noChangeArrowheads="1"/>
            </p:cNvSpPr>
            <p:nvPr/>
          </p:nvSpPr>
          <p:spPr bwMode="auto">
            <a:xfrm>
              <a:off x="856680" y="875449"/>
              <a:ext cx="1413933" cy="102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en-US" altLang="zh-CN" sz="5644">
                  <a:solidFill>
                    <a:srgbClr val="3F3F3F"/>
                  </a:solidFill>
                  <a:latin typeface="方正大黑简体" pitchFamily="1" charset="-122"/>
                  <a:ea typeface="方正大黑简体" pitchFamily="1" charset="-122"/>
                </a:rPr>
                <a:t>art</a:t>
              </a:r>
              <a:endParaRPr lang="zh-CN" altLang="en-US" sz="5644">
                <a:solidFill>
                  <a:srgbClr val="3F3F3F"/>
                </a:solidFill>
                <a:latin typeface="方正大黑简体" pitchFamily="1" charset="-122"/>
                <a:ea typeface="方正大黑简体" pitchFamily="1" charset="-122"/>
              </a:endParaRPr>
            </a:p>
          </p:txBody>
        </p:sp>
      </p:grpSp>
      <p:sp>
        <p:nvSpPr>
          <p:cNvPr id="53253" name="文本框 15"/>
          <p:cNvSpPr>
            <a:spLocks noChangeArrowheads="1"/>
          </p:cNvSpPr>
          <p:nvPr/>
        </p:nvSpPr>
        <p:spPr bwMode="auto">
          <a:xfrm>
            <a:off x="6111430" y="2204624"/>
            <a:ext cx="379258" cy="175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en-US" altLang="zh-CN" sz="10817" b="1">
                <a:solidFill>
                  <a:srgbClr val="7030A0"/>
                </a:solidFill>
                <a:latin typeface="Helvetica LT Std" pitchFamily="2" charset="0"/>
                <a:ea typeface="Hiragino Sans GB W3" pitchFamily="2" charset="-122"/>
                <a:sym typeface="Helvetica LT Std" pitchFamily="2" charset="0"/>
              </a:rPr>
              <a:t>4</a:t>
            </a:r>
            <a:endParaRPr lang="zh-CN" altLang="en-US" sz="10817" b="1">
              <a:solidFill>
                <a:srgbClr val="7030A0"/>
              </a:solidFill>
              <a:latin typeface="Helvetica LT Std" pitchFamily="2" charset="0"/>
              <a:ea typeface="Hiragino Sans GB W3" pitchFamily="2" charset="-122"/>
              <a:sym typeface="Helvetica LT Std" pitchFamily="2" charset="0"/>
            </a:endParaRPr>
          </a:p>
        </p:txBody>
      </p:sp>
      <p:sp>
        <p:nvSpPr>
          <p:cNvPr id="53254" name="Rectangle 20"/>
          <p:cNvSpPr>
            <a:spLocks noChangeArrowheads="1"/>
          </p:cNvSpPr>
          <p:nvPr/>
        </p:nvSpPr>
        <p:spPr bwMode="auto">
          <a:xfrm>
            <a:off x="4368933" y="3848574"/>
            <a:ext cx="2371109" cy="1045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endParaRPr lang="zh-CN" altLang="zh-CN" sz="1787">
              <a:solidFill>
                <a:schemeClr val="accent2"/>
              </a:solidFill>
            </a:endParaRPr>
          </a:p>
        </p:txBody>
      </p:sp>
      <p:sp>
        <p:nvSpPr>
          <p:cNvPr id="53255" name="Rectangle 21"/>
          <p:cNvSpPr>
            <a:spLocks noChangeArrowheads="1"/>
          </p:cNvSpPr>
          <p:nvPr/>
        </p:nvSpPr>
        <p:spPr bwMode="auto">
          <a:xfrm>
            <a:off x="4368933" y="4513022"/>
            <a:ext cx="2371109" cy="1045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endParaRPr lang="zh-CN" altLang="zh-CN" sz="1787">
              <a:solidFill>
                <a:schemeClr val="accent2"/>
              </a:solidFill>
            </a:endParaRPr>
          </a:p>
        </p:txBody>
      </p:sp>
      <p:sp>
        <p:nvSpPr>
          <p:cNvPr id="53256" name="矩形 1"/>
          <p:cNvSpPr>
            <a:spLocks noChangeArrowheads="1"/>
          </p:cNvSpPr>
          <p:nvPr/>
        </p:nvSpPr>
        <p:spPr bwMode="auto">
          <a:xfrm>
            <a:off x="4025510" y="3971011"/>
            <a:ext cx="5345447" cy="55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zh-CN" altLang="en-US" sz="3010" b="1">
                <a:solidFill>
                  <a:srgbClr val="7030A0"/>
                </a:solidFill>
                <a:latin typeface="微软雅黑" pitchFamily="34" charset="-122"/>
                <a:ea typeface="微软雅黑" pitchFamily="34" charset="-122"/>
                <a:sym typeface="微软雅黑" pitchFamily="34" charset="-122"/>
              </a:rPr>
              <a:t>增值应用让论文写作</a:t>
            </a:r>
            <a:r>
              <a:rPr lang="en-US" altLang="zh-CN" sz="3010" b="1">
                <a:solidFill>
                  <a:srgbClr val="7030A0"/>
                </a:solidFill>
                <a:latin typeface="微软雅黑" pitchFamily="34" charset="-122"/>
                <a:ea typeface="微软雅黑" pitchFamily="34" charset="-122"/>
                <a:sym typeface="微软雅黑" pitchFamily="34" charset="-122"/>
              </a:rPr>
              <a:t>so easy</a:t>
            </a:r>
            <a:endParaRPr lang="zh-CN" altLang="en-US" sz="3010" b="1">
              <a:solidFill>
                <a:schemeClr val="folHlink"/>
              </a:solidFill>
              <a:latin typeface="微软雅黑" pitchFamily="34" charset="-122"/>
              <a:ea typeface="微软雅黑" pitchFamily="34" charset="-122"/>
              <a:sym typeface="微软雅黑" pitchFamily="34" charset="-122"/>
            </a:endParaRPr>
          </a:p>
        </p:txBody>
      </p:sp>
      <p:grpSp>
        <p:nvGrpSpPr>
          <p:cNvPr id="53257" name="组合 28"/>
          <p:cNvGrpSpPr/>
          <p:nvPr/>
        </p:nvGrpSpPr>
        <p:grpSpPr bwMode="auto">
          <a:xfrm>
            <a:off x="1891812" y="2413664"/>
            <a:ext cx="2169534" cy="2168042"/>
            <a:chOff x="0" y="0"/>
            <a:chExt cx="2305931" cy="2305931"/>
          </a:xfrm>
        </p:grpSpPr>
        <p:grpSp>
          <p:nvGrpSpPr>
            <p:cNvPr id="41992" name="组合 20"/>
            <p:cNvGrpSpPr/>
            <p:nvPr/>
          </p:nvGrpSpPr>
          <p:grpSpPr bwMode="auto">
            <a:xfrm>
              <a:off x="0" y="0"/>
              <a:ext cx="2305931" cy="2305931"/>
              <a:chOff x="0" y="0"/>
              <a:chExt cx="2542903" cy="2542903"/>
            </a:xfrm>
          </p:grpSpPr>
          <p:sp>
            <p:nvSpPr>
              <p:cNvPr id="41997" name="圆角矩形 22"/>
              <p:cNvSpPr>
                <a:spLocks noChangeArrowheads="1"/>
              </p:cNvSpPr>
              <p:nvPr/>
            </p:nvSpPr>
            <p:spPr bwMode="auto">
              <a:xfrm>
                <a:off x="0" y="0"/>
                <a:ext cx="2542903" cy="2542903"/>
              </a:xfrm>
              <a:prstGeom prst="roundRect">
                <a:avLst>
                  <a:gd name="adj" fmla="val 7759"/>
                </a:avLst>
              </a:prstGeom>
              <a:gradFill rotWithShape="1">
                <a:gsLst>
                  <a:gs pos="0">
                    <a:srgbClr val="CACACA"/>
                  </a:gs>
                  <a:gs pos="6000">
                    <a:srgbClr val="CACACA"/>
                  </a:gs>
                  <a:gs pos="42999">
                    <a:srgbClr val="FFFFFF"/>
                  </a:gs>
                  <a:gs pos="79999">
                    <a:srgbClr val="F1F1F1"/>
                  </a:gs>
                  <a:gs pos="100000">
                    <a:srgbClr val="E4E4E4"/>
                  </a:gs>
                </a:gsLst>
                <a:lin ang="2700000" scaled="1"/>
              </a:gradFill>
              <a:ln w="12700">
                <a:solidFill>
                  <a:srgbClr val="FFFFFF"/>
                </a:solidFill>
                <a:round/>
              </a:ln>
            </p:spPr>
            <p:txBody>
              <a:bodyPr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endParaRPr lang="zh-CN" altLang="zh-CN" sz="1787">
                  <a:solidFill>
                    <a:srgbClr val="3F3F3F"/>
                  </a:solidFill>
                  <a:latin typeface="Calibri" pitchFamily="34" charset="0"/>
                  <a:sym typeface="Calibri" pitchFamily="34" charset="0"/>
                </a:endParaRPr>
              </a:p>
            </p:txBody>
          </p:sp>
          <p:sp>
            <p:nvSpPr>
              <p:cNvPr id="41998" name="圆角矩形 23"/>
              <p:cNvSpPr>
                <a:spLocks noChangeArrowheads="1"/>
              </p:cNvSpPr>
              <p:nvPr/>
            </p:nvSpPr>
            <p:spPr bwMode="auto">
              <a:xfrm>
                <a:off x="360847" y="360847"/>
                <a:ext cx="1821208" cy="1821208"/>
              </a:xfrm>
              <a:prstGeom prst="roundRect">
                <a:avLst>
                  <a:gd name="adj" fmla="val 7759"/>
                </a:avLst>
              </a:prstGeom>
              <a:solidFill>
                <a:srgbClr val="7030A0"/>
              </a:solidFill>
              <a:ln>
                <a:noFill/>
              </a:ln>
              <a:extLst>
                <a:ext uri="{91240B29-F687-4F45-9708-019B960494DF}">
                  <a14:hiddenLine xmlns:a14="http://schemas.microsoft.com/office/drawing/2010/main" w="9525">
                    <a:solidFill>
                      <a:srgbClr val="000000"/>
                    </a:solidFill>
                    <a:round/>
                  </a14:hiddenLine>
                </a:ext>
              </a:extLst>
            </p:spPr>
            <p:txBody>
              <a:bodyPr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endParaRPr lang="zh-CN" altLang="zh-CN" sz="1787">
                  <a:solidFill>
                    <a:srgbClr val="3F3F3F"/>
                  </a:solidFill>
                  <a:latin typeface="Calibri" pitchFamily="34" charset="0"/>
                  <a:sym typeface="Calibri" pitchFamily="34" charset="0"/>
                </a:endParaRPr>
              </a:p>
            </p:txBody>
          </p:sp>
        </p:grpSp>
        <p:grpSp>
          <p:nvGrpSpPr>
            <p:cNvPr id="41993" name="Group 12"/>
            <p:cNvGrpSpPr/>
            <p:nvPr/>
          </p:nvGrpSpPr>
          <p:grpSpPr bwMode="auto">
            <a:xfrm>
              <a:off x="559328" y="789048"/>
              <a:ext cx="1187274" cy="811092"/>
              <a:chOff x="0" y="0"/>
              <a:chExt cx="9801" cy="6692"/>
            </a:xfrm>
          </p:grpSpPr>
          <p:sp>
            <p:nvSpPr>
              <p:cNvPr id="41994" name="曲线 948"/>
              <p:cNvSpPr>
                <a:spLocks noChangeArrowheads="1"/>
              </p:cNvSpPr>
              <p:nvPr/>
            </p:nvSpPr>
            <p:spPr bwMode="auto">
              <a:xfrm>
                <a:off x="2263" y="0"/>
                <a:ext cx="5780" cy="6693"/>
              </a:xfrm>
              <a:custGeom>
                <a:avLst/>
                <a:gdLst>
                  <a:gd name="T0" fmla="*/ 3616 w 21600"/>
                  <a:gd name="T1" fmla="*/ 215 h 21600"/>
                  <a:gd name="T2" fmla="*/ 4187 w 21600"/>
                  <a:gd name="T3" fmla="*/ 850 h 21600"/>
                  <a:gd name="T4" fmla="*/ 4360 w 21600"/>
                  <a:gd name="T5" fmla="*/ 1573 h 21600"/>
                  <a:gd name="T6" fmla="*/ 3750 w 21600"/>
                  <a:gd name="T7" fmla="*/ 3109 h 21600"/>
                  <a:gd name="T8" fmla="*/ 4014 w 21600"/>
                  <a:gd name="T9" fmla="*/ 3733 h 21600"/>
                  <a:gd name="T10" fmla="*/ 5068 w 21600"/>
                  <a:gd name="T11" fmla="*/ 3889 h 21600"/>
                  <a:gd name="T12" fmla="*/ 5587 w 21600"/>
                  <a:gd name="T13" fmla="*/ 4878 h 21600"/>
                  <a:gd name="T14" fmla="*/ 5634 w 21600"/>
                  <a:gd name="T15" fmla="*/ 6184 h 21600"/>
                  <a:gd name="T16" fmla="*/ 2583 w 21600"/>
                  <a:gd name="T17" fmla="*/ 6623 h 21600"/>
                  <a:gd name="T18" fmla="*/ 122 w 21600"/>
                  <a:gd name="T19" fmla="*/ 6062 h 21600"/>
                  <a:gd name="T20" fmla="*/ 589 w 21600"/>
                  <a:gd name="T21" fmla="*/ 4098 h 21600"/>
                  <a:gd name="T22" fmla="*/ 1678 w 21600"/>
                  <a:gd name="T23" fmla="*/ 3777 h 21600"/>
                  <a:gd name="T24" fmla="*/ 1993 w 21600"/>
                  <a:gd name="T25" fmla="*/ 3122 h 21600"/>
                  <a:gd name="T26" fmla="*/ 1402 w 21600"/>
                  <a:gd name="T27" fmla="*/ 1451 h 21600"/>
                  <a:gd name="T28" fmla="*/ 2278 w 21600"/>
                  <a:gd name="T29" fmla="*/ 187 h 21600"/>
                  <a:gd name="T30" fmla="*/ 3469 w 21600"/>
                  <a:gd name="T31" fmla="*/ 168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995" name="曲线 948"/>
              <p:cNvSpPr>
                <a:spLocks noChangeArrowheads="1"/>
              </p:cNvSpPr>
              <p:nvPr/>
            </p:nvSpPr>
            <p:spPr bwMode="auto">
              <a:xfrm>
                <a:off x="0" y="0"/>
                <a:ext cx="3885" cy="4606"/>
              </a:xfrm>
              <a:custGeom>
                <a:avLst/>
                <a:gdLst>
                  <a:gd name="T0" fmla="*/ 2496 w 21600"/>
                  <a:gd name="T1" fmla="*/ 138 h 21600"/>
                  <a:gd name="T2" fmla="*/ 2885 w 21600"/>
                  <a:gd name="T3" fmla="*/ 579 h 21600"/>
                  <a:gd name="T4" fmla="*/ 3002 w 21600"/>
                  <a:gd name="T5" fmla="*/ 1081 h 21600"/>
                  <a:gd name="T6" fmla="*/ 2587 w 21600"/>
                  <a:gd name="T7" fmla="*/ 2147 h 21600"/>
                  <a:gd name="T8" fmla="*/ 2787 w 21600"/>
                  <a:gd name="T9" fmla="*/ 2556 h 21600"/>
                  <a:gd name="T10" fmla="*/ 3368 w 21600"/>
                  <a:gd name="T11" fmla="*/ 2657 h 21600"/>
                  <a:gd name="T12" fmla="*/ 3765 w 21600"/>
                  <a:gd name="T13" fmla="*/ 3154 h 21600"/>
                  <a:gd name="T14" fmla="*/ 3021 w 21600"/>
                  <a:gd name="T15" fmla="*/ 3300 h 21600"/>
                  <a:gd name="T16" fmla="*/ 2162 w 21600"/>
                  <a:gd name="T17" fmla="*/ 4591 h 21600"/>
                  <a:gd name="T18" fmla="*/ 71 w 21600"/>
                  <a:gd name="T19" fmla="*/ 4230 h 21600"/>
                  <a:gd name="T20" fmla="*/ 437 w 21600"/>
                  <a:gd name="T21" fmla="*/ 2834 h 21600"/>
                  <a:gd name="T22" fmla="*/ 1178 w 21600"/>
                  <a:gd name="T23" fmla="*/ 2611 h 21600"/>
                  <a:gd name="T24" fmla="*/ 1392 w 21600"/>
                  <a:gd name="T25" fmla="*/ 2156 h 21600"/>
                  <a:gd name="T26" fmla="*/ 990 w 21600"/>
                  <a:gd name="T27" fmla="*/ 996 h 21600"/>
                  <a:gd name="T28" fmla="*/ 1586 w 21600"/>
                  <a:gd name="T29" fmla="*/ 118 h 21600"/>
                  <a:gd name="T30" fmla="*/ 2396 w 21600"/>
                  <a:gd name="T31" fmla="*/ 105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996" name="曲线 950"/>
              <p:cNvSpPr>
                <a:spLocks noChangeArrowheads="1"/>
              </p:cNvSpPr>
              <p:nvPr/>
            </p:nvSpPr>
            <p:spPr bwMode="auto">
              <a:xfrm>
                <a:off x="6721" y="290"/>
                <a:ext cx="3080" cy="4121"/>
              </a:xfrm>
              <a:custGeom>
                <a:avLst/>
                <a:gdLst>
                  <a:gd name="T0" fmla="*/ 392 w 21600"/>
                  <a:gd name="T1" fmla="*/ 1733 h 21600"/>
                  <a:gd name="T2" fmla="*/ 589 w 21600"/>
                  <a:gd name="T3" fmla="*/ 410 h 21600"/>
                  <a:gd name="T4" fmla="*/ 1532 w 21600"/>
                  <a:gd name="T5" fmla="*/ 3 h 21600"/>
                  <a:gd name="T6" fmla="*/ 2280 w 21600"/>
                  <a:gd name="T7" fmla="*/ 351 h 21600"/>
                  <a:gd name="T8" fmla="*/ 2522 w 21600"/>
                  <a:gd name="T9" fmla="*/ 1013 h 21600"/>
                  <a:gd name="T10" fmla="*/ 2552 w 21600"/>
                  <a:gd name="T11" fmla="*/ 1643 h 21600"/>
                  <a:gd name="T12" fmla="*/ 2362 w 21600"/>
                  <a:gd name="T13" fmla="*/ 1863 h 21600"/>
                  <a:gd name="T14" fmla="*/ 2032 w 21600"/>
                  <a:gd name="T15" fmla="*/ 1983 h 21600"/>
                  <a:gd name="T16" fmla="*/ 1882 w 21600"/>
                  <a:gd name="T17" fmla="*/ 2363 h 21600"/>
                  <a:gd name="T18" fmla="*/ 2112 w 21600"/>
                  <a:gd name="T19" fmla="*/ 2603 h 21600"/>
                  <a:gd name="T20" fmla="*/ 2672 w 21600"/>
                  <a:gd name="T21" fmla="*/ 2673 h 21600"/>
                  <a:gd name="T22" fmla="*/ 2926 w 21600"/>
                  <a:gd name="T23" fmla="*/ 2853 h 21600"/>
                  <a:gd name="T24" fmla="*/ 3032 w 21600"/>
                  <a:gd name="T25" fmla="*/ 3283 h 21600"/>
                  <a:gd name="T26" fmla="*/ 3012 w 21600"/>
                  <a:gd name="T27" fmla="*/ 3863 h 21600"/>
                  <a:gd name="T28" fmla="*/ 1352 w 21600"/>
                  <a:gd name="T29" fmla="*/ 4083 h 21600"/>
                  <a:gd name="T30" fmla="*/ 752 w 21600"/>
                  <a:gd name="T31" fmla="*/ 3083 h 21600"/>
                  <a:gd name="T32" fmla="*/ 122 w 21600"/>
                  <a:gd name="T33" fmla="*/ 2983 h 21600"/>
                  <a:gd name="T34" fmla="*/ 102 w 21600"/>
                  <a:gd name="T35" fmla="*/ 2773 h 21600"/>
                  <a:gd name="T36" fmla="*/ 478 w 21600"/>
                  <a:gd name="T37" fmla="*/ 2629 h 21600"/>
                  <a:gd name="T38" fmla="*/ 924 w 21600"/>
                  <a:gd name="T39" fmla="*/ 2583 h 21600"/>
                  <a:gd name="T40" fmla="*/ 1042 w 21600"/>
                  <a:gd name="T41" fmla="*/ 2223 h 21600"/>
                  <a:gd name="T42" fmla="*/ 892 w 21600"/>
                  <a:gd name="T43" fmla="*/ 2133 h 21600"/>
                  <a:gd name="T44" fmla="*/ 772 w 21600"/>
                  <a:gd name="T45" fmla="*/ 1893 h 21600"/>
                  <a:gd name="T46" fmla="*/ 512 w 21600"/>
                  <a:gd name="T47" fmla="*/ 1853 h 21600"/>
                  <a:gd name="T48" fmla="*/ 432 w 21600"/>
                  <a:gd name="T49" fmla="*/ 1803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Tree>
    <p:extLst>
      <p:ext uri="{BB962C8B-B14F-4D97-AF65-F5344CB8AC3E}">
        <p14:creationId xmlns:p14="http://schemas.microsoft.com/office/powerpoint/2010/main" val="2439232596"/>
      </p:ext>
    </p:extLst>
  </p:cSld>
  <p:clrMapOvr>
    <a:masterClrMapping/>
  </p:clrMapOvr>
  <p:transition spd="slow" advClick="0"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257"/>
                                        </p:tgtEl>
                                        <p:attrNameLst>
                                          <p:attrName>style.visibility</p:attrName>
                                        </p:attrNameLst>
                                      </p:cBhvr>
                                      <p:to>
                                        <p:strVal val="visible"/>
                                      </p:to>
                                    </p:set>
                                    <p:anim calcmode="lin" valueType="num">
                                      <p:cBhvr>
                                        <p:cTn id="7" dur="500" fill="hold"/>
                                        <p:tgtEl>
                                          <p:spTgt spid="53257"/>
                                        </p:tgtEl>
                                        <p:attrNameLst>
                                          <p:attrName>ppt_w</p:attrName>
                                        </p:attrNameLst>
                                      </p:cBhvr>
                                      <p:tavLst>
                                        <p:tav tm="0">
                                          <p:val>
                                            <p:fltVal val="0"/>
                                          </p:val>
                                        </p:tav>
                                        <p:tav tm="100000">
                                          <p:val>
                                            <p:strVal val="#ppt_w"/>
                                          </p:val>
                                        </p:tav>
                                      </p:tavLst>
                                    </p:anim>
                                    <p:anim calcmode="lin" valueType="num">
                                      <p:cBhvr>
                                        <p:cTn id="8" dur="500" fill="hold"/>
                                        <p:tgtEl>
                                          <p:spTgt spid="53257"/>
                                        </p:tgtEl>
                                        <p:attrNameLst>
                                          <p:attrName>ppt_h</p:attrName>
                                        </p:attrNameLst>
                                      </p:cBhvr>
                                      <p:tavLst>
                                        <p:tav tm="0">
                                          <p:val>
                                            <p:fltVal val="0"/>
                                          </p:val>
                                        </p:tav>
                                        <p:tav tm="100000">
                                          <p:val>
                                            <p:strVal val="#ppt_h"/>
                                          </p:val>
                                        </p:tav>
                                      </p:tavLst>
                                    </p:anim>
                                    <p:animEffect filter="fade">
                                      <p:cBhvr>
                                        <p:cTn id="9" dur="500"/>
                                        <p:tgtEl>
                                          <p:spTgt spid="53257"/>
                                        </p:tgtEl>
                                      </p:cBhvr>
                                    </p:animEffect>
                                    <p:anim calcmode="lin" valueType="num">
                                      <p:cBhvr>
                                        <p:cTn id="10" dur="500" fill="hold"/>
                                        <p:tgtEl>
                                          <p:spTgt spid="53257"/>
                                        </p:tgtEl>
                                        <p:attrNameLst>
                                          <p:attrName>ppt_x</p:attrName>
                                        </p:attrNameLst>
                                      </p:cBhvr>
                                      <p:tavLst>
                                        <p:tav tm="0">
                                          <p:val>
                                            <p:fltVal val="0.5"/>
                                          </p:val>
                                        </p:tav>
                                        <p:tav tm="100000">
                                          <p:val>
                                            <p:strVal val="#ppt_x"/>
                                          </p:val>
                                        </p:tav>
                                      </p:tavLst>
                                    </p:anim>
                                    <p:anim calcmode="lin" valueType="num">
                                      <p:cBhvr>
                                        <p:cTn id="11" dur="500" fill="hold"/>
                                        <p:tgtEl>
                                          <p:spTgt spid="53257"/>
                                        </p:tgtEl>
                                        <p:attrNameLst>
                                          <p:attrName>ppt_y</p:attrName>
                                        </p:attrNameLst>
                                      </p:cBhvr>
                                      <p:tavLst>
                                        <p:tav tm="0">
                                          <p:val>
                                            <p:fltVal val="0.5"/>
                                          </p:val>
                                        </p:tav>
                                        <p:tav tm="100000">
                                          <p:val>
                                            <p:strVal val="#ppt_y"/>
                                          </p:val>
                                        </p:tav>
                                      </p:tavLst>
                                    </p:anim>
                                  </p:childTnLst>
                                </p:cTn>
                              </p:par>
                              <p:par>
                                <p:cTn id="12" presetID="22" presetClass="entr" presetSubtype="8" fill="hold" nodeType="withEffect">
                                  <p:stCondLst>
                                    <p:cond delay="0"/>
                                  </p:stCondLst>
                                  <p:childTnLst>
                                    <p:set>
                                      <p:cBhvr>
                                        <p:cTn id="13" dur="1" fill="hold">
                                          <p:stCondLst>
                                            <p:cond delay="0"/>
                                          </p:stCondLst>
                                        </p:cTn>
                                        <p:tgtEl>
                                          <p:spTgt spid="53250"/>
                                        </p:tgtEl>
                                        <p:attrNameLst>
                                          <p:attrName>style.visibility</p:attrName>
                                        </p:attrNameLst>
                                      </p:cBhvr>
                                      <p:to>
                                        <p:strVal val="visible"/>
                                      </p:to>
                                    </p:set>
                                    <p:animEffect filter="wipe(left)">
                                      <p:cBhvr>
                                        <p:cTn id="14" dur="500"/>
                                        <p:tgtEl>
                                          <p:spTgt spid="53250"/>
                                        </p:tgtEl>
                                      </p:cBhvr>
                                    </p:animEffect>
                                  </p:childTnLst>
                                </p:cTn>
                              </p:par>
                              <p:par>
                                <p:cTn id="15" presetID="26" presetClass="entr" presetSubtype="0" fill="hold" grpId="0" nodeType="withEffect">
                                  <p:stCondLst>
                                    <p:cond delay="0"/>
                                  </p:stCondLst>
                                  <p:childTnLst>
                                    <p:set>
                                      <p:cBhvr>
                                        <p:cTn id="16" dur="1" fill="hold">
                                          <p:stCondLst>
                                            <p:cond delay="0"/>
                                          </p:stCondLst>
                                        </p:cTn>
                                        <p:tgtEl>
                                          <p:spTgt spid="53253"/>
                                        </p:tgtEl>
                                        <p:attrNameLst>
                                          <p:attrName>style.visibility</p:attrName>
                                        </p:attrNameLst>
                                      </p:cBhvr>
                                      <p:to>
                                        <p:strVal val="visible"/>
                                      </p:to>
                                    </p:set>
                                    <p:animEffect filter="wipe(down)">
                                      <p:cBhvr>
                                        <p:cTn id="17" dur="435">
                                          <p:stCondLst>
                                            <p:cond delay="0"/>
                                          </p:stCondLst>
                                        </p:cTn>
                                        <p:tgtEl>
                                          <p:spTgt spid="53253"/>
                                        </p:tgtEl>
                                      </p:cBhvr>
                                    </p:animEffect>
                                    <p:anim calcmode="lin" valueType="num">
                                      <p:cBhvr>
                                        <p:cTn id="18" dur="1367" tmFilter="0,0; 0.14,0.36; 0.43,0.73; 0.71,0.91; 1.0,1.0">
                                          <p:stCondLst>
                                            <p:cond delay="0"/>
                                          </p:stCondLst>
                                        </p:cTn>
                                        <p:tgtEl>
                                          <p:spTgt spid="53253"/>
                                        </p:tgtEl>
                                        <p:attrNameLst>
                                          <p:attrName>ppt_x</p:attrName>
                                        </p:attrNameLst>
                                      </p:cBhvr>
                                      <p:tavLst>
                                        <p:tav tm="0">
                                          <p:val>
                                            <p:strVal val="#ppt_x-0.25"/>
                                          </p:val>
                                        </p:tav>
                                        <p:tav tm="100000">
                                          <p:val>
                                            <p:strVal val="#ppt_x"/>
                                          </p:val>
                                        </p:tav>
                                      </p:tavLst>
                                    </p:anim>
                                    <p:anim calcmode="lin" valueType="num">
                                      <p:cBhvr>
                                        <p:cTn id="19" dur="498" tmFilter="0.0,0.0; 0.25,0.07; 0.50,0.2; 0.75,0.467; 1.0,1.0">
                                          <p:stCondLst>
                                            <p:cond delay="0"/>
                                          </p:stCondLst>
                                        </p:cTn>
                                        <p:tgtEl>
                                          <p:spTgt spid="53253"/>
                                        </p:tgtEl>
                                        <p:attrNameLst>
                                          <p:attrName>ppt_y</p:attrName>
                                        </p:attrNameLst>
                                      </p:cBhvr>
                                      <p:tavLst>
                                        <p:tav tm="0" fmla="#ppt_y-sin(pi*$)/3">
                                          <p:val>
                                            <p:fltVal val="0.5"/>
                                          </p:val>
                                        </p:tav>
                                        <p:tav tm="100000">
                                          <p:val>
                                            <p:fltVal val="1"/>
                                          </p:val>
                                        </p:tav>
                                      </p:tavLst>
                                    </p:anim>
                                    <p:anim calcmode="lin" valueType="num">
                                      <p:cBhvr>
                                        <p:cTn id="20" dur="498" tmFilter="0, 0; 0.125,0.2665; 0.25,0.4; 0.375,0.465; 0.5,0.5;  0.625,0.535; 0.75,0.6; 0.875,0.7335; 1,1">
                                          <p:stCondLst>
                                            <p:cond delay="498"/>
                                          </p:stCondLst>
                                        </p:cTn>
                                        <p:tgtEl>
                                          <p:spTgt spid="53253"/>
                                        </p:tgtEl>
                                        <p:attrNameLst>
                                          <p:attrName>ppt_y</p:attrName>
                                        </p:attrNameLst>
                                      </p:cBhvr>
                                      <p:tavLst>
                                        <p:tav tm="0" fmla="#ppt_y-sin(pi*$)/9">
                                          <p:val>
                                            <p:fltVal val="0"/>
                                          </p:val>
                                        </p:tav>
                                        <p:tav tm="100000">
                                          <p:val>
                                            <p:fltVal val="1"/>
                                          </p:val>
                                        </p:tav>
                                      </p:tavLst>
                                    </p:anim>
                                    <p:anim calcmode="lin" valueType="num">
                                      <p:cBhvr>
                                        <p:cTn id="21" dur="249" tmFilter="0, 0; 0.125,0.2665; 0.25,0.4; 0.375,0.465; 0.5,0.5;  0.625,0.535; 0.75,0.6; 0.875,0.7335; 1,1">
                                          <p:stCondLst>
                                            <p:cond delay="993"/>
                                          </p:stCondLst>
                                        </p:cTn>
                                        <p:tgtEl>
                                          <p:spTgt spid="53253"/>
                                        </p:tgtEl>
                                        <p:attrNameLst>
                                          <p:attrName>ppt_y</p:attrName>
                                        </p:attrNameLst>
                                      </p:cBhvr>
                                      <p:tavLst>
                                        <p:tav tm="0" fmla="#ppt_y-sin(pi*$)/27">
                                          <p:val>
                                            <p:fltVal val="0"/>
                                          </p:val>
                                        </p:tav>
                                        <p:tav tm="100000">
                                          <p:val>
                                            <p:fltVal val="1"/>
                                          </p:val>
                                        </p:tav>
                                      </p:tavLst>
                                    </p:anim>
                                    <p:anim calcmode="lin" valueType="num">
                                      <p:cBhvr>
                                        <p:cTn id="22" dur="123" tmFilter="0, 0; 0.125,0.2665; 0.25,0.4; 0.375,0.465; 0.5,0.5;  0.625,0.535; 0.75,0.6; 0.875,0.7335; 1,1">
                                          <p:stCondLst>
                                            <p:cond delay="1242"/>
                                          </p:stCondLst>
                                        </p:cTn>
                                        <p:tgtEl>
                                          <p:spTgt spid="53253"/>
                                        </p:tgtEl>
                                        <p:attrNameLst>
                                          <p:attrName>ppt_y</p:attrName>
                                        </p:attrNameLst>
                                      </p:cBhvr>
                                      <p:tavLst>
                                        <p:tav tm="0" fmla="#ppt_y-sin(pi*$)/81">
                                          <p:val>
                                            <p:fltVal val="0"/>
                                          </p:val>
                                        </p:tav>
                                        <p:tav tm="100000">
                                          <p:val>
                                            <p:fltVal val="1"/>
                                          </p:val>
                                        </p:tav>
                                      </p:tavLst>
                                    </p:anim>
                                    <p:animScale>
                                      <p:cBhvr>
                                        <p:cTn id="23" dur="20">
                                          <p:stCondLst>
                                            <p:cond delay="487"/>
                                          </p:stCondLst>
                                        </p:cTn>
                                        <p:tgtEl>
                                          <p:spTgt spid="53253"/>
                                        </p:tgtEl>
                                      </p:cBhvr>
                                      <p:to x="100000" y="60000"/>
                                    </p:animScale>
                                    <p:animScale>
                                      <p:cBhvr>
                                        <p:cTn id="24" dur="124" decel="50000">
                                          <p:stCondLst>
                                            <p:cond delay="507"/>
                                          </p:stCondLst>
                                        </p:cTn>
                                        <p:tgtEl>
                                          <p:spTgt spid="53253"/>
                                        </p:tgtEl>
                                      </p:cBhvr>
                                      <p:to x="100000" y="100000"/>
                                    </p:animScale>
                                    <p:animScale>
                                      <p:cBhvr>
                                        <p:cTn id="25" dur="20">
                                          <p:stCondLst>
                                            <p:cond delay="984"/>
                                          </p:stCondLst>
                                        </p:cTn>
                                        <p:tgtEl>
                                          <p:spTgt spid="53253"/>
                                        </p:tgtEl>
                                      </p:cBhvr>
                                      <p:to x="100000" y="80000"/>
                                    </p:animScale>
                                    <p:animScale>
                                      <p:cBhvr>
                                        <p:cTn id="26" dur="124" decel="50000">
                                          <p:stCondLst>
                                            <p:cond delay="1004"/>
                                          </p:stCondLst>
                                        </p:cTn>
                                        <p:tgtEl>
                                          <p:spTgt spid="53253"/>
                                        </p:tgtEl>
                                      </p:cBhvr>
                                      <p:to x="100000" y="100000"/>
                                    </p:animScale>
                                    <p:animScale>
                                      <p:cBhvr>
                                        <p:cTn id="27" dur="20">
                                          <p:stCondLst>
                                            <p:cond delay="1231"/>
                                          </p:stCondLst>
                                        </p:cTn>
                                        <p:tgtEl>
                                          <p:spTgt spid="53253"/>
                                        </p:tgtEl>
                                      </p:cBhvr>
                                      <p:to x="100000" y="90000"/>
                                    </p:animScale>
                                    <p:animScale>
                                      <p:cBhvr>
                                        <p:cTn id="28" dur="124" decel="50000">
                                          <p:stCondLst>
                                            <p:cond delay="1251"/>
                                          </p:stCondLst>
                                        </p:cTn>
                                        <p:tgtEl>
                                          <p:spTgt spid="53253"/>
                                        </p:tgtEl>
                                      </p:cBhvr>
                                      <p:to x="100000" y="100000"/>
                                    </p:animScale>
                                    <p:animScale>
                                      <p:cBhvr>
                                        <p:cTn id="29" dur="20">
                                          <p:stCondLst>
                                            <p:cond delay="1356"/>
                                          </p:stCondLst>
                                        </p:cTn>
                                        <p:tgtEl>
                                          <p:spTgt spid="53253"/>
                                        </p:tgtEl>
                                      </p:cBhvr>
                                      <p:to x="100000" y="95000"/>
                                    </p:animScale>
                                    <p:animScale>
                                      <p:cBhvr>
                                        <p:cTn id="30" dur="124" decel="50000">
                                          <p:stCondLst>
                                            <p:cond delay="1376"/>
                                          </p:stCondLst>
                                        </p:cTn>
                                        <p:tgtEl>
                                          <p:spTgt spid="53253"/>
                                        </p:tgtEl>
                                      </p:cBhvr>
                                      <p:to x="100000" y="100000"/>
                                    </p:animScale>
                                  </p:childTnLst>
                                </p:cTn>
                              </p:par>
                              <p:par>
                                <p:cTn id="31" presetID="2" presetClass="entr" presetSubtype="8" fill="hold" grpId="0" nodeType="withEffect">
                                  <p:stCondLst>
                                    <p:cond delay="200"/>
                                  </p:stCondLst>
                                  <p:childTnLst>
                                    <p:set>
                                      <p:cBhvr>
                                        <p:cTn id="32" dur="1" fill="hold">
                                          <p:stCondLst>
                                            <p:cond delay="0"/>
                                          </p:stCondLst>
                                        </p:cTn>
                                        <p:tgtEl>
                                          <p:spTgt spid="53255"/>
                                        </p:tgtEl>
                                        <p:attrNameLst>
                                          <p:attrName>style.visibility</p:attrName>
                                        </p:attrNameLst>
                                      </p:cBhvr>
                                      <p:to>
                                        <p:strVal val="visible"/>
                                      </p:to>
                                    </p:set>
                                    <p:anim calcmode="lin" valueType="num">
                                      <p:cBhvr>
                                        <p:cTn id="33" dur="200" fill="hold"/>
                                        <p:tgtEl>
                                          <p:spTgt spid="53255"/>
                                        </p:tgtEl>
                                        <p:attrNameLst>
                                          <p:attrName>ppt_x</p:attrName>
                                        </p:attrNameLst>
                                      </p:cBhvr>
                                      <p:tavLst>
                                        <p:tav tm="0">
                                          <p:val>
                                            <p:strVal val="0-#ppt_w/2"/>
                                          </p:val>
                                        </p:tav>
                                        <p:tav tm="100000">
                                          <p:val>
                                            <p:strVal val="#ppt_x"/>
                                          </p:val>
                                        </p:tav>
                                      </p:tavLst>
                                    </p:anim>
                                    <p:anim calcmode="lin" valueType="num">
                                      <p:cBhvr>
                                        <p:cTn id="34" dur="200" fill="hold"/>
                                        <p:tgtEl>
                                          <p:spTgt spid="53255"/>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200"/>
                                  </p:stCondLst>
                                  <p:childTnLst>
                                    <p:set>
                                      <p:cBhvr>
                                        <p:cTn id="36" dur="1" fill="hold">
                                          <p:stCondLst>
                                            <p:cond delay="0"/>
                                          </p:stCondLst>
                                        </p:cTn>
                                        <p:tgtEl>
                                          <p:spTgt spid="53254"/>
                                        </p:tgtEl>
                                        <p:attrNameLst>
                                          <p:attrName>style.visibility</p:attrName>
                                        </p:attrNameLst>
                                      </p:cBhvr>
                                      <p:to>
                                        <p:strVal val="visible"/>
                                      </p:to>
                                    </p:set>
                                    <p:anim calcmode="lin" valueType="num">
                                      <p:cBhvr>
                                        <p:cTn id="37" dur="200" fill="hold"/>
                                        <p:tgtEl>
                                          <p:spTgt spid="53254"/>
                                        </p:tgtEl>
                                        <p:attrNameLst>
                                          <p:attrName>ppt_x</p:attrName>
                                        </p:attrNameLst>
                                      </p:cBhvr>
                                      <p:tavLst>
                                        <p:tav tm="0">
                                          <p:val>
                                            <p:strVal val="1+#ppt_w/2"/>
                                          </p:val>
                                        </p:tav>
                                        <p:tav tm="100000">
                                          <p:val>
                                            <p:strVal val="#ppt_x"/>
                                          </p:val>
                                        </p:tav>
                                      </p:tavLst>
                                    </p:anim>
                                    <p:anim calcmode="lin" valueType="num">
                                      <p:cBhvr>
                                        <p:cTn id="38" dur="200" fill="hold"/>
                                        <p:tgtEl>
                                          <p:spTgt spid="53254"/>
                                        </p:tgtEl>
                                        <p:attrNameLst>
                                          <p:attrName>ppt_y</p:attrName>
                                        </p:attrNameLst>
                                      </p:cBhvr>
                                      <p:tavLst>
                                        <p:tav tm="0">
                                          <p:val>
                                            <p:strVal val="#ppt_y"/>
                                          </p:val>
                                        </p:tav>
                                        <p:tav tm="100000">
                                          <p:val>
                                            <p:strVal val="#ppt_y"/>
                                          </p:val>
                                        </p:tav>
                                      </p:tavLst>
                                    </p:anim>
                                  </p:childTnLst>
                                </p:cTn>
                              </p:par>
                              <p:par>
                                <p:cTn id="39" presetID="50" presetClass="entr" presetSubtype="0" decel="100000" fill="hold" grpId="0" nodeType="withEffect">
                                  <p:stCondLst>
                                    <p:cond delay="200"/>
                                  </p:stCondLst>
                                  <p:childTnLst>
                                    <p:set>
                                      <p:cBhvr>
                                        <p:cTn id="40" dur="1" fill="hold">
                                          <p:stCondLst>
                                            <p:cond delay="0"/>
                                          </p:stCondLst>
                                        </p:cTn>
                                        <p:tgtEl>
                                          <p:spTgt spid="53256"/>
                                        </p:tgtEl>
                                        <p:attrNameLst>
                                          <p:attrName>style.visibility</p:attrName>
                                        </p:attrNameLst>
                                      </p:cBhvr>
                                      <p:to>
                                        <p:strVal val="visible"/>
                                      </p:to>
                                    </p:set>
                                    <p:anim calcmode="lin" valueType="num">
                                      <p:cBhvr>
                                        <p:cTn id="41" dur="1000" fill="hold"/>
                                        <p:tgtEl>
                                          <p:spTgt spid="53256"/>
                                        </p:tgtEl>
                                        <p:attrNameLst>
                                          <p:attrName>ppt_w</p:attrName>
                                        </p:attrNameLst>
                                      </p:cBhvr>
                                      <p:tavLst>
                                        <p:tav tm="0">
                                          <p:val>
                                            <p:strVal val="#ppt_w+.3"/>
                                          </p:val>
                                        </p:tav>
                                        <p:tav tm="100000">
                                          <p:val>
                                            <p:strVal val="#ppt_w"/>
                                          </p:val>
                                        </p:tav>
                                      </p:tavLst>
                                    </p:anim>
                                    <p:anim calcmode="lin" valueType="num">
                                      <p:cBhvr>
                                        <p:cTn id="42" dur="1000" fill="hold"/>
                                        <p:tgtEl>
                                          <p:spTgt spid="53256"/>
                                        </p:tgtEl>
                                        <p:attrNameLst>
                                          <p:attrName>ppt_h</p:attrName>
                                        </p:attrNameLst>
                                      </p:cBhvr>
                                      <p:tavLst>
                                        <p:tav tm="0">
                                          <p:val>
                                            <p:strVal val="#ppt_h"/>
                                          </p:val>
                                        </p:tav>
                                        <p:tav tm="100000">
                                          <p:val>
                                            <p:strVal val="#ppt_h"/>
                                          </p:val>
                                        </p:tav>
                                      </p:tavLst>
                                    </p:anim>
                                    <p:animEffect filter="fade">
                                      <p:cBhvr>
                                        <p:cTn id="43" dur="1000"/>
                                        <p:tgtEl>
                                          <p:spTgt spid="53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bldLvl="0"/>
      <p:bldP spid="53254" grpId="0" bldLvl="0" animBg="1"/>
      <p:bldP spid="53255" grpId="0" bldLvl="0" animBg="1"/>
      <p:bldP spid="53256" grpId="0" bldLvl="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a:off x="134146" y="4825215"/>
            <a:ext cx="8971250" cy="328613"/>
          </a:xfrm>
          <a:custGeom>
            <a:avLst/>
            <a:gdLst>
              <a:gd name="connsiteX0" fmla="*/ 0 w 12230100"/>
              <a:gd name="connsiteY0" fmla="*/ 0 h 419100"/>
              <a:gd name="connsiteX1" fmla="*/ 4248150 w 12230100"/>
              <a:gd name="connsiteY1" fmla="*/ 0 h 419100"/>
              <a:gd name="connsiteX2" fmla="*/ 4248150 w 12230100"/>
              <a:gd name="connsiteY2" fmla="*/ 419100 h 419100"/>
              <a:gd name="connsiteX3" fmla="*/ 7981950 w 12230100"/>
              <a:gd name="connsiteY3" fmla="*/ 419100 h 419100"/>
              <a:gd name="connsiteX4" fmla="*/ 7981950 w 12230100"/>
              <a:gd name="connsiteY4" fmla="*/ 95250 h 419100"/>
              <a:gd name="connsiteX5" fmla="*/ 12230100 w 12230100"/>
              <a:gd name="connsiteY5" fmla="*/ 95250 h 419100"/>
              <a:gd name="connsiteX6" fmla="*/ 12230100 w 12230100"/>
              <a:gd name="connsiteY6" fmla="*/ 133350 h 419100"/>
              <a:gd name="connsiteX0" fmla="*/ 0 w 12230100"/>
              <a:gd name="connsiteY0" fmla="*/ 0 h 419100"/>
              <a:gd name="connsiteX1" fmla="*/ 4248150 w 12230100"/>
              <a:gd name="connsiteY1" fmla="*/ 0 h 419100"/>
              <a:gd name="connsiteX2" fmla="*/ 4248150 w 12230100"/>
              <a:gd name="connsiteY2" fmla="*/ 419100 h 419100"/>
              <a:gd name="connsiteX3" fmla="*/ 7886700 w 12230100"/>
              <a:gd name="connsiteY3" fmla="*/ 419100 h 419100"/>
              <a:gd name="connsiteX4" fmla="*/ 7981950 w 12230100"/>
              <a:gd name="connsiteY4" fmla="*/ 95250 h 419100"/>
              <a:gd name="connsiteX5" fmla="*/ 12230100 w 12230100"/>
              <a:gd name="connsiteY5" fmla="*/ 95250 h 419100"/>
              <a:gd name="connsiteX6" fmla="*/ 12230100 w 12230100"/>
              <a:gd name="connsiteY6" fmla="*/ 133350 h 419100"/>
              <a:gd name="connsiteX0" fmla="*/ 0 w 12230100"/>
              <a:gd name="connsiteY0" fmla="*/ 0 h 419100"/>
              <a:gd name="connsiteX1" fmla="*/ 4248150 w 12230100"/>
              <a:gd name="connsiteY1" fmla="*/ 0 h 419100"/>
              <a:gd name="connsiteX2" fmla="*/ 4362450 w 12230100"/>
              <a:gd name="connsiteY2" fmla="*/ 400050 h 419100"/>
              <a:gd name="connsiteX3" fmla="*/ 7886700 w 12230100"/>
              <a:gd name="connsiteY3" fmla="*/ 419100 h 419100"/>
              <a:gd name="connsiteX4" fmla="*/ 7981950 w 12230100"/>
              <a:gd name="connsiteY4" fmla="*/ 95250 h 419100"/>
              <a:gd name="connsiteX5" fmla="*/ 12230100 w 12230100"/>
              <a:gd name="connsiteY5" fmla="*/ 95250 h 419100"/>
              <a:gd name="connsiteX6" fmla="*/ 12230100 w 12230100"/>
              <a:gd name="connsiteY6" fmla="*/ 133350 h 419100"/>
              <a:gd name="connsiteX0" fmla="*/ 0 w 12230100"/>
              <a:gd name="connsiteY0" fmla="*/ 0 h 438150"/>
              <a:gd name="connsiteX1" fmla="*/ 4248150 w 12230100"/>
              <a:gd name="connsiteY1" fmla="*/ 0 h 438150"/>
              <a:gd name="connsiteX2" fmla="*/ 4362450 w 12230100"/>
              <a:gd name="connsiteY2" fmla="*/ 438150 h 438150"/>
              <a:gd name="connsiteX3" fmla="*/ 7886700 w 12230100"/>
              <a:gd name="connsiteY3" fmla="*/ 419100 h 438150"/>
              <a:gd name="connsiteX4" fmla="*/ 7981950 w 12230100"/>
              <a:gd name="connsiteY4" fmla="*/ 95250 h 438150"/>
              <a:gd name="connsiteX5" fmla="*/ 12230100 w 12230100"/>
              <a:gd name="connsiteY5" fmla="*/ 95250 h 438150"/>
              <a:gd name="connsiteX6" fmla="*/ 12230100 w 12230100"/>
              <a:gd name="connsiteY6" fmla="*/ 133350 h 438150"/>
              <a:gd name="connsiteX0" fmla="*/ 0 w 12230100"/>
              <a:gd name="connsiteY0" fmla="*/ 0 h 438150"/>
              <a:gd name="connsiteX1" fmla="*/ 4248150 w 12230100"/>
              <a:gd name="connsiteY1" fmla="*/ 0 h 438150"/>
              <a:gd name="connsiteX2" fmla="*/ 4362450 w 12230100"/>
              <a:gd name="connsiteY2" fmla="*/ 438150 h 438150"/>
              <a:gd name="connsiteX3" fmla="*/ 7886700 w 12230100"/>
              <a:gd name="connsiteY3" fmla="*/ 419100 h 438150"/>
              <a:gd name="connsiteX4" fmla="*/ 7981950 w 12230100"/>
              <a:gd name="connsiteY4" fmla="*/ 95250 h 438150"/>
              <a:gd name="connsiteX5" fmla="*/ 12230100 w 12230100"/>
              <a:gd name="connsiteY5" fmla="*/ 95250 h 438150"/>
              <a:gd name="connsiteX6" fmla="*/ 12230100 w 12230100"/>
              <a:gd name="connsiteY6" fmla="*/ 13335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0100" h="438150">
                <a:moveTo>
                  <a:pt x="0" y="0"/>
                </a:moveTo>
                <a:lnTo>
                  <a:pt x="4248150" y="0"/>
                </a:lnTo>
                <a:lnTo>
                  <a:pt x="4362450" y="438150"/>
                </a:lnTo>
                <a:lnTo>
                  <a:pt x="7886700" y="419100"/>
                </a:lnTo>
                <a:lnTo>
                  <a:pt x="7981950" y="95250"/>
                </a:lnTo>
                <a:lnTo>
                  <a:pt x="12230100" y="95250"/>
                </a:lnTo>
                <a:lnTo>
                  <a:pt x="12230100" y="133350"/>
                </a:lnTo>
              </a:path>
            </a:pathLst>
          </a:custGeom>
          <a:noFill/>
          <a:ln w="12700">
            <a:solidFill>
              <a:srgbClr val="92B5D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4"/>
          <a:stretch>
            <a:fillRect/>
          </a:stretch>
        </p:blipFill>
        <p:spPr>
          <a:xfrm>
            <a:off x="134147" y="2939250"/>
            <a:ext cx="2971864" cy="1885966"/>
          </a:xfrm>
          <a:prstGeom prst="rect">
            <a:avLst/>
          </a:prstGeom>
        </p:spPr>
      </p:pic>
      <p:pic>
        <p:nvPicPr>
          <p:cNvPr id="3" name="图片 2"/>
          <p:cNvPicPr>
            <a:picLocks noChangeAspect="1"/>
          </p:cNvPicPr>
          <p:nvPr/>
        </p:nvPicPr>
        <p:blipFill>
          <a:blip r:embed="rId5"/>
          <a:stretch>
            <a:fillRect/>
          </a:stretch>
        </p:blipFill>
        <p:spPr>
          <a:xfrm>
            <a:off x="3478558" y="4007450"/>
            <a:ext cx="2282427" cy="1092605"/>
          </a:xfrm>
          <a:prstGeom prst="rect">
            <a:avLst/>
          </a:prstGeom>
        </p:spPr>
      </p:pic>
      <p:pic>
        <p:nvPicPr>
          <p:cNvPr id="7" name="图片 6"/>
          <p:cNvPicPr>
            <a:picLocks noChangeAspect="1"/>
          </p:cNvPicPr>
          <p:nvPr/>
        </p:nvPicPr>
        <p:blipFill>
          <a:blip r:embed="rId6"/>
          <a:stretch>
            <a:fillRect/>
          </a:stretch>
        </p:blipFill>
        <p:spPr>
          <a:xfrm>
            <a:off x="6001437" y="2403484"/>
            <a:ext cx="3103959" cy="2421731"/>
          </a:xfrm>
          <a:prstGeom prst="rect">
            <a:avLst/>
          </a:prstGeom>
        </p:spPr>
      </p:pic>
    </p:spTree>
    <p:custDataLst>
      <p:tags r:id="rId1"/>
    </p:custDataLst>
    <p:extLst>
      <p:ext uri="{BB962C8B-B14F-4D97-AF65-F5344CB8AC3E}">
        <p14:creationId xmlns:p14="http://schemas.microsoft.com/office/powerpoint/2010/main" val="344999904"/>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18261" y="548680"/>
            <a:ext cx="2515195" cy="994172"/>
          </a:xfrm>
        </p:spPr>
        <p:txBody>
          <a:bodyPr>
            <a:normAutofit/>
          </a:bodyPr>
          <a:lstStyle/>
          <a:p>
            <a:r>
              <a:rPr lang="zh-CN" altLang="en-US" sz="4000" dirty="0">
                <a:solidFill>
                  <a:schemeClr val="bg1">
                    <a:lumMod val="50000"/>
                  </a:schemeClr>
                </a:solidFill>
                <a:latin typeface="方正兰亭超细黑简体" panose="02000000000000000000" pitchFamily="2" charset="-122"/>
                <a:ea typeface="方正兰亭超细黑简体" panose="02000000000000000000" pitchFamily="2" charset="-122"/>
              </a:rPr>
              <a:t>翻译助手</a:t>
            </a:r>
            <a:endParaRPr lang="zh-CN" altLang="en-US" sz="2700" dirty="0">
              <a:solidFill>
                <a:schemeClr val="bg1">
                  <a:lumMod val="50000"/>
                </a:schemeClr>
              </a:solidFill>
              <a:latin typeface="方正兰亭超细黑简体" panose="02000000000000000000" pitchFamily="2" charset="-122"/>
              <a:ea typeface="方正兰亭超细黑简体" panose="02000000000000000000" pitchFamily="2" charset="-122"/>
            </a:endParaRPr>
          </a:p>
        </p:txBody>
      </p:sp>
      <p:pic>
        <p:nvPicPr>
          <p:cNvPr id="4" name="内容占位符 3"/>
          <p:cNvPicPr>
            <a:picLocks noGrp="1" noChangeAspect="1"/>
          </p:cNvPicPr>
          <p:nvPr>
            <p:ph idx="1"/>
          </p:nvPr>
        </p:nvPicPr>
        <p:blipFill>
          <a:blip r:embed="rId2"/>
          <a:stretch>
            <a:fillRect/>
          </a:stretch>
        </p:blipFill>
        <p:spPr>
          <a:xfrm>
            <a:off x="3843337" y="2729508"/>
            <a:ext cx="4350544" cy="1528763"/>
          </a:xfrm>
          <a:prstGeom prst="rect">
            <a:avLst/>
          </a:prstGeom>
        </p:spPr>
      </p:pic>
      <p:pic>
        <p:nvPicPr>
          <p:cNvPr id="5" name="图片 4"/>
          <p:cNvPicPr>
            <a:picLocks noChangeAspect="1"/>
          </p:cNvPicPr>
          <p:nvPr/>
        </p:nvPicPr>
        <p:blipFill>
          <a:blip r:embed="rId3"/>
          <a:stretch>
            <a:fillRect/>
          </a:stretch>
        </p:blipFill>
        <p:spPr>
          <a:xfrm>
            <a:off x="328613" y="2203846"/>
            <a:ext cx="2678906" cy="2778920"/>
          </a:xfrm>
          <a:prstGeom prst="rect">
            <a:avLst/>
          </a:prstGeom>
        </p:spPr>
      </p:pic>
      <p:sp>
        <p:nvSpPr>
          <p:cNvPr id="6" name="右箭头 5"/>
          <p:cNvSpPr/>
          <p:nvPr/>
        </p:nvSpPr>
        <p:spPr>
          <a:xfrm>
            <a:off x="3128963" y="3418285"/>
            <a:ext cx="535781" cy="417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089548" y="3964781"/>
            <a:ext cx="567928" cy="214313"/>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4"/>
          <a:stretch>
            <a:fillRect/>
          </a:stretch>
        </p:blipFill>
        <p:spPr>
          <a:xfrm>
            <a:off x="138112" y="1947862"/>
            <a:ext cx="8867775" cy="3353346"/>
          </a:xfrm>
          <a:prstGeom prst="rect">
            <a:avLst/>
          </a:prstGeom>
        </p:spPr>
      </p:pic>
      <p:sp>
        <p:nvSpPr>
          <p:cNvPr id="8" name="减号 7"/>
          <p:cNvSpPr/>
          <p:nvPr/>
        </p:nvSpPr>
        <p:spPr>
          <a:xfrm>
            <a:off x="0" y="3631678"/>
            <a:ext cx="1939131" cy="45719"/>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减号 8"/>
          <p:cNvSpPr/>
          <p:nvPr/>
        </p:nvSpPr>
        <p:spPr>
          <a:xfrm>
            <a:off x="2804716" y="3631678"/>
            <a:ext cx="1939131" cy="45719"/>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减号 9"/>
          <p:cNvSpPr/>
          <p:nvPr/>
        </p:nvSpPr>
        <p:spPr>
          <a:xfrm>
            <a:off x="5691188" y="3650629"/>
            <a:ext cx="1939131" cy="45719"/>
          </a:xfrm>
          <a:prstGeom prst="mathMinus">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8716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3609" y="440059"/>
            <a:ext cx="7886700" cy="994172"/>
          </a:xfrm>
        </p:spPr>
        <p:txBody>
          <a:bodyPr>
            <a:normAutofit/>
          </a:bodyPr>
          <a:lstStyle/>
          <a:p>
            <a:r>
              <a:rPr lang="zh-CN" altLang="en-US" sz="4000" dirty="0">
                <a:solidFill>
                  <a:schemeClr val="bg1">
                    <a:lumMod val="50000"/>
                  </a:schemeClr>
                </a:solidFill>
                <a:latin typeface="方正兰亭超细黑简体" panose="02000000000000000000" pitchFamily="2" charset="-122"/>
                <a:ea typeface="方正兰亭超细黑简体" panose="02000000000000000000" pitchFamily="2" charset="-122"/>
              </a:rPr>
              <a:t>学者成果库</a:t>
            </a:r>
          </a:p>
        </p:txBody>
      </p:sp>
      <p:pic>
        <p:nvPicPr>
          <p:cNvPr id="5" name="图片 4"/>
          <p:cNvPicPr>
            <a:picLocks noChangeAspect="1"/>
          </p:cNvPicPr>
          <p:nvPr/>
        </p:nvPicPr>
        <p:blipFill>
          <a:blip r:embed="rId2"/>
          <a:stretch>
            <a:fillRect/>
          </a:stretch>
        </p:blipFill>
        <p:spPr>
          <a:xfrm>
            <a:off x="467917" y="2237185"/>
            <a:ext cx="2678906" cy="2778920"/>
          </a:xfrm>
          <a:prstGeom prst="rect">
            <a:avLst/>
          </a:prstGeom>
        </p:spPr>
      </p:pic>
      <p:sp>
        <p:nvSpPr>
          <p:cNvPr id="6" name="矩形 5"/>
          <p:cNvSpPr/>
          <p:nvPr/>
        </p:nvSpPr>
        <p:spPr>
          <a:xfrm>
            <a:off x="857250" y="3107532"/>
            <a:ext cx="653654" cy="192881"/>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右箭头 6"/>
          <p:cNvSpPr/>
          <p:nvPr/>
        </p:nvSpPr>
        <p:spPr>
          <a:xfrm>
            <a:off x="3300413" y="3386138"/>
            <a:ext cx="792956" cy="482799"/>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内容占位符 3"/>
          <p:cNvPicPr>
            <a:picLocks noChangeAspect="1"/>
          </p:cNvPicPr>
          <p:nvPr/>
        </p:nvPicPr>
        <p:blipFill>
          <a:blip r:embed="rId3"/>
          <a:stretch>
            <a:fillRect/>
          </a:stretch>
        </p:blipFill>
        <p:spPr bwMode="auto">
          <a:xfrm>
            <a:off x="4246959" y="2132856"/>
            <a:ext cx="4717529" cy="3784103"/>
          </a:xfrm>
          <a:prstGeom prst="rect">
            <a:avLst/>
          </a:prstGeom>
          <a:noFill/>
          <a:ln w="9525">
            <a:noFill/>
            <a:miter lim="800000"/>
            <a:headEnd/>
            <a:tailEnd/>
          </a:ln>
        </p:spPr>
      </p:pic>
    </p:spTree>
    <p:extLst>
      <p:ext uri="{BB962C8B-B14F-4D97-AF65-F5344CB8AC3E}">
        <p14:creationId xmlns:p14="http://schemas.microsoft.com/office/powerpoint/2010/main" val="4909284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179512" y="260648"/>
            <a:ext cx="8784976" cy="6408712"/>
          </a:xfrm>
          <a:prstGeom prst="rect">
            <a:avLst/>
          </a:prstGeom>
        </p:spPr>
      </p:pic>
    </p:spTree>
    <p:extLst>
      <p:ext uri="{BB962C8B-B14F-4D97-AF65-F5344CB8AC3E}">
        <p14:creationId xmlns:p14="http://schemas.microsoft.com/office/powerpoint/2010/main" val="7295591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Text Box 27"/>
          <p:cNvSpPr>
            <a:spLocks noChangeArrowheads="1"/>
          </p:cNvSpPr>
          <p:nvPr/>
        </p:nvSpPr>
        <p:spPr bwMode="auto">
          <a:xfrm>
            <a:off x="1007251" y="3015401"/>
            <a:ext cx="2032166" cy="961032"/>
          </a:xfrm>
          <a:prstGeom prst="rect">
            <a:avLst/>
          </a:prstGeom>
          <a:solidFill>
            <a:srgbClr val="0070C0"/>
          </a:solidFill>
          <a:ln w="9525">
            <a:solidFill>
              <a:srgbClr val="00FFFF"/>
            </a:solidFill>
            <a:miter lim="800000"/>
          </a:ln>
        </p:spPr>
        <p:txBody>
          <a:bodyPr>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spcBef>
                <a:spcPct val="50000"/>
              </a:spcBef>
            </a:pPr>
            <a:r>
              <a:rPr lang="en-US" altLang="zh-CN" sz="2258">
                <a:solidFill>
                  <a:schemeClr val="bg1"/>
                </a:solidFill>
                <a:latin typeface="微软雅黑" pitchFamily="34" charset="-122"/>
                <a:ea typeface="微软雅黑" pitchFamily="34" charset="-122"/>
                <a:sym typeface="Calibri" pitchFamily="34" charset="0"/>
              </a:rPr>
              <a:t>E-learning</a:t>
            </a:r>
          </a:p>
          <a:p>
            <a:pPr algn="ctr" eaLnBrk="1" hangingPunct="1">
              <a:spcBef>
                <a:spcPct val="50000"/>
              </a:spcBef>
            </a:pPr>
            <a:r>
              <a:rPr lang="zh-CN" altLang="en-US" sz="2258">
                <a:solidFill>
                  <a:schemeClr val="bg1"/>
                </a:solidFill>
                <a:latin typeface="微软雅黑" pitchFamily="34" charset="-122"/>
                <a:ea typeface="微软雅黑" pitchFamily="34" charset="-122"/>
                <a:sym typeface="Calibri" pitchFamily="34" charset="0"/>
              </a:rPr>
              <a:t>六大</a:t>
            </a:r>
            <a:r>
              <a:rPr lang="zh-CN" altLang="en-US" sz="2258">
                <a:solidFill>
                  <a:schemeClr val="bg1"/>
                </a:solidFill>
                <a:latin typeface="微软雅黑" pitchFamily="34" charset="-122"/>
                <a:ea typeface="微软雅黑" pitchFamily="34" charset="-122"/>
                <a:sym typeface="宋体" pitchFamily="2" charset="-122"/>
              </a:rPr>
              <a:t>特点</a:t>
            </a:r>
            <a:endParaRPr lang="zh-CN" altLang="en-US" sz="2258">
              <a:latin typeface="微软雅黑" pitchFamily="34" charset="-122"/>
              <a:ea typeface="微软雅黑" pitchFamily="34" charset="-122"/>
            </a:endParaRPr>
          </a:p>
        </p:txBody>
      </p:sp>
      <p:sp>
        <p:nvSpPr>
          <p:cNvPr id="27651" name="流程图: 终止 46"/>
          <p:cNvSpPr>
            <a:spLocks noChangeArrowheads="1"/>
          </p:cNvSpPr>
          <p:nvPr/>
        </p:nvSpPr>
        <p:spPr bwMode="auto">
          <a:xfrm>
            <a:off x="4053790" y="1495383"/>
            <a:ext cx="4267399" cy="470339"/>
          </a:xfrm>
          <a:prstGeom prst="flowChartTerminator">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zh-CN" altLang="en-US" sz="2258" dirty="0">
                <a:solidFill>
                  <a:schemeClr val="bg1">
                    <a:lumMod val="50000"/>
                  </a:schemeClr>
                </a:solidFill>
                <a:latin typeface="微软雅黑" pitchFamily="34" charset="-122"/>
                <a:ea typeface="微软雅黑" pitchFamily="34" charset="-122"/>
                <a:sym typeface="微软雅黑" pitchFamily="34" charset="-122"/>
              </a:rPr>
              <a:t>特点一：一站式阅读和管理</a:t>
            </a:r>
          </a:p>
        </p:txBody>
      </p:sp>
      <p:sp>
        <p:nvSpPr>
          <p:cNvPr id="27652" name="流程图: 终止 46"/>
          <p:cNvSpPr>
            <a:spLocks noChangeArrowheads="1"/>
          </p:cNvSpPr>
          <p:nvPr/>
        </p:nvSpPr>
        <p:spPr bwMode="auto">
          <a:xfrm>
            <a:off x="4234550" y="2271816"/>
            <a:ext cx="4340564" cy="468847"/>
          </a:xfrm>
          <a:prstGeom prst="flowChartTerminator">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zh-CN" altLang="en-US" sz="2258" dirty="0">
                <a:latin typeface="微软雅黑" pitchFamily="34" charset="-122"/>
                <a:ea typeface="微软雅黑" pitchFamily="34" charset="-122"/>
                <a:sym typeface="微软雅黑" pitchFamily="34" charset="-122"/>
              </a:rPr>
              <a:t>特点二：文献检索和批量下</a:t>
            </a:r>
            <a:endParaRPr lang="zh-CN" altLang="en-US" sz="1787" dirty="0"/>
          </a:p>
        </p:txBody>
      </p:sp>
      <p:sp>
        <p:nvSpPr>
          <p:cNvPr id="27653" name="流程图: 终止 46"/>
          <p:cNvSpPr>
            <a:spLocks noChangeArrowheads="1"/>
          </p:cNvSpPr>
          <p:nvPr/>
        </p:nvSpPr>
        <p:spPr bwMode="auto">
          <a:xfrm>
            <a:off x="4234550" y="3015400"/>
            <a:ext cx="4401782" cy="471833"/>
          </a:xfrm>
          <a:prstGeom prst="flowChartTerminator">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zh-CN" altLang="en-US" sz="2258">
                <a:latin typeface="微软雅黑" pitchFamily="34" charset="-122"/>
                <a:ea typeface="微软雅黑" pitchFamily="34" charset="-122"/>
                <a:sym typeface="微软雅黑" pitchFamily="34" charset="-122"/>
              </a:rPr>
              <a:t>特点三：深入研读</a:t>
            </a:r>
            <a:endParaRPr lang="zh-CN" altLang="en-US" sz="1787"/>
          </a:p>
        </p:txBody>
      </p:sp>
      <p:sp>
        <p:nvSpPr>
          <p:cNvPr id="27654" name="流程图: 终止 46"/>
          <p:cNvSpPr>
            <a:spLocks noChangeArrowheads="1"/>
          </p:cNvSpPr>
          <p:nvPr/>
        </p:nvSpPr>
        <p:spPr bwMode="auto">
          <a:xfrm>
            <a:off x="4234550" y="3761972"/>
            <a:ext cx="4412960" cy="468847"/>
          </a:xfrm>
          <a:prstGeom prst="flowChartTerminator">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zh-CN" altLang="en-US" sz="2258">
                <a:latin typeface="微软雅黑" pitchFamily="34" charset="-122"/>
                <a:ea typeface="微软雅黑" pitchFamily="34" charset="-122"/>
                <a:sym typeface="微软雅黑" pitchFamily="34" charset="-122"/>
              </a:rPr>
              <a:t>特点四：笔记管理</a:t>
            </a:r>
            <a:endParaRPr lang="zh-CN" altLang="en-US" sz="1787"/>
          </a:p>
        </p:txBody>
      </p:sp>
      <p:sp>
        <p:nvSpPr>
          <p:cNvPr id="48135" name="AutoShape 45"/>
          <p:cNvSpPr/>
          <p:nvPr/>
        </p:nvSpPr>
        <p:spPr bwMode="auto">
          <a:xfrm>
            <a:off x="3325311" y="1715840"/>
            <a:ext cx="540518" cy="3723896"/>
          </a:xfrm>
          <a:prstGeom prst="leftBrace">
            <a:avLst>
              <a:gd name="adj1" fmla="val 57125"/>
              <a:gd name="adj2" fmla="val 50000"/>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endParaRPr lang="zh-CN" altLang="en-US" sz="1787">
              <a:solidFill>
                <a:srgbClr val="000000"/>
              </a:solidFill>
              <a:sym typeface="宋体" pitchFamily="2" charset="-122"/>
            </a:endParaRPr>
          </a:p>
        </p:txBody>
      </p:sp>
      <p:sp>
        <p:nvSpPr>
          <p:cNvPr id="27656" name="流程图: 终止 46"/>
          <p:cNvSpPr>
            <a:spLocks noChangeArrowheads="1"/>
          </p:cNvSpPr>
          <p:nvPr/>
        </p:nvSpPr>
        <p:spPr bwMode="auto">
          <a:xfrm>
            <a:off x="4234550" y="4454789"/>
            <a:ext cx="4401782" cy="471833"/>
          </a:xfrm>
          <a:prstGeom prst="flowChartTerminator">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zh-CN" altLang="en-US" sz="2258">
                <a:latin typeface="微软雅黑" pitchFamily="34" charset="-122"/>
                <a:ea typeface="微软雅黑" pitchFamily="34" charset="-122"/>
                <a:sym typeface="微软雅黑" pitchFamily="34" charset="-122"/>
              </a:rPr>
              <a:t>特点五：文献写作和排版</a:t>
            </a:r>
            <a:endParaRPr lang="zh-CN" altLang="en-US" sz="1787"/>
          </a:p>
        </p:txBody>
      </p:sp>
      <p:sp>
        <p:nvSpPr>
          <p:cNvPr id="27657" name="流程图: 终止 46"/>
          <p:cNvSpPr>
            <a:spLocks noChangeArrowheads="1"/>
          </p:cNvSpPr>
          <p:nvPr/>
        </p:nvSpPr>
        <p:spPr bwMode="auto">
          <a:xfrm>
            <a:off x="4001530" y="2234487"/>
            <a:ext cx="4340563" cy="468847"/>
          </a:xfrm>
          <a:prstGeom prst="flowChartTerminator">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zh-CN" altLang="en-US" sz="2258" dirty="0">
                <a:solidFill>
                  <a:schemeClr val="bg1">
                    <a:lumMod val="50000"/>
                  </a:schemeClr>
                </a:solidFill>
                <a:latin typeface="微软雅黑" pitchFamily="34" charset="-122"/>
                <a:ea typeface="微软雅黑" pitchFamily="34" charset="-122"/>
                <a:sym typeface="微软雅黑" pitchFamily="34" charset="-122"/>
              </a:rPr>
              <a:t>特点二：文献检索和批量下载</a:t>
            </a:r>
          </a:p>
        </p:txBody>
      </p:sp>
      <p:sp>
        <p:nvSpPr>
          <p:cNvPr id="27658" name="流程图: 终止 46"/>
          <p:cNvSpPr>
            <a:spLocks noChangeArrowheads="1"/>
          </p:cNvSpPr>
          <p:nvPr/>
        </p:nvSpPr>
        <p:spPr bwMode="auto">
          <a:xfrm>
            <a:off x="4001530" y="2978071"/>
            <a:ext cx="4401782" cy="471833"/>
          </a:xfrm>
          <a:prstGeom prst="flowChartTerminator">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zh-CN" altLang="en-US" sz="2258" dirty="0">
                <a:solidFill>
                  <a:schemeClr val="bg1">
                    <a:lumMod val="50000"/>
                  </a:schemeClr>
                </a:solidFill>
                <a:latin typeface="微软雅黑" pitchFamily="34" charset="-122"/>
                <a:ea typeface="微软雅黑" pitchFamily="34" charset="-122"/>
                <a:sym typeface="微软雅黑" pitchFamily="34" charset="-122"/>
              </a:rPr>
              <a:t>特点三：深入研读</a:t>
            </a:r>
          </a:p>
        </p:txBody>
      </p:sp>
      <p:sp>
        <p:nvSpPr>
          <p:cNvPr id="27659" name="流程图: 终止 46"/>
          <p:cNvSpPr>
            <a:spLocks noChangeArrowheads="1"/>
          </p:cNvSpPr>
          <p:nvPr/>
        </p:nvSpPr>
        <p:spPr bwMode="auto">
          <a:xfrm>
            <a:off x="4001530" y="3724643"/>
            <a:ext cx="4401782" cy="468847"/>
          </a:xfrm>
          <a:prstGeom prst="flowChartTerminator">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zh-CN" altLang="en-US" sz="2258">
                <a:solidFill>
                  <a:schemeClr val="bg1">
                    <a:lumMod val="50000"/>
                  </a:schemeClr>
                </a:solidFill>
                <a:latin typeface="微软雅黑" pitchFamily="34" charset="-122"/>
                <a:ea typeface="微软雅黑" pitchFamily="34" charset="-122"/>
                <a:sym typeface="微软雅黑" pitchFamily="34" charset="-122"/>
              </a:rPr>
              <a:t>特点四：笔记管理</a:t>
            </a:r>
          </a:p>
        </p:txBody>
      </p:sp>
      <p:sp>
        <p:nvSpPr>
          <p:cNvPr id="27660" name="流程图: 终止 46"/>
          <p:cNvSpPr>
            <a:spLocks noChangeArrowheads="1"/>
          </p:cNvSpPr>
          <p:nvPr/>
        </p:nvSpPr>
        <p:spPr bwMode="auto">
          <a:xfrm>
            <a:off x="4001530" y="4417460"/>
            <a:ext cx="4401782" cy="471833"/>
          </a:xfrm>
          <a:prstGeom prst="flowChartTerminator">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zh-CN" altLang="en-US" sz="2258">
                <a:solidFill>
                  <a:schemeClr val="bg1">
                    <a:lumMod val="50000"/>
                  </a:schemeClr>
                </a:solidFill>
                <a:latin typeface="微软雅黑" pitchFamily="34" charset="-122"/>
                <a:ea typeface="微软雅黑" pitchFamily="34" charset="-122"/>
                <a:sym typeface="微软雅黑" pitchFamily="34" charset="-122"/>
              </a:rPr>
              <a:t>特点五：文献写作和排版</a:t>
            </a:r>
          </a:p>
        </p:txBody>
      </p:sp>
      <p:sp>
        <p:nvSpPr>
          <p:cNvPr id="27661" name="流程图: 终止 46"/>
          <p:cNvSpPr>
            <a:spLocks noChangeArrowheads="1"/>
          </p:cNvSpPr>
          <p:nvPr/>
        </p:nvSpPr>
        <p:spPr bwMode="auto">
          <a:xfrm>
            <a:off x="4068721" y="5095346"/>
            <a:ext cx="4403276" cy="471833"/>
          </a:xfrm>
          <a:prstGeom prst="flowChartTerminator">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zh-CN" altLang="en-US" sz="2258">
                <a:solidFill>
                  <a:schemeClr val="bg1">
                    <a:lumMod val="50000"/>
                  </a:schemeClr>
                </a:solidFill>
                <a:latin typeface="微软雅黑" pitchFamily="34" charset="-122"/>
                <a:ea typeface="微软雅黑" pitchFamily="34" charset="-122"/>
                <a:sym typeface="微软雅黑" pitchFamily="34" charset="-122"/>
              </a:rPr>
              <a:t>特点六：在线投稿</a:t>
            </a:r>
          </a:p>
        </p:txBody>
      </p:sp>
      <p:sp>
        <p:nvSpPr>
          <p:cNvPr id="48142" name="标题 1"/>
          <p:cNvSpPr>
            <a:spLocks noChangeArrowheads="1"/>
          </p:cNvSpPr>
          <p:nvPr/>
        </p:nvSpPr>
        <p:spPr bwMode="auto">
          <a:xfrm>
            <a:off x="3039417" y="332656"/>
            <a:ext cx="2854267" cy="47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zh-CN" altLang="en-US" sz="4000" dirty="0">
                <a:solidFill>
                  <a:schemeClr val="bg1">
                    <a:lumMod val="50000"/>
                  </a:schemeClr>
                </a:solidFill>
                <a:latin typeface="方正兰亭超细黑简体" panose="02000000000000000000" pitchFamily="2" charset="-122"/>
                <a:ea typeface="方正兰亭超细黑简体" panose="02000000000000000000" pitchFamily="2" charset="-122"/>
                <a:sym typeface="Arial" pitchFamily="34" charset="0"/>
              </a:rPr>
              <a:t>E-learning</a:t>
            </a:r>
          </a:p>
        </p:txBody>
      </p:sp>
    </p:spTree>
    <p:extLst>
      <p:ext uri="{BB962C8B-B14F-4D97-AF65-F5344CB8AC3E}">
        <p14:creationId xmlns:p14="http://schemas.microsoft.com/office/powerpoint/2010/main" val="1639859832"/>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27651"/>
                                        </p:tgtEl>
                                        <p:attrNameLst>
                                          <p:attrName>style.visibility</p:attrName>
                                        </p:attrNameLst>
                                      </p:cBhvr>
                                      <p:to>
                                        <p:strVal val="visible"/>
                                      </p:to>
                                    </p:set>
                                    <p:anim calcmode="lin" valueType="num">
                                      <p:cBhvr>
                                        <p:cTn id="7" dur="500" fill="hold"/>
                                        <p:tgtEl>
                                          <p:spTgt spid="27651"/>
                                        </p:tgtEl>
                                        <p:attrNameLst>
                                          <p:attrName>ppt_w</p:attrName>
                                        </p:attrNameLst>
                                      </p:cBhvr>
                                      <p:tavLst>
                                        <p:tav tm="0">
                                          <p:val>
                                            <p:fltVal val="0"/>
                                          </p:val>
                                        </p:tav>
                                        <p:tav tm="100000">
                                          <p:val>
                                            <p:strVal val="#ppt_w"/>
                                          </p:val>
                                        </p:tav>
                                      </p:tavLst>
                                    </p:anim>
                                    <p:anim calcmode="lin" valueType="num">
                                      <p:cBhvr>
                                        <p:cTn id="8" dur="500" fill="hold"/>
                                        <p:tgtEl>
                                          <p:spTgt spid="2765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500"/>
                                  </p:stCondLst>
                                  <p:childTnLst>
                                    <p:set>
                                      <p:cBhvr>
                                        <p:cTn id="10" dur="1" fill="hold">
                                          <p:stCondLst>
                                            <p:cond delay="0"/>
                                          </p:stCondLst>
                                        </p:cTn>
                                        <p:tgtEl>
                                          <p:spTgt spid="27652"/>
                                        </p:tgtEl>
                                        <p:attrNameLst>
                                          <p:attrName>style.visibility</p:attrName>
                                        </p:attrNameLst>
                                      </p:cBhvr>
                                      <p:to>
                                        <p:strVal val="visible"/>
                                      </p:to>
                                    </p:set>
                                    <p:anim calcmode="lin" valueType="num">
                                      <p:cBhvr>
                                        <p:cTn id="11" dur="500" fill="hold"/>
                                        <p:tgtEl>
                                          <p:spTgt spid="27652"/>
                                        </p:tgtEl>
                                        <p:attrNameLst>
                                          <p:attrName>ppt_w</p:attrName>
                                        </p:attrNameLst>
                                      </p:cBhvr>
                                      <p:tavLst>
                                        <p:tav tm="0">
                                          <p:val>
                                            <p:fltVal val="0"/>
                                          </p:val>
                                        </p:tav>
                                        <p:tav tm="100000">
                                          <p:val>
                                            <p:strVal val="#ppt_w"/>
                                          </p:val>
                                        </p:tav>
                                      </p:tavLst>
                                    </p:anim>
                                    <p:anim calcmode="lin" valueType="num">
                                      <p:cBhvr>
                                        <p:cTn id="12" dur="500" fill="hold"/>
                                        <p:tgtEl>
                                          <p:spTgt spid="27652"/>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500"/>
                                  </p:stCondLst>
                                  <p:childTnLst>
                                    <p:set>
                                      <p:cBhvr>
                                        <p:cTn id="14" dur="1" fill="hold">
                                          <p:stCondLst>
                                            <p:cond delay="0"/>
                                          </p:stCondLst>
                                        </p:cTn>
                                        <p:tgtEl>
                                          <p:spTgt spid="27653"/>
                                        </p:tgtEl>
                                        <p:attrNameLst>
                                          <p:attrName>style.visibility</p:attrName>
                                        </p:attrNameLst>
                                      </p:cBhvr>
                                      <p:to>
                                        <p:strVal val="visible"/>
                                      </p:to>
                                    </p:set>
                                    <p:anim calcmode="lin" valueType="num">
                                      <p:cBhvr>
                                        <p:cTn id="15" dur="500" fill="hold"/>
                                        <p:tgtEl>
                                          <p:spTgt spid="27653"/>
                                        </p:tgtEl>
                                        <p:attrNameLst>
                                          <p:attrName>ppt_w</p:attrName>
                                        </p:attrNameLst>
                                      </p:cBhvr>
                                      <p:tavLst>
                                        <p:tav tm="0">
                                          <p:val>
                                            <p:fltVal val="0"/>
                                          </p:val>
                                        </p:tav>
                                        <p:tav tm="100000">
                                          <p:val>
                                            <p:strVal val="#ppt_w"/>
                                          </p:val>
                                        </p:tav>
                                      </p:tavLst>
                                    </p:anim>
                                    <p:anim calcmode="lin" valueType="num">
                                      <p:cBhvr>
                                        <p:cTn id="16" dur="500" fill="hold"/>
                                        <p:tgtEl>
                                          <p:spTgt spid="27653"/>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500"/>
                                  </p:stCondLst>
                                  <p:childTnLst>
                                    <p:set>
                                      <p:cBhvr>
                                        <p:cTn id="18" dur="1" fill="hold">
                                          <p:stCondLst>
                                            <p:cond delay="0"/>
                                          </p:stCondLst>
                                        </p:cTn>
                                        <p:tgtEl>
                                          <p:spTgt spid="27654"/>
                                        </p:tgtEl>
                                        <p:attrNameLst>
                                          <p:attrName>style.visibility</p:attrName>
                                        </p:attrNameLst>
                                      </p:cBhvr>
                                      <p:to>
                                        <p:strVal val="visible"/>
                                      </p:to>
                                    </p:set>
                                    <p:anim calcmode="lin" valueType="num">
                                      <p:cBhvr>
                                        <p:cTn id="19" dur="500" fill="hold"/>
                                        <p:tgtEl>
                                          <p:spTgt spid="27654"/>
                                        </p:tgtEl>
                                        <p:attrNameLst>
                                          <p:attrName>ppt_w</p:attrName>
                                        </p:attrNameLst>
                                      </p:cBhvr>
                                      <p:tavLst>
                                        <p:tav tm="0">
                                          <p:val>
                                            <p:fltVal val="0"/>
                                          </p:val>
                                        </p:tav>
                                        <p:tav tm="100000">
                                          <p:val>
                                            <p:strVal val="#ppt_w"/>
                                          </p:val>
                                        </p:tav>
                                      </p:tavLst>
                                    </p:anim>
                                    <p:anim calcmode="lin" valueType="num">
                                      <p:cBhvr>
                                        <p:cTn id="20" dur="500" fill="hold"/>
                                        <p:tgtEl>
                                          <p:spTgt spid="27654"/>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500"/>
                                  </p:stCondLst>
                                  <p:childTnLst>
                                    <p:set>
                                      <p:cBhvr>
                                        <p:cTn id="22" dur="1" fill="hold">
                                          <p:stCondLst>
                                            <p:cond delay="0"/>
                                          </p:stCondLst>
                                        </p:cTn>
                                        <p:tgtEl>
                                          <p:spTgt spid="27656"/>
                                        </p:tgtEl>
                                        <p:attrNameLst>
                                          <p:attrName>style.visibility</p:attrName>
                                        </p:attrNameLst>
                                      </p:cBhvr>
                                      <p:to>
                                        <p:strVal val="visible"/>
                                      </p:to>
                                    </p:set>
                                    <p:anim calcmode="lin" valueType="num">
                                      <p:cBhvr>
                                        <p:cTn id="23" dur="500" fill="hold"/>
                                        <p:tgtEl>
                                          <p:spTgt spid="27656"/>
                                        </p:tgtEl>
                                        <p:attrNameLst>
                                          <p:attrName>ppt_w</p:attrName>
                                        </p:attrNameLst>
                                      </p:cBhvr>
                                      <p:tavLst>
                                        <p:tav tm="0">
                                          <p:val>
                                            <p:fltVal val="0"/>
                                          </p:val>
                                        </p:tav>
                                        <p:tav tm="100000">
                                          <p:val>
                                            <p:strVal val="#ppt_w"/>
                                          </p:val>
                                        </p:tav>
                                      </p:tavLst>
                                    </p:anim>
                                    <p:anim calcmode="lin" valueType="num">
                                      <p:cBhvr>
                                        <p:cTn id="24" dur="500" fill="hold"/>
                                        <p:tgtEl>
                                          <p:spTgt spid="27656"/>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500"/>
                                  </p:stCondLst>
                                  <p:childTnLst>
                                    <p:set>
                                      <p:cBhvr>
                                        <p:cTn id="26" dur="1" fill="hold">
                                          <p:stCondLst>
                                            <p:cond delay="0"/>
                                          </p:stCondLst>
                                        </p:cTn>
                                        <p:tgtEl>
                                          <p:spTgt spid="27657"/>
                                        </p:tgtEl>
                                        <p:attrNameLst>
                                          <p:attrName>style.visibility</p:attrName>
                                        </p:attrNameLst>
                                      </p:cBhvr>
                                      <p:to>
                                        <p:strVal val="visible"/>
                                      </p:to>
                                    </p:set>
                                    <p:anim calcmode="lin" valueType="num">
                                      <p:cBhvr>
                                        <p:cTn id="27" dur="500" fill="hold"/>
                                        <p:tgtEl>
                                          <p:spTgt spid="27657"/>
                                        </p:tgtEl>
                                        <p:attrNameLst>
                                          <p:attrName>ppt_w</p:attrName>
                                        </p:attrNameLst>
                                      </p:cBhvr>
                                      <p:tavLst>
                                        <p:tav tm="0">
                                          <p:val>
                                            <p:fltVal val="0"/>
                                          </p:val>
                                        </p:tav>
                                        <p:tav tm="100000">
                                          <p:val>
                                            <p:strVal val="#ppt_w"/>
                                          </p:val>
                                        </p:tav>
                                      </p:tavLst>
                                    </p:anim>
                                    <p:anim calcmode="lin" valueType="num">
                                      <p:cBhvr>
                                        <p:cTn id="28" dur="500" fill="hold"/>
                                        <p:tgtEl>
                                          <p:spTgt spid="27657"/>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500"/>
                                  </p:stCondLst>
                                  <p:childTnLst>
                                    <p:set>
                                      <p:cBhvr>
                                        <p:cTn id="30" dur="1" fill="hold">
                                          <p:stCondLst>
                                            <p:cond delay="0"/>
                                          </p:stCondLst>
                                        </p:cTn>
                                        <p:tgtEl>
                                          <p:spTgt spid="27658"/>
                                        </p:tgtEl>
                                        <p:attrNameLst>
                                          <p:attrName>style.visibility</p:attrName>
                                        </p:attrNameLst>
                                      </p:cBhvr>
                                      <p:to>
                                        <p:strVal val="visible"/>
                                      </p:to>
                                    </p:set>
                                    <p:anim calcmode="lin" valueType="num">
                                      <p:cBhvr>
                                        <p:cTn id="31" dur="500" fill="hold"/>
                                        <p:tgtEl>
                                          <p:spTgt spid="27658"/>
                                        </p:tgtEl>
                                        <p:attrNameLst>
                                          <p:attrName>ppt_w</p:attrName>
                                        </p:attrNameLst>
                                      </p:cBhvr>
                                      <p:tavLst>
                                        <p:tav tm="0">
                                          <p:val>
                                            <p:fltVal val="0"/>
                                          </p:val>
                                        </p:tav>
                                        <p:tav tm="100000">
                                          <p:val>
                                            <p:strVal val="#ppt_w"/>
                                          </p:val>
                                        </p:tav>
                                      </p:tavLst>
                                    </p:anim>
                                    <p:anim calcmode="lin" valueType="num">
                                      <p:cBhvr>
                                        <p:cTn id="32" dur="500" fill="hold"/>
                                        <p:tgtEl>
                                          <p:spTgt spid="27658"/>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500"/>
                                  </p:stCondLst>
                                  <p:childTnLst>
                                    <p:set>
                                      <p:cBhvr>
                                        <p:cTn id="34" dur="1" fill="hold">
                                          <p:stCondLst>
                                            <p:cond delay="0"/>
                                          </p:stCondLst>
                                        </p:cTn>
                                        <p:tgtEl>
                                          <p:spTgt spid="27659"/>
                                        </p:tgtEl>
                                        <p:attrNameLst>
                                          <p:attrName>style.visibility</p:attrName>
                                        </p:attrNameLst>
                                      </p:cBhvr>
                                      <p:to>
                                        <p:strVal val="visible"/>
                                      </p:to>
                                    </p:set>
                                    <p:anim calcmode="lin" valueType="num">
                                      <p:cBhvr>
                                        <p:cTn id="35" dur="500" fill="hold"/>
                                        <p:tgtEl>
                                          <p:spTgt spid="27659"/>
                                        </p:tgtEl>
                                        <p:attrNameLst>
                                          <p:attrName>ppt_w</p:attrName>
                                        </p:attrNameLst>
                                      </p:cBhvr>
                                      <p:tavLst>
                                        <p:tav tm="0">
                                          <p:val>
                                            <p:fltVal val="0"/>
                                          </p:val>
                                        </p:tav>
                                        <p:tav tm="100000">
                                          <p:val>
                                            <p:strVal val="#ppt_w"/>
                                          </p:val>
                                        </p:tav>
                                      </p:tavLst>
                                    </p:anim>
                                    <p:anim calcmode="lin" valueType="num">
                                      <p:cBhvr>
                                        <p:cTn id="36" dur="500" fill="hold"/>
                                        <p:tgtEl>
                                          <p:spTgt spid="27659"/>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500"/>
                                  </p:stCondLst>
                                  <p:childTnLst>
                                    <p:set>
                                      <p:cBhvr>
                                        <p:cTn id="38" dur="1" fill="hold">
                                          <p:stCondLst>
                                            <p:cond delay="0"/>
                                          </p:stCondLst>
                                        </p:cTn>
                                        <p:tgtEl>
                                          <p:spTgt spid="27660"/>
                                        </p:tgtEl>
                                        <p:attrNameLst>
                                          <p:attrName>style.visibility</p:attrName>
                                        </p:attrNameLst>
                                      </p:cBhvr>
                                      <p:to>
                                        <p:strVal val="visible"/>
                                      </p:to>
                                    </p:set>
                                    <p:anim calcmode="lin" valueType="num">
                                      <p:cBhvr>
                                        <p:cTn id="39" dur="500" fill="hold"/>
                                        <p:tgtEl>
                                          <p:spTgt spid="27660"/>
                                        </p:tgtEl>
                                        <p:attrNameLst>
                                          <p:attrName>ppt_w</p:attrName>
                                        </p:attrNameLst>
                                      </p:cBhvr>
                                      <p:tavLst>
                                        <p:tav tm="0">
                                          <p:val>
                                            <p:fltVal val="0"/>
                                          </p:val>
                                        </p:tav>
                                        <p:tav tm="100000">
                                          <p:val>
                                            <p:strVal val="#ppt_w"/>
                                          </p:val>
                                        </p:tav>
                                      </p:tavLst>
                                    </p:anim>
                                    <p:anim calcmode="lin" valueType="num">
                                      <p:cBhvr>
                                        <p:cTn id="40" dur="500" fill="hold"/>
                                        <p:tgtEl>
                                          <p:spTgt spid="27660"/>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500"/>
                                  </p:stCondLst>
                                  <p:childTnLst>
                                    <p:set>
                                      <p:cBhvr>
                                        <p:cTn id="42" dur="1" fill="hold">
                                          <p:stCondLst>
                                            <p:cond delay="0"/>
                                          </p:stCondLst>
                                        </p:cTn>
                                        <p:tgtEl>
                                          <p:spTgt spid="27661"/>
                                        </p:tgtEl>
                                        <p:attrNameLst>
                                          <p:attrName>style.visibility</p:attrName>
                                        </p:attrNameLst>
                                      </p:cBhvr>
                                      <p:to>
                                        <p:strVal val="visible"/>
                                      </p:to>
                                    </p:set>
                                    <p:anim calcmode="lin" valueType="num">
                                      <p:cBhvr>
                                        <p:cTn id="43" dur="500" fill="hold"/>
                                        <p:tgtEl>
                                          <p:spTgt spid="27661"/>
                                        </p:tgtEl>
                                        <p:attrNameLst>
                                          <p:attrName>ppt_w</p:attrName>
                                        </p:attrNameLst>
                                      </p:cBhvr>
                                      <p:tavLst>
                                        <p:tav tm="0">
                                          <p:val>
                                            <p:fltVal val="0"/>
                                          </p:val>
                                        </p:tav>
                                        <p:tav tm="100000">
                                          <p:val>
                                            <p:strVal val="#ppt_w"/>
                                          </p:val>
                                        </p:tav>
                                      </p:tavLst>
                                    </p:anim>
                                    <p:anim calcmode="lin" valueType="num">
                                      <p:cBhvr>
                                        <p:cTn id="44" dur="500" fill="hold"/>
                                        <p:tgtEl>
                                          <p:spTgt spid="276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5694" y="1899642"/>
            <a:ext cx="5291138" cy="361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流程图: 可选过程 6"/>
          <p:cNvSpPr>
            <a:spLocks noChangeArrowheads="1"/>
          </p:cNvSpPr>
          <p:nvPr/>
        </p:nvSpPr>
        <p:spPr bwMode="auto">
          <a:xfrm>
            <a:off x="6742510" y="2786063"/>
            <a:ext cx="1566863" cy="481489"/>
          </a:xfrm>
          <a:prstGeom prst="flowChartAlternateProcess">
            <a:avLst/>
          </a:prstGeom>
          <a:noFill/>
          <a:ln w="50800">
            <a:solidFill>
              <a:srgbClr val="FF0000"/>
            </a:solidFill>
            <a:miter lim="800000"/>
          </a:ln>
          <a:extLst>
            <a:ext uri="{909E8E84-426E-40DD-AFC4-6F175D3DCCD1}">
              <a14:hiddenFill xmlns:a14="http://schemas.microsoft.com/office/drawing/2010/main">
                <a:solidFill>
                  <a:srgbClr val="FFFFFF"/>
                </a:solidFill>
              </a14:hiddenFill>
            </a:ext>
          </a:extLst>
        </p:spPr>
        <p:txBody>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endParaRPr lang="zh-CN" altLang="en-US" sz="1425"/>
          </a:p>
        </p:txBody>
      </p:sp>
      <p:sp>
        <p:nvSpPr>
          <p:cNvPr id="8" name="流程图: 可选过程 7"/>
          <p:cNvSpPr>
            <a:spLocks noChangeArrowheads="1"/>
          </p:cNvSpPr>
          <p:nvPr/>
        </p:nvSpPr>
        <p:spPr bwMode="auto">
          <a:xfrm>
            <a:off x="4404122" y="3707606"/>
            <a:ext cx="2732484" cy="380286"/>
          </a:xfrm>
          <a:prstGeom prst="flowChartAlternateProcess">
            <a:avLst/>
          </a:prstGeom>
          <a:noFill/>
          <a:ln w="50800">
            <a:solidFill>
              <a:srgbClr val="FF0000"/>
            </a:solidFill>
            <a:miter lim="800000"/>
          </a:ln>
          <a:extLst>
            <a:ext uri="{909E8E84-426E-40DD-AFC4-6F175D3DCCD1}">
              <a14:hiddenFill xmlns:a14="http://schemas.microsoft.com/office/drawing/2010/main">
                <a:solidFill>
                  <a:srgbClr val="FFFFFF"/>
                </a:solidFill>
              </a14:hiddenFill>
            </a:ext>
          </a:extLst>
        </p:spPr>
        <p:txBody>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endParaRPr lang="zh-CN" altLang="en-US" sz="1425"/>
          </a:p>
        </p:txBody>
      </p:sp>
      <p:pic>
        <p:nvPicPr>
          <p:cNvPr id="9" name="图片 8"/>
          <p:cNvPicPr>
            <a:picLocks noChangeAspect="1"/>
          </p:cNvPicPr>
          <p:nvPr/>
        </p:nvPicPr>
        <p:blipFill>
          <a:blip r:embed="rId3"/>
          <a:stretch>
            <a:fillRect/>
          </a:stretch>
        </p:blipFill>
        <p:spPr>
          <a:xfrm>
            <a:off x="328613" y="2203846"/>
            <a:ext cx="2678906" cy="2778920"/>
          </a:xfrm>
          <a:prstGeom prst="rect">
            <a:avLst/>
          </a:prstGeom>
        </p:spPr>
      </p:pic>
      <p:sp>
        <p:nvSpPr>
          <p:cNvPr id="10" name="矩形 9"/>
          <p:cNvSpPr/>
          <p:nvPr/>
        </p:nvSpPr>
        <p:spPr>
          <a:xfrm>
            <a:off x="760810" y="2786063"/>
            <a:ext cx="1939528" cy="246460"/>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右箭头 10"/>
          <p:cNvSpPr/>
          <p:nvPr/>
        </p:nvSpPr>
        <p:spPr>
          <a:xfrm>
            <a:off x="3103960" y="3384352"/>
            <a:ext cx="535781" cy="417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75035" y="1040220"/>
            <a:ext cx="1590500" cy="461665"/>
          </a:xfrm>
          <a:prstGeom prst="rect">
            <a:avLst/>
          </a:prstGeom>
        </p:spPr>
        <p:txBody>
          <a:bodyPr wrap="none">
            <a:spAutoFit/>
          </a:bodyPr>
          <a:lstStyle/>
          <a:p>
            <a:r>
              <a:rPr lang="zh-CN" altLang="en-US" sz="2400" dirty="0">
                <a:solidFill>
                  <a:schemeClr val="bg1">
                    <a:lumMod val="50000"/>
                  </a:schemeClr>
                </a:solidFill>
                <a:ea typeface="微软雅黑" pitchFamily="34" charset="-122"/>
                <a:sym typeface="Arial" pitchFamily="34" charset="0"/>
              </a:rPr>
              <a:t>E-learning</a:t>
            </a:r>
          </a:p>
        </p:txBody>
      </p:sp>
    </p:spTree>
    <p:extLst>
      <p:ext uri="{BB962C8B-B14F-4D97-AF65-F5344CB8AC3E}">
        <p14:creationId xmlns:p14="http://schemas.microsoft.com/office/powerpoint/2010/main" val="66051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99592" y="2736552"/>
            <a:ext cx="2880320" cy="1036712"/>
          </a:xfrm>
        </p:spPr>
        <p:txBody>
          <a:bodyPr/>
          <a:lstStyle/>
          <a:p>
            <a:pPr marL="0" indent="0">
              <a:buNone/>
            </a:pPr>
            <a:r>
              <a:rPr lang="zh-CN" altLang="en-US" sz="4800" dirty="0" smtClean="0">
                <a:latin typeface="方正兰亭超细黑简体" panose="02000000000000000000" pitchFamily="2" charset="-122"/>
                <a:ea typeface="方正兰亭超细黑简体" panose="02000000000000000000" pitchFamily="2" charset="-122"/>
              </a:rPr>
              <a:t>谢谢聆听</a:t>
            </a:r>
            <a:endParaRPr lang="en-US" altLang="zh-CN" sz="4800" dirty="0" smtClean="0">
              <a:latin typeface="方正兰亭超细黑简体" panose="02000000000000000000" pitchFamily="2" charset="-122"/>
              <a:ea typeface="方正兰亭超细黑简体" panose="02000000000000000000" pitchFamily="2" charset="-122"/>
            </a:endParaRPr>
          </a:p>
          <a:p>
            <a:pPr marL="0" indent="0">
              <a:buNone/>
            </a:pPr>
            <a:r>
              <a:rPr lang="zh-CN" altLang="en-US" sz="4800" dirty="0" smtClean="0">
                <a:latin typeface="方正兰亭超细黑简体" panose="02000000000000000000" pitchFamily="2" charset="-122"/>
                <a:ea typeface="方正兰亭超细黑简体" panose="02000000000000000000" pitchFamily="2" charset="-122"/>
              </a:rPr>
              <a:t>联系</a:t>
            </a:r>
            <a:r>
              <a:rPr lang="zh-CN" altLang="en-US" sz="4800" dirty="0">
                <a:latin typeface="方正兰亭超细黑简体" panose="02000000000000000000" pitchFamily="2" charset="-122"/>
                <a:ea typeface="方正兰亭超细黑简体" panose="02000000000000000000" pitchFamily="2" charset="-122"/>
              </a:rPr>
              <a:t>我们</a:t>
            </a:r>
            <a:endParaRPr lang="en-US" altLang="zh-CN" sz="4800" dirty="0">
              <a:latin typeface="方正兰亭超细黑简体" panose="02000000000000000000" pitchFamily="2" charset="-122"/>
              <a:ea typeface="方正兰亭超细黑简体" panose="02000000000000000000" pitchFamily="2"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1731094"/>
            <a:ext cx="4095750" cy="4095750"/>
          </a:xfrm>
          <a:prstGeom prst="rect">
            <a:avLst/>
          </a:prstGeom>
        </p:spPr>
      </p:pic>
    </p:spTree>
    <p:extLst>
      <p:ext uri="{BB962C8B-B14F-4D97-AF65-F5344CB8AC3E}">
        <p14:creationId xmlns:p14="http://schemas.microsoft.com/office/powerpoint/2010/main" val="1759162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标题 1"/>
          <p:cNvSpPr>
            <a:spLocks noChangeArrowheads="1"/>
          </p:cNvSpPr>
          <p:nvPr/>
        </p:nvSpPr>
        <p:spPr bwMode="auto">
          <a:xfrm>
            <a:off x="170219" y="1125083"/>
            <a:ext cx="2708559" cy="47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endParaRPr lang="zh-CN" altLang="en-US" sz="2069" b="1">
              <a:solidFill>
                <a:srgbClr val="7F7F7F"/>
              </a:solidFill>
              <a:ea typeface="微软雅黑" pitchFamily="34" charset="-122"/>
              <a:sym typeface="Arial" pitchFamily="34" charset="0"/>
            </a:endParaRPr>
          </a:p>
        </p:txBody>
      </p:sp>
      <p:sp>
        <p:nvSpPr>
          <p:cNvPr id="10263" name="Title 3"/>
          <p:cNvSpPr>
            <a:spLocks noChangeArrowheads="1"/>
          </p:cNvSpPr>
          <p:nvPr/>
        </p:nvSpPr>
        <p:spPr bwMode="auto">
          <a:xfrm>
            <a:off x="256293" y="5653197"/>
            <a:ext cx="6120334" cy="104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lnSpc>
                <a:spcPct val="150000"/>
              </a:lnSpc>
            </a:pPr>
            <a:r>
              <a:rPr lang="zh-CN" altLang="en-US" sz="1693" dirty="0">
                <a:latin typeface="微软雅黑" panose="020B0503020204020204" pitchFamily="34" charset="-122"/>
                <a:ea typeface="微软雅黑" panose="020B0503020204020204" pitchFamily="34" charset="-122"/>
                <a:sym typeface="微软雅黑" pitchFamily="34" charset="-122"/>
              </a:rPr>
              <a:t>中国知网（CNKI）通过与国外知名的大型出版社达成战略协议，得到其合法电子资源使用的合法授权。</a:t>
            </a:r>
          </a:p>
          <a:p>
            <a:pPr eaLnBrk="1" hangingPunct="1">
              <a:lnSpc>
                <a:spcPct val="150000"/>
              </a:lnSpc>
            </a:pPr>
            <a:endParaRPr lang="zh-CN" altLang="en-US" sz="1129" dirty="0">
              <a:latin typeface="微软雅黑" pitchFamily="34" charset="-122"/>
              <a:ea typeface="微软雅黑" pitchFamily="34" charset="-122"/>
              <a:sym typeface="微软雅黑" pitchFamily="34" charset="-122"/>
            </a:endParaRPr>
          </a:p>
        </p:txBody>
      </p:sp>
      <p:sp>
        <p:nvSpPr>
          <p:cNvPr id="9224" name="标题 1"/>
          <p:cNvSpPr>
            <a:spLocks noChangeArrowheads="1"/>
          </p:cNvSpPr>
          <p:nvPr/>
        </p:nvSpPr>
        <p:spPr bwMode="auto">
          <a:xfrm>
            <a:off x="685318" y="4717687"/>
            <a:ext cx="4961923" cy="69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zh-CN" altLang="en-US" sz="2800" dirty="0" smtClean="0">
                <a:latin typeface="方正兰亭超细黑简体" panose="02000000000000000000" pitchFamily="2" charset="-122"/>
                <a:ea typeface="方正兰亭超细黑简体" panose="02000000000000000000" pitchFamily="2" charset="-122"/>
                <a:sym typeface="Arial" pitchFamily="34" charset="0"/>
              </a:rPr>
              <a:t>CNKI</a:t>
            </a:r>
            <a:r>
              <a:rPr lang="zh-CN" altLang="en-US" sz="2800" dirty="0">
                <a:latin typeface="方正兰亭超细黑简体" panose="02000000000000000000" pitchFamily="2" charset="-122"/>
                <a:ea typeface="方正兰亭超细黑简体" panose="02000000000000000000" pitchFamily="2" charset="-122"/>
                <a:sym typeface="Arial" pitchFamily="34" charset="0"/>
              </a:rPr>
              <a:t>——不只是</a:t>
            </a:r>
            <a:r>
              <a:rPr lang="zh-CN" altLang="en-US" sz="3600" dirty="0">
                <a:latin typeface="方正兰亭超细黑简体" panose="02000000000000000000" pitchFamily="2" charset="-122"/>
                <a:ea typeface="方正兰亭超细黑简体" panose="02000000000000000000" pitchFamily="2" charset="-122"/>
                <a:sym typeface="Arial" pitchFamily="34" charset="0"/>
              </a:rPr>
              <a:t>中文</a:t>
            </a:r>
            <a:r>
              <a:rPr lang="zh-CN" altLang="en-US" sz="2800" dirty="0">
                <a:latin typeface="方正兰亭超细黑简体" panose="02000000000000000000" pitchFamily="2" charset="-122"/>
                <a:ea typeface="方正兰亭超细黑简体" panose="02000000000000000000" pitchFamily="2" charset="-122"/>
                <a:sym typeface="Arial" pitchFamily="34" charset="0"/>
              </a:rPr>
              <a:t>文献</a:t>
            </a:r>
            <a:endParaRPr lang="zh-CN" altLang="en-US" sz="2000" dirty="0">
              <a:latin typeface="方正兰亭超细黑简体" panose="02000000000000000000" pitchFamily="2" charset="-122"/>
              <a:ea typeface="方正兰亭超细黑简体" panose="02000000000000000000" pitchFamily="2" charset="-122"/>
            </a:endParaRPr>
          </a:p>
        </p:txBody>
      </p:sp>
      <p:pic>
        <p:nvPicPr>
          <p:cNvPr id="9225" name="图片 10264" descr="2015-05-15_151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1100" y="1396835"/>
            <a:ext cx="2487574" cy="4984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图片 10265" descr="2015-05-15_15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62492"/>
            <a:ext cx="6332561" cy="3302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格 1"/>
          <p:cNvGraphicFramePr/>
          <p:nvPr>
            <p:extLst>
              <p:ext uri="{D42A27DB-BD31-4B8C-83A1-F6EECF244321}">
                <p14:modId xmlns:p14="http://schemas.microsoft.com/office/powerpoint/2010/main" val="2532019103"/>
              </p:ext>
            </p:extLst>
          </p:nvPr>
        </p:nvGraphicFramePr>
        <p:xfrm>
          <a:off x="0" y="404665"/>
          <a:ext cx="9138028" cy="504055"/>
        </p:xfrm>
        <a:graphic>
          <a:graphicData uri="http://schemas.openxmlformats.org/drawingml/2006/table">
            <a:tbl>
              <a:tblPr firstRow="1" bandRow="1">
                <a:tableStyleId>{5C22544A-7EE6-4342-B048-85BDC9FD1C3A}</a:tableStyleId>
              </a:tblPr>
              <a:tblGrid>
                <a:gridCol w="4569312"/>
                <a:gridCol w="4568716"/>
              </a:tblGrid>
              <a:tr h="504055">
                <a:tc>
                  <a:txBody>
                    <a:bodyPr/>
                    <a:lstStyle/>
                    <a:p>
                      <a:pPr algn="ctr">
                        <a:buNone/>
                      </a:pPr>
                      <a:r>
                        <a:rPr lang="zh-CN" sz="2000">
                          <a:latin typeface="微软雅黑" charset="0"/>
                          <a:ea typeface="微软雅黑" charset="0"/>
                        </a:rPr>
                        <a:t>你眼中的中国知网？</a:t>
                      </a:r>
                    </a:p>
                  </a:txBody>
                  <a:tcPr marL="85999" marR="85999" marT="45312" marB="45312">
                    <a:solidFill>
                      <a:schemeClr val="bg1">
                        <a:lumMod val="50000"/>
                      </a:schemeClr>
                    </a:solidFill>
                  </a:tcPr>
                </a:tc>
                <a:tc>
                  <a:txBody>
                    <a:bodyPr/>
                    <a:lstStyle/>
                    <a:p>
                      <a:pPr algn="ctr">
                        <a:buNone/>
                      </a:pPr>
                      <a:r>
                        <a:rPr lang="zh-CN" sz="2000" dirty="0">
                          <a:latin typeface="微软雅黑" charset="0"/>
                          <a:ea typeface="微软雅黑" charset="0"/>
                        </a:rPr>
                        <a:t>重识</a:t>
                      </a:r>
                      <a:r>
                        <a:rPr lang="en-US" altLang="zh-CN" sz="2000" dirty="0">
                          <a:latin typeface="微软雅黑" charset="0"/>
                          <a:ea typeface="微软雅黑" charset="0"/>
                        </a:rPr>
                        <a:t>CNKI</a:t>
                      </a:r>
                    </a:p>
                  </a:txBody>
                  <a:tcPr marL="85999" marR="85999" marT="45312" marB="45312">
                    <a:gradFill>
                      <a:gsLst>
                        <a:gs pos="0">
                          <a:srgbClr val="007BD3"/>
                        </a:gs>
                        <a:gs pos="100000">
                          <a:srgbClr val="034373"/>
                        </a:gs>
                      </a:gsLst>
                      <a:lin ang="5400000" scaled="0"/>
                    </a:gradFill>
                  </a:tcPr>
                </a:tc>
              </a:tr>
            </a:tbl>
          </a:graphicData>
        </a:graphic>
      </p:graphicFrame>
    </p:spTree>
    <p:extLst>
      <p:ext uri="{BB962C8B-B14F-4D97-AF65-F5344CB8AC3E}">
        <p14:creationId xmlns:p14="http://schemas.microsoft.com/office/powerpoint/2010/main" val="1777963745"/>
      </p:ext>
    </p:extLst>
  </p:cSld>
  <p:clrMapOvr>
    <a:masterClrMapping/>
  </p:clrMapOvr>
  <p:transition spd="slow" advClick="0"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63"/>
                                        </p:tgtEl>
                                        <p:attrNameLst>
                                          <p:attrName>style.visibility</p:attrName>
                                        </p:attrNameLst>
                                      </p:cBhvr>
                                      <p:to>
                                        <p:strVal val="visible"/>
                                      </p:to>
                                    </p:set>
                                    <p:animEffect filter="fade">
                                      <p:cBhvr>
                                        <p:cTn id="7" dur="1000"/>
                                        <p:tgtEl>
                                          <p:spTgt spid="1026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6"/>
                                        </p:tgtEl>
                                        <p:attrNameLst>
                                          <p:attrName>style.visibility</p:attrName>
                                        </p:attrNameLst>
                                      </p:cBhvr>
                                      <p:to>
                                        <p:strVal val="visible"/>
                                      </p:to>
                                    </p:set>
                                    <p:anim calcmode="lin" valueType="num">
                                      <p:cBhvr>
                                        <p:cTn id="12" dur="500" fill="hold"/>
                                        <p:tgtEl>
                                          <p:spTgt spid="10266"/>
                                        </p:tgtEl>
                                        <p:attrNameLst>
                                          <p:attrName>ppt_x</p:attrName>
                                        </p:attrNameLst>
                                      </p:cBhvr>
                                      <p:tavLst>
                                        <p:tav tm="0">
                                          <p:val>
                                            <p:strVal val="#ppt_x"/>
                                          </p:val>
                                        </p:tav>
                                        <p:tav tm="100000">
                                          <p:val>
                                            <p:strVal val="#ppt_x"/>
                                          </p:val>
                                        </p:tav>
                                      </p:tavLst>
                                    </p:anim>
                                    <p:anim calcmode="lin" valueType="num">
                                      <p:cBhvr>
                                        <p:cTn id="13" dur="500" fill="hold"/>
                                        <p:tgtEl>
                                          <p:spTgt spid="10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3" grpId="0" bldLvl="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文本框 10242"/>
          <p:cNvSpPr txBox="1">
            <a:spLocks noChangeArrowheads="1"/>
          </p:cNvSpPr>
          <p:nvPr/>
        </p:nvSpPr>
        <p:spPr bwMode="auto">
          <a:xfrm>
            <a:off x="2878777" y="5459674"/>
            <a:ext cx="2850408" cy="36134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810" tIns="44197" rIns="84810" bIns="44197">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r>
              <a:rPr lang="zh-CN" altLang="en-US" sz="1787">
                <a:solidFill>
                  <a:schemeClr val="bg1"/>
                </a:solidFill>
              </a:rPr>
              <a:t>www.cnki.net</a:t>
            </a:r>
          </a:p>
        </p:txBody>
      </p:sp>
      <p:sp>
        <p:nvSpPr>
          <p:cNvPr id="10244" name="文本框 11268"/>
          <p:cNvSpPr txBox="1">
            <a:spLocks noChangeArrowheads="1"/>
          </p:cNvSpPr>
          <p:nvPr/>
        </p:nvSpPr>
        <p:spPr bwMode="auto">
          <a:xfrm>
            <a:off x="8373229" y="2323188"/>
            <a:ext cx="492443" cy="348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zh-CN" altLang="en-US" sz="2000" dirty="0">
                <a:latin typeface="方正兰亭超细黑简体" panose="02000000000000000000" pitchFamily="2" charset="-122"/>
                <a:ea typeface="方正兰亭超细黑简体" panose="02000000000000000000" pitchFamily="2" charset="-122"/>
              </a:rPr>
              <a:t>覆盖，直接登录，快速检索</a:t>
            </a:r>
          </a:p>
        </p:txBody>
      </p:sp>
      <p:sp>
        <p:nvSpPr>
          <p:cNvPr id="10245" name="文本框 11269"/>
          <p:cNvSpPr txBox="1">
            <a:spLocks noChangeArrowheads="1"/>
          </p:cNvSpPr>
          <p:nvPr/>
        </p:nvSpPr>
        <p:spPr bwMode="auto">
          <a:xfrm>
            <a:off x="8411757" y="1955843"/>
            <a:ext cx="453915" cy="36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zh-CN" altLang="en-US" sz="1787" dirty="0">
                <a:latin typeface="微软雅黑" pitchFamily="34" charset="-122"/>
                <a:ea typeface="微软雅黑" pitchFamily="34" charset="-122"/>
              </a:rPr>
              <a:t>IP</a:t>
            </a:r>
          </a:p>
        </p:txBody>
      </p:sp>
      <p:graphicFrame>
        <p:nvGraphicFramePr>
          <p:cNvPr id="2" name="表格 1"/>
          <p:cNvGraphicFramePr/>
          <p:nvPr>
            <p:extLst>
              <p:ext uri="{D42A27DB-BD31-4B8C-83A1-F6EECF244321}">
                <p14:modId xmlns:p14="http://schemas.microsoft.com/office/powerpoint/2010/main" val="1965017159"/>
              </p:ext>
            </p:extLst>
          </p:nvPr>
        </p:nvGraphicFramePr>
        <p:xfrm>
          <a:off x="-31428" y="404664"/>
          <a:ext cx="9138028" cy="395424"/>
        </p:xfrm>
        <a:graphic>
          <a:graphicData uri="http://schemas.openxmlformats.org/drawingml/2006/table">
            <a:tbl>
              <a:tblPr firstRow="1" bandRow="1">
                <a:tableStyleId>{5C22544A-7EE6-4342-B048-85BDC9FD1C3A}</a:tableStyleId>
              </a:tblPr>
              <a:tblGrid>
                <a:gridCol w="4572000"/>
                <a:gridCol w="4566028"/>
              </a:tblGrid>
              <a:tr h="392697">
                <a:tc>
                  <a:txBody>
                    <a:bodyPr/>
                    <a:lstStyle/>
                    <a:p>
                      <a:pPr algn="ctr">
                        <a:buNone/>
                      </a:pPr>
                      <a:r>
                        <a:rPr lang="zh-CN" sz="2000">
                          <a:latin typeface="微软雅黑" charset="0"/>
                          <a:ea typeface="微软雅黑" charset="0"/>
                        </a:rPr>
                        <a:t>你眼中的中国知网？</a:t>
                      </a:r>
                    </a:p>
                  </a:txBody>
                  <a:tcPr marL="85999" marR="85999" marT="45312" marB="45312">
                    <a:solidFill>
                      <a:schemeClr val="bg1">
                        <a:lumMod val="50000"/>
                      </a:schemeClr>
                    </a:solidFill>
                  </a:tcPr>
                </a:tc>
                <a:tc>
                  <a:txBody>
                    <a:bodyPr/>
                    <a:lstStyle/>
                    <a:p>
                      <a:pPr algn="ctr">
                        <a:buNone/>
                      </a:pPr>
                      <a:r>
                        <a:rPr lang="zh-CN" sz="2000" dirty="0">
                          <a:latin typeface="微软雅黑" charset="0"/>
                          <a:ea typeface="微软雅黑" charset="0"/>
                        </a:rPr>
                        <a:t>重识</a:t>
                      </a:r>
                      <a:r>
                        <a:rPr lang="en-US" altLang="zh-CN" sz="2000" dirty="0">
                          <a:latin typeface="微软雅黑" charset="0"/>
                          <a:ea typeface="微软雅黑" charset="0"/>
                        </a:rPr>
                        <a:t>CNKI</a:t>
                      </a:r>
                    </a:p>
                  </a:txBody>
                  <a:tcPr marL="85999" marR="85999" marT="45312" marB="45312">
                    <a:gradFill>
                      <a:gsLst>
                        <a:gs pos="0">
                          <a:srgbClr val="007BD3"/>
                        </a:gs>
                        <a:gs pos="100000">
                          <a:srgbClr val="034373"/>
                        </a:gs>
                      </a:gsLst>
                      <a:lin ang="5400000" scaled="0"/>
                    </a:gradFill>
                  </a:tcPr>
                </a:tc>
              </a:tr>
            </a:tbl>
          </a:graphicData>
        </a:graphic>
      </p:graphicFrame>
      <p:pic>
        <p:nvPicPr>
          <p:cNvPr id="3" name="图片 2"/>
          <p:cNvPicPr>
            <a:picLocks noChangeAspect="1"/>
          </p:cNvPicPr>
          <p:nvPr/>
        </p:nvPicPr>
        <p:blipFill>
          <a:blip r:embed="rId2"/>
          <a:stretch>
            <a:fillRect/>
          </a:stretch>
        </p:blipFill>
        <p:spPr>
          <a:xfrm>
            <a:off x="251520" y="980729"/>
            <a:ext cx="7950301" cy="5688078"/>
          </a:xfrm>
          <a:prstGeom prst="rect">
            <a:avLst/>
          </a:prstGeom>
        </p:spPr>
      </p:pic>
    </p:spTree>
    <p:extLst>
      <p:ext uri="{BB962C8B-B14F-4D97-AF65-F5344CB8AC3E}">
        <p14:creationId xmlns:p14="http://schemas.microsoft.com/office/powerpoint/2010/main" val="858135418"/>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5842" name="组合 12"/>
          <p:cNvGrpSpPr/>
          <p:nvPr/>
        </p:nvGrpSpPr>
        <p:grpSpPr bwMode="auto">
          <a:xfrm>
            <a:off x="4233057" y="2038886"/>
            <a:ext cx="2136685" cy="2089803"/>
            <a:chOff x="0" y="0"/>
            <a:chExt cx="2270613" cy="2221707"/>
          </a:xfrm>
        </p:grpSpPr>
        <p:sp>
          <p:nvSpPr>
            <p:cNvPr id="11276" name="文本框 13"/>
            <p:cNvSpPr>
              <a:spLocks noChangeArrowheads="1"/>
            </p:cNvSpPr>
            <p:nvPr/>
          </p:nvSpPr>
          <p:spPr bwMode="auto">
            <a:xfrm>
              <a:off x="0" y="0"/>
              <a:ext cx="1408064" cy="222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en-US" altLang="zh-CN" sz="12980">
                  <a:solidFill>
                    <a:srgbClr val="3F3F3F"/>
                  </a:solidFill>
                  <a:latin typeface="方正大黑简体" pitchFamily="1" charset="-122"/>
                  <a:ea typeface="方正大黑简体" pitchFamily="1" charset="-122"/>
                  <a:sym typeface="方正大黑简体" pitchFamily="1" charset="-122"/>
                </a:rPr>
                <a:t>P</a:t>
              </a:r>
              <a:endParaRPr lang="zh-CN" altLang="en-US" sz="12980">
                <a:solidFill>
                  <a:srgbClr val="3F3F3F"/>
                </a:solidFill>
                <a:latin typeface="方正大黑简体" pitchFamily="1" charset="-122"/>
                <a:ea typeface="方正大黑简体" pitchFamily="1" charset="-122"/>
                <a:sym typeface="方正大黑简体" pitchFamily="1" charset="-122"/>
              </a:endParaRPr>
            </a:p>
          </p:txBody>
        </p:sp>
        <p:sp>
          <p:nvSpPr>
            <p:cNvPr id="11277" name="文本框 14"/>
            <p:cNvSpPr>
              <a:spLocks noChangeArrowheads="1"/>
            </p:cNvSpPr>
            <p:nvPr/>
          </p:nvSpPr>
          <p:spPr bwMode="auto">
            <a:xfrm>
              <a:off x="856680" y="875449"/>
              <a:ext cx="1413933" cy="102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en-US" altLang="zh-CN" sz="5644">
                  <a:solidFill>
                    <a:srgbClr val="3F3F3F"/>
                  </a:solidFill>
                  <a:latin typeface="方正大黑简体" pitchFamily="1" charset="-122"/>
                  <a:ea typeface="方正大黑简体" pitchFamily="1" charset="-122"/>
                </a:rPr>
                <a:t>art</a:t>
              </a:r>
              <a:endParaRPr lang="zh-CN" altLang="en-US" sz="5644">
                <a:solidFill>
                  <a:srgbClr val="3F3F3F"/>
                </a:solidFill>
                <a:latin typeface="方正大黑简体" pitchFamily="1" charset="-122"/>
                <a:ea typeface="方正大黑简体" pitchFamily="1" charset="-122"/>
              </a:endParaRPr>
            </a:p>
          </p:txBody>
        </p:sp>
      </p:grpSp>
      <p:sp>
        <p:nvSpPr>
          <p:cNvPr id="35845" name="文本框 15"/>
          <p:cNvSpPr>
            <a:spLocks noChangeArrowheads="1"/>
          </p:cNvSpPr>
          <p:nvPr/>
        </p:nvSpPr>
        <p:spPr bwMode="auto">
          <a:xfrm>
            <a:off x="6111430" y="2204624"/>
            <a:ext cx="379258" cy="175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en-US" altLang="zh-CN" sz="10817" b="1" dirty="0">
                <a:solidFill>
                  <a:srgbClr val="009900"/>
                </a:solidFill>
                <a:latin typeface="Helvetica LT Std" pitchFamily="2" charset="0"/>
                <a:ea typeface="Hiragino Sans GB W3" pitchFamily="2" charset="-122"/>
                <a:sym typeface="Helvetica LT Std" pitchFamily="2" charset="0"/>
              </a:rPr>
              <a:t>2</a:t>
            </a:r>
          </a:p>
        </p:txBody>
      </p:sp>
      <p:sp>
        <p:nvSpPr>
          <p:cNvPr id="35846" name="Rectangle 20"/>
          <p:cNvSpPr>
            <a:spLocks noChangeArrowheads="1"/>
          </p:cNvSpPr>
          <p:nvPr/>
        </p:nvSpPr>
        <p:spPr bwMode="auto">
          <a:xfrm>
            <a:off x="4368933" y="3848574"/>
            <a:ext cx="2371109" cy="1045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endParaRPr lang="zh-CN" altLang="zh-CN" sz="1787">
              <a:solidFill>
                <a:schemeClr val="accent2"/>
              </a:solidFill>
            </a:endParaRPr>
          </a:p>
        </p:txBody>
      </p:sp>
      <p:sp>
        <p:nvSpPr>
          <p:cNvPr id="35847" name="Rectangle 21"/>
          <p:cNvSpPr>
            <a:spLocks noChangeArrowheads="1"/>
          </p:cNvSpPr>
          <p:nvPr/>
        </p:nvSpPr>
        <p:spPr bwMode="auto">
          <a:xfrm>
            <a:off x="4368933" y="4767849"/>
            <a:ext cx="2371109" cy="1045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endParaRPr lang="zh-CN" altLang="zh-CN" sz="1787">
              <a:solidFill>
                <a:schemeClr val="accent2"/>
              </a:solidFill>
            </a:endParaRPr>
          </a:p>
        </p:txBody>
      </p:sp>
      <p:sp>
        <p:nvSpPr>
          <p:cNvPr id="35848" name="矩形 1"/>
          <p:cNvSpPr>
            <a:spLocks noChangeArrowheads="1"/>
          </p:cNvSpPr>
          <p:nvPr/>
        </p:nvSpPr>
        <p:spPr bwMode="auto">
          <a:xfrm>
            <a:off x="4274958" y="3901845"/>
            <a:ext cx="4809409" cy="55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eaLnBrk="1" hangingPunct="1"/>
            <a:r>
              <a:rPr lang="en-US" altLang="zh-CN" sz="3010" b="1" dirty="0" smtClean="0">
                <a:solidFill>
                  <a:srgbClr val="009900"/>
                </a:solidFill>
                <a:latin typeface="微软雅黑" pitchFamily="34" charset="-122"/>
                <a:ea typeface="微软雅黑" pitchFamily="34" charset="-122"/>
                <a:sym typeface="微软雅黑" pitchFamily="34" charset="-122"/>
              </a:rPr>
              <a:t>CNKI 6.6 </a:t>
            </a:r>
            <a:r>
              <a:rPr lang="zh-CN" altLang="en-US" sz="3010" b="1" dirty="0" smtClean="0">
                <a:solidFill>
                  <a:srgbClr val="009900"/>
                </a:solidFill>
                <a:latin typeface="微软雅黑" pitchFamily="34" charset="-122"/>
                <a:ea typeface="微软雅黑" pitchFamily="34" charset="-122"/>
                <a:sym typeface="微软雅黑" pitchFamily="34" charset="-122"/>
              </a:rPr>
              <a:t>平台介绍</a:t>
            </a:r>
            <a:endParaRPr lang="zh-CN" altLang="en-US" sz="3010" b="1" dirty="0">
              <a:solidFill>
                <a:srgbClr val="009900"/>
              </a:solidFill>
              <a:latin typeface="微软雅黑" pitchFamily="34" charset="-122"/>
              <a:ea typeface="微软雅黑" pitchFamily="34" charset="-122"/>
              <a:sym typeface="微软雅黑" pitchFamily="34" charset="-122"/>
            </a:endParaRPr>
          </a:p>
        </p:txBody>
      </p:sp>
      <p:grpSp>
        <p:nvGrpSpPr>
          <p:cNvPr id="35849" name="组合 26"/>
          <p:cNvGrpSpPr/>
          <p:nvPr/>
        </p:nvGrpSpPr>
        <p:grpSpPr bwMode="auto">
          <a:xfrm>
            <a:off x="1891812" y="2413664"/>
            <a:ext cx="2169534" cy="2168042"/>
            <a:chOff x="0" y="0"/>
            <a:chExt cx="2305931" cy="2305931"/>
          </a:xfrm>
        </p:grpSpPr>
        <p:grpSp>
          <p:nvGrpSpPr>
            <p:cNvPr id="11272" name="组合 20"/>
            <p:cNvGrpSpPr/>
            <p:nvPr/>
          </p:nvGrpSpPr>
          <p:grpSpPr bwMode="auto">
            <a:xfrm>
              <a:off x="0" y="0"/>
              <a:ext cx="2305931" cy="2305931"/>
              <a:chOff x="0" y="0"/>
              <a:chExt cx="2542903" cy="2542903"/>
            </a:xfrm>
          </p:grpSpPr>
          <p:sp>
            <p:nvSpPr>
              <p:cNvPr id="11274" name="圆角矩形 23"/>
              <p:cNvSpPr>
                <a:spLocks noChangeArrowheads="1"/>
              </p:cNvSpPr>
              <p:nvPr/>
            </p:nvSpPr>
            <p:spPr bwMode="auto">
              <a:xfrm>
                <a:off x="0" y="0"/>
                <a:ext cx="2542903" cy="2542903"/>
              </a:xfrm>
              <a:prstGeom prst="roundRect">
                <a:avLst>
                  <a:gd name="adj" fmla="val 7759"/>
                </a:avLst>
              </a:prstGeom>
              <a:gradFill rotWithShape="1">
                <a:gsLst>
                  <a:gs pos="0">
                    <a:srgbClr val="CACACA"/>
                  </a:gs>
                  <a:gs pos="6000">
                    <a:srgbClr val="CACACA"/>
                  </a:gs>
                  <a:gs pos="42999">
                    <a:srgbClr val="FFFFFF"/>
                  </a:gs>
                  <a:gs pos="79999">
                    <a:srgbClr val="F1F1F1"/>
                  </a:gs>
                  <a:gs pos="100000">
                    <a:srgbClr val="E4E4E4"/>
                  </a:gs>
                </a:gsLst>
                <a:lin ang="2700000" scaled="1"/>
              </a:gradFill>
              <a:ln w="12700">
                <a:solidFill>
                  <a:srgbClr val="FFFFFF"/>
                </a:solidFill>
                <a:round/>
              </a:ln>
            </p:spPr>
            <p:txBody>
              <a:bodyPr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endParaRPr lang="zh-CN" altLang="zh-CN" sz="1787">
                  <a:solidFill>
                    <a:srgbClr val="3F3F3F"/>
                  </a:solidFill>
                  <a:latin typeface="Calibri" pitchFamily="34" charset="0"/>
                  <a:sym typeface="Calibri" pitchFamily="34" charset="0"/>
                </a:endParaRPr>
              </a:p>
            </p:txBody>
          </p:sp>
          <p:sp>
            <p:nvSpPr>
              <p:cNvPr id="11275" name="圆角矩形 24"/>
              <p:cNvSpPr>
                <a:spLocks noChangeArrowheads="1"/>
              </p:cNvSpPr>
              <p:nvPr/>
            </p:nvSpPr>
            <p:spPr bwMode="auto">
              <a:xfrm>
                <a:off x="360847" y="360847"/>
                <a:ext cx="1821208" cy="1821208"/>
              </a:xfrm>
              <a:prstGeom prst="roundRect">
                <a:avLst>
                  <a:gd name="adj" fmla="val 7759"/>
                </a:avLst>
              </a:prstGeom>
              <a:solidFill>
                <a:srgbClr val="008000"/>
              </a:solidFill>
              <a:ln>
                <a:noFill/>
              </a:ln>
              <a:extLst>
                <a:ext uri="{91240B29-F687-4F45-9708-019B960494DF}">
                  <a14:hiddenLine xmlns:a14="http://schemas.microsoft.com/office/drawing/2010/main" w="9525">
                    <a:solidFill>
                      <a:srgbClr val="000000"/>
                    </a:solidFill>
                    <a:round/>
                  </a14:hiddenLine>
                </a:ext>
              </a:extLst>
            </p:spPr>
            <p:txBody>
              <a:bodyPr lIns="84810" tIns="44197" rIns="84810" bIns="44197"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endParaRPr lang="zh-CN" altLang="zh-CN" sz="1787">
                  <a:solidFill>
                    <a:srgbClr val="3F3F3F"/>
                  </a:solidFill>
                  <a:latin typeface="Calibri" pitchFamily="34" charset="0"/>
                  <a:sym typeface="Calibri" pitchFamily="34" charset="0"/>
                </a:endParaRPr>
              </a:p>
            </p:txBody>
          </p:sp>
        </p:grpSp>
        <p:sp>
          <p:nvSpPr>
            <p:cNvPr id="11273" name="Freeform 41"/>
            <p:cNvSpPr>
              <a:spLocks noEditPoints="1" noChangeArrowheads="1"/>
            </p:cNvSpPr>
            <p:nvPr/>
          </p:nvSpPr>
          <p:spPr bwMode="auto">
            <a:xfrm>
              <a:off x="605750" y="632976"/>
              <a:ext cx="1094430" cy="879192"/>
            </a:xfrm>
            <a:custGeom>
              <a:avLst/>
              <a:gdLst>
                <a:gd name="T0" fmla="*/ 380010 w 72"/>
                <a:gd name="T1" fmla="*/ 75792 h 58"/>
                <a:gd name="T2" fmla="*/ 729620 w 72"/>
                <a:gd name="T3" fmla="*/ 75792 h 58"/>
                <a:gd name="T4" fmla="*/ 729620 w 72"/>
                <a:gd name="T5" fmla="*/ 166743 h 58"/>
                <a:gd name="T6" fmla="*/ 805622 w 72"/>
                <a:gd name="T7" fmla="*/ 166743 h 58"/>
                <a:gd name="T8" fmla="*/ 805622 w 72"/>
                <a:gd name="T9" fmla="*/ 60634 h 58"/>
                <a:gd name="T10" fmla="*/ 729620 w 72"/>
                <a:gd name="T11" fmla="*/ 0 h 58"/>
                <a:gd name="T12" fmla="*/ 364810 w 72"/>
                <a:gd name="T13" fmla="*/ 0 h 58"/>
                <a:gd name="T14" fmla="*/ 304008 w 72"/>
                <a:gd name="T15" fmla="*/ 60634 h 58"/>
                <a:gd name="T16" fmla="*/ 304008 w 72"/>
                <a:gd name="T17" fmla="*/ 166743 h 58"/>
                <a:gd name="T18" fmla="*/ 380010 w 72"/>
                <a:gd name="T19" fmla="*/ 166743 h 58"/>
                <a:gd name="T20" fmla="*/ 380010 w 72"/>
                <a:gd name="T21" fmla="*/ 75792 h 58"/>
                <a:gd name="T22" fmla="*/ 0 w 72"/>
                <a:gd name="T23" fmla="*/ 288011 h 58"/>
                <a:gd name="T24" fmla="*/ 0 w 72"/>
                <a:gd name="T25" fmla="*/ 803400 h 58"/>
                <a:gd name="T26" fmla="*/ 76002 w 72"/>
                <a:gd name="T27" fmla="*/ 879192 h 58"/>
                <a:gd name="T28" fmla="*/ 152004 w 72"/>
                <a:gd name="T29" fmla="*/ 879192 h 58"/>
                <a:gd name="T30" fmla="*/ 152004 w 72"/>
                <a:gd name="T31" fmla="*/ 212219 h 58"/>
                <a:gd name="T32" fmla="*/ 76002 w 72"/>
                <a:gd name="T33" fmla="*/ 212219 h 58"/>
                <a:gd name="T34" fmla="*/ 0 w 72"/>
                <a:gd name="T35" fmla="*/ 288011 h 58"/>
                <a:gd name="T36" fmla="*/ 212806 w 72"/>
                <a:gd name="T37" fmla="*/ 879192 h 58"/>
                <a:gd name="T38" fmla="*/ 896825 w 72"/>
                <a:gd name="T39" fmla="*/ 879192 h 58"/>
                <a:gd name="T40" fmla="*/ 896825 w 72"/>
                <a:gd name="T41" fmla="*/ 212219 h 58"/>
                <a:gd name="T42" fmla="*/ 212806 w 72"/>
                <a:gd name="T43" fmla="*/ 212219 h 58"/>
                <a:gd name="T44" fmla="*/ 212806 w 72"/>
                <a:gd name="T45" fmla="*/ 879192 h 58"/>
                <a:gd name="T46" fmla="*/ 1018428 w 72"/>
                <a:gd name="T47" fmla="*/ 212219 h 58"/>
                <a:gd name="T48" fmla="*/ 957626 w 72"/>
                <a:gd name="T49" fmla="*/ 212219 h 58"/>
                <a:gd name="T50" fmla="*/ 957626 w 72"/>
                <a:gd name="T51" fmla="*/ 879192 h 58"/>
                <a:gd name="T52" fmla="*/ 1018428 w 72"/>
                <a:gd name="T53" fmla="*/ 879192 h 58"/>
                <a:gd name="T54" fmla="*/ 1094430 w 72"/>
                <a:gd name="T55" fmla="*/ 803400 h 58"/>
                <a:gd name="T56" fmla="*/ 1094430 w 72"/>
                <a:gd name="T57" fmla="*/ 288011 h 58"/>
                <a:gd name="T58" fmla="*/ 1018428 w 72"/>
                <a:gd name="T59" fmla="*/ 212219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5" name="Rectangle 20"/>
          <p:cNvSpPr>
            <a:spLocks noChangeArrowheads="1"/>
          </p:cNvSpPr>
          <p:nvPr/>
        </p:nvSpPr>
        <p:spPr bwMode="auto">
          <a:xfrm>
            <a:off x="4368932" y="4470546"/>
            <a:ext cx="2371109" cy="10452"/>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itchFamily="34" charset="0"/>
              <a:defRPr sz="1900">
                <a:solidFill>
                  <a:schemeClr val="tx1"/>
                </a:solidFill>
                <a:latin typeface="Arial" pitchFamily="34" charset="0"/>
                <a:ea typeface="宋体" pitchFamily="2" charset="-122"/>
              </a:defRPr>
            </a:lvl1pPr>
            <a:lvl2pPr marL="742950" indent="-285750">
              <a:buFont typeface="Arial" pitchFamily="34" charset="0"/>
              <a:defRPr sz="1900">
                <a:solidFill>
                  <a:schemeClr val="tx1"/>
                </a:solidFill>
                <a:latin typeface="Arial" pitchFamily="34" charset="0"/>
                <a:ea typeface="宋体" pitchFamily="2" charset="-122"/>
              </a:defRPr>
            </a:lvl2pPr>
            <a:lvl3pPr marL="1143000" indent="-228600">
              <a:buFont typeface="Arial" pitchFamily="34" charset="0"/>
              <a:defRPr sz="1900">
                <a:solidFill>
                  <a:schemeClr val="tx1"/>
                </a:solidFill>
                <a:latin typeface="Arial" pitchFamily="34" charset="0"/>
                <a:ea typeface="宋体" pitchFamily="2" charset="-122"/>
              </a:defRPr>
            </a:lvl3pPr>
            <a:lvl4pPr marL="1600200" indent="-228600">
              <a:buFont typeface="Arial" pitchFamily="34" charset="0"/>
              <a:defRPr sz="1900">
                <a:solidFill>
                  <a:schemeClr val="tx1"/>
                </a:solidFill>
                <a:latin typeface="Arial" pitchFamily="34" charset="0"/>
                <a:ea typeface="宋体" pitchFamily="2" charset="-122"/>
              </a:defRPr>
            </a:lvl4pPr>
            <a:lvl5pPr marL="2057400" indent="-228600">
              <a:buFont typeface="Arial" pitchFamily="34" charset="0"/>
              <a:defRPr sz="1900">
                <a:solidFill>
                  <a:schemeClr val="tx1"/>
                </a:solidFill>
                <a:latin typeface="Arial" pitchFamily="34" charset="0"/>
                <a:ea typeface="宋体" pitchFamily="2" charset="-122"/>
              </a:defRPr>
            </a:lvl5pPr>
            <a:lvl6pPr marL="25146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6pPr>
            <a:lvl7pPr marL="29718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7pPr>
            <a:lvl8pPr marL="34290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8pPr>
            <a:lvl9pPr marL="3886200" indent="-228600" defTabSz="968375" eaLnBrk="0" fontAlgn="base" hangingPunct="0">
              <a:spcBef>
                <a:spcPct val="0"/>
              </a:spcBef>
              <a:spcAft>
                <a:spcPct val="0"/>
              </a:spcAft>
              <a:buFont typeface="Arial" pitchFamily="34" charset="0"/>
              <a:defRPr sz="1900">
                <a:solidFill>
                  <a:schemeClr val="tx1"/>
                </a:solidFill>
                <a:latin typeface="Arial" pitchFamily="34" charset="0"/>
                <a:ea typeface="宋体" pitchFamily="2" charset="-122"/>
              </a:defRPr>
            </a:lvl9pPr>
          </a:lstStyle>
          <a:p>
            <a:pPr algn="ctr" eaLnBrk="1" hangingPunct="1"/>
            <a:endParaRPr lang="zh-CN" altLang="zh-CN" sz="1787">
              <a:solidFill>
                <a:schemeClr val="bg1">
                  <a:lumMod val="50000"/>
                </a:schemeClr>
              </a:solidFill>
            </a:endParaRPr>
          </a:p>
        </p:txBody>
      </p:sp>
    </p:spTree>
    <p:extLst>
      <p:ext uri="{BB962C8B-B14F-4D97-AF65-F5344CB8AC3E}">
        <p14:creationId xmlns:p14="http://schemas.microsoft.com/office/powerpoint/2010/main" val="3183798693"/>
      </p:ext>
    </p:extLst>
  </p:cSld>
  <p:clrMapOvr>
    <a:masterClrMapping/>
  </p:clrMapOvr>
  <p:transition spd="slow" advClick="0"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849"/>
                                        </p:tgtEl>
                                        <p:attrNameLst>
                                          <p:attrName>style.visibility</p:attrName>
                                        </p:attrNameLst>
                                      </p:cBhvr>
                                      <p:to>
                                        <p:strVal val="visible"/>
                                      </p:to>
                                    </p:set>
                                    <p:anim calcmode="lin" valueType="num">
                                      <p:cBhvr>
                                        <p:cTn id="7" dur="500" fill="hold"/>
                                        <p:tgtEl>
                                          <p:spTgt spid="35849"/>
                                        </p:tgtEl>
                                        <p:attrNameLst>
                                          <p:attrName>ppt_w</p:attrName>
                                        </p:attrNameLst>
                                      </p:cBhvr>
                                      <p:tavLst>
                                        <p:tav tm="0">
                                          <p:val>
                                            <p:fltVal val="0"/>
                                          </p:val>
                                        </p:tav>
                                        <p:tav tm="100000">
                                          <p:val>
                                            <p:strVal val="#ppt_w"/>
                                          </p:val>
                                        </p:tav>
                                      </p:tavLst>
                                    </p:anim>
                                    <p:anim calcmode="lin" valueType="num">
                                      <p:cBhvr>
                                        <p:cTn id="8" dur="500" fill="hold"/>
                                        <p:tgtEl>
                                          <p:spTgt spid="35849"/>
                                        </p:tgtEl>
                                        <p:attrNameLst>
                                          <p:attrName>ppt_h</p:attrName>
                                        </p:attrNameLst>
                                      </p:cBhvr>
                                      <p:tavLst>
                                        <p:tav tm="0">
                                          <p:val>
                                            <p:fltVal val="0"/>
                                          </p:val>
                                        </p:tav>
                                        <p:tav tm="100000">
                                          <p:val>
                                            <p:strVal val="#ppt_h"/>
                                          </p:val>
                                        </p:tav>
                                      </p:tavLst>
                                    </p:anim>
                                    <p:animEffect filter="fade">
                                      <p:cBhvr>
                                        <p:cTn id="9" dur="500"/>
                                        <p:tgtEl>
                                          <p:spTgt spid="35849"/>
                                        </p:tgtEl>
                                      </p:cBhvr>
                                    </p:animEffect>
                                    <p:anim calcmode="lin" valueType="num">
                                      <p:cBhvr>
                                        <p:cTn id="10" dur="500" fill="hold"/>
                                        <p:tgtEl>
                                          <p:spTgt spid="35849"/>
                                        </p:tgtEl>
                                        <p:attrNameLst>
                                          <p:attrName>ppt_x</p:attrName>
                                        </p:attrNameLst>
                                      </p:cBhvr>
                                      <p:tavLst>
                                        <p:tav tm="0">
                                          <p:val>
                                            <p:fltVal val="0.5"/>
                                          </p:val>
                                        </p:tav>
                                        <p:tav tm="100000">
                                          <p:val>
                                            <p:strVal val="#ppt_x"/>
                                          </p:val>
                                        </p:tav>
                                      </p:tavLst>
                                    </p:anim>
                                    <p:anim calcmode="lin" valueType="num">
                                      <p:cBhvr>
                                        <p:cTn id="11" dur="500" fill="hold"/>
                                        <p:tgtEl>
                                          <p:spTgt spid="35849"/>
                                        </p:tgtEl>
                                        <p:attrNameLst>
                                          <p:attrName>ppt_y</p:attrName>
                                        </p:attrNameLst>
                                      </p:cBhvr>
                                      <p:tavLst>
                                        <p:tav tm="0">
                                          <p:val>
                                            <p:fltVal val="0.5"/>
                                          </p:val>
                                        </p:tav>
                                        <p:tav tm="100000">
                                          <p:val>
                                            <p:strVal val="#ppt_y"/>
                                          </p:val>
                                        </p:tav>
                                      </p:tavLst>
                                    </p:anim>
                                  </p:childTnLst>
                                </p:cTn>
                              </p:par>
                              <p:par>
                                <p:cTn id="12" presetID="22" presetClass="entr" presetSubtype="8" fill="hold" nodeType="withEffect">
                                  <p:stCondLst>
                                    <p:cond delay="0"/>
                                  </p:stCondLst>
                                  <p:childTnLst>
                                    <p:set>
                                      <p:cBhvr>
                                        <p:cTn id="13" dur="1" fill="hold">
                                          <p:stCondLst>
                                            <p:cond delay="0"/>
                                          </p:stCondLst>
                                        </p:cTn>
                                        <p:tgtEl>
                                          <p:spTgt spid="35842"/>
                                        </p:tgtEl>
                                        <p:attrNameLst>
                                          <p:attrName>style.visibility</p:attrName>
                                        </p:attrNameLst>
                                      </p:cBhvr>
                                      <p:to>
                                        <p:strVal val="visible"/>
                                      </p:to>
                                    </p:set>
                                    <p:animEffect filter="wipe(left)">
                                      <p:cBhvr>
                                        <p:cTn id="14" dur="500"/>
                                        <p:tgtEl>
                                          <p:spTgt spid="35842"/>
                                        </p:tgtEl>
                                      </p:cBhvr>
                                    </p:animEffect>
                                  </p:childTnLst>
                                </p:cTn>
                              </p:par>
                              <p:par>
                                <p:cTn id="15" presetID="26" presetClass="entr" presetSubtype="0" fill="hold" grpId="0" nodeType="withEffect">
                                  <p:stCondLst>
                                    <p:cond delay="0"/>
                                  </p:stCondLst>
                                  <p:childTnLst>
                                    <p:set>
                                      <p:cBhvr>
                                        <p:cTn id="16" dur="1" fill="hold">
                                          <p:stCondLst>
                                            <p:cond delay="0"/>
                                          </p:stCondLst>
                                        </p:cTn>
                                        <p:tgtEl>
                                          <p:spTgt spid="35845"/>
                                        </p:tgtEl>
                                        <p:attrNameLst>
                                          <p:attrName>style.visibility</p:attrName>
                                        </p:attrNameLst>
                                      </p:cBhvr>
                                      <p:to>
                                        <p:strVal val="visible"/>
                                      </p:to>
                                    </p:set>
                                    <p:animEffect filter="wipe(down)">
                                      <p:cBhvr>
                                        <p:cTn id="17" dur="435">
                                          <p:stCondLst>
                                            <p:cond delay="0"/>
                                          </p:stCondLst>
                                        </p:cTn>
                                        <p:tgtEl>
                                          <p:spTgt spid="35845"/>
                                        </p:tgtEl>
                                      </p:cBhvr>
                                    </p:animEffect>
                                    <p:anim calcmode="lin" valueType="num">
                                      <p:cBhvr>
                                        <p:cTn id="18" dur="1367" tmFilter="0,0; 0.14,0.36; 0.43,0.73; 0.71,0.91; 1.0,1.0">
                                          <p:stCondLst>
                                            <p:cond delay="0"/>
                                          </p:stCondLst>
                                        </p:cTn>
                                        <p:tgtEl>
                                          <p:spTgt spid="35845"/>
                                        </p:tgtEl>
                                        <p:attrNameLst>
                                          <p:attrName>ppt_x</p:attrName>
                                        </p:attrNameLst>
                                      </p:cBhvr>
                                      <p:tavLst>
                                        <p:tav tm="0">
                                          <p:val>
                                            <p:strVal val="#ppt_x-0.25"/>
                                          </p:val>
                                        </p:tav>
                                        <p:tav tm="100000">
                                          <p:val>
                                            <p:strVal val="#ppt_x"/>
                                          </p:val>
                                        </p:tav>
                                      </p:tavLst>
                                    </p:anim>
                                    <p:anim calcmode="lin" valueType="num">
                                      <p:cBhvr>
                                        <p:cTn id="19" dur="498" tmFilter="0.0,0.0; 0.25,0.07; 0.50,0.2; 0.75,0.467; 1.0,1.0">
                                          <p:stCondLst>
                                            <p:cond delay="0"/>
                                          </p:stCondLst>
                                        </p:cTn>
                                        <p:tgtEl>
                                          <p:spTgt spid="35845"/>
                                        </p:tgtEl>
                                        <p:attrNameLst>
                                          <p:attrName>ppt_y</p:attrName>
                                        </p:attrNameLst>
                                      </p:cBhvr>
                                      <p:tavLst>
                                        <p:tav tm="0" fmla="#ppt_y-sin(pi*$)/3">
                                          <p:val>
                                            <p:fltVal val="0.5"/>
                                          </p:val>
                                        </p:tav>
                                        <p:tav tm="100000">
                                          <p:val>
                                            <p:fltVal val="1"/>
                                          </p:val>
                                        </p:tav>
                                      </p:tavLst>
                                    </p:anim>
                                    <p:anim calcmode="lin" valueType="num">
                                      <p:cBhvr>
                                        <p:cTn id="20" dur="498" tmFilter="0, 0; 0.125,0.2665; 0.25,0.4; 0.375,0.465; 0.5,0.5;  0.625,0.535; 0.75,0.6; 0.875,0.7335; 1,1">
                                          <p:stCondLst>
                                            <p:cond delay="498"/>
                                          </p:stCondLst>
                                        </p:cTn>
                                        <p:tgtEl>
                                          <p:spTgt spid="35845"/>
                                        </p:tgtEl>
                                        <p:attrNameLst>
                                          <p:attrName>ppt_y</p:attrName>
                                        </p:attrNameLst>
                                      </p:cBhvr>
                                      <p:tavLst>
                                        <p:tav tm="0" fmla="#ppt_y-sin(pi*$)/9">
                                          <p:val>
                                            <p:fltVal val="0"/>
                                          </p:val>
                                        </p:tav>
                                        <p:tav tm="100000">
                                          <p:val>
                                            <p:fltVal val="1"/>
                                          </p:val>
                                        </p:tav>
                                      </p:tavLst>
                                    </p:anim>
                                    <p:anim calcmode="lin" valueType="num">
                                      <p:cBhvr>
                                        <p:cTn id="21" dur="249" tmFilter="0, 0; 0.125,0.2665; 0.25,0.4; 0.375,0.465; 0.5,0.5;  0.625,0.535; 0.75,0.6; 0.875,0.7335; 1,1">
                                          <p:stCondLst>
                                            <p:cond delay="993"/>
                                          </p:stCondLst>
                                        </p:cTn>
                                        <p:tgtEl>
                                          <p:spTgt spid="35845"/>
                                        </p:tgtEl>
                                        <p:attrNameLst>
                                          <p:attrName>ppt_y</p:attrName>
                                        </p:attrNameLst>
                                      </p:cBhvr>
                                      <p:tavLst>
                                        <p:tav tm="0" fmla="#ppt_y-sin(pi*$)/27">
                                          <p:val>
                                            <p:fltVal val="0"/>
                                          </p:val>
                                        </p:tav>
                                        <p:tav tm="100000">
                                          <p:val>
                                            <p:fltVal val="1"/>
                                          </p:val>
                                        </p:tav>
                                      </p:tavLst>
                                    </p:anim>
                                    <p:anim calcmode="lin" valueType="num">
                                      <p:cBhvr>
                                        <p:cTn id="22" dur="123" tmFilter="0, 0; 0.125,0.2665; 0.25,0.4; 0.375,0.465; 0.5,0.5;  0.625,0.535; 0.75,0.6; 0.875,0.7335; 1,1">
                                          <p:stCondLst>
                                            <p:cond delay="1242"/>
                                          </p:stCondLst>
                                        </p:cTn>
                                        <p:tgtEl>
                                          <p:spTgt spid="35845"/>
                                        </p:tgtEl>
                                        <p:attrNameLst>
                                          <p:attrName>ppt_y</p:attrName>
                                        </p:attrNameLst>
                                      </p:cBhvr>
                                      <p:tavLst>
                                        <p:tav tm="0" fmla="#ppt_y-sin(pi*$)/81">
                                          <p:val>
                                            <p:fltVal val="0"/>
                                          </p:val>
                                        </p:tav>
                                        <p:tav tm="100000">
                                          <p:val>
                                            <p:fltVal val="1"/>
                                          </p:val>
                                        </p:tav>
                                      </p:tavLst>
                                    </p:anim>
                                    <p:animScale>
                                      <p:cBhvr>
                                        <p:cTn id="23" dur="20">
                                          <p:stCondLst>
                                            <p:cond delay="487"/>
                                          </p:stCondLst>
                                        </p:cTn>
                                        <p:tgtEl>
                                          <p:spTgt spid="35845"/>
                                        </p:tgtEl>
                                      </p:cBhvr>
                                      <p:to x="100000" y="60000"/>
                                    </p:animScale>
                                    <p:animScale>
                                      <p:cBhvr>
                                        <p:cTn id="24" dur="124" decel="50000">
                                          <p:stCondLst>
                                            <p:cond delay="507"/>
                                          </p:stCondLst>
                                        </p:cTn>
                                        <p:tgtEl>
                                          <p:spTgt spid="35845"/>
                                        </p:tgtEl>
                                      </p:cBhvr>
                                      <p:to x="100000" y="100000"/>
                                    </p:animScale>
                                    <p:animScale>
                                      <p:cBhvr>
                                        <p:cTn id="25" dur="20">
                                          <p:stCondLst>
                                            <p:cond delay="984"/>
                                          </p:stCondLst>
                                        </p:cTn>
                                        <p:tgtEl>
                                          <p:spTgt spid="35845"/>
                                        </p:tgtEl>
                                      </p:cBhvr>
                                      <p:to x="100000" y="80000"/>
                                    </p:animScale>
                                    <p:animScale>
                                      <p:cBhvr>
                                        <p:cTn id="26" dur="124" decel="50000">
                                          <p:stCondLst>
                                            <p:cond delay="1004"/>
                                          </p:stCondLst>
                                        </p:cTn>
                                        <p:tgtEl>
                                          <p:spTgt spid="35845"/>
                                        </p:tgtEl>
                                      </p:cBhvr>
                                      <p:to x="100000" y="100000"/>
                                    </p:animScale>
                                    <p:animScale>
                                      <p:cBhvr>
                                        <p:cTn id="27" dur="20">
                                          <p:stCondLst>
                                            <p:cond delay="1231"/>
                                          </p:stCondLst>
                                        </p:cTn>
                                        <p:tgtEl>
                                          <p:spTgt spid="35845"/>
                                        </p:tgtEl>
                                      </p:cBhvr>
                                      <p:to x="100000" y="90000"/>
                                    </p:animScale>
                                    <p:animScale>
                                      <p:cBhvr>
                                        <p:cTn id="28" dur="124" decel="50000">
                                          <p:stCondLst>
                                            <p:cond delay="1251"/>
                                          </p:stCondLst>
                                        </p:cTn>
                                        <p:tgtEl>
                                          <p:spTgt spid="35845"/>
                                        </p:tgtEl>
                                      </p:cBhvr>
                                      <p:to x="100000" y="100000"/>
                                    </p:animScale>
                                    <p:animScale>
                                      <p:cBhvr>
                                        <p:cTn id="29" dur="20">
                                          <p:stCondLst>
                                            <p:cond delay="1356"/>
                                          </p:stCondLst>
                                        </p:cTn>
                                        <p:tgtEl>
                                          <p:spTgt spid="35845"/>
                                        </p:tgtEl>
                                      </p:cBhvr>
                                      <p:to x="100000" y="95000"/>
                                    </p:animScale>
                                    <p:animScale>
                                      <p:cBhvr>
                                        <p:cTn id="30" dur="124" decel="50000">
                                          <p:stCondLst>
                                            <p:cond delay="1376"/>
                                          </p:stCondLst>
                                        </p:cTn>
                                        <p:tgtEl>
                                          <p:spTgt spid="35845"/>
                                        </p:tgtEl>
                                      </p:cBhvr>
                                      <p:to x="100000" y="100000"/>
                                    </p:animScale>
                                  </p:childTnLst>
                                </p:cTn>
                              </p:par>
                              <p:par>
                                <p:cTn id="31" presetID="2" presetClass="entr" presetSubtype="8" fill="hold" grpId="0" nodeType="withEffect">
                                  <p:stCondLst>
                                    <p:cond delay="200"/>
                                  </p:stCondLst>
                                  <p:childTnLst>
                                    <p:set>
                                      <p:cBhvr>
                                        <p:cTn id="32" dur="1" fill="hold">
                                          <p:stCondLst>
                                            <p:cond delay="0"/>
                                          </p:stCondLst>
                                        </p:cTn>
                                        <p:tgtEl>
                                          <p:spTgt spid="35847"/>
                                        </p:tgtEl>
                                        <p:attrNameLst>
                                          <p:attrName>style.visibility</p:attrName>
                                        </p:attrNameLst>
                                      </p:cBhvr>
                                      <p:to>
                                        <p:strVal val="visible"/>
                                      </p:to>
                                    </p:set>
                                    <p:anim calcmode="lin" valueType="num">
                                      <p:cBhvr>
                                        <p:cTn id="33" dur="200" fill="hold"/>
                                        <p:tgtEl>
                                          <p:spTgt spid="35847"/>
                                        </p:tgtEl>
                                        <p:attrNameLst>
                                          <p:attrName>ppt_x</p:attrName>
                                        </p:attrNameLst>
                                      </p:cBhvr>
                                      <p:tavLst>
                                        <p:tav tm="0">
                                          <p:val>
                                            <p:strVal val="0-#ppt_w/2"/>
                                          </p:val>
                                        </p:tav>
                                        <p:tav tm="100000">
                                          <p:val>
                                            <p:strVal val="#ppt_x"/>
                                          </p:val>
                                        </p:tav>
                                      </p:tavLst>
                                    </p:anim>
                                    <p:anim calcmode="lin" valueType="num">
                                      <p:cBhvr>
                                        <p:cTn id="34" dur="200" fill="hold"/>
                                        <p:tgtEl>
                                          <p:spTgt spid="35847"/>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200"/>
                                  </p:stCondLst>
                                  <p:childTnLst>
                                    <p:set>
                                      <p:cBhvr>
                                        <p:cTn id="36" dur="1" fill="hold">
                                          <p:stCondLst>
                                            <p:cond delay="0"/>
                                          </p:stCondLst>
                                        </p:cTn>
                                        <p:tgtEl>
                                          <p:spTgt spid="35846"/>
                                        </p:tgtEl>
                                        <p:attrNameLst>
                                          <p:attrName>style.visibility</p:attrName>
                                        </p:attrNameLst>
                                      </p:cBhvr>
                                      <p:to>
                                        <p:strVal val="visible"/>
                                      </p:to>
                                    </p:set>
                                    <p:anim calcmode="lin" valueType="num">
                                      <p:cBhvr>
                                        <p:cTn id="37" dur="200" fill="hold"/>
                                        <p:tgtEl>
                                          <p:spTgt spid="35846"/>
                                        </p:tgtEl>
                                        <p:attrNameLst>
                                          <p:attrName>ppt_x</p:attrName>
                                        </p:attrNameLst>
                                      </p:cBhvr>
                                      <p:tavLst>
                                        <p:tav tm="0">
                                          <p:val>
                                            <p:strVal val="1+#ppt_w/2"/>
                                          </p:val>
                                        </p:tav>
                                        <p:tav tm="100000">
                                          <p:val>
                                            <p:strVal val="#ppt_x"/>
                                          </p:val>
                                        </p:tav>
                                      </p:tavLst>
                                    </p:anim>
                                    <p:anim calcmode="lin" valueType="num">
                                      <p:cBhvr>
                                        <p:cTn id="38" dur="200" fill="hold"/>
                                        <p:tgtEl>
                                          <p:spTgt spid="35846"/>
                                        </p:tgtEl>
                                        <p:attrNameLst>
                                          <p:attrName>ppt_y</p:attrName>
                                        </p:attrNameLst>
                                      </p:cBhvr>
                                      <p:tavLst>
                                        <p:tav tm="0">
                                          <p:val>
                                            <p:strVal val="#ppt_y"/>
                                          </p:val>
                                        </p:tav>
                                        <p:tav tm="100000">
                                          <p:val>
                                            <p:strVal val="#ppt_y"/>
                                          </p:val>
                                        </p:tav>
                                      </p:tavLst>
                                    </p:anim>
                                  </p:childTnLst>
                                </p:cTn>
                              </p:par>
                              <p:par>
                                <p:cTn id="39" presetID="50" presetClass="entr" presetSubtype="0" decel="100000" fill="hold" grpId="0" nodeType="withEffect">
                                  <p:stCondLst>
                                    <p:cond delay="200"/>
                                  </p:stCondLst>
                                  <p:childTnLst>
                                    <p:set>
                                      <p:cBhvr>
                                        <p:cTn id="40" dur="1" fill="hold">
                                          <p:stCondLst>
                                            <p:cond delay="0"/>
                                          </p:stCondLst>
                                        </p:cTn>
                                        <p:tgtEl>
                                          <p:spTgt spid="35848"/>
                                        </p:tgtEl>
                                        <p:attrNameLst>
                                          <p:attrName>style.visibility</p:attrName>
                                        </p:attrNameLst>
                                      </p:cBhvr>
                                      <p:to>
                                        <p:strVal val="visible"/>
                                      </p:to>
                                    </p:set>
                                    <p:anim calcmode="lin" valueType="num">
                                      <p:cBhvr>
                                        <p:cTn id="41" dur="1000" fill="hold"/>
                                        <p:tgtEl>
                                          <p:spTgt spid="35848"/>
                                        </p:tgtEl>
                                        <p:attrNameLst>
                                          <p:attrName>ppt_w</p:attrName>
                                        </p:attrNameLst>
                                      </p:cBhvr>
                                      <p:tavLst>
                                        <p:tav tm="0">
                                          <p:val>
                                            <p:strVal val="#ppt_w+.3"/>
                                          </p:val>
                                        </p:tav>
                                        <p:tav tm="100000">
                                          <p:val>
                                            <p:strVal val="#ppt_w"/>
                                          </p:val>
                                        </p:tav>
                                      </p:tavLst>
                                    </p:anim>
                                    <p:anim calcmode="lin" valueType="num">
                                      <p:cBhvr>
                                        <p:cTn id="42" dur="1000" fill="hold"/>
                                        <p:tgtEl>
                                          <p:spTgt spid="35848"/>
                                        </p:tgtEl>
                                        <p:attrNameLst>
                                          <p:attrName>ppt_h</p:attrName>
                                        </p:attrNameLst>
                                      </p:cBhvr>
                                      <p:tavLst>
                                        <p:tav tm="0">
                                          <p:val>
                                            <p:strVal val="#ppt_h"/>
                                          </p:val>
                                        </p:tav>
                                        <p:tav tm="100000">
                                          <p:val>
                                            <p:strVal val="#ppt_h"/>
                                          </p:val>
                                        </p:tav>
                                      </p:tavLst>
                                    </p:anim>
                                    <p:animEffect filter="fade">
                                      <p:cBhvr>
                                        <p:cTn id="43" dur="1000"/>
                                        <p:tgtEl>
                                          <p:spTgt spid="35848"/>
                                        </p:tgtEl>
                                      </p:cBhvr>
                                    </p:animEffect>
                                  </p:childTnLst>
                                </p:cTn>
                              </p:par>
                              <p:par>
                                <p:cTn id="44" presetID="2" presetClass="entr" presetSubtype="2" fill="hold" grpId="0" nodeType="withEffect">
                                  <p:stCondLst>
                                    <p:cond delay="200"/>
                                  </p:stCondLst>
                                  <p:childTnLst>
                                    <p:set>
                                      <p:cBhvr>
                                        <p:cTn id="45" dur="1" fill="hold">
                                          <p:stCondLst>
                                            <p:cond delay="0"/>
                                          </p:stCondLst>
                                        </p:cTn>
                                        <p:tgtEl>
                                          <p:spTgt spid="15"/>
                                        </p:tgtEl>
                                        <p:attrNameLst>
                                          <p:attrName>style.visibility</p:attrName>
                                        </p:attrNameLst>
                                      </p:cBhvr>
                                      <p:to>
                                        <p:strVal val="visible"/>
                                      </p:to>
                                    </p:set>
                                    <p:anim calcmode="lin" valueType="num">
                                      <p:cBhvr>
                                        <p:cTn id="46" dur="200" fill="hold"/>
                                        <p:tgtEl>
                                          <p:spTgt spid="15"/>
                                        </p:tgtEl>
                                        <p:attrNameLst>
                                          <p:attrName>ppt_x</p:attrName>
                                        </p:attrNameLst>
                                      </p:cBhvr>
                                      <p:tavLst>
                                        <p:tav tm="0">
                                          <p:val>
                                            <p:strVal val="1+#ppt_w/2"/>
                                          </p:val>
                                        </p:tav>
                                        <p:tav tm="100000">
                                          <p:val>
                                            <p:strVal val="#ppt_x"/>
                                          </p:val>
                                        </p:tav>
                                      </p:tavLst>
                                    </p:anim>
                                    <p:anim calcmode="lin" valueType="num">
                                      <p:cBhvr>
                                        <p:cTn id="47" dur="2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ldLvl="0"/>
      <p:bldP spid="35846" grpId="0" bldLvl="0" animBg="1"/>
      <p:bldP spid="35847" grpId="0" bldLvl="0" animBg="1"/>
      <p:bldP spid="35848" grpId="0" bldLvl="0"/>
      <p:bldP spid="1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stretch>
            <a:fillRect/>
          </a:stretch>
        </p:blipFill>
        <p:spPr>
          <a:xfrm>
            <a:off x="447501" y="3717032"/>
            <a:ext cx="7924800" cy="2819400"/>
          </a:xfrm>
          <a:prstGeom prst="rect">
            <a:avLst/>
          </a:prstGeom>
        </p:spPr>
      </p:pic>
      <p:pic>
        <p:nvPicPr>
          <p:cNvPr id="5" name="图片 4"/>
          <p:cNvPicPr>
            <a:picLocks noChangeAspect="1"/>
          </p:cNvPicPr>
          <p:nvPr/>
        </p:nvPicPr>
        <p:blipFill>
          <a:blip r:embed="rId3"/>
          <a:stretch>
            <a:fillRect/>
          </a:stretch>
        </p:blipFill>
        <p:spPr>
          <a:xfrm>
            <a:off x="348369" y="332656"/>
            <a:ext cx="8123064" cy="2489125"/>
          </a:xfrm>
          <a:prstGeom prst="rect">
            <a:avLst/>
          </a:prstGeom>
        </p:spPr>
      </p:pic>
      <p:sp>
        <p:nvSpPr>
          <p:cNvPr id="6" name="下箭头 5"/>
          <p:cNvSpPr/>
          <p:nvPr/>
        </p:nvSpPr>
        <p:spPr>
          <a:xfrm>
            <a:off x="4049861" y="2996952"/>
            <a:ext cx="720080"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348369" y="404664"/>
            <a:ext cx="767247" cy="360040"/>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037197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Text"/>
  <p:tag name="MH" val="20160315165528"/>
  <p:tag name="MH_LIBRARY" val="GRAPHIC"/>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66"/>
    </a:dk1>
    <a:lt1>
      <a:srgbClr val="AFB5D5"/>
    </a:lt1>
    <a:dk2>
      <a:srgbClr val="4D4D4D"/>
    </a:dk2>
    <a:lt2>
      <a:srgbClr val="7DAFE1"/>
    </a:lt2>
    <a:accent1>
      <a:srgbClr val="26D2E4"/>
    </a:accent1>
    <a:accent2>
      <a:srgbClr val="D0E2F4"/>
    </a:accent2>
    <a:accent3>
      <a:srgbClr val="D4D7E7"/>
    </a:accent3>
    <a:accent4>
      <a:srgbClr val="000056"/>
    </a:accent4>
    <a:accent5>
      <a:srgbClr val="ACE5EF"/>
    </a:accent5>
    <a:accent6>
      <a:srgbClr val="BCCDDD"/>
    </a:accent6>
    <a:hlink>
      <a:srgbClr val="003366"/>
    </a:hlink>
    <a:folHlink>
      <a:srgbClr val="666699"/>
    </a:folHlink>
  </a:clrScheme>
</a:themeOverride>
</file>

<file path=docProps/app.xml><?xml version="1.0" encoding="utf-8"?>
<Properties xmlns="http://schemas.openxmlformats.org/officeDocument/2006/extended-properties" xmlns:vt="http://schemas.openxmlformats.org/officeDocument/2006/docPropsVTypes">
  <TotalTime>4204</TotalTime>
  <Words>1207</Words>
  <Application>Microsoft Office PowerPoint</Application>
  <PresentationFormat>全屏显示(4:3)</PresentationFormat>
  <Paragraphs>256</Paragraphs>
  <Slides>58</Slides>
  <Notes>3</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58</vt:i4>
      </vt:variant>
    </vt:vector>
  </HeadingPairs>
  <TitlesOfParts>
    <vt:vector size="76" baseType="lpstr">
      <vt:lpstr>Gulim</vt:lpstr>
      <vt:lpstr>Helvetica LT Std</vt:lpstr>
      <vt:lpstr>Hiragino Sans GB W3</vt:lpstr>
      <vt:lpstr>方正大黑简体</vt:lpstr>
      <vt:lpstr>方正兰亭超细黑简体</vt:lpstr>
      <vt:lpstr>黑体</vt:lpstr>
      <vt:lpstr>华文楷体</vt:lpstr>
      <vt:lpstr>华文新魏</vt:lpstr>
      <vt:lpstr>宋体</vt:lpstr>
      <vt:lpstr>微软雅黑</vt:lpstr>
      <vt:lpstr>幼圆</vt:lpstr>
      <vt:lpstr>Arial</vt:lpstr>
      <vt:lpstr>Calibri</vt:lpstr>
      <vt:lpstr>Franklin Gothic Book</vt:lpstr>
      <vt:lpstr>Segoe UI</vt:lpstr>
      <vt:lpstr>Wingdings</vt:lpstr>
      <vt:lpstr>Wingdings 2</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CNKI6.6新平台</vt:lpstr>
      <vt:lpstr>PowerPoint 演示文稿</vt:lpstr>
      <vt:lpstr>PowerPoint 演示文稿</vt:lpstr>
      <vt:lpstr>PowerPoint 演示文稿</vt:lpstr>
      <vt:lpstr>PowerPoint 演示文稿</vt:lpstr>
      <vt:lpstr>PowerPoint 演示文稿</vt:lpstr>
      <vt:lpstr>助力学习研究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高级检索</vt:lpstr>
      <vt:lpstr>高级检索</vt:lpstr>
      <vt:lpstr>期刊</vt:lpstr>
      <vt:lpstr>PowerPoint 演示文稿</vt:lpstr>
      <vt:lpstr>PowerPoint 演示文稿</vt:lpstr>
      <vt:lpstr>高被引</vt:lpstr>
      <vt:lpstr>重要作者</vt:lpstr>
      <vt:lpstr>重要机构</vt:lpstr>
      <vt:lpstr>重要基金</vt:lpstr>
      <vt:lpstr>引文文献库</vt:lpstr>
      <vt:lpstr>PowerPoint 演示文稿</vt:lpstr>
      <vt:lpstr>PowerPoint 演示文稿</vt:lpstr>
      <vt:lpstr>PowerPoint 演示文稿</vt:lpstr>
      <vt:lpstr>PowerPoint 演示文稿</vt:lpstr>
      <vt:lpstr>http://ref.cnki.net/REF/</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文献导出</vt:lpstr>
      <vt:lpstr>PowerPoint 演示文稿</vt:lpstr>
      <vt:lpstr>PowerPoint 演示文稿</vt:lpstr>
      <vt:lpstr>翻译助手</vt:lpstr>
      <vt:lpstr>学者成果库</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bj</dc:creator>
  <cp:lastModifiedBy>卢娜</cp:lastModifiedBy>
  <cp:revision>347</cp:revision>
  <dcterms:created xsi:type="dcterms:W3CDTF">2013-10-30T09:04:50Z</dcterms:created>
  <dcterms:modified xsi:type="dcterms:W3CDTF">2016-05-11T09:24:37Z</dcterms:modified>
</cp:coreProperties>
</file>