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222" r:id="rId4"/>
    <p:sldMasterId id="2147485228" r:id="rId5"/>
    <p:sldMasterId id="2147485230" r:id="rId6"/>
  </p:sldMasterIdLst>
  <p:notesMasterIdLst>
    <p:notesMasterId r:id="rId66"/>
  </p:notesMasterIdLst>
  <p:handoutMasterIdLst>
    <p:handoutMasterId r:id="rId67"/>
  </p:handoutMasterIdLst>
  <p:sldIdLst>
    <p:sldId id="270" r:id="rId7"/>
    <p:sldId id="347" r:id="rId8"/>
    <p:sldId id="349" r:id="rId9"/>
    <p:sldId id="350" r:id="rId10"/>
    <p:sldId id="348" r:id="rId11"/>
    <p:sldId id="351" r:id="rId12"/>
    <p:sldId id="303" r:id="rId13"/>
    <p:sldId id="304" r:id="rId14"/>
    <p:sldId id="305" r:id="rId15"/>
    <p:sldId id="306" r:id="rId16"/>
    <p:sldId id="343" r:id="rId17"/>
    <p:sldId id="323" r:id="rId18"/>
    <p:sldId id="344" r:id="rId19"/>
    <p:sldId id="307" r:id="rId20"/>
    <p:sldId id="273" r:id="rId21"/>
    <p:sldId id="274" r:id="rId22"/>
    <p:sldId id="311" r:id="rId23"/>
    <p:sldId id="312" r:id="rId24"/>
    <p:sldId id="313" r:id="rId25"/>
    <p:sldId id="283" r:id="rId26"/>
    <p:sldId id="334" r:id="rId27"/>
    <p:sldId id="335" r:id="rId28"/>
    <p:sldId id="336" r:id="rId29"/>
    <p:sldId id="337" r:id="rId30"/>
    <p:sldId id="324" r:id="rId31"/>
    <p:sldId id="329" r:id="rId32"/>
    <p:sldId id="330" r:id="rId33"/>
    <p:sldId id="331" r:id="rId34"/>
    <p:sldId id="345" r:id="rId35"/>
    <p:sldId id="332" r:id="rId36"/>
    <p:sldId id="288" r:id="rId37"/>
    <p:sldId id="287" r:id="rId38"/>
    <p:sldId id="289" r:id="rId39"/>
    <p:sldId id="290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60" r:id="rId49"/>
    <p:sldId id="322" r:id="rId50"/>
    <p:sldId id="293" r:id="rId51"/>
    <p:sldId id="296" r:id="rId52"/>
    <p:sldId id="295" r:id="rId53"/>
    <p:sldId id="298" r:id="rId54"/>
    <p:sldId id="299" r:id="rId55"/>
    <p:sldId id="297" r:id="rId56"/>
    <p:sldId id="338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269" r:id="rId65"/>
  </p:sldIdLst>
  <p:sldSz cx="9144000" cy="6858000" type="screen4x3"/>
  <p:notesSz cx="7315200" cy="9601200"/>
  <p:custDataLst>
    <p:tags r:id="rId68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15968"/>
    <a:srgbClr val="31859C"/>
    <a:srgbClr val="B7DEE8"/>
    <a:srgbClr val="10253F"/>
    <a:srgbClr val="A41829"/>
    <a:srgbClr val="570D16"/>
    <a:srgbClr val="1F58D7"/>
    <a:srgbClr val="07124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5" autoAdjust="0"/>
    <p:restoredTop sz="95797" autoAdjust="0"/>
  </p:normalViewPr>
  <p:slideViewPr>
    <p:cSldViewPr snapToGrid="0">
      <p:cViewPr varScale="1">
        <p:scale>
          <a:sx n="64" d="100"/>
          <a:sy n="64" d="100"/>
        </p:scale>
        <p:origin x="118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227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10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ags" Target="tags/tag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40-4DD5-93D0-C09111B6C5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40-4DD5-93D0-C09111B6C57B}"/>
              </c:ext>
            </c:extLst>
          </c:dPt>
          <c:cat>
            <c:strRef>
              <c:f>Sheet1!$A$2:$A$3</c:f>
              <c:strCache>
                <c:ptCount val="2"/>
                <c:pt idx="0">
                  <c:v>Active Full Text</c:v>
                </c:pt>
                <c:pt idx="1">
                  <c:v>MEDLINE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1748</c:v>
                </c:pt>
                <c:pt idx="1">
                  <c:v>5631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40-4DD5-93D0-C09111B6C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2BFAC09-2DCB-4A16-9145-5DFF1B8549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61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1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2FA5458-0C6F-4A67-9F5B-8329021F77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97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33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CD109-D7C0-46FD-83B1-3B5DD039AE6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1780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89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4225" indent="-3016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906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A77BAB-7C9F-49E7-8D95-89CAB411A465}" type="slidenum">
              <a:rPr lang="zh-CN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10</a:t>
            </a:fld>
            <a:endParaRPr lang="zh-CN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9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66" y="4560901"/>
            <a:ext cx="5362470" cy="4319548"/>
          </a:xfrm>
          <a:noFill/>
          <a:ln/>
        </p:spPr>
        <p:txBody>
          <a:bodyPr lIns="96649" tIns="48323" rIns="96649" bIns="48323"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69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xfrm>
            <a:off x="731856" y="4560901"/>
            <a:ext cx="5851490" cy="4319548"/>
          </a:xfrm>
          <a:noFill/>
          <a:ln/>
        </p:spPr>
        <p:txBody>
          <a:bodyPr lIns="96649" tIns="48323" rIns="96649" bIns="48323"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 txBox="1">
            <a:spLocks noGrp="1"/>
          </p:cNvSpPr>
          <p:nvPr/>
        </p:nvSpPr>
        <p:spPr bwMode="auto">
          <a:xfrm>
            <a:off x="4143271" y="912015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9" tIns="48323" rIns="96649" bIns="48323" anchor="b"/>
          <a:lstStyle/>
          <a:p>
            <a:pPr marL="0" marR="0" lvl="0" indent="0" algn="r" defTabSz="9656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6456B-F775-4956-87EF-F05307930423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pPr marL="0" marR="0" lvl="0" indent="0" algn="r" defTabSz="96569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14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4225" indent="-3016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906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A77BAB-7C9F-49E7-8D95-89CAB411A465}" type="slidenum">
              <a:rPr lang="zh-CN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17</a:t>
            </a:fld>
            <a:endParaRPr lang="zh-CN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9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4225" indent="-3016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906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A77BAB-7C9F-49E7-8D95-89CAB411A465}" type="slidenum">
              <a:rPr lang="zh-CN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18</a:t>
            </a:fld>
            <a:endParaRPr lang="zh-CN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4225" indent="-3016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906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A77BAB-7C9F-49E7-8D95-89CAB411A465}" type="slidenum">
              <a:rPr lang="zh-CN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35</a:t>
            </a:fld>
            <a:endParaRPr lang="zh-CN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3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4225" indent="-301625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906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A77BAB-7C9F-49E7-8D95-89CAB411A465}" type="slidenum">
              <a:rPr lang="zh-CN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42</a:t>
            </a:fld>
            <a:endParaRPr lang="zh-CN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9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8663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213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3950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4261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9324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34591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055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809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8226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3652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6242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541645"/>
            <a:ext cx="77723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539266" y="4881254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539266" y="4070497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253805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6247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5764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1251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162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38"/>
          <a:stretch/>
        </p:blipFill>
        <p:spPr>
          <a:xfrm>
            <a:off x="378" y="283"/>
            <a:ext cx="9143244" cy="13551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3"/>
          <a:stretch/>
        </p:blipFill>
        <p:spPr>
          <a:xfrm>
            <a:off x="378" y="6379285"/>
            <a:ext cx="9143244" cy="47843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12/7/2017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38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3" r:id="rId1"/>
    <p:sldLayoutId id="2147485224" r:id="rId2"/>
    <p:sldLayoutId id="2147485225" r:id="rId3"/>
    <p:sldLayoutId id="2147485226" r:id="rId4"/>
    <p:sldLayoutId id="2147485227" r:id="rId5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12/7/2017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03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9" r:id="rId1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3"/>
          <a:stretch/>
        </p:blipFill>
        <p:spPr>
          <a:xfrm>
            <a:off x="378" y="6379285"/>
            <a:ext cx="9143244" cy="47843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/>
              <a:t>12/7/2017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34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1" r:id="rId1"/>
    <p:sldLayoutId id="2147485232" r:id="rId2"/>
    <p:sldLayoutId id="2147485233" r:id="rId3"/>
    <p:sldLayoutId id="2147485234" r:id="rId4"/>
    <p:sldLayoutId id="2147485235" r:id="rId5"/>
    <p:sldLayoutId id="2147485236" r:id="rId6"/>
    <p:sldLayoutId id="2147485237" r:id="rId7"/>
    <p:sldLayoutId id="2147485238" r:id="rId8"/>
    <p:sldLayoutId id="2147485239" r:id="rId9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200"/>
        </a:spcBef>
        <a:buClrTx/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Tx/>
        <a:buFont typeface="Arial" panose="020B0604020202020204" pitchFamily="34" charset="0"/>
        <a:buChar char="-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ts val="1200"/>
        </a:spcBef>
        <a:buClrTx/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ts val="1200"/>
        </a:spcBef>
        <a:buClrTx/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ts val="1200"/>
        </a:spcBef>
        <a:buClrTx/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hyperlink" Target="http://advances.nutrition.org/content/current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gif"/><Relationship Id="rId11" Type="http://schemas.openxmlformats.org/officeDocument/2006/relationships/image" Target="../media/image24.gif"/><Relationship Id="rId5" Type="http://schemas.openxmlformats.org/officeDocument/2006/relationships/hyperlink" Target="http://jn.nutrition.org/content/current" TargetMode="External"/><Relationship Id="rId10" Type="http://schemas.openxmlformats.org/officeDocument/2006/relationships/hyperlink" Target="http://www.ajcn.org/content/current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70473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9144000" cy="1394791"/>
          </a:xfrm>
        </p:spPr>
        <p:txBody>
          <a:bodyPr/>
          <a:lstStyle/>
          <a:p>
            <a:pPr algn="l" eaLnBrk="1" fontAlgn="ctr" hangingPunct="1">
              <a:spcAft>
                <a:spcPts val="0"/>
              </a:spcAft>
              <a:buFont typeface="Arial"/>
              <a:buNone/>
              <a:defRPr/>
            </a:pPr>
            <a:endParaRPr lang="en-US" altLang="zh-CN" sz="2400" dirty="0">
              <a:solidFill>
                <a:schemeClr val="tx1"/>
              </a:solidFill>
            </a:endParaRPr>
          </a:p>
          <a:p>
            <a:pPr eaLnBrk="1" fontAlgn="ctr" hangingPunct="1">
              <a:spcAft>
                <a:spcPts val="0"/>
              </a:spcAft>
              <a:buFont typeface="Arial"/>
              <a:buNone/>
              <a:defRPr/>
            </a:pPr>
            <a:r>
              <a:rPr lang="zh-CN" altLang="en-US" sz="2400" dirty="0">
                <a:solidFill>
                  <a:schemeClr val="tx1"/>
                </a:solidFill>
              </a:rPr>
              <a:t>第一部分： 数据库内容介绍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AU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4382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1938338" y="439738"/>
            <a:ext cx="464026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ts val="750"/>
              </a:spcBef>
              <a:spcAft>
                <a:spcPts val="1125"/>
              </a:spcAft>
              <a:buClrTx/>
              <a:buFontTx/>
              <a:buNone/>
            </a:pPr>
            <a:r>
              <a:rPr lang="en-US" altLang="zh-CN" sz="2800" b="1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MEDLINE</a:t>
            </a:r>
            <a:r>
              <a:rPr lang="zh-CN" altLang="en-US" sz="2800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与</a:t>
            </a:r>
            <a:r>
              <a:rPr lang="en-US" altLang="zh-CN" sz="2800" b="1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PubMed</a:t>
            </a:r>
            <a:r>
              <a:rPr lang="zh-CN" altLang="en-US" sz="2800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的区别</a:t>
            </a:r>
            <a:endParaRPr lang="zh-CN" altLang="en-US" sz="28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193537" y="3263487"/>
            <a:ext cx="8583613" cy="324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MEDLINE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是一个数据库，是美国国立医学图书馆（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The National Library of Medicine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，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NLM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）生产的国际性综合生物医学信息书目数据库，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是当前国际上最权威的生物医学文献数据库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。内容包括美国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《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医学索引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》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Index </a:t>
            </a:r>
            <a:r>
              <a:rPr lang="en-US" altLang="zh-CN" sz="1800" dirty="0" err="1">
                <a:solidFill>
                  <a:srgbClr val="000000"/>
                </a:solidFill>
                <a:ea typeface="MS PGothic" panose="020B0600070205080204" pitchFamily="34" charset="-128"/>
              </a:rPr>
              <a:t>Medicus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，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IM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）的全部内容和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《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牙科文献索引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》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Index to Dental Literature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）、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《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国际护理索引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》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</a:rPr>
              <a:t>International Nursing Index</a:t>
            </a:r>
            <a:r>
              <a:rPr lang="zh-CN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）的部分内容，涉及基础医学、临床医学、环境医学、营养卫生、职业病学、卫生管理、医疗保健、微生物、药学、社会医学等领域。</a:t>
            </a:r>
            <a:endParaRPr lang="en-US" altLang="zh-CN" sz="18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algn="l" eaLnBrk="1" hangingPunct="1">
              <a:lnSpc>
                <a:spcPct val="115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  <a:ea typeface="MS PGothic" panose="020B0600070205080204" pitchFamily="34" charset="-128"/>
              </a:rPr>
              <a:t>MEDLINE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收录</a:t>
            </a:r>
            <a:r>
              <a:rPr lang="en-US" altLang="zh-CN" sz="1800" dirty="0">
                <a:solidFill>
                  <a:srgbClr val="FF0000"/>
                </a:solidFill>
                <a:ea typeface="MS PGothic" panose="020B0600070205080204" pitchFamily="34" charset="-128"/>
              </a:rPr>
              <a:t>1966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年以来世界</a:t>
            </a:r>
            <a:r>
              <a:rPr lang="en-US" altLang="zh-CN" sz="1800" dirty="0">
                <a:solidFill>
                  <a:srgbClr val="FF0000"/>
                </a:solidFill>
                <a:ea typeface="MS PGothic" panose="020B0600070205080204" pitchFamily="34" charset="-128"/>
              </a:rPr>
              <a:t>70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多个国家和地区出版的</a:t>
            </a:r>
            <a:r>
              <a:rPr lang="en-US" altLang="zh-CN" sz="1800" b="1" dirty="0">
                <a:solidFill>
                  <a:srgbClr val="FF0000"/>
                </a:solidFill>
                <a:ea typeface="MS PGothic" panose="020B0600070205080204" pitchFamily="34" charset="-128"/>
              </a:rPr>
              <a:t>3600</a:t>
            </a:r>
            <a:r>
              <a:rPr lang="zh-CN" altLang="en-US" sz="1800" b="1" dirty="0">
                <a:solidFill>
                  <a:srgbClr val="FF0000"/>
                </a:solidFill>
                <a:ea typeface="MS PGothic" panose="020B0600070205080204" pitchFamily="34" charset="-128"/>
              </a:rPr>
              <a:t>余种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生物医学期刊的文献，近</a:t>
            </a:r>
            <a:r>
              <a:rPr lang="en-US" altLang="zh-CN" sz="1800" dirty="0">
                <a:solidFill>
                  <a:srgbClr val="FF0000"/>
                </a:solidFill>
                <a:ea typeface="MS PGothic" panose="020B0600070205080204" pitchFamily="34" charset="-128"/>
              </a:rPr>
              <a:t>960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万条记录。目前每年递增</a:t>
            </a:r>
            <a:r>
              <a:rPr lang="en-US" altLang="zh-CN" sz="1800" dirty="0">
                <a:solidFill>
                  <a:srgbClr val="FF0000"/>
                </a:solidFill>
                <a:ea typeface="MS PGothic" panose="020B0600070205080204" pitchFamily="34" charset="-128"/>
              </a:rPr>
              <a:t>30-35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万条记录，以</a:t>
            </a:r>
            <a:r>
              <a:rPr lang="zh-CN" altLang="en-US" sz="1800" b="1" dirty="0">
                <a:ea typeface="MS PGothic" panose="020B0600070205080204" pitchFamily="34" charset="-128"/>
              </a:rPr>
              <a:t>题录和文摘形式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进行报道，其中</a:t>
            </a:r>
            <a:r>
              <a:rPr lang="en-US" altLang="zh-CN" sz="1800" dirty="0">
                <a:solidFill>
                  <a:srgbClr val="FF0000"/>
                </a:solidFill>
                <a:ea typeface="MS PGothic" panose="020B0600070205080204" pitchFamily="34" charset="-128"/>
              </a:rPr>
              <a:t>75%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是英文文献，</a:t>
            </a:r>
            <a:r>
              <a:rPr lang="en-US" altLang="zh-CN" sz="1800" dirty="0">
                <a:solidFill>
                  <a:srgbClr val="FF0000"/>
                </a:solidFill>
                <a:ea typeface="MS PGothic" panose="020B0600070205080204" pitchFamily="34" charset="-128"/>
              </a:rPr>
              <a:t>70%-80%</a:t>
            </a:r>
            <a:r>
              <a:rPr lang="zh-CN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文献有英文文摘。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21" y="1729409"/>
            <a:ext cx="8567571" cy="14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2671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9" r="24721" b="57733"/>
          <a:stretch/>
        </p:blipFill>
        <p:spPr bwMode="auto">
          <a:xfrm>
            <a:off x="1161463" y="2133600"/>
            <a:ext cx="6860829" cy="135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384" y="3723861"/>
            <a:ext cx="721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Medline Complete</a:t>
            </a:r>
            <a:r>
              <a:rPr lang="zh-CN" altLang="en-US" dirty="0"/>
              <a:t>生物医学系列数据库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以</a:t>
            </a:r>
            <a:r>
              <a:rPr lang="en-US" altLang="zh-CN" dirty="0">
                <a:solidFill>
                  <a:srgbClr val="FF0000"/>
                </a:solidFill>
              </a:rPr>
              <a:t>Medline</a:t>
            </a:r>
            <a:r>
              <a:rPr lang="zh-CN" altLang="en-US" dirty="0">
                <a:solidFill>
                  <a:srgbClr val="FF0000"/>
                </a:solidFill>
              </a:rPr>
              <a:t>文献为基础，并且搜集其全文刊物内容而成的全文数据库。</a:t>
            </a:r>
          </a:p>
        </p:txBody>
      </p:sp>
    </p:spTree>
    <p:extLst>
      <p:ext uri="{BB962C8B-B14F-4D97-AF65-F5344CB8AC3E}">
        <p14:creationId xmlns:p14="http://schemas.microsoft.com/office/powerpoint/2010/main" val="428986371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/>
          </p:nvPr>
        </p:nvGraphicFramePr>
        <p:xfrm>
          <a:off x="3691470" y="189495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15469" y="2610915"/>
            <a:ext cx="140455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34" charset="-128"/>
              </a:rPr>
              <a:t>31.04%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34" charset="-128"/>
              </a:rPr>
              <a:t>Active </a:t>
            </a:r>
            <a:b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34" charset="-128"/>
              </a:rPr>
            </a:b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34" charset="-128"/>
              </a:rPr>
              <a:t>Full Text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484469" y="4070006"/>
            <a:ext cx="3276600" cy="914400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PubMed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6772"/>
            <a:ext cx="8229600" cy="1143000"/>
          </a:xfrm>
        </p:spPr>
        <p:txBody>
          <a:bodyPr/>
          <a:lstStyle/>
          <a:p>
            <a:r>
              <a:rPr lang="en-US" dirty="0"/>
              <a:t>MEDLINE Complete  </a:t>
            </a:r>
            <a:r>
              <a:rPr lang="zh-CN" altLang="en-US" dirty="0"/>
              <a:t>提供超过占</a:t>
            </a:r>
            <a:r>
              <a:rPr lang="en-US" altLang="zh-CN" dirty="0"/>
              <a:t>PubMed</a:t>
            </a:r>
            <a:r>
              <a:rPr lang="zh-CN" altLang="en-US" dirty="0"/>
              <a:t>总量</a:t>
            </a:r>
            <a:r>
              <a:rPr lang="en-US" altLang="zh-CN" dirty="0"/>
              <a:t>1/3</a:t>
            </a:r>
            <a:r>
              <a:rPr lang="zh-CN" altLang="en-US" dirty="0"/>
              <a:t>的持续出版的全文期刊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33600"/>
            <a:ext cx="3657600" cy="3992563"/>
          </a:xfrm>
        </p:spPr>
        <p:txBody>
          <a:bodyPr/>
          <a:lstStyle/>
          <a:p>
            <a:r>
              <a:rPr lang="en-US" dirty="0"/>
              <a:t>MEDLINE Complete provides ongoing </a:t>
            </a:r>
            <a:br>
              <a:rPr lang="en-US" dirty="0"/>
            </a:br>
            <a:r>
              <a:rPr lang="en-US" dirty="0"/>
              <a:t>full text for </a:t>
            </a:r>
            <a:r>
              <a:rPr lang="en-US" b="1" dirty="0">
                <a:solidFill>
                  <a:schemeClr val="accent1"/>
                </a:solidFill>
              </a:rPr>
              <a:t>1,764</a:t>
            </a:r>
            <a:r>
              <a:rPr lang="en-US" dirty="0"/>
              <a:t> of </a:t>
            </a:r>
            <a:br>
              <a:rPr lang="en-US" dirty="0"/>
            </a:br>
            <a:r>
              <a:rPr lang="en-US" dirty="0"/>
              <a:t>the </a:t>
            </a:r>
            <a:r>
              <a:rPr lang="en-US" b="1" dirty="0">
                <a:solidFill>
                  <a:schemeClr val="accent1"/>
                </a:solidFill>
              </a:rPr>
              <a:t>5,631</a:t>
            </a:r>
            <a:r>
              <a:rPr lang="en-US" dirty="0"/>
              <a:t> journals </a:t>
            </a:r>
            <a:r>
              <a:rPr lang="en-US" dirty="0">
                <a:solidFill>
                  <a:srgbClr val="FF0000"/>
                </a:solidFill>
              </a:rPr>
              <a:t>currently indexed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in PubMed</a:t>
            </a:r>
          </a:p>
        </p:txBody>
      </p:sp>
    </p:spTree>
    <p:extLst>
      <p:ext uri="{BB962C8B-B14F-4D97-AF65-F5344CB8AC3E}">
        <p14:creationId xmlns:p14="http://schemas.microsoft.com/office/powerpoint/2010/main" val="211194149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MEDLINE Complete is the world’s largest full-text companion to PubMed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418898"/>
              </p:ext>
            </p:extLst>
          </p:nvPr>
        </p:nvGraphicFramePr>
        <p:xfrm>
          <a:off x="457200" y="2372360"/>
          <a:ext cx="8229600" cy="184901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41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4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3940"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5416" marR="95416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# of Full-Text Journals</a:t>
                      </a:r>
                    </a:p>
                  </a:txBody>
                  <a:tcPr marL="95416" marR="95416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# of Full-Text 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Peer-Reviewed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 Journals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5416" marR="95416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074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MEDLINE </a:t>
                      </a:r>
                      <a:br>
                        <a:rPr lang="en-US" sz="24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Complete</a:t>
                      </a:r>
                    </a:p>
                  </a:txBody>
                  <a:tcPr marL="95416" marR="95416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</a:rPr>
                        <a:t>2,323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</a:rPr>
                        <a:t>2,247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443838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Ｐゴシック" pitchFamily="34" charset="-128"/>
              </a:rPr>
              <a:t>Figures as of 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October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Ｐゴシック" pitchFamily="34" charset="-128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400977845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ASurgeon"/>
          <p:cNvPicPr>
            <a:picLocks noChangeAspect="1" noChangeArrowheads="1"/>
          </p:cNvPicPr>
          <p:nvPr/>
        </p:nvPicPr>
        <p:blipFill rotWithShape="1">
          <a:blip r:embed="rId2" cstate="print"/>
          <a:srcRect l="7538" t="2551" r="8583" b="2642"/>
          <a:stretch/>
        </p:blipFill>
        <p:spPr bwMode="auto">
          <a:xfrm>
            <a:off x="6523056" y="1549957"/>
            <a:ext cx="2380632" cy="336346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843" name="Picture 3" descr="AFamilyPhysician"/>
          <p:cNvPicPr>
            <a:picLocks noChangeAspect="1" noChangeArrowheads="1"/>
          </p:cNvPicPr>
          <p:nvPr/>
        </p:nvPicPr>
        <p:blipFill rotWithShape="1">
          <a:blip r:embed="rId3" cstate="print"/>
          <a:srcRect l="5184" t="3095" r="4527" b="4562"/>
          <a:stretch/>
        </p:blipFill>
        <p:spPr bwMode="auto">
          <a:xfrm>
            <a:off x="3142067" y="1549957"/>
            <a:ext cx="3112620" cy="4209579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842" name="Title 3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  <a:solidFill>
            <a:schemeClr val="accent1"/>
          </a:solidFill>
          <a:ln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MEDLINE Complete 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</a:t>
            </a:r>
            <a:b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无延迟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持续出版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全文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刊举例：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 descr="Adv Nutr Current Issue Cover">
            <a:hlinkClick r:id="rId4" tooltip="&quot;Advances in Nutrition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/>
          <a:stretch/>
        </p:blipFill>
        <p:spPr bwMode="auto">
          <a:xfrm>
            <a:off x="220176" y="1544095"/>
            <a:ext cx="2793442" cy="371312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848" name="Picture 8" descr="Diabetes Care"/>
          <p:cNvPicPr>
            <a:picLocks noChangeAspect="1" noChangeArrowheads="1"/>
          </p:cNvPicPr>
          <p:nvPr/>
        </p:nvPicPr>
        <p:blipFill rotWithShape="1">
          <a:blip r:embed="rId6" cstate="print"/>
          <a:srcRect l="5654" t="2586" r="5850" b="5886"/>
          <a:stretch/>
        </p:blipFill>
        <p:spPr bwMode="auto">
          <a:xfrm>
            <a:off x="3142067" y="2352293"/>
            <a:ext cx="3018350" cy="390221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849" name="Picture 9" descr="Diabetes_"/>
          <p:cNvPicPr>
            <a:picLocks noChangeAspect="1" noChangeArrowheads="1"/>
          </p:cNvPicPr>
          <p:nvPr/>
        </p:nvPicPr>
        <p:blipFill rotWithShape="1">
          <a:blip r:embed="rId7" cstate="print"/>
          <a:srcRect l="5674" t="2885" r="5307" b="3202"/>
          <a:stretch/>
        </p:blipFill>
        <p:spPr bwMode="auto">
          <a:xfrm>
            <a:off x="5303961" y="2988799"/>
            <a:ext cx="2851747" cy="376067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845" name="Picture 5" descr="AnnalsInternalMedicine"/>
          <p:cNvPicPr>
            <a:picLocks noChangeAspect="1" noChangeArrowheads="1"/>
          </p:cNvPicPr>
          <p:nvPr/>
        </p:nvPicPr>
        <p:blipFill rotWithShape="1">
          <a:blip r:embed="rId8" cstate="print"/>
          <a:srcRect l="6956" t="3799" r="8110" b="4195"/>
          <a:stretch/>
        </p:blipFill>
        <p:spPr bwMode="auto">
          <a:xfrm>
            <a:off x="395793" y="2897133"/>
            <a:ext cx="2833635" cy="3852337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80874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91" name="Picture 27" descr="JFamilyPractice_"/>
          <p:cNvPicPr>
            <a:picLocks noChangeAspect="1" noChangeArrowheads="1"/>
          </p:cNvPicPr>
          <p:nvPr/>
        </p:nvPicPr>
        <p:blipFill rotWithShape="1">
          <a:blip r:embed="rId3" cstate="print"/>
          <a:srcRect l="8519" t="2973" r="4316" b="3652"/>
          <a:stretch/>
        </p:blipFill>
        <p:spPr bwMode="auto">
          <a:xfrm>
            <a:off x="2745577" y="1511439"/>
            <a:ext cx="2985566" cy="425255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867" name="Picture 3" descr="JNuclearMedicine"/>
          <p:cNvPicPr>
            <a:picLocks noChangeAspect="1" noChangeArrowheads="1"/>
          </p:cNvPicPr>
          <p:nvPr/>
        </p:nvPicPr>
        <p:blipFill rotWithShape="1">
          <a:blip r:embed="rId4" cstate="print"/>
          <a:srcRect l="6035" t="4162" r="8529" b="4678"/>
          <a:stretch/>
        </p:blipFill>
        <p:spPr bwMode="auto">
          <a:xfrm>
            <a:off x="4351405" y="2539413"/>
            <a:ext cx="2849234" cy="380010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J. Nutr. Current Issue Cover">
            <a:hlinkClick r:id="rId5" tooltip="&quot;The Journal of Nutrition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23" y="1511439"/>
            <a:ext cx="2482617" cy="3431287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866" name="Picture 2" descr="JExperimentalHematology"/>
          <p:cNvPicPr>
            <a:picLocks noChangeAspect="1" noChangeArrowheads="1"/>
          </p:cNvPicPr>
          <p:nvPr/>
        </p:nvPicPr>
        <p:blipFill rotWithShape="1">
          <a:blip r:embed="rId7" cstate="print"/>
          <a:srcRect l="8487" t="3230" r="9003" b="25518"/>
          <a:stretch/>
        </p:blipFill>
        <p:spPr bwMode="auto">
          <a:xfrm>
            <a:off x="6287958" y="1418215"/>
            <a:ext cx="2560514" cy="276395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874" name="Picture 10" descr="JClinicalOncology_"/>
          <p:cNvPicPr>
            <a:picLocks noChangeAspect="1" noChangeArrowheads="1"/>
          </p:cNvPicPr>
          <p:nvPr/>
        </p:nvPicPr>
        <p:blipFill rotWithShape="1">
          <a:blip r:embed="rId8" cstate="print"/>
          <a:srcRect l="6268" t="3449" r="7467" b="23032"/>
          <a:stretch/>
        </p:blipFill>
        <p:spPr bwMode="auto">
          <a:xfrm>
            <a:off x="6287958" y="3940925"/>
            <a:ext cx="2594471" cy="276395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0" descr="Genetics_"/>
          <p:cNvPicPr>
            <a:picLocks noChangeAspect="1" noChangeArrowheads="1"/>
          </p:cNvPicPr>
          <p:nvPr/>
        </p:nvPicPr>
        <p:blipFill rotWithShape="1">
          <a:blip r:embed="rId9" cstate="print"/>
          <a:srcRect l="6222" t="7066" r="5416" b="2996"/>
          <a:stretch/>
        </p:blipFill>
        <p:spPr bwMode="auto">
          <a:xfrm>
            <a:off x="3209064" y="3579959"/>
            <a:ext cx="2575914" cy="3277334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m J Clin Nutr Current Issue Cover">
            <a:hlinkClick r:id="rId10" tooltip="&quot;The American Journal of Clinical Nutrition&quot;"/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7"/>
          <a:stretch/>
        </p:blipFill>
        <p:spPr bwMode="auto">
          <a:xfrm>
            <a:off x="169390" y="3637714"/>
            <a:ext cx="2527354" cy="2920104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0" y="188913"/>
            <a:ext cx="91440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MEDLINE Complete 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</a:t>
            </a:r>
            <a:b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无延迟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持续出版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全文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刊举例：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28419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3139" y="1080052"/>
            <a:ext cx="4601817" cy="4267200"/>
          </a:xfrm>
        </p:spPr>
        <p:txBody>
          <a:bodyPr/>
          <a:lstStyle/>
          <a:p>
            <a:pPr algn="l" eaLnBrk="1" fontAlgn="ctr" hangingPunct="1">
              <a:spcAft>
                <a:spcPts val="0"/>
              </a:spcAft>
              <a:buFont typeface="Arial"/>
              <a:buNone/>
              <a:defRPr/>
            </a:pPr>
            <a:endParaRPr lang="en-US" altLang="zh-CN" sz="2400" dirty="0">
              <a:solidFill>
                <a:schemeClr val="tx1"/>
              </a:solidFill>
            </a:endParaRPr>
          </a:p>
          <a:p>
            <a:pPr algn="l" eaLnBrk="1" fontAlgn="ctr" hangingPunct="1">
              <a:spcAft>
                <a:spcPts val="0"/>
              </a:spcAft>
              <a:buFont typeface="Arial"/>
              <a:buNone/>
              <a:defRPr/>
            </a:pPr>
            <a:r>
              <a:rPr lang="zh-CN" altLang="en-US" sz="2400" dirty="0">
                <a:solidFill>
                  <a:schemeClr val="tx1"/>
                </a:solidFill>
              </a:rPr>
              <a:t>第二部分： 上机操作演示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eaLnBrk="1" fontAlgn="ctr" hangingPunct="1">
              <a:spcAft>
                <a:spcPts val="0"/>
              </a:spcAft>
              <a:buFont typeface="Arial"/>
              <a:buNone/>
              <a:defRPr/>
            </a:pPr>
            <a:endParaRPr lang="en-US" altLang="zh-CN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defTabSz="914400" eaLnBrk="1" fontAlgn="ctr" hangingPunct="1">
              <a:buFont typeface="Wingdings" pitchFamily="2" charset="2"/>
              <a:buChar char="Ø"/>
              <a:defRPr/>
            </a:pPr>
            <a:r>
              <a:rPr lang="zh-CN" altLang="zh-CN" sz="2400" dirty="0">
                <a:solidFill>
                  <a:srgbClr val="000000"/>
                </a:solidFill>
                <a:cs typeface="Arial" charset="0"/>
              </a:rPr>
              <a:t>基本检索</a:t>
            </a:r>
            <a:r>
              <a:rPr lang="zh-CN" altLang="en-US" sz="2400" dirty="0">
                <a:solidFill>
                  <a:srgbClr val="000000"/>
                </a:solidFill>
                <a:cs typeface="Arial" charset="0"/>
              </a:rPr>
              <a:t>和高级检索</a:t>
            </a:r>
            <a:endParaRPr lang="zh-CN" altLang="zh-CN" sz="2400" dirty="0">
              <a:solidFill>
                <a:srgbClr val="000000"/>
              </a:solidFill>
              <a:cs typeface="Arial" charset="0"/>
            </a:endParaRPr>
          </a:p>
          <a:p>
            <a:pPr algn="l" fontAlgn="ctr">
              <a:buFont typeface="Wingdings" pitchFamily="2" charset="2"/>
              <a:buChar char="Ø"/>
              <a:defRPr/>
            </a:pPr>
            <a:r>
              <a:rPr lang="zh-CN" altLang="zh-CN" sz="2400" dirty="0">
                <a:solidFill>
                  <a:srgbClr val="000000"/>
                </a:solidFill>
                <a:cs typeface="Arial" charset="0"/>
              </a:rPr>
              <a:t>文件夹的建立与利用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  <a:p>
            <a:pPr algn="l" fontAlgn="ctr">
              <a:buFont typeface="Wingdings" pitchFamily="2" charset="2"/>
              <a:buChar char="Ø"/>
              <a:defRPr/>
            </a:pPr>
            <a:r>
              <a:rPr lang="zh-CN" altLang="en-US" sz="2400" dirty="0">
                <a:solidFill>
                  <a:srgbClr val="000000"/>
                </a:solidFill>
                <a:cs typeface="Arial" charset="0"/>
              </a:rPr>
              <a:t>出版物检索及创建提醒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  <a:p>
            <a:pPr algn="l" defTabSz="914400" eaLnBrk="1" fontAlgn="ctr" hangingPunct="1">
              <a:buFont typeface="Wingdings" pitchFamily="2" charset="2"/>
              <a:buChar char="Ø"/>
              <a:defRPr/>
            </a:pPr>
            <a:r>
              <a:rPr lang="zh-CN" altLang="en-US" sz="2400" dirty="0">
                <a:solidFill>
                  <a:srgbClr val="000000"/>
                </a:solidFill>
                <a:cs typeface="Arial" charset="0"/>
              </a:rPr>
              <a:t>主题词</a:t>
            </a:r>
            <a:r>
              <a:rPr lang="zh-CN" altLang="zh-CN" sz="2400" dirty="0">
                <a:solidFill>
                  <a:srgbClr val="000000"/>
                </a:solidFill>
                <a:cs typeface="Arial" charset="0"/>
              </a:rPr>
              <a:t>检索</a:t>
            </a:r>
            <a:endParaRPr lang="en-AU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907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64975"/>
            <a:ext cx="9067800" cy="744719"/>
          </a:xfrm>
        </p:spPr>
        <p:txBody>
          <a:bodyPr/>
          <a:lstStyle/>
          <a:p>
            <a:pPr defTabSz="914400" eaLnBrk="1" fontAlgn="ctr" hangingPunct="1">
              <a:defRPr/>
            </a:pPr>
            <a:r>
              <a:rPr lang="zh-CN" altLang="zh-CN" sz="2400" dirty="0">
                <a:solidFill>
                  <a:srgbClr val="000000"/>
                </a:solidFill>
                <a:cs typeface="Arial" charset="0"/>
              </a:rPr>
              <a:t>基本检索</a:t>
            </a:r>
            <a:r>
              <a:rPr lang="zh-CN" altLang="en-US" sz="2400" dirty="0">
                <a:solidFill>
                  <a:srgbClr val="000000"/>
                </a:solidFill>
                <a:cs typeface="Arial" charset="0"/>
              </a:rPr>
              <a:t>和高级检索</a:t>
            </a:r>
            <a:endParaRPr lang="zh-CN" altLang="zh-CN" sz="2400" dirty="0">
              <a:solidFill>
                <a:srgbClr val="000000"/>
              </a:solidFill>
              <a:cs typeface="Arial" charset="0"/>
            </a:endParaRPr>
          </a:p>
          <a:p>
            <a:pPr lvl="6"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AU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8592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974"/>
            <a:ext cx="9144000" cy="407205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3676454" y="2997724"/>
            <a:ext cx="0" cy="4501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Speech Bubble: Rectangle 15"/>
          <p:cNvSpPr>
            <a:spLocks noChangeArrowheads="1"/>
          </p:cNvSpPr>
          <p:nvPr/>
        </p:nvSpPr>
        <p:spPr bwMode="auto">
          <a:xfrm>
            <a:off x="7031292" y="2395364"/>
            <a:ext cx="650875" cy="685800"/>
          </a:xfrm>
          <a:prstGeom prst="wedgeRectCallout">
            <a:avLst>
              <a:gd name="adj1" fmla="val 130132"/>
              <a:gd name="adj2" fmla="val -179935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语言切换</a:t>
            </a:r>
          </a:p>
        </p:txBody>
      </p:sp>
      <p:sp>
        <p:nvSpPr>
          <p:cNvPr id="7" name="Speech Bubble: Rectangle 16"/>
          <p:cNvSpPr>
            <a:spLocks noChangeArrowheads="1"/>
          </p:cNvSpPr>
          <p:nvPr/>
        </p:nvSpPr>
        <p:spPr bwMode="auto">
          <a:xfrm>
            <a:off x="8015583" y="2031620"/>
            <a:ext cx="1046163" cy="457200"/>
          </a:xfrm>
          <a:prstGeom prst="wedgeRectCallout">
            <a:avLst>
              <a:gd name="adj1" fmla="val 5195"/>
              <a:gd name="adj2" fmla="val -16783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使用帮助</a:t>
            </a:r>
          </a:p>
        </p:txBody>
      </p:sp>
      <p:sp>
        <p:nvSpPr>
          <p:cNvPr id="8" name="Speech Bubble: Rectangle 7"/>
          <p:cNvSpPr>
            <a:spLocks noChangeArrowheads="1"/>
          </p:cNvSpPr>
          <p:nvPr/>
        </p:nvSpPr>
        <p:spPr bwMode="auto">
          <a:xfrm>
            <a:off x="4827633" y="347160"/>
            <a:ext cx="2133600" cy="685800"/>
          </a:xfrm>
          <a:prstGeom prst="wedgeRectCallout">
            <a:avLst>
              <a:gd name="adj1" fmla="val 66924"/>
              <a:gd name="adj2" fmla="val 94392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建立个人文件夹，长期保存文档等内容</a:t>
            </a:r>
          </a:p>
        </p:txBody>
      </p:sp>
      <p:sp>
        <p:nvSpPr>
          <p:cNvPr id="10" name="Speech Bubble: Rectangle 16"/>
          <p:cNvSpPr>
            <a:spLocks noChangeArrowheads="1"/>
          </p:cNvSpPr>
          <p:nvPr/>
        </p:nvSpPr>
        <p:spPr bwMode="auto">
          <a:xfrm>
            <a:off x="1137920" y="804360"/>
            <a:ext cx="1295400" cy="457200"/>
          </a:xfrm>
          <a:prstGeom prst="wedgeRectCallout">
            <a:avLst>
              <a:gd name="adj1" fmla="val -45342"/>
              <a:gd name="adj2" fmla="val 8529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检索出版物</a:t>
            </a:r>
          </a:p>
        </p:txBody>
      </p:sp>
      <p:sp>
        <p:nvSpPr>
          <p:cNvPr id="9" name="Speech Bubble: Rectangle 16"/>
          <p:cNvSpPr>
            <a:spLocks noChangeArrowheads="1"/>
          </p:cNvSpPr>
          <p:nvPr/>
        </p:nvSpPr>
        <p:spPr bwMode="auto">
          <a:xfrm>
            <a:off x="325120" y="1938164"/>
            <a:ext cx="1219200" cy="457200"/>
          </a:xfrm>
          <a:prstGeom prst="wedgeRectCallout">
            <a:avLst>
              <a:gd name="adj1" fmla="val -3551"/>
              <a:gd name="adj2" fmla="val -13869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主题词查询</a:t>
            </a:r>
          </a:p>
        </p:txBody>
      </p:sp>
    </p:spTree>
    <p:extLst>
      <p:ext uri="{BB962C8B-B14F-4D97-AF65-F5344CB8AC3E}">
        <p14:creationId xmlns:p14="http://schemas.microsoft.com/office/powerpoint/2010/main" val="494529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574" y="1600200"/>
            <a:ext cx="7474226" cy="4525963"/>
          </a:xfrm>
        </p:spPr>
        <p:txBody>
          <a:bodyPr/>
          <a:lstStyle/>
          <a:p>
            <a:r>
              <a:rPr lang="zh-CN" altLang="en-US" dirty="0"/>
              <a:t>查</a:t>
            </a:r>
            <a:r>
              <a:rPr lang="en-US" altLang="zh-CN" dirty="0"/>
              <a:t>———</a:t>
            </a:r>
            <a:r>
              <a:rPr lang="zh-CN" altLang="en-US" dirty="0"/>
              <a:t>检索</a:t>
            </a:r>
            <a:endParaRPr lang="en-US" altLang="zh-CN" dirty="0"/>
          </a:p>
          <a:p>
            <a:r>
              <a:rPr lang="zh-CN" altLang="en-US" dirty="0"/>
              <a:t>存</a:t>
            </a:r>
            <a:r>
              <a:rPr lang="en-US" altLang="zh-CN" dirty="0"/>
              <a:t>———</a:t>
            </a:r>
            <a:r>
              <a:rPr lang="zh-CN" altLang="en-US" dirty="0"/>
              <a:t>个人文件夹</a:t>
            </a:r>
            <a:endParaRPr lang="en-US" altLang="zh-CN" dirty="0"/>
          </a:p>
          <a:p>
            <a:r>
              <a:rPr lang="zh-CN" altLang="en-US" dirty="0"/>
              <a:t>用</a:t>
            </a:r>
            <a:r>
              <a:rPr lang="en-US" altLang="zh-CN" dirty="0"/>
              <a:t>———</a:t>
            </a:r>
            <a:r>
              <a:rPr lang="zh-CN" altLang="en-US" dirty="0"/>
              <a:t>引用格式</a:t>
            </a:r>
            <a:endParaRPr lang="en-US" altLang="zh-CN" dirty="0"/>
          </a:p>
          <a:p>
            <a:r>
              <a:rPr lang="zh-CN" altLang="en-US" dirty="0"/>
              <a:t>学</a:t>
            </a:r>
            <a:r>
              <a:rPr lang="en-US" altLang="zh-CN" dirty="0"/>
              <a:t>———</a:t>
            </a:r>
            <a:r>
              <a:rPr lang="zh-CN" altLang="en-US" dirty="0"/>
              <a:t>听真人朗读</a:t>
            </a:r>
            <a:endParaRPr lang="en-US" altLang="zh-CN" dirty="0"/>
          </a:p>
          <a:p>
            <a:r>
              <a:rPr lang="zh-CN" altLang="en-US" dirty="0"/>
              <a:t>追</a:t>
            </a:r>
            <a:r>
              <a:rPr lang="en-US" altLang="zh-CN" dirty="0"/>
              <a:t>———</a:t>
            </a:r>
            <a:r>
              <a:rPr lang="zh-CN" altLang="en-US" dirty="0"/>
              <a:t>订阅提醒</a:t>
            </a:r>
          </a:p>
        </p:txBody>
      </p:sp>
    </p:spTree>
    <p:extLst>
      <p:ext uri="{BB962C8B-B14F-4D97-AF65-F5344CB8AC3E}">
        <p14:creationId xmlns:p14="http://schemas.microsoft.com/office/powerpoint/2010/main" val="86212030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626"/>
            <a:ext cx="9144000" cy="45867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6043" y="2703443"/>
            <a:ext cx="7653131" cy="33892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128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842"/>
            <a:ext cx="9144000" cy="5828315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342852" y="2175357"/>
            <a:ext cx="1211857" cy="918944"/>
            <a:chOff x="1752600" y="3048000"/>
            <a:chExt cx="1211858" cy="918944"/>
          </a:xfrm>
        </p:grpSpPr>
        <p:sp>
          <p:nvSpPr>
            <p:cNvPr id="5" name="Speech Bubble: Rectangle 5"/>
            <p:cNvSpPr>
              <a:spLocks noChangeArrowheads="1"/>
            </p:cNvSpPr>
            <p:nvPr/>
          </p:nvSpPr>
          <p:spPr bwMode="auto">
            <a:xfrm>
              <a:off x="1752600" y="3048000"/>
              <a:ext cx="1211858" cy="918944"/>
            </a:xfrm>
            <a:prstGeom prst="wedgeRectCallout">
              <a:avLst>
                <a:gd name="adj1" fmla="val -87366"/>
                <a:gd name="adj2" fmla="val -87616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kern="0" baseline="-25000" dirty="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逻辑运算符</a:t>
              </a: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352800"/>
              <a:ext cx="757015" cy="59464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xtLst/>
          </p:spPr>
        </p:pic>
      </p:grpSp>
      <p:sp>
        <p:nvSpPr>
          <p:cNvPr id="7" name="Speech Bubble: Rectangle 11"/>
          <p:cNvSpPr>
            <a:spLocks noChangeArrowheads="1"/>
          </p:cNvSpPr>
          <p:nvPr/>
        </p:nvSpPr>
        <p:spPr bwMode="auto">
          <a:xfrm>
            <a:off x="4877384" y="1095570"/>
            <a:ext cx="1004888" cy="381000"/>
          </a:xfrm>
          <a:prstGeom prst="wedgeRectCallout">
            <a:avLst>
              <a:gd name="adj1" fmla="val -72611"/>
              <a:gd name="adj2" fmla="val -38764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查看帮助</a:t>
            </a:r>
          </a:p>
        </p:txBody>
      </p:sp>
      <p:sp>
        <p:nvSpPr>
          <p:cNvPr id="8" name="Speech Bubble: Rectangle 7"/>
          <p:cNvSpPr>
            <a:spLocks noChangeArrowheads="1"/>
          </p:cNvSpPr>
          <p:nvPr/>
        </p:nvSpPr>
        <p:spPr bwMode="auto">
          <a:xfrm>
            <a:off x="2813156" y="2248789"/>
            <a:ext cx="1117865" cy="452445"/>
          </a:xfrm>
          <a:prstGeom prst="wedgeRectCallout">
            <a:avLst>
              <a:gd name="adj1" fmla="val 12401"/>
              <a:gd name="adj2" fmla="val -18036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字段限制</a:t>
            </a:r>
          </a:p>
        </p:txBody>
      </p:sp>
      <p:sp>
        <p:nvSpPr>
          <p:cNvPr id="9" name="Speech Bubble: Rectangle 8"/>
          <p:cNvSpPr>
            <a:spLocks noChangeArrowheads="1"/>
          </p:cNvSpPr>
          <p:nvPr/>
        </p:nvSpPr>
        <p:spPr bwMode="auto">
          <a:xfrm>
            <a:off x="4998376" y="1733991"/>
            <a:ext cx="1418885" cy="593597"/>
          </a:xfrm>
          <a:prstGeom prst="wedgeRectCallout">
            <a:avLst>
              <a:gd name="adj1" fmla="val -103345"/>
              <a:gd name="adj2" fmla="val -46205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添加检索框，最多</a:t>
            </a:r>
            <a:r>
              <a:rPr lang="en-US" altLang="zh-CN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8551"/>
          <a:stretch/>
        </p:blipFill>
        <p:spPr>
          <a:xfrm>
            <a:off x="2681174" y="-248143"/>
            <a:ext cx="1881779" cy="6684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63" y="514842"/>
            <a:ext cx="572211" cy="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4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446"/>
            <a:ext cx="9144000" cy="4999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7009" y="1759226"/>
            <a:ext cx="2663687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检索举例，注意双引号和星字符的用法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97" y="939385"/>
            <a:ext cx="572211" cy="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0869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854764" y="493299"/>
            <a:ext cx="7832035" cy="1143000"/>
          </a:xfrm>
        </p:spPr>
        <p:txBody>
          <a:bodyPr/>
          <a:lstStyle/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布尔逻辑运算符</a:t>
            </a:r>
            <a:endParaRPr lang="en-AU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 bwMode="auto">
          <a:xfrm>
            <a:off x="964096" y="2107096"/>
            <a:ext cx="7523920" cy="35880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AND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用于缩小检索范围，类似于“交集”概念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coffee </a:t>
            </a:r>
            <a:r>
              <a:rPr lang="en-US" altLang="zh-CN" sz="2000" i="1" u="sng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and</a:t>
            </a:r>
            <a:r>
              <a:rPr lang="en-US" altLang="zh-CN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tea </a:t>
            </a: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检索到的结果中既包含</a:t>
            </a:r>
            <a:r>
              <a:rPr lang="en-US" altLang="zh-CN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coffee</a:t>
            </a:r>
            <a:r>
              <a:rPr lang="zh-CN" altLang="en-US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也包含</a:t>
            </a:r>
            <a:r>
              <a:rPr lang="en-US" altLang="zh-CN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tea</a:t>
            </a:r>
            <a:r>
              <a:rPr lang="zh-CN" altLang="en-US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en-US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OR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用于扩大检索范围，类似于“并集”概念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college </a:t>
            </a:r>
            <a:r>
              <a:rPr lang="en-US" altLang="zh-CN" sz="2000" i="1" u="sng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or</a:t>
            </a:r>
            <a:r>
              <a:rPr lang="en-US" altLang="zh-CN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university  </a:t>
            </a: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检索的结果中或者包含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college </a:t>
            </a: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，或者包含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university</a:t>
            </a: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NOT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用于排除检索结果中不需要的项，类似于“非”的概念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Cookies</a:t>
            </a:r>
            <a:r>
              <a:rPr lang="en-US" altLang="zh-CN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i="1" u="sng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not</a:t>
            </a:r>
            <a:r>
              <a:rPr lang="en-US" altLang="zh-CN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computer </a:t>
            </a: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检索的结果只和</a:t>
            </a:r>
            <a:r>
              <a:rPr lang="en-US" altLang="en-US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Cookies</a:t>
            </a: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相关，不包含</a:t>
            </a:r>
            <a:r>
              <a:rPr lang="en-US" altLang="zh-CN" sz="2000" i="1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computer </a:t>
            </a: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AU" altLang="en-US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5994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745434" y="274638"/>
            <a:ext cx="7941366" cy="1143000"/>
          </a:xfrm>
        </p:spPr>
        <p:txBody>
          <a:bodyPr/>
          <a:lstStyle/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检索技巧</a:t>
            </a:r>
            <a:endParaRPr lang="en-AU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7331" name="Content Placeholder 2"/>
          <p:cNvSpPr>
            <a:spLocks noGrp="1"/>
          </p:cNvSpPr>
          <p:nvPr>
            <p:ph idx="1"/>
          </p:nvPr>
        </p:nvSpPr>
        <p:spPr bwMode="auto">
          <a:xfrm>
            <a:off x="745434" y="1610139"/>
            <a:ext cx="7687917" cy="439309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截词符号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(*)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用于检索变形体，单复数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econ*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可以检索到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economy, economic, economically, </a:t>
            </a:r>
            <a:r>
              <a:rPr lang="en-US" altLang="zh-CN" sz="2000" dirty="0" err="1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etc</a:t>
            </a:r>
            <a:endParaRPr lang="en-US" altLang="zh-CN" sz="2000" dirty="0">
              <a:solidFill>
                <a:srgbClr val="00008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Student*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可以检索到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student, students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通配符：适用于一个字母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(?)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用于检索英美单词拼写差异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altLang="zh-CN" sz="2000" dirty="0" err="1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organi?ation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可以检索到 </a:t>
            </a:r>
            <a:r>
              <a:rPr lang="en-US" altLang="zh-CN" sz="2000" dirty="0" err="1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organi</a:t>
            </a:r>
            <a:r>
              <a:rPr lang="en-US" altLang="zh-CN" sz="2000" u="sng" dirty="0" err="1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-US" altLang="zh-CN" sz="2000" dirty="0" err="1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ation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or 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organi</a:t>
            </a:r>
            <a:r>
              <a:rPr lang="en-US" altLang="zh-CN" sz="2000" u="sng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z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ation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通配符：适用于多个字母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(#)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用于检索英美单词拼写差异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altLang="zh-CN" sz="2000" dirty="0" err="1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behavio#r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will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可以检索到 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behavi</a:t>
            </a:r>
            <a:r>
              <a:rPr lang="en-US" altLang="zh-CN" sz="2000" u="sng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r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or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behavi</a:t>
            </a:r>
            <a:r>
              <a:rPr lang="en-US" altLang="zh-CN" sz="2000" u="sng" dirty="0" err="1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ou</a:t>
            </a:r>
            <a:r>
              <a:rPr lang="en-US" altLang="zh-CN" sz="2000" dirty="0" err="1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r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短语检索（“”）用于检索固定短语</a:t>
            </a:r>
          </a:p>
          <a:p>
            <a:pPr lvl="1">
              <a:defRPr/>
            </a:pP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global warming” </a:t>
            </a:r>
            <a:r>
              <a:rPr lang="zh-CN" altLang="en-US" sz="2000" dirty="0"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可以检索到固定格式的词组，位置顺序保持不变。</a:t>
            </a:r>
            <a:endParaRPr lang="en-AU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221341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5" y="0"/>
            <a:ext cx="8395369" cy="6858000"/>
          </a:xfrm>
          <a:prstGeom prst="rect">
            <a:avLst/>
          </a:prstGeom>
        </p:spPr>
      </p:pic>
      <p:sp>
        <p:nvSpPr>
          <p:cNvPr id="6" name="Speech Bubble: Rectangle 5"/>
          <p:cNvSpPr>
            <a:spLocks noChangeArrowheads="1"/>
          </p:cNvSpPr>
          <p:nvPr/>
        </p:nvSpPr>
        <p:spPr bwMode="auto">
          <a:xfrm>
            <a:off x="5864581" y="280571"/>
            <a:ext cx="2133600" cy="473573"/>
          </a:xfrm>
          <a:prstGeom prst="wedgeRectCallout">
            <a:avLst>
              <a:gd name="adj1" fmla="val -130572"/>
              <a:gd name="adj2" fmla="val 1074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0" baseline="-25000" dirty="0">
                <a:solidFill>
                  <a:schemeClr val="bg1"/>
                </a:solidFill>
              </a:rPr>
              <a:t>输入关键词进行检索</a:t>
            </a:r>
            <a:endParaRPr kumimoji="0" lang="zh-CN" altLang="en-US" sz="24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02" y="994027"/>
            <a:ext cx="1290442" cy="1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03" y="1004786"/>
            <a:ext cx="1982553" cy="380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81" y="1004786"/>
            <a:ext cx="2278905" cy="31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9825" r="33628" b="25486"/>
          <a:stretch/>
        </p:blipFill>
        <p:spPr bwMode="auto">
          <a:xfrm>
            <a:off x="8189026" y="1324570"/>
            <a:ext cx="234261" cy="24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8661" y="2137254"/>
            <a:ext cx="1481343" cy="442257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Speech Bubble: Rectangle 11"/>
          <p:cNvSpPr>
            <a:spLocks noChangeArrowheads="1"/>
          </p:cNvSpPr>
          <p:nvPr/>
        </p:nvSpPr>
        <p:spPr bwMode="auto">
          <a:xfrm>
            <a:off x="1952560" y="1994633"/>
            <a:ext cx="1404937" cy="700088"/>
          </a:xfrm>
          <a:prstGeom prst="wedgeRectCallout">
            <a:avLst>
              <a:gd name="adj1" fmla="val -67122"/>
              <a:gd name="adj2" fmla="val 2947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勾选复选框，重新筛选结果</a:t>
            </a:r>
          </a:p>
        </p:txBody>
      </p:sp>
      <p:sp>
        <p:nvSpPr>
          <p:cNvPr id="13" name="Speech Bubble: Rectangle 12"/>
          <p:cNvSpPr>
            <a:spLocks noChangeArrowheads="1"/>
          </p:cNvSpPr>
          <p:nvPr/>
        </p:nvSpPr>
        <p:spPr bwMode="auto">
          <a:xfrm>
            <a:off x="1903666" y="3358770"/>
            <a:ext cx="1219200" cy="700088"/>
          </a:xfrm>
          <a:prstGeom prst="wedgeRectCallout">
            <a:avLst>
              <a:gd name="adj1" fmla="val -130096"/>
              <a:gd name="adj2" fmla="val 3762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按来源类型筛选</a:t>
            </a:r>
          </a:p>
        </p:txBody>
      </p:sp>
      <p:sp>
        <p:nvSpPr>
          <p:cNvPr id="14" name="Speech Bubble: Rectangle 13"/>
          <p:cNvSpPr>
            <a:spLocks noChangeArrowheads="1"/>
          </p:cNvSpPr>
          <p:nvPr/>
        </p:nvSpPr>
        <p:spPr bwMode="auto">
          <a:xfrm>
            <a:off x="1951623" y="5211572"/>
            <a:ext cx="1447800" cy="493713"/>
          </a:xfrm>
          <a:prstGeom prst="wedgeRectCallout">
            <a:avLst>
              <a:gd name="adj1" fmla="val -71566"/>
              <a:gd name="adj2" fmla="val -11799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其他筛选条件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32" y="0"/>
            <a:ext cx="572211" cy="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5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383"/>
            <a:ext cx="9144000" cy="4323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217" y="1950485"/>
            <a:ext cx="7004952" cy="2094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425" y="2325808"/>
            <a:ext cx="6977674" cy="2422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710" y="1797312"/>
            <a:ext cx="7048597" cy="3213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762" y="1295400"/>
            <a:ext cx="7010407" cy="5019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37646" y="4766034"/>
            <a:ext cx="444012" cy="70512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8660" r="11856" b="25670"/>
          <a:stretch/>
        </p:blipFill>
        <p:spPr>
          <a:xfrm>
            <a:off x="994015" y="1776458"/>
            <a:ext cx="7140083" cy="3234185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201" y="269577"/>
            <a:ext cx="9067800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i="0" dirty="0">
                <a:solidFill>
                  <a:srgbClr val="000000"/>
                </a:solidFill>
              </a:rPr>
              <a:t>进入一篇文章查阅全文，利用右侧工具栏实现各个功能，可添加到文件夹，打印，发送电子邮件，生成</a:t>
            </a:r>
            <a:r>
              <a:rPr lang="en-US" altLang="zh-CN" i="0" dirty="0">
                <a:solidFill>
                  <a:srgbClr val="000000"/>
                </a:solidFill>
              </a:rPr>
              <a:t>9</a:t>
            </a:r>
            <a:r>
              <a:rPr lang="zh-CN" altLang="en-US" i="0" dirty="0">
                <a:solidFill>
                  <a:srgbClr val="000000"/>
                </a:solidFill>
              </a:rPr>
              <a:t>中参考文献格式，导出到常用的文献管理工具中去，生成单篇文章的永久链接等</a:t>
            </a:r>
          </a:p>
        </p:txBody>
      </p:sp>
    </p:spTree>
    <p:extLst>
      <p:ext uri="{BB962C8B-B14F-4D97-AF65-F5344CB8AC3E}">
        <p14:creationId xmlns:p14="http://schemas.microsoft.com/office/powerpoint/2010/main" val="1223407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66"/>
          <a:stretch/>
        </p:blipFill>
        <p:spPr>
          <a:xfrm>
            <a:off x="471878" y="838987"/>
            <a:ext cx="8672121" cy="4525970"/>
          </a:xfrm>
          <a:prstGeom prst="rect">
            <a:avLst/>
          </a:prstGeom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3" y="2159271"/>
            <a:ext cx="1432219" cy="306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14" y="3177913"/>
            <a:ext cx="1012409" cy="63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7" y="150181"/>
            <a:ext cx="1142572" cy="1142572"/>
          </a:xfrm>
          <a:prstGeom prst="rect">
            <a:avLst/>
          </a:prstGeom>
        </p:spPr>
      </p:pic>
      <p:sp>
        <p:nvSpPr>
          <p:cNvPr id="6" name="Speech Bubble: Rectangle 5"/>
          <p:cNvSpPr>
            <a:spLocks noChangeArrowheads="1"/>
          </p:cNvSpPr>
          <p:nvPr/>
        </p:nvSpPr>
        <p:spPr bwMode="auto">
          <a:xfrm>
            <a:off x="2527760" y="150181"/>
            <a:ext cx="2280178" cy="688806"/>
          </a:xfrm>
          <a:prstGeom prst="wedgeRectCallout">
            <a:avLst>
              <a:gd name="adj1" fmla="val -125198"/>
              <a:gd name="adj2" fmla="val 296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0" baseline="-25000" dirty="0">
                <a:solidFill>
                  <a:schemeClr val="bg1"/>
                </a:solidFill>
              </a:rPr>
              <a:t>只有</a:t>
            </a:r>
            <a:r>
              <a:rPr lang="en-US" altLang="zh-CN" sz="2400" kern="0" baseline="-25000" dirty="0">
                <a:solidFill>
                  <a:schemeClr val="bg1"/>
                </a:solidFill>
              </a:rPr>
              <a:t>HTML</a:t>
            </a:r>
            <a:r>
              <a:rPr lang="zh-CN" altLang="en-US" sz="2400" kern="0" baseline="-25000" dirty="0">
                <a:solidFill>
                  <a:schemeClr val="bg1"/>
                </a:solidFill>
              </a:rPr>
              <a:t>格式的文章才有朗读和翻译的功能</a:t>
            </a:r>
            <a:endParaRPr kumimoji="0" lang="zh-CN" altLang="en-US" sz="24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6521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1240218" y="1176933"/>
            <a:ext cx="5143500" cy="428625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ea typeface="宋体" panose="02010600030101010101" pitchFamily="2" charset="-122"/>
              </a:rPr>
              <a:t>如何检索</a:t>
            </a:r>
            <a:r>
              <a:rPr lang="en-US" altLang="zh-CN" dirty="0">
                <a:ea typeface="宋体" panose="02010600030101010101" pitchFamily="2" charset="-122"/>
              </a:rPr>
              <a:t>HTML</a:t>
            </a:r>
            <a:r>
              <a:rPr lang="zh-CN" altLang="en-US" dirty="0">
                <a:ea typeface="宋体" panose="02010600030101010101" pitchFamily="2" charset="-122"/>
              </a:rPr>
              <a:t>格式文献？</a:t>
            </a:r>
            <a:endParaRPr lang="en-US" altLang="en-US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240218" y="1700808"/>
            <a:ext cx="58960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输入公式：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keyword and FM T 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可以检索到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HTML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格式文献，实现全文翻译及在线朗读功能，注意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PDF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文章无此功能。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22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1240218" y="1176933"/>
            <a:ext cx="5143500" cy="428625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ea typeface="宋体" panose="02010600030101010101" pitchFamily="2" charset="-122"/>
              </a:rPr>
              <a:t>如何检索</a:t>
            </a:r>
            <a:r>
              <a:rPr lang="en-US" altLang="zh-CN" dirty="0">
                <a:ea typeface="宋体" panose="02010600030101010101" pitchFamily="2" charset="-122"/>
              </a:rPr>
              <a:t>HTML</a:t>
            </a:r>
            <a:r>
              <a:rPr lang="zh-CN" altLang="en-US" dirty="0">
                <a:ea typeface="宋体" panose="02010600030101010101" pitchFamily="2" charset="-122"/>
              </a:rPr>
              <a:t>格式文献？</a:t>
            </a:r>
            <a:endParaRPr lang="en-US" altLang="en-US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240219" y="1700808"/>
            <a:ext cx="46601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输入公式：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keyword and FM T 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可以检索到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HTML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格式文献，实现全文翻译及在线朗读功能，注意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PDF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文章无此功能。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165"/>
            <a:ext cx="9144000" cy="6537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6" y="170104"/>
            <a:ext cx="572211" cy="2027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4887" y="1176933"/>
            <a:ext cx="934278" cy="428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14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如何进入</a:t>
            </a:r>
            <a:r>
              <a:rPr lang="en-US" altLang="zh-CN" dirty="0"/>
              <a:t>EBSCO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445"/>
          <a:stretch/>
        </p:blipFill>
        <p:spPr>
          <a:xfrm>
            <a:off x="-1" y="1321593"/>
            <a:ext cx="9153095" cy="47642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3708400"/>
            <a:ext cx="477520" cy="2235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3586480" y="4531360"/>
            <a:ext cx="1463040" cy="3149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03334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>
          <a:xfrm>
            <a:off x="1349858" y="1175924"/>
            <a:ext cx="5143500" cy="428625"/>
          </a:xfrm>
        </p:spPr>
        <p:txBody>
          <a:bodyPr>
            <a:normAutofit fontScale="90000"/>
          </a:bodyPr>
          <a:lstStyle/>
          <a:p>
            <a:r>
              <a:rPr lang="zh-CN" altLang="en-US">
                <a:ea typeface="宋体" panose="02010600030101010101" pitchFamily="2" charset="-122"/>
              </a:rPr>
              <a:t>如何检索最近一周发表的文献？</a:t>
            </a:r>
            <a:endParaRPr lang="en-US" altLang="en-US"/>
          </a:p>
        </p:txBody>
      </p:sp>
      <p:sp>
        <p:nvSpPr>
          <p:cNvPr id="236551" name="TextBox 5"/>
          <p:cNvSpPr txBox="1">
            <a:spLocks noChangeArrowheads="1"/>
          </p:cNvSpPr>
          <p:nvPr/>
        </p:nvSpPr>
        <p:spPr bwMode="auto">
          <a:xfrm>
            <a:off x="983975" y="2633190"/>
            <a:ext cx="6374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输入公式：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DT 7 and keyword 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可以检索到最近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7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天发表的文献。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0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0" y="1447800"/>
            <a:ext cx="9067800" cy="139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Tx/>
              <a:buFont typeface="Arial" panose="020B0604020202020204" pitchFamily="34" charset="0"/>
              <a:buChar char="-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>
              <a:spcAft>
                <a:spcPts val="0"/>
              </a:spcAft>
              <a:buFont typeface="Arial"/>
              <a:buNone/>
              <a:defRPr/>
            </a:pPr>
            <a:endParaRPr lang="en-US" altLang="zh-CN" sz="2400" dirty="0">
              <a:solidFill>
                <a:schemeClr val="tx1"/>
              </a:solidFill>
            </a:endParaRPr>
          </a:p>
          <a:p>
            <a:pPr marL="0" indent="0" algn="ctr" fontAlgn="ctr">
              <a:spcAft>
                <a:spcPts val="0"/>
              </a:spcAft>
              <a:buNone/>
              <a:defRPr/>
            </a:pPr>
            <a:r>
              <a:rPr lang="zh-CN" altLang="en-US" sz="2400" dirty="0">
                <a:solidFill>
                  <a:srgbClr val="000000"/>
                </a:solidFill>
                <a:cs typeface="Arial" charset="0"/>
              </a:rPr>
              <a:t>个人文件夹的建立与利用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lvl="6" algn="ctr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fontAlgn="auto">
              <a:spcAft>
                <a:spcPts val="0"/>
              </a:spcAft>
              <a:buFont typeface="Arial"/>
              <a:buNone/>
              <a:defRPr/>
            </a:pPr>
            <a:endParaRPr lang="en-AU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2969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043"/>
            <a:ext cx="9144000" cy="387191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770494" y="1734532"/>
            <a:ext cx="47134" cy="4713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peech Bubble: Rectangle 4"/>
          <p:cNvSpPr>
            <a:spLocks noChangeArrowheads="1"/>
          </p:cNvSpPr>
          <p:nvPr/>
        </p:nvSpPr>
        <p:spPr bwMode="auto">
          <a:xfrm>
            <a:off x="2410504" y="4374355"/>
            <a:ext cx="2057400" cy="1244019"/>
          </a:xfrm>
          <a:prstGeom prst="wedgeRectCallout">
            <a:avLst>
              <a:gd name="adj1" fmla="val -84801"/>
              <a:gd name="adj2" fmla="val -91434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已有账号密码可直接输入账号密码登录，还没有账户的可点击创建新账户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7" y="1493043"/>
            <a:ext cx="572211" cy="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49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16" y="0"/>
            <a:ext cx="7359368" cy="6858000"/>
          </a:xfrm>
          <a:prstGeom prst="rect">
            <a:avLst/>
          </a:prstGeom>
        </p:spPr>
      </p:pic>
      <p:sp>
        <p:nvSpPr>
          <p:cNvPr id="3" name="Speech Bubble: Rectangle 2"/>
          <p:cNvSpPr>
            <a:spLocks noChangeArrowheads="1"/>
          </p:cNvSpPr>
          <p:nvPr/>
        </p:nvSpPr>
        <p:spPr bwMode="auto">
          <a:xfrm>
            <a:off x="5845960" y="4746642"/>
            <a:ext cx="2057400" cy="990600"/>
          </a:xfrm>
          <a:prstGeom prst="wedgeRectCallout">
            <a:avLst>
              <a:gd name="adj1" fmla="val -29729"/>
              <a:gd name="adj2" fmla="val -5744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注：密码要求为大小写字母，阿拉伯数字，特殊符号组合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32" y="9938"/>
            <a:ext cx="757363" cy="26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4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174"/>
            <a:ext cx="9144000" cy="5989731"/>
          </a:xfrm>
          <a:prstGeom prst="rect">
            <a:avLst/>
          </a:prstGeom>
        </p:spPr>
      </p:pic>
      <p:sp>
        <p:nvSpPr>
          <p:cNvPr id="3" name="Speech Bubble: Rectangle 4"/>
          <p:cNvSpPr>
            <a:spLocks noChangeArrowheads="1"/>
          </p:cNvSpPr>
          <p:nvPr/>
        </p:nvSpPr>
        <p:spPr bwMode="auto">
          <a:xfrm>
            <a:off x="2385853" y="730594"/>
            <a:ext cx="3352800" cy="457200"/>
          </a:xfrm>
          <a:prstGeom prst="wedgeRectCallout">
            <a:avLst>
              <a:gd name="adj1" fmla="val -66190"/>
              <a:gd name="adj2" fmla="val -663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个人专属文件夹，点击？查看帮助</a:t>
            </a:r>
          </a:p>
        </p:txBody>
      </p:sp>
      <p:sp>
        <p:nvSpPr>
          <p:cNvPr id="4" name="Speech Bubble: Rectangle 3"/>
          <p:cNvSpPr>
            <a:spLocks noChangeArrowheads="1"/>
          </p:cNvSpPr>
          <p:nvPr/>
        </p:nvSpPr>
        <p:spPr bwMode="auto">
          <a:xfrm>
            <a:off x="1772939" y="2977654"/>
            <a:ext cx="1524000" cy="457200"/>
          </a:xfrm>
          <a:prstGeom prst="wedgeRectCallout">
            <a:avLst>
              <a:gd name="adj1" fmla="val -91023"/>
              <a:gd name="adj2" fmla="val -170889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保存内容列表</a:t>
            </a:r>
          </a:p>
        </p:txBody>
      </p:sp>
      <p:sp>
        <p:nvSpPr>
          <p:cNvPr id="5" name="Speech Bubble: Rectangle 4"/>
          <p:cNvSpPr>
            <a:spLocks noChangeArrowheads="1"/>
          </p:cNvSpPr>
          <p:nvPr/>
        </p:nvSpPr>
        <p:spPr bwMode="auto">
          <a:xfrm>
            <a:off x="2001539" y="4846420"/>
            <a:ext cx="1295400" cy="457200"/>
          </a:xfrm>
          <a:prstGeom prst="wedgeRectCallout">
            <a:avLst>
              <a:gd name="adj1" fmla="val -88616"/>
              <a:gd name="adj2" fmla="val -3924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新建文件夹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04476" y="1570383"/>
            <a:ext cx="1217726" cy="3027441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-25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Speech Bubble: Rectangle 6"/>
          <p:cNvSpPr>
            <a:spLocks noChangeArrowheads="1"/>
          </p:cNvSpPr>
          <p:nvPr/>
        </p:nvSpPr>
        <p:spPr bwMode="auto">
          <a:xfrm>
            <a:off x="5256373" y="2977654"/>
            <a:ext cx="1371600" cy="685800"/>
          </a:xfrm>
          <a:prstGeom prst="wedgeRectCallout">
            <a:avLst>
              <a:gd name="adj1" fmla="val -99356"/>
              <a:gd name="adj2" fmla="val -13827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对保存的内容进行操作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54" y="393052"/>
            <a:ext cx="572211" cy="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69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9067800" cy="1861930"/>
          </a:xfrm>
        </p:spPr>
        <p:txBody>
          <a:bodyPr/>
          <a:lstStyle/>
          <a:p>
            <a:pPr eaLnBrk="1" fontAlgn="ctr" hangingPunct="1">
              <a:spcAft>
                <a:spcPts val="0"/>
              </a:spcAft>
              <a:buFont typeface="Arial"/>
              <a:buNone/>
              <a:defRPr/>
            </a:pPr>
            <a:endParaRPr lang="en-US" altLang="zh-CN" sz="2400" dirty="0">
              <a:solidFill>
                <a:schemeClr val="tx1"/>
              </a:solidFill>
            </a:endParaRPr>
          </a:p>
          <a:p>
            <a:pPr defTabSz="914400" eaLnBrk="1" fontAlgn="ctr" hangingPunct="1">
              <a:defRPr/>
            </a:pPr>
            <a:r>
              <a:rPr lang="zh-CN" altLang="en-US" sz="2400" dirty="0">
                <a:solidFill>
                  <a:srgbClr val="000000"/>
                </a:solidFill>
                <a:cs typeface="Arial" charset="0"/>
              </a:rPr>
              <a:t>出版物检索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  <a:p>
            <a:pPr fontAlgn="ctr">
              <a:defRPr/>
            </a:pPr>
            <a:r>
              <a:rPr lang="zh-CN" altLang="zh-CN" sz="2400" dirty="0">
                <a:solidFill>
                  <a:srgbClr val="000000"/>
                </a:solidFill>
                <a:cs typeface="Arial" charset="0"/>
              </a:rPr>
              <a:t>设定期刊</a:t>
            </a:r>
            <a:r>
              <a:rPr lang="zh-CN" altLang="en-US" sz="2400" dirty="0">
                <a:solidFill>
                  <a:srgbClr val="000000"/>
                </a:solidFill>
                <a:cs typeface="Arial" charset="0"/>
              </a:rPr>
              <a:t>提醒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  <a:p>
            <a:pPr defTabSz="914400" eaLnBrk="1" fontAlgn="ctr" hangingPunct="1">
              <a:buFont typeface="Wingdings" pitchFamily="2" charset="2"/>
              <a:buChar char="Ø"/>
              <a:defRPr/>
            </a:pPr>
            <a:endParaRPr lang="en-US" altLang="zh-CN" sz="2400" dirty="0">
              <a:solidFill>
                <a:schemeClr val="tx1"/>
              </a:solidFill>
            </a:endParaRPr>
          </a:p>
          <a:p>
            <a:pPr lvl="6"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AU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0864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285"/>
            <a:ext cx="9144000" cy="37194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168400" y="1249680"/>
            <a:ext cx="182880" cy="3196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peech Bubble: Rectangle 8"/>
          <p:cNvSpPr>
            <a:spLocks noChangeArrowheads="1"/>
          </p:cNvSpPr>
          <p:nvPr/>
        </p:nvSpPr>
        <p:spPr bwMode="auto">
          <a:xfrm>
            <a:off x="5082465" y="3090370"/>
            <a:ext cx="1469164" cy="652071"/>
          </a:xfrm>
          <a:prstGeom prst="wedgeRectCallout">
            <a:avLst>
              <a:gd name="adj1" fmla="val -100105"/>
              <a:gd name="adj2" fmla="val -4518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输入刊名，浏览找到该刊</a:t>
            </a:r>
          </a:p>
        </p:txBody>
      </p:sp>
      <p:sp>
        <p:nvSpPr>
          <p:cNvPr id="7" name="Speech Bubble: Rectangle 8"/>
          <p:cNvSpPr>
            <a:spLocks noChangeArrowheads="1"/>
          </p:cNvSpPr>
          <p:nvPr/>
        </p:nvSpPr>
        <p:spPr bwMode="auto">
          <a:xfrm>
            <a:off x="3102836" y="3915529"/>
            <a:ext cx="1419468" cy="865193"/>
          </a:xfrm>
          <a:prstGeom prst="wedgeRectCallout">
            <a:avLst>
              <a:gd name="adj1" fmla="val -100105"/>
              <a:gd name="adj2" fmla="val -4518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点击刊名，查看该刊的详细信息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02" y="1569285"/>
            <a:ext cx="572211" cy="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7652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618"/>
            <a:ext cx="9144000" cy="4444764"/>
          </a:xfrm>
          <a:prstGeom prst="rect">
            <a:avLst/>
          </a:prstGeom>
        </p:spPr>
      </p:pic>
      <p:sp>
        <p:nvSpPr>
          <p:cNvPr id="3" name="Speech Bubble: Rectangle 8"/>
          <p:cNvSpPr>
            <a:spLocks noChangeArrowheads="1"/>
          </p:cNvSpPr>
          <p:nvPr/>
        </p:nvSpPr>
        <p:spPr bwMode="auto">
          <a:xfrm>
            <a:off x="6016138" y="2453037"/>
            <a:ext cx="1469164" cy="819949"/>
          </a:xfrm>
          <a:prstGeom prst="wedgeRectCallout">
            <a:avLst>
              <a:gd name="adj1" fmla="val 58381"/>
              <a:gd name="adj2" fmla="val -103014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点击查看不同年份，不同卷期下的文章</a:t>
            </a:r>
          </a:p>
        </p:txBody>
      </p:sp>
      <p:sp>
        <p:nvSpPr>
          <p:cNvPr id="4" name="Speech Bubble: Rectangle 8"/>
          <p:cNvSpPr>
            <a:spLocks noChangeArrowheads="1"/>
          </p:cNvSpPr>
          <p:nvPr/>
        </p:nvSpPr>
        <p:spPr bwMode="auto">
          <a:xfrm>
            <a:off x="3179927" y="615543"/>
            <a:ext cx="1469164" cy="687975"/>
          </a:xfrm>
          <a:prstGeom prst="wedgeRectCallout">
            <a:avLst>
              <a:gd name="adj1" fmla="val -188766"/>
              <a:gd name="adj2" fmla="val 5393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可在此出版物内进行检索</a:t>
            </a:r>
          </a:p>
        </p:txBody>
      </p:sp>
    </p:spTree>
    <p:extLst>
      <p:ext uri="{BB962C8B-B14F-4D97-AF65-F5344CB8AC3E}">
        <p14:creationId xmlns:p14="http://schemas.microsoft.com/office/powerpoint/2010/main" val="9560208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" y="0"/>
            <a:ext cx="8662737" cy="6858000"/>
          </a:xfrm>
          <a:prstGeom prst="rect">
            <a:avLst/>
          </a:prstGeom>
        </p:spPr>
      </p:pic>
      <p:sp>
        <p:nvSpPr>
          <p:cNvPr id="3" name="Speech Bubble: Rectangle 8"/>
          <p:cNvSpPr>
            <a:spLocks noChangeArrowheads="1"/>
          </p:cNvSpPr>
          <p:nvPr/>
        </p:nvSpPr>
        <p:spPr bwMode="auto">
          <a:xfrm>
            <a:off x="5761194" y="1159681"/>
            <a:ext cx="1978211" cy="738693"/>
          </a:xfrm>
          <a:prstGeom prst="wedgeRectCallout">
            <a:avLst>
              <a:gd name="adj1" fmla="val -144007"/>
              <a:gd name="adj2" fmla="val -89375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在此出版物内检索与预防相关的文章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63" y="0"/>
            <a:ext cx="572211" cy="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388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285"/>
            <a:ext cx="9144000" cy="371942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559011" y="4011315"/>
            <a:ext cx="169681" cy="3865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peech Bubble: Rectangle 8"/>
          <p:cNvSpPr>
            <a:spLocks noChangeArrowheads="1"/>
          </p:cNvSpPr>
          <p:nvPr/>
        </p:nvSpPr>
        <p:spPr bwMode="auto">
          <a:xfrm>
            <a:off x="5041091" y="3556615"/>
            <a:ext cx="2308150" cy="1452741"/>
          </a:xfrm>
          <a:prstGeom prst="wedgeRectCallout">
            <a:avLst>
              <a:gd name="adj1" fmla="val -139623"/>
              <a:gd name="adj2" fmla="val -4104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如果想长期关注该刊物，可订阅提醒，有了新的文章出现，会收到系统邮件提示，点击黄色图标，订阅提醒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86" y="1569285"/>
            <a:ext cx="572211" cy="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8422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如何进入</a:t>
            </a:r>
            <a:r>
              <a:rPr lang="en-US" altLang="zh-CN" dirty="0"/>
              <a:t>EBSCO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89" r="11556"/>
          <a:stretch/>
        </p:blipFill>
        <p:spPr>
          <a:xfrm>
            <a:off x="457200" y="1199673"/>
            <a:ext cx="8361680" cy="503453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008880" y="2448560"/>
            <a:ext cx="426720" cy="2946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11906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211"/>
            <a:ext cx="9144000" cy="5219578"/>
          </a:xfrm>
          <a:prstGeom prst="rect">
            <a:avLst/>
          </a:prstGeom>
        </p:spPr>
      </p:pic>
      <p:sp>
        <p:nvSpPr>
          <p:cNvPr id="3" name="Speech Bubble: Rectangle 8"/>
          <p:cNvSpPr>
            <a:spLocks noChangeArrowheads="1"/>
          </p:cNvSpPr>
          <p:nvPr/>
        </p:nvSpPr>
        <p:spPr bwMode="auto">
          <a:xfrm>
            <a:off x="4262333" y="94268"/>
            <a:ext cx="2308150" cy="904882"/>
          </a:xfrm>
          <a:prstGeom prst="wedgeRectCallout">
            <a:avLst>
              <a:gd name="adj1" fmla="val -39153"/>
              <a:gd name="adj2" fmla="val -1444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输入个人邮箱地址即可完成创建提醒，前提需登录个人文件夹</a:t>
            </a:r>
          </a:p>
        </p:txBody>
      </p:sp>
    </p:spTree>
    <p:extLst>
      <p:ext uri="{BB962C8B-B14F-4D97-AF65-F5344CB8AC3E}">
        <p14:creationId xmlns:p14="http://schemas.microsoft.com/office/powerpoint/2010/main" val="382832811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111"/>
            <a:ext cx="9144000" cy="4224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3254" y="3901545"/>
            <a:ext cx="6071386" cy="6693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Speech Bubble: Rectangle 8"/>
          <p:cNvSpPr>
            <a:spLocks noChangeArrowheads="1"/>
          </p:cNvSpPr>
          <p:nvPr/>
        </p:nvSpPr>
        <p:spPr bwMode="auto">
          <a:xfrm>
            <a:off x="4658258" y="5364328"/>
            <a:ext cx="2449551" cy="678253"/>
          </a:xfrm>
          <a:prstGeom prst="wedgeRectCallout">
            <a:avLst>
              <a:gd name="adj1" fmla="val -24649"/>
              <a:gd name="adj2" fmla="val -15662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在个人文件夹中查看已创建的期刊提醒</a:t>
            </a:r>
          </a:p>
        </p:txBody>
      </p:sp>
    </p:spTree>
    <p:extLst>
      <p:ext uri="{BB962C8B-B14F-4D97-AF65-F5344CB8AC3E}">
        <p14:creationId xmlns:p14="http://schemas.microsoft.com/office/powerpoint/2010/main" val="51516411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9067800" cy="1436802"/>
          </a:xfrm>
        </p:spPr>
        <p:txBody>
          <a:bodyPr/>
          <a:lstStyle/>
          <a:p>
            <a:pPr eaLnBrk="1" fontAlgn="ctr" hangingPunct="1">
              <a:spcAft>
                <a:spcPts val="0"/>
              </a:spcAft>
              <a:buFont typeface="Arial"/>
              <a:buNone/>
              <a:defRPr/>
            </a:pPr>
            <a:endParaRPr lang="en-US" altLang="zh-CN" sz="2400" dirty="0">
              <a:solidFill>
                <a:schemeClr val="tx1"/>
              </a:solidFill>
            </a:endParaRPr>
          </a:p>
          <a:p>
            <a:pPr defTabSz="914400" eaLnBrk="1" fontAlgn="ctr" hangingPunct="1">
              <a:defRPr/>
            </a:pPr>
            <a:r>
              <a:rPr lang="zh-CN" altLang="en-US" sz="2400" dirty="0">
                <a:solidFill>
                  <a:srgbClr val="000000"/>
                </a:solidFill>
                <a:cs typeface="Arial" charset="0"/>
              </a:rPr>
              <a:t>主题词</a:t>
            </a:r>
            <a:r>
              <a:rPr lang="zh-CN" altLang="zh-CN" sz="2400" dirty="0">
                <a:solidFill>
                  <a:srgbClr val="000000"/>
                </a:solidFill>
                <a:cs typeface="Arial" charset="0"/>
              </a:rPr>
              <a:t>检索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lvl="6"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AU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5027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背景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查</a:t>
            </a:r>
            <a:r>
              <a:rPr lang="en-US" altLang="zh-CN" dirty="0"/>
              <a:t>self efficacy </a:t>
            </a:r>
            <a:r>
              <a:rPr lang="zh-CN" altLang="en-US" dirty="0"/>
              <a:t>与 </a:t>
            </a:r>
            <a:r>
              <a:rPr lang="en-US" altLang="zh-CN" dirty="0"/>
              <a:t>hearing aids</a:t>
            </a:r>
            <a:r>
              <a:rPr lang="zh-CN" altLang="en-US" dirty="0"/>
              <a:t>之间的关系 </a:t>
            </a:r>
          </a:p>
        </p:txBody>
      </p:sp>
    </p:spTree>
    <p:extLst>
      <p:ext uri="{BB962C8B-B14F-4D97-AF65-F5344CB8AC3E}">
        <p14:creationId xmlns:p14="http://schemas.microsoft.com/office/powerpoint/2010/main" val="217608467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523" r="37333"/>
          <a:stretch/>
        </p:blipFill>
        <p:spPr>
          <a:xfrm>
            <a:off x="965200" y="1204536"/>
            <a:ext cx="7010400" cy="447530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026868" y="1522534"/>
            <a:ext cx="0" cy="3393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peech Bubble: Rectangle 8"/>
          <p:cNvSpPr>
            <a:spLocks noChangeArrowheads="1"/>
          </p:cNvSpPr>
          <p:nvPr/>
        </p:nvSpPr>
        <p:spPr bwMode="auto">
          <a:xfrm>
            <a:off x="5868348" y="3677792"/>
            <a:ext cx="1513154" cy="706719"/>
          </a:xfrm>
          <a:prstGeom prst="wedgeRectCallout">
            <a:avLst>
              <a:gd name="adj1" fmla="val -21666"/>
              <a:gd name="adj2" fmla="val -82584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输入关键词，点击浏览</a:t>
            </a:r>
          </a:p>
        </p:txBody>
      </p:sp>
    </p:spTree>
    <p:extLst>
      <p:ext uri="{BB962C8B-B14F-4D97-AF65-F5344CB8AC3E}">
        <p14:creationId xmlns:p14="http://schemas.microsoft.com/office/powerpoint/2010/main" val="149974066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285"/>
            <a:ext cx="9144000" cy="3719429"/>
          </a:xfrm>
          <a:prstGeom prst="rect">
            <a:avLst/>
          </a:prstGeom>
        </p:spPr>
      </p:pic>
      <p:sp>
        <p:nvSpPr>
          <p:cNvPr id="3" name="Speech Bubble: Rectangle 8"/>
          <p:cNvSpPr>
            <a:spLocks noChangeArrowheads="1"/>
          </p:cNvSpPr>
          <p:nvPr/>
        </p:nvSpPr>
        <p:spPr bwMode="auto">
          <a:xfrm>
            <a:off x="2156331" y="2888905"/>
            <a:ext cx="1580781" cy="987355"/>
          </a:xfrm>
          <a:prstGeom prst="wedgeRectCallout">
            <a:avLst>
              <a:gd name="adj1" fmla="val -76489"/>
              <a:gd name="adj2" fmla="val -6524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可查看到所有</a:t>
            </a:r>
            <a:r>
              <a:rPr lang="en-US" altLang="zh-CN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hearing aids</a:t>
            </a: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相关的主题词</a:t>
            </a:r>
          </a:p>
        </p:txBody>
      </p:sp>
      <p:sp>
        <p:nvSpPr>
          <p:cNvPr id="4" name="Speech Bubble: Rectangle 8"/>
          <p:cNvSpPr>
            <a:spLocks noChangeArrowheads="1"/>
          </p:cNvSpPr>
          <p:nvPr/>
        </p:nvSpPr>
        <p:spPr bwMode="auto">
          <a:xfrm>
            <a:off x="7005705" y="3134003"/>
            <a:ext cx="1315192" cy="669303"/>
          </a:xfrm>
          <a:prstGeom prst="wedgeRectCallout">
            <a:avLst>
              <a:gd name="adj1" fmla="val -125678"/>
              <a:gd name="adj2" fmla="val -9675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勾选展开二级副标题</a:t>
            </a:r>
          </a:p>
        </p:txBody>
      </p:sp>
    </p:spTree>
    <p:extLst>
      <p:ext uri="{BB962C8B-B14F-4D97-AF65-F5344CB8AC3E}">
        <p14:creationId xmlns:p14="http://schemas.microsoft.com/office/powerpoint/2010/main" val="241485188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285"/>
            <a:ext cx="9144000" cy="3719429"/>
          </a:xfrm>
          <a:prstGeom prst="rect">
            <a:avLst/>
          </a:prstGeom>
        </p:spPr>
      </p:pic>
      <p:sp>
        <p:nvSpPr>
          <p:cNvPr id="3" name="Speech Bubble: Rectangle 8"/>
          <p:cNvSpPr>
            <a:spLocks noChangeArrowheads="1"/>
          </p:cNvSpPr>
          <p:nvPr/>
        </p:nvSpPr>
        <p:spPr bwMode="auto">
          <a:xfrm>
            <a:off x="7140732" y="3981169"/>
            <a:ext cx="1159649" cy="838694"/>
          </a:xfrm>
          <a:prstGeom prst="wedgeRectCallout">
            <a:avLst>
              <a:gd name="adj1" fmla="val -100551"/>
              <a:gd name="adj2" fmla="val -197149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可选择单个副标题，也可全选</a:t>
            </a:r>
          </a:p>
        </p:txBody>
      </p:sp>
    </p:spTree>
    <p:extLst>
      <p:ext uri="{BB962C8B-B14F-4D97-AF65-F5344CB8AC3E}">
        <p14:creationId xmlns:p14="http://schemas.microsoft.com/office/powerpoint/2010/main" val="6911494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285"/>
            <a:ext cx="9144000" cy="3719429"/>
          </a:xfrm>
          <a:prstGeom prst="rect">
            <a:avLst/>
          </a:prstGeom>
        </p:spPr>
      </p:pic>
      <p:sp>
        <p:nvSpPr>
          <p:cNvPr id="3" name="Speech Bubble: Rectangle 8"/>
          <p:cNvSpPr>
            <a:spLocks noChangeArrowheads="1"/>
          </p:cNvSpPr>
          <p:nvPr/>
        </p:nvSpPr>
        <p:spPr bwMode="auto">
          <a:xfrm>
            <a:off x="2455326" y="4495766"/>
            <a:ext cx="1965640" cy="513556"/>
          </a:xfrm>
          <a:prstGeom prst="wedgeRectCallout">
            <a:avLst>
              <a:gd name="adj1" fmla="val -51527"/>
              <a:gd name="adj2" fmla="val -15393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点击浏览其他词语</a:t>
            </a:r>
          </a:p>
        </p:txBody>
      </p:sp>
    </p:spTree>
    <p:extLst>
      <p:ext uri="{BB962C8B-B14F-4D97-AF65-F5344CB8AC3E}">
        <p14:creationId xmlns:p14="http://schemas.microsoft.com/office/powerpoint/2010/main" val="368993400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285"/>
            <a:ext cx="9144000" cy="3719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7626" y="3607904"/>
            <a:ext cx="2733261" cy="7354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26" y="1569285"/>
            <a:ext cx="572211" cy="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03313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285"/>
            <a:ext cx="9144000" cy="3719429"/>
          </a:xfrm>
          <a:prstGeom prst="rect">
            <a:avLst/>
          </a:prstGeom>
        </p:spPr>
      </p:pic>
      <p:sp>
        <p:nvSpPr>
          <p:cNvPr id="3" name="Speech Bubble: Rectangle 8"/>
          <p:cNvSpPr>
            <a:spLocks noChangeArrowheads="1"/>
          </p:cNvSpPr>
          <p:nvPr/>
        </p:nvSpPr>
        <p:spPr bwMode="auto">
          <a:xfrm>
            <a:off x="7017388" y="4336740"/>
            <a:ext cx="1965640" cy="752095"/>
          </a:xfrm>
          <a:prstGeom prst="wedgeRectCallout">
            <a:avLst>
              <a:gd name="adj1" fmla="val -30290"/>
              <a:gd name="adj2" fmla="val -8174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选择用</a:t>
            </a:r>
            <a:r>
              <a:rPr lang="en-US" altLang="zh-CN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</a:t>
            </a: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连接，点击搜索数据库</a:t>
            </a:r>
          </a:p>
        </p:txBody>
      </p:sp>
    </p:spTree>
    <p:extLst>
      <p:ext uri="{BB962C8B-B14F-4D97-AF65-F5344CB8AC3E}">
        <p14:creationId xmlns:p14="http://schemas.microsoft.com/office/powerpoint/2010/main" val="314999614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如何进入</a:t>
            </a:r>
            <a:r>
              <a:rPr lang="en-US" altLang="zh-CN" dirty="0"/>
              <a:t>EBSCO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6006" b="49157"/>
          <a:stretch/>
        </p:blipFill>
        <p:spPr>
          <a:xfrm>
            <a:off x="0" y="1321593"/>
            <a:ext cx="9033502" cy="392096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525520" y="4124960"/>
            <a:ext cx="477520" cy="203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448904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252"/>
            <a:ext cx="9144000" cy="5467495"/>
          </a:xfrm>
          <a:prstGeom prst="rect">
            <a:avLst/>
          </a:prstGeom>
        </p:spPr>
      </p:pic>
      <p:sp>
        <p:nvSpPr>
          <p:cNvPr id="3" name="Speech Bubble: Rectangle 8"/>
          <p:cNvSpPr>
            <a:spLocks noChangeArrowheads="1"/>
          </p:cNvSpPr>
          <p:nvPr/>
        </p:nvSpPr>
        <p:spPr bwMode="auto">
          <a:xfrm>
            <a:off x="5774997" y="3680758"/>
            <a:ext cx="1965640" cy="990633"/>
          </a:xfrm>
          <a:prstGeom prst="wedgeRectCallout">
            <a:avLst>
              <a:gd name="adj1" fmla="val -17143"/>
              <a:gd name="adj2" fmla="val -42095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可查看所有主题词与</a:t>
            </a:r>
            <a:r>
              <a:rPr lang="en-US" altLang="zh-CN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hearing aids </a:t>
            </a: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en-US" altLang="zh-CN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self efficacy</a:t>
            </a:r>
            <a:r>
              <a:rPr lang="zh-CN" alt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相关的文章</a:t>
            </a:r>
          </a:p>
        </p:txBody>
      </p:sp>
    </p:spTree>
    <p:extLst>
      <p:ext uri="{BB962C8B-B14F-4D97-AF65-F5344CB8AC3E}">
        <p14:creationId xmlns:p14="http://schemas.microsoft.com/office/powerpoint/2010/main" val="280913102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>
          <a:xfrm>
            <a:off x="1143000" y="2215299"/>
            <a:ext cx="6858000" cy="927951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第三部分 支持站点及免费教程</a:t>
            </a:r>
            <a:br>
              <a:rPr lang="en-US" altLang="zh-CN" sz="165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https://help.ebsco.com/</a:t>
            </a:r>
            <a:endParaRPr lang="zh-CN" altLang="en-US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10184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857250"/>
            <a:ext cx="51625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peech Bubble: Rectangle 5"/>
          <p:cNvSpPr>
            <a:spLocks noChangeArrowheads="1"/>
          </p:cNvSpPr>
          <p:nvPr/>
        </p:nvSpPr>
        <p:spPr bwMode="auto">
          <a:xfrm>
            <a:off x="6467475" y="2057400"/>
            <a:ext cx="1371600" cy="766763"/>
          </a:xfrm>
          <a:prstGeom prst="wedgeRectCallout">
            <a:avLst>
              <a:gd name="adj1" fmla="val 337"/>
              <a:gd name="adj2" fmla="val -56930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514350">
              <a:defRPr/>
            </a:pPr>
            <a:r>
              <a:rPr lang="zh-CN" altLang="en-US" sz="1500" kern="0" baseline="-25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选择“</a:t>
            </a:r>
            <a:r>
              <a:rPr lang="en-US" altLang="zh-CN" sz="1500" kern="0" baseline="-25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international</a:t>
            </a:r>
            <a:r>
              <a:rPr lang="zh-CN" altLang="en-US" sz="1500" kern="0" baseline="-25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”，“中文资源”可以查看已上传的数据库使用视频和</a:t>
            </a:r>
            <a:r>
              <a:rPr lang="en-US" altLang="zh-CN" sz="1500" kern="0" baseline="-25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PPT</a:t>
            </a:r>
            <a:r>
              <a:rPr lang="zh-CN" altLang="en-US" sz="1500" kern="0" baseline="-25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等资料</a:t>
            </a:r>
          </a:p>
        </p:txBody>
      </p:sp>
      <p:sp>
        <p:nvSpPr>
          <p:cNvPr id="210948" name="Rectangle 6"/>
          <p:cNvSpPr>
            <a:spLocks noChangeArrowheads="1"/>
          </p:cNvSpPr>
          <p:nvPr/>
        </p:nvSpPr>
        <p:spPr bwMode="auto">
          <a:xfrm>
            <a:off x="4629150" y="5543550"/>
            <a:ext cx="1143000" cy="342900"/>
          </a:xfrm>
          <a:prstGeom prst="rect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aseline="-25000"/>
          </a:p>
        </p:txBody>
      </p:sp>
    </p:spTree>
    <p:extLst>
      <p:ext uri="{BB962C8B-B14F-4D97-AF65-F5344CB8AC3E}">
        <p14:creationId xmlns:p14="http://schemas.microsoft.com/office/powerpoint/2010/main" val="33673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47851"/>
            <a:ext cx="6858000" cy="316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5429250" y="3943350"/>
            <a:ext cx="914400" cy="171450"/>
          </a:xfrm>
          <a:prstGeom prst="rect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aseline="-25000"/>
          </a:p>
        </p:txBody>
      </p:sp>
    </p:spTree>
    <p:extLst>
      <p:ext uri="{BB962C8B-B14F-4D97-AF65-F5344CB8AC3E}">
        <p14:creationId xmlns:p14="http://schemas.microsoft.com/office/powerpoint/2010/main" val="26915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23950"/>
            <a:ext cx="6858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7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2"/>
          <a:stretch>
            <a:fillRect/>
          </a:stretch>
        </p:blipFill>
        <p:spPr bwMode="auto">
          <a:xfrm>
            <a:off x="1314450" y="1428751"/>
            <a:ext cx="6400800" cy="42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3143250" y="1485901"/>
            <a:ext cx="538163" cy="294085"/>
          </a:xfrm>
          <a:prstGeom prst="rect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86350" y="2185989"/>
            <a:ext cx="1357313" cy="61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289322">
              <a:defRPr/>
            </a:pPr>
            <a:r>
              <a:rPr lang="zh-CN" altLang="en-US" sz="844" kern="0" dirty="0"/>
              <a:t>您可以免费参加</a:t>
            </a:r>
            <a:r>
              <a:rPr lang="en-US" altLang="zh-CN" sz="844" kern="0" dirty="0"/>
              <a:t>EBSCO</a:t>
            </a:r>
            <a:r>
              <a:rPr lang="zh-CN" altLang="en-US" sz="844" kern="0" dirty="0"/>
              <a:t>网络课程，提前</a:t>
            </a:r>
            <a:r>
              <a:rPr lang="en-US" altLang="zh-CN" sz="844" kern="0" dirty="0"/>
              <a:t>10</a:t>
            </a:r>
            <a:r>
              <a:rPr lang="zh-CN" altLang="en-US" sz="844" kern="0" dirty="0"/>
              <a:t>分钟点击课程标题，加入即可。</a:t>
            </a:r>
          </a:p>
        </p:txBody>
      </p:sp>
    </p:spTree>
    <p:extLst>
      <p:ext uri="{BB962C8B-B14F-4D97-AF65-F5344CB8AC3E}">
        <p14:creationId xmlns:p14="http://schemas.microsoft.com/office/powerpoint/2010/main" val="1772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r="10001"/>
          <a:stretch>
            <a:fillRect/>
          </a:stretch>
        </p:blipFill>
        <p:spPr bwMode="auto">
          <a:xfrm>
            <a:off x="1314450" y="1485901"/>
            <a:ext cx="6591300" cy="383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1771650" y="4514850"/>
            <a:ext cx="471488" cy="171450"/>
          </a:xfrm>
          <a:prstGeom prst="rect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48446"/>
            <a:ext cx="6858000" cy="3161110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059312" y="1769326"/>
            <a:ext cx="2916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289322">
              <a:defRPr/>
            </a:pPr>
            <a:r>
              <a:rPr lang="en-US" altLang="en-US" b="1" kern="0" dirty="0">
                <a:latin typeface="+mj-lt"/>
              </a:rPr>
              <a:t>https://ebsco-chinese.webex.com</a:t>
            </a:r>
            <a:r>
              <a:rPr lang="en-US" altLang="en-US" kern="0" dirty="0"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744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92" y="1960961"/>
            <a:ext cx="6625828" cy="305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5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657600"/>
            <a:ext cx="9144000" cy="2315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王成芳   </a:t>
            </a:r>
            <a:r>
              <a:rPr lang="en-US" dirty="0"/>
              <a:t>|   </a:t>
            </a:r>
            <a:r>
              <a:rPr lang="zh-CN" altLang="en-US" dirty="0"/>
              <a:t>产品培训师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cwang</a:t>
            </a:r>
            <a:r>
              <a:rPr lang="en-US" dirty="0">
                <a:solidFill>
                  <a:schemeClr val="bg1"/>
                </a:solidFill>
              </a:rPr>
              <a:t>@ebsco.com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02" y="3992446"/>
            <a:ext cx="652083" cy="65208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2" y="745568"/>
            <a:ext cx="2426494" cy="242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57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593"/>
            <a:ext cx="9144000" cy="421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6763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Content Placeholder 2"/>
          <p:cNvSpPr>
            <a:spLocks noGrp="1"/>
          </p:cNvSpPr>
          <p:nvPr>
            <p:ph idx="1"/>
          </p:nvPr>
        </p:nvSpPr>
        <p:spPr bwMode="auto">
          <a:xfrm>
            <a:off x="3639845" y="2173542"/>
            <a:ext cx="4619572" cy="2580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576" tIns="19289" rIns="38576" bIns="19289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  <a:t>EBSCO was founded by</a:t>
            </a:r>
            <a:br>
              <a:rPr lang="en-US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E</a:t>
            </a:r>
            <a:r>
              <a:rPr lang="en-US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  <a:t>lton </a:t>
            </a:r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</a:t>
            </a:r>
            <a:r>
              <a:rPr lang="en-US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  <a:t>. Stephens in 1944</a:t>
            </a:r>
          </a:p>
          <a:p>
            <a:pPr>
              <a:spcBef>
                <a:spcPts val="506"/>
              </a:spcBef>
            </a:pPr>
            <a:r>
              <a:rPr lang="en-US" altLang="zh-CN" sz="2000" b="1" dirty="0">
                <a:solidFill>
                  <a:srgbClr val="375C82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70 years </a:t>
            </a:r>
            <a:r>
              <a:rPr lang="en-US" altLang="zh-CN" sz="2000" dirty="0">
                <a:solidFill>
                  <a:srgbClr val="373737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serving the information needs of institutions </a:t>
            </a:r>
          </a:p>
          <a:p>
            <a:pPr>
              <a:spcBef>
                <a:spcPts val="506"/>
              </a:spcBef>
            </a:pPr>
            <a:r>
              <a:rPr lang="en-US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  <a:t>EBSCO Industries is among </a:t>
            </a:r>
            <a:r>
              <a:rPr lang="en-US" altLang="zh-CN" sz="2000" dirty="0">
                <a:solidFill>
                  <a:srgbClr val="26269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Forbes Top 200 </a:t>
            </a:r>
            <a:r>
              <a:rPr lang="en-US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  <a:t>Privately Held Companies</a:t>
            </a:r>
            <a:endParaRPr lang="en-US" altLang="zh-CN" sz="2000" dirty="0">
              <a:solidFill>
                <a:srgbClr val="373737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ts val="506"/>
              </a:spcBef>
            </a:pPr>
            <a:r>
              <a:rPr lang="en-US" altLang="zh-CN" sz="2000" b="1" dirty="0">
                <a:solidFill>
                  <a:srgbClr val="375C8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5,700 employees</a:t>
            </a:r>
          </a:p>
          <a:p>
            <a:pPr>
              <a:spcBef>
                <a:spcPts val="506"/>
              </a:spcBef>
            </a:pPr>
            <a:r>
              <a:rPr lang="en-US" altLang="zh-CN" sz="2000" b="1" dirty="0">
                <a:solidFill>
                  <a:srgbClr val="375C8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1,100+ employees outside </a:t>
            </a:r>
            <a:r>
              <a:rPr lang="en-US" altLang="zh-CN" sz="2000" dirty="0">
                <a:solidFill>
                  <a:srgbClr val="37373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 U.S</a:t>
            </a:r>
            <a:endParaRPr lang="en-US" altLang="zh-CN" sz="20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zh-CN" altLang="en-US" sz="2000" dirty="0">
              <a:ea typeface="宋体" panose="02010600030101010101" pitchFamily="2" charset="-122"/>
            </a:endParaRPr>
          </a:p>
        </p:txBody>
      </p:sp>
      <p:pic>
        <p:nvPicPr>
          <p:cNvPr id="111619" name="Picture 2" descr="C:\Users\JZ\Desktop\week 4\Riverside Building at du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5" y="2173542"/>
            <a:ext cx="3126961" cy="239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3" descr="C:\Users\JZ\Desktop\week 4\EBS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65" y="594932"/>
            <a:ext cx="4622460" cy="100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5091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Content Placeholder 10"/>
          <p:cNvSpPr>
            <a:spLocks noGrp="1"/>
          </p:cNvSpPr>
          <p:nvPr>
            <p:ph idx="1"/>
          </p:nvPr>
        </p:nvSpPr>
        <p:spPr bwMode="auto">
          <a:xfrm>
            <a:off x="2879576" y="1892299"/>
            <a:ext cx="5270511" cy="25712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3591" indent="-153591">
              <a:spcBef>
                <a:spcPts val="338"/>
              </a:spcBef>
              <a:spcAft>
                <a:spcPts val="169"/>
              </a:spcAft>
            </a:pPr>
            <a:r>
              <a:rPr lang="zh-CN" altLang="en-US" sz="1800" b="1" dirty="0">
                <a:solidFill>
                  <a:srgbClr val="375C82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       杰出的在线搜索服务提供商</a:t>
            </a:r>
          </a:p>
          <a:p>
            <a:pPr lvl="1" indent="-153591">
              <a:spcBef>
                <a:spcPts val="338"/>
              </a:spcBef>
              <a:spcAft>
                <a:spcPts val="169"/>
              </a:spcAft>
              <a:buFont typeface="Arial" panose="020B0604020202020204" pitchFamily="34" charset="0"/>
              <a:buChar char="̶"/>
            </a:pPr>
            <a:r>
              <a:rPr lang="en-US" altLang="zh-CN" sz="1800" b="1" dirty="0">
                <a:ea typeface="宋体" panose="02010600030101010101" pitchFamily="2" charset="-122"/>
                <a:cs typeface="Times New Roman" panose="02020603050405020304" pitchFamily="18" charset="0"/>
              </a:rPr>
              <a:t>375+ databases </a:t>
            </a:r>
            <a:r>
              <a:rPr lang="en-US" altLang="zh-CN" sz="1800" dirty="0">
                <a:ea typeface="宋体" panose="02010600030101010101" pitchFamily="2" charset="-122"/>
                <a:cs typeface="Times New Roman" panose="02020603050405020304" pitchFamily="18" charset="0"/>
              </a:rPr>
              <a:t>via EBSCO</a:t>
            </a:r>
            <a:r>
              <a:rPr lang="en-US" altLang="zh-CN" sz="1800" i="1" dirty="0">
                <a:ea typeface="宋体" panose="02010600030101010101" pitchFamily="2" charset="-122"/>
                <a:cs typeface="Times New Roman" panose="02020603050405020304" pitchFamily="18" charset="0"/>
              </a:rPr>
              <a:t>host </a:t>
            </a:r>
            <a:r>
              <a:rPr lang="en-US" altLang="zh-CN" sz="1800" dirty="0">
                <a:ea typeface="宋体" panose="02010600030101010101" pitchFamily="2" charset="-122"/>
                <a:cs typeface="Times New Roman" panose="02020603050405020304" pitchFamily="18" charset="0"/>
              </a:rPr>
              <a:t>with 132 million+ records</a:t>
            </a:r>
          </a:p>
          <a:p>
            <a:pPr lvl="1" indent="-153591">
              <a:spcBef>
                <a:spcPts val="338"/>
              </a:spcBef>
              <a:spcAft>
                <a:spcPts val="169"/>
              </a:spcAft>
              <a:buFont typeface="Arial" panose="020B0604020202020204" pitchFamily="34" charset="0"/>
              <a:buChar char="̶"/>
            </a:pPr>
            <a:r>
              <a:rPr lang="en-US" altLang="zh-CN" sz="1800" dirty="0">
                <a:ea typeface="宋体" panose="02010600030101010101" pitchFamily="2" charset="-122"/>
                <a:cs typeface="Times New Roman" panose="02020603050405020304" pitchFamily="18" charset="0"/>
              </a:rPr>
              <a:t>3,000+ employees in EBSCO Information Services</a:t>
            </a:r>
          </a:p>
          <a:p>
            <a:pPr marL="153591" indent="-153591">
              <a:spcBef>
                <a:spcPts val="338"/>
              </a:spcBef>
              <a:spcAft>
                <a:spcPts val="169"/>
              </a:spcAft>
            </a:pPr>
            <a:r>
              <a:rPr lang="zh-CN" altLang="en-US" sz="1800" b="1" dirty="0">
                <a:solidFill>
                  <a:srgbClr val="375C82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       聚合、出版、传播 </a:t>
            </a:r>
          </a:p>
          <a:p>
            <a:pPr lvl="1" indent="-153591">
              <a:spcBef>
                <a:spcPts val="338"/>
              </a:spcBef>
              <a:spcAft>
                <a:spcPts val="169"/>
              </a:spcAft>
              <a:buFont typeface="Arial" panose="020B0604020202020204" pitchFamily="34" charset="0"/>
              <a:buChar char="̶"/>
            </a:pPr>
            <a:r>
              <a:rPr lang="en-US" altLang="zh-CN" sz="1800" dirty="0">
                <a:ea typeface="宋体" panose="02010600030101010101" pitchFamily="2" charset="-122"/>
                <a:cs typeface="Times New Roman" panose="02020603050405020304" pitchFamily="18" charset="0"/>
              </a:rPr>
              <a:t>License content from over 90,000 publications</a:t>
            </a:r>
          </a:p>
          <a:p>
            <a:pPr lvl="1" indent="-153591">
              <a:spcBef>
                <a:spcPts val="338"/>
              </a:spcBef>
              <a:spcAft>
                <a:spcPts val="169"/>
              </a:spcAft>
              <a:buFont typeface="Arial" panose="020B0604020202020204" pitchFamily="34" charset="0"/>
              <a:buChar char="̶"/>
            </a:pPr>
            <a:r>
              <a:rPr lang="en-US" altLang="zh-CN" sz="1800" dirty="0">
                <a:ea typeface="宋体" panose="02010600030101010101" pitchFamily="2" charset="-122"/>
                <a:cs typeface="Times New Roman" panose="02020603050405020304" pitchFamily="18" charset="0"/>
              </a:rPr>
              <a:t>Leading eBook distributor with over 450,000 books available</a:t>
            </a:r>
          </a:p>
          <a:p>
            <a:pPr lvl="1" indent="-153591">
              <a:spcBef>
                <a:spcPts val="338"/>
              </a:spcBef>
              <a:spcAft>
                <a:spcPts val="169"/>
              </a:spcAft>
              <a:buFont typeface="Arial" panose="020B0604020202020204" pitchFamily="34" charset="0"/>
              <a:buChar char="̶"/>
            </a:pPr>
            <a:r>
              <a:rPr lang="en-US" altLang="zh-CN" sz="1800" dirty="0">
                <a:ea typeface="宋体" panose="02010600030101010101" pitchFamily="2" charset="-122"/>
                <a:cs typeface="Times New Roman" panose="02020603050405020304" pitchFamily="18" charset="0"/>
              </a:rPr>
              <a:t>Discovery Service provider </a:t>
            </a:r>
          </a:p>
        </p:txBody>
      </p:sp>
      <p:pic>
        <p:nvPicPr>
          <p:cNvPr id="1126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0" y="1892299"/>
            <a:ext cx="2377566" cy="24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28737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ctrTitle"/>
          </p:nvPr>
        </p:nvSpPr>
        <p:spPr>
          <a:xfrm>
            <a:off x="2000250" y="2014538"/>
            <a:ext cx="5143500" cy="342900"/>
          </a:xfrm>
        </p:spPr>
        <p:txBody>
          <a:bodyPr vert="horz" wrap="square" lIns="51435" tIns="25718" rIns="51435" bIns="25718" rtlCol="0" anchor="t">
            <a:noAutofit/>
          </a:bodyPr>
          <a:lstStyle/>
          <a:p>
            <a:pPr eaLnBrk="1" hangingPunct="1"/>
            <a:r>
              <a:rPr lang="zh-CN" altLang="en-US" sz="2400" b="1" dirty="0">
                <a:ea typeface="宋体" panose="02010600030101010101" pitchFamily="2" charset="-122"/>
                <a:cs typeface="Arial" panose="020B0604020202020204" pitchFamily="34" charset="0"/>
              </a:rPr>
              <a:t>课程内容</a:t>
            </a:r>
          </a:p>
        </p:txBody>
      </p:sp>
      <p:sp>
        <p:nvSpPr>
          <p:cNvPr id="114691" name="Subtitle 2"/>
          <p:cNvSpPr>
            <a:spLocks noGrp="1"/>
          </p:cNvSpPr>
          <p:nvPr>
            <p:ph type="subTitle" idx="1"/>
          </p:nvPr>
        </p:nvSpPr>
        <p:spPr bwMode="auto">
          <a:xfrm>
            <a:off x="2773017" y="2551872"/>
            <a:ext cx="465648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ctr"/>
            <a:endParaRPr lang="en-US" altLang="zh-CN" sz="24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algn="l" fontAlgn="ctr"/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第一部分： 数据库及资源简介</a:t>
            </a:r>
            <a:endParaRPr lang="en-US" altLang="zh-CN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ctr"/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第二部分： 上机操作演示 </a:t>
            </a:r>
            <a:endParaRPr lang="en-US" altLang="zh-CN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ctr"/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第三部分：支持网站</a:t>
            </a: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问答</a:t>
            </a:r>
          </a:p>
          <a:p>
            <a:pPr lvl="1" algn="l"/>
            <a:endParaRPr lang="en-AU" altLang="zh-CN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761335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59fe2f81f04e22ea911d9abe2ad6e6f03d7355"/>
</p:tagLst>
</file>

<file path=ppt/theme/theme1.xml><?xml version="1.0" encoding="utf-8"?>
<a:theme xmlns:a="http://schemas.openxmlformats.org/drawingml/2006/main" name="2_EBSCO Health_New Section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BSCO Health_Cover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BSCO Health_Body Slides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45454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34B630FFA53245B411A657E2B120A6" ma:contentTypeVersion="11" ma:contentTypeDescription="Create a new document." ma:contentTypeScope="" ma:versionID="975b8d580e7d50f68abd9559d12e05b9">
  <xsd:schema xmlns:xsd="http://www.w3.org/2001/XMLSchema" xmlns:p="http://schemas.microsoft.com/office/2006/metadata/properties" xmlns:ns2="5f255bb2-3992-4ef0-aeca-1e379827fd79" targetNamespace="http://schemas.microsoft.com/office/2006/metadata/properties" ma:root="true" ma:fieldsID="079970f0a1d17ed4c7f939eb2cdd4aa3" ns2:_="">
    <xsd:import namespace="5f255bb2-3992-4ef0-aeca-1e379827fd79"/>
    <xsd:element name="properties">
      <xsd:complexType>
        <xsd:sequence>
          <xsd:element name="documentManagement">
            <xsd:complexType>
              <xsd:all>
                <xsd:element ref="ns2:LastUpdate" minOccurs="0"/>
                <xsd:element ref="ns2:Notes1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5f255bb2-3992-4ef0-aeca-1e379827fd79" elementFormDefault="qualified">
    <xsd:import namespace="http://schemas.microsoft.com/office/2006/documentManagement/types"/>
    <xsd:element name="LastUpdate" ma:index="2" nillable="true" ma:displayName="Last Update" ma:default="[today]" ma:format="DateOnly" ma:internalName="LastUpdate">
      <xsd:simpleType>
        <xsd:restriction base="dms:DateTime"/>
      </xsd:simpleType>
    </xsd:element>
    <xsd:element name="Notes1" ma:index="9" nillable="true" ma:displayName="Notes" ma:description="Specific notes regarding the PPT results per management. Must include initials and date of Note." ma:internalName="Notes1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Notes1 xmlns="5f255bb2-3992-4ef0-aeca-1e379827fd79" xsi:nil="true"/>
    <LastUpdate xmlns="5f255bb2-3992-4ef0-aeca-1e379827fd79">2015-02-09T05:00:00+00:00</LastUpdate>
  </documentManagement>
</p:properties>
</file>

<file path=customXml/itemProps1.xml><?xml version="1.0" encoding="utf-8"?>
<ds:datastoreItem xmlns:ds="http://schemas.openxmlformats.org/officeDocument/2006/customXml" ds:itemID="{86B20664-67DF-4DA3-B9A4-25F6F8DC53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255bb2-3992-4ef0-aeca-1e379827fd79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1C0203FE-B0CD-4CBD-8B20-04E35C1F1B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322F11-9E69-4206-AB06-2559AD4A35B7}">
  <ds:schemaRefs>
    <ds:schemaRef ds:uri="http://schemas.microsoft.com/office/2006/metadata/properties"/>
    <ds:schemaRef ds:uri="5f255bb2-3992-4ef0-aeca-1e379827fd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20824</TotalTime>
  <Words>1706</Words>
  <Application>Microsoft Office PowerPoint</Application>
  <PresentationFormat>On-screen Show (4:3)</PresentationFormat>
  <Paragraphs>138</Paragraphs>
  <Slides>59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MS PGothic</vt:lpstr>
      <vt:lpstr>MS PGothic</vt:lpstr>
      <vt:lpstr>等线</vt:lpstr>
      <vt:lpstr>宋体</vt:lpstr>
      <vt:lpstr>Arial</vt:lpstr>
      <vt:lpstr>Calibri</vt:lpstr>
      <vt:lpstr>Times New Roman</vt:lpstr>
      <vt:lpstr>Wingdings</vt:lpstr>
      <vt:lpstr>2_EBSCO Health_New Section</vt:lpstr>
      <vt:lpstr>1_EBSCO Health_Cover</vt:lpstr>
      <vt:lpstr>2_EBSCO Health_Body Slides</vt:lpstr>
      <vt:lpstr>PowerPoint Presentation</vt:lpstr>
      <vt:lpstr>PowerPoint Presentation</vt:lpstr>
      <vt:lpstr>如何进入EBSCO</vt:lpstr>
      <vt:lpstr>如何进入EBSCO</vt:lpstr>
      <vt:lpstr>如何进入EBSCO</vt:lpstr>
      <vt:lpstr>PowerPoint Presentation</vt:lpstr>
      <vt:lpstr>PowerPoint Presentation</vt:lpstr>
      <vt:lpstr>PowerPoint Presentation</vt:lpstr>
      <vt:lpstr>课程内容</vt:lpstr>
      <vt:lpstr>PowerPoint Presentation</vt:lpstr>
      <vt:lpstr>PowerPoint Presentation</vt:lpstr>
      <vt:lpstr>PowerPoint Presentation</vt:lpstr>
      <vt:lpstr>MEDLINE Complete  提供超过占PubMed总量1/3的持续出版的全文期刊</vt:lpstr>
      <vt:lpstr>MEDLINE Complete is the world’s largest full-text companion to PubMed</vt:lpstr>
      <vt:lpstr>MEDLINE Complete 中 无延迟的持续出版的全文刊举例：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布尔逻辑运算符</vt:lpstr>
      <vt:lpstr>检索技巧</vt:lpstr>
      <vt:lpstr>PowerPoint Presentation</vt:lpstr>
      <vt:lpstr>PowerPoint Presentation</vt:lpstr>
      <vt:lpstr>PowerPoint Presentation</vt:lpstr>
      <vt:lpstr>如何检索HTML格式文献？</vt:lpstr>
      <vt:lpstr>如何检索HTML格式文献？</vt:lpstr>
      <vt:lpstr>如何检索最近一周发表的文献？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背景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第三部分 支持站点及免费教程 https://help.ebsco.com/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EBSCO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MEDLINE Complete</dc:title>
  <dc:creator>EBSCO Publishing</dc:creator>
  <cp:lastModifiedBy>Chengfang Wang</cp:lastModifiedBy>
  <cp:revision>1035</cp:revision>
  <dcterms:created xsi:type="dcterms:W3CDTF">2009-06-26T20:52:49Z</dcterms:created>
  <dcterms:modified xsi:type="dcterms:W3CDTF">2017-12-07T11:43:02Z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1">
    <vt:lpwstr/>
  </property>
  <property fmtid="{D5CDD505-2E9C-101B-9397-08002B2CF9AE}" pid="3" name="LastUpdate">
    <vt:lpwstr>2012-01-24T00:00:00Z</vt:lpwstr>
  </property>
  <property fmtid="{D5CDD505-2E9C-101B-9397-08002B2CF9AE}" pid="4" name="ContentType">
    <vt:lpwstr>Document</vt:lpwstr>
  </property>
  <property fmtid="{D5CDD505-2E9C-101B-9397-08002B2CF9AE}" pid="5" name="ContentTypeId">
    <vt:lpwstr>0x010100ED34B630FFA53245B411A657E2B120A6</vt:lpwstr>
  </property>
</Properties>
</file>