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03.xml" ContentType="application/vnd.openxmlformats-officedocument.presentationml.slideLayout+xml"/>
  <Override PartName="/ppt/slideLayouts/slideLayout214.xml" ContentType="application/vnd.openxmlformats-officedocument.presentationml.slideLayout+xml"/>
  <Override PartName="/ppt/notesSlides/notesSlide7.xml" ContentType="application/vnd.openxmlformats-officedocument.presentationml.notesSlide+xml"/>
  <Override PartName="/ppt/slides/slide77.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24.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tags/tag3.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7" r:id="rId2"/>
    <p:sldMasterId id="2147484665" r:id="rId3"/>
    <p:sldMasterId id="2147484679" r:id="rId4"/>
    <p:sldMasterId id="2147484694" r:id="rId5"/>
    <p:sldMasterId id="2147484708" r:id="rId6"/>
    <p:sldMasterId id="2147484722" r:id="rId7"/>
    <p:sldMasterId id="2147484736" r:id="rId8"/>
    <p:sldMasterId id="2147484750" r:id="rId9"/>
    <p:sldMasterId id="2147484764" r:id="rId10"/>
    <p:sldMasterId id="2147484779" r:id="rId11"/>
    <p:sldMasterId id="2147484793" r:id="rId12"/>
    <p:sldMasterId id="2147484807" r:id="rId13"/>
    <p:sldMasterId id="2147484835" r:id="rId14"/>
    <p:sldMasterId id="2147484863" r:id="rId15"/>
    <p:sldMasterId id="2147484877" r:id="rId16"/>
    <p:sldMasterId id="2147484923" r:id="rId17"/>
    <p:sldMasterId id="2147484937" r:id="rId18"/>
  </p:sldMasterIdLst>
  <p:notesMasterIdLst>
    <p:notesMasterId r:id="rId100"/>
  </p:notesMasterIdLst>
  <p:handoutMasterIdLst>
    <p:handoutMasterId r:id="rId101"/>
  </p:handoutMasterIdLst>
  <p:sldIdLst>
    <p:sldId id="1159" r:id="rId19"/>
    <p:sldId id="1145" r:id="rId20"/>
    <p:sldId id="1146" r:id="rId21"/>
    <p:sldId id="1213" r:id="rId22"/>
    <p:sldId id="1151" r:id="rId23"/>
    <p:sldId id="1152" r:id="rId24"/>
    <p:sldId id="1153" r:id="rId25"/>
    <p:sldId id="1154" r:id="rId26"/>
    <p:sldId id="1229" r:id="rId27"/>
    <p:sldId id="1155" r:id="rId28"/>
    <p:sldId id="1223" r:id="rId29"/>
    <p:sldId id="1225" r:id="rId30"/>
    <p:sldId id="1161" r:id="rId31"/>
    <p:sldId id="1098" r:id="rId32"/>
    <p:sldId id="1097" r:id="rId33"/>
    <p:sldId id="1168" r:id="rId34"/>
    <p:sldId id="1164" r:id="rId35"/>
    <p:sldId id="1166" r:id="rId36"/>
    <p:sldId id="1167" r:id="rId37"/>
    <p:sldId id="1162" r:id="rId38"/>
    <p:sldId id="1163" r:id="rId39"/>
    <p:sldId id="1170" r:id="rId40"/>
    <p:sldId id="1169" r:id="rId41"/>
    <p:sldId id="1171" r:id="rId42"/>
    <p:sldId id="1028" r:id="rId43"/>
    <p:sldId id="1029" r:id="rId44"/>
    <p:sldId id="1030" r:id="rId45"/>
    <p:sldId id="1031" r:id="rId46"/>
    <p:sldId id="1032" r:id="rId47"/>
    <p:sldId id="1033" r:id="rId48"/>
    <p:sldId id="1034" r:id="rId49"/>
    <p:sldId id="1035" r:id="rId50"/>
    <p:sldId id="1036" r:id="rId51"/>
    <p:sldId id="1038" r:id="rId52"/>
    <p:sldId id="1039" r:id="rId53"/>
    <p:sldId id="1040" r:id="rId54"/>
    <p:sldId id="1107" r:id="rId55"/>
    <p:sldId id="1042" r:id="rId56"/>
    <p:sldId id="1108" r:id="rId57"/>
    <p:sldId id="1109" r:id="rId58"/>
    <p:sldId id="1178" r:id="rId59"/>
    <p:sldId id="1179" r:id="rId60"/>
    <p:sldId id="1180" r:id="rId61"/>
    <p:sldId id="1181" r:id="rId62"/>
    <p:sldId id="1176" r:id="rId63"/>
    <p:sldId id="1177" r:id="rId64"/>
    <p:sldId id="1182" r:id="rId65"/>
    <p:sldId id="1183" r:id="rId66"/>
    <p:sldId id="1185" r:id="rId67"/>
    <p:sldId id="1187" r:id="rId68"/>
    <p:sldId id="1121" r:id="rId69"/>
    <p:sldId id="1122" r:id="rId70"/>
    <p:sldId id="1123" r:id="rId71"/>
    <p:sldId id="1125" r:id="rId72"/>
    <p:sldId id="1126" r:id="rId73"/>
    <p:sldId id="1127" r:id="rId74"/>
    <p:sldId id="1128" r:id="rId75"/>
    <p:sldId id="1129" r:id="rId76"/>
    <p:sldId id="1130" r:id="rId77"/>
    <p:sldId id="1131" r:id="rId78"/>
    <p:sldId id="1132" r:id="rId79"/>
    <p:sldId id="1133" r:id="rId80"/>
    <p:sldId id="1134" r:id="rId81"/>
    <p:sldId id="1135" r:id="rId82"/>
    <p:sldId id="1136" r:id="rId83"/>
    <p:sldId id="1137" r:id="rId84"/>
    <p:sldId id="1138" r:id="rId85"/>
    <p:sldId id="1139" r:id="rId86"/>
    <p:sldId id="1140" r:id="rId87"/>
    <p:sldId id="1141" r:id="rId88"/>
    <p:sldId id="1142" r:id="rId89"/>
    <p:sldId id="1188" r:id="rId90"/>
    <p:sldId id="1189" r:id="rId91"/>
    <p:sldId id="1190" r:id="rId92"/>
    <p:sldId id="1143" r:id="rId93"/>
    <p:sldId id="1191" r:id="rId94"/>
    <p:sldId id="1192" r:id="rId95"/>
    <p:sldId id="1226" r:id="rId96"/>
    <p:sldId id="1227" r:id="rId97"/>
    <p:sldId id="1228" r:id="rId98"/>
    <p:sldId id="1197" r:id="rId99"/>
  </p:sldIdLst>
  <p:sldSz cx="9144000" cy="6858000" type="screen4x3"/>
  <p:notesSz cx="70358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66FF"/>
    <a:srgbClr val="993300"/>
    <a:srgbClr val="CC3300"/>
    <a:srgbClr val="A00000"/>
    <a:srgbClr val="CC9900"/>
    <a:srgbClr val="009900"/>
    <a:srgbClr val="CC6600"/>
    <a:srgbClr val="FF33CC"/>
    <a:srgbClr val="78A22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0" autoAdjust="0"/>
    <p:restoredTop sz="83333" autoAdjust="0"/>
  </p:normalViewPr>
  <p:slideViewPr>
    <p:cSldViewPr snapToGrid="0">
      <p:cViewPr>
        <p:scale>
          <a:sx n="66" d="100"/>
          <a:sy n="66" d="100"/>
        </p:scale>
        <p:origin x="-1374" y="-72"/>
      </p:cViewPr>
      <p:guideLst>
        <p:guide orient="horz" pos="1377"/>
        <p:guide orient="horz" pos="3946"/>
        <p:guide pos="3216"/>
        <p:guide pos="571"/>
        <p:guide pos="3669"/>
        <p:guide pos="4111"/>
        <p:guide pos="1884"/>
        <p:guide pos="1442"/>
        <p:guide pos="2332"/>
        <p:guide pos="27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4" d="100"/>
          <a:sy n="54" d="100"/>
        </p:scale>
        <p:origin x="-2898" y="-108"/>
      </p:cViewPr>
      <p:guideLst>
        <p:guide orient="horz" pos="2932"/>
        <p:guide pos="2216"/>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slide" Target="slides/slide66.xml"/><Relationship Id="rId89" Type="http://schemas.openxmlformats.org/officeDocument/2006/relationships/slide" Target="slides/slide71.xml"/><Relationship Id="rId7" Type="http://schemas.openxmlformats.org/officeDocument/2006/relationships/slideMaster" Target="slideMasters/slideMaster7.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slide" Target="slides/slide61.xml"/><Relationship Id="rId87" Type="http://schemas.openxmlformats.org/officeDocument/2006/relationships/slide" Target="slides/slide69.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slide" Target="slides/slide64.xml"/><Relationship Id="rId90" Type="http://schemas.openxmlformats.org/officeDocument/2006/relationships/slide" Target="slides/slide72.xml"/><Relationship Id="rId95" Type="http://schemas.openxmlformats.org/officeDocument/2006/relationships/slide" Target="slides/slide77.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slide" Target="slides/slide62.xml"/><Relationship Id="rId85" Type="http://schemas.openxmlformats.org/officeDocument/2006/relationships/slide" Target="slides/slide67.xml"/><Relationship Id="rId93" Type="http://schemas.openxmlformats.org/officeDocument/2006/relationships/slide" Target="slides/slide75.xml"/><Relationship Id="rId98"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103"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slide" Target="slides/slide65.xml"/><Relationship Id="rId88" Type="http://schemas.openxmlformats.org/officeDocument/2006/relationships/slide" Target="slides/slide70.xml"/><Relationship Id="rId91" Type="http://schemas.openxmlformats.org/officeDocument/2006/relationships/slide" Target="slides/slide73.xml"/><Relationship Id="rId96" Type="http://schemas.openxmlformats.org/officeDocument/2006/relationships/slide" Target="slides/slide7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slide" Target="slides/slide63.xml"/><Relationship Id="rId86" Type="http://schemas.openxmlformats.org/officeDocument/2006/relationships/slide" Target="slides/slide68.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958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84625" y="0"/>
            <a:ext cx="3049588" cy="465138"/>
          </a:xfrm>
          <a:prstGeom prst="rect">
            <a:avLst/>
          </a:prstGeom>
        </p:spPr>
        <p:txBody>
          <a:bodyPr vert="horz" lIns="91440" tIns="45720" rIns="91440" bIns="45720" rtlCol="0"/>
          <a:lstStyle>
            <a:lvl1pPr algn="r">
              <a:defRPr sz="1200"/>
            </a:lvl1pPr>
          </a:lstStyle>
          <a:p>
            <a:r>
              <a:rPr lang="en-US" smtClean="0"/>
              <a:t>20150417</a:t>
            </a:r>
            <a:endParaRPr lang="en-US"/>
          </a:p>
        </p:txBody>
      </p:sp>
      <p:sp>
        <p:nvSpPr>
          <p:cNvPr id="4" name="Footer Placeholder 3"/>
          <p:cNvSpPr>
            <a:spLocks noGrp="1"/>
          </p:cNvSpPr>
          <p:nvPr>
            <p:ph type="ftr" sz="quarter" idx="2"/>
          </p:nvPr>
        </p:nvSpPr>
        <p:spPr>
          <a:xfrm>
            <a:off x="0" y="8842375"/>
            <a:ext cx="304958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84625" y="8842375"/>
            <a:ext cx="3049588" cy="465138"/>
          </a:xfrm>
          <a:prstGeom prst="rect">
            <a:avLst/>
          </a:prstGeom>
        </p:spPr>
        <p:txBody>
          <a:bodyPr vert="horz" lIns="91440" tIns="45720" rIns="91440" bIns="45720" rtlCol="0" anchor="b"/>
          <a:lstStyle>
            <a:lvl1pPr algn="r">
              <a:defRPr sz="1200"/>
            </a:lvl1pPr>
          </a:lstStyle>
          <a:p>
            <a:fld id="{624BE3BB-FE44-42AE-9C6D-CDF2A865AB96}" type="slidenum">
              <a:rPr lang="en-US" smtClean="0"/>
              <a:pPr/>
              <a:t>‹#›</a:t>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49588" cy="465138"/>
          </a:xfrm>
          <a:prstGeom prst="rect">
            <a:avLst/>
          </a:prstGeom>
          <a:noFill/>
          <a:ln w="9525">
            <a:noFill/>
            <a:miter lim="800000"/>
            <a:headEnd/>
            <a:tailEnd/>
          </a:ln>
        </p:spPr>
        <p:txBody>
          <a:bodyPr vert="horz" wrap="square" lIns="93397" tIns="46698" rIns="93397" bIns="46698" numCol="1" anchor="t" anchorCtr="0" compatLnSpc="1">
            <a:prstTxWarp prst="textNoShape">
              <a:avLst/>
            </a:prstTxWarp>
          </a:bodyPr>
          <a:lstStyle>
            <a:lvl1pPr defTabSz="933450">
              <a:defRPr sz="1200">
                <a:latin typeface="Arial" pitchFamily="34" charset="0"/>
              </a:defRPr>
            </a:lvl1pPr>
          </a:lstStyle>
          <a:p>
            <a:pPr>
              <a:defRPr/>
            </a:pPr>
            <a:endParaRPr lang="zh-CN" altLang="zh-CN"/>
          </a:p>
        </p:txBody>
      </p:sp>
      <p:sp>
        <p:nvSpPr>
          <p:cNvPr id="4099" name="Rectangle 3"/>
          <p:cNvSpPr>
            <a:spLocks noGrp="1" noChangeArrowheads="1"/>
          </p:cNvSpPr>
          <p:nvPr>
            <p:ph type="dt" idx="1"/>
          </p:nvPr>
        </p:nvSpPr>
        <p:spPr bwMode="auto">
          <a:xfrm>
            <a:off x="3984625" y="0"/>
            <a:ext cx="3049588" cy="465138"/>
          </a:xfrm>
          <a:prstGeom prst="rect">
            <a:avLst/>
          </a:prstGeom>
          <a:noFill/>
          <a:ln w="9525">
            <a:noFill/>
            <a:miter lim="800000"/>
            <a:headEnd/>
            <a:tailEnd/>
          </a:ln>
        </p:spPr>
        <p:txBody>
          <a:bodyPr vert="horz" wrap="square" lIns="93397" tIns="46698" rIns="93397" bIns="46698" numCol="1" anchor="t" anchorCtr="0" compatLnSpc="1">
            <a:prstTxWarp prst="textNoShape">
              <a:avLst/>
            </a:prstTxWarp>
          </a:bodyPr>
          <a:lstStyle>
            <a:lvl1pPr algn="r" defTabSz="933450">
              <a:defRPr sz="1200">
                <a:latin typeface="Arial" pitchFamily="34" charset="0"/>
              </a:defRPr>
            </a:lvl1pPr>
          </a:lstStyle>
          <a:p>
            <a:pPr>
              <a:defRPr/>
            </a:pPr>
            <a:r>
              <a:rPr lang="en-US" altLang="zh-CN" smtClean="0"/>
              <a:t>20150417</a:t>
            </a:r>
            <a:endParaRPr lang="zh-CN" altLang="zh-CN"/>
          </a:p>
        </p:txBody>
      </p:sp>
      <p:sp>
        <p:nvSpPr>
          <p:cNvPr id="8196" name="Rectangle 4"/>
          <p:cNvSpPr>
            <a:spLocks noGrp="1" noRot="1" noChangeAspect="1" noChangeArrowheads="1" noTextEdit="1"/>
          </p:cNvSpPr>
          <p:nvPr>
            <p:ph type="sldImg" idx="2"/>
          </p:nvPr>
        </p:nvSpPr>
        <p:spPr bwMode="auto">
          <a:xfrm>
            <a:off x="1190625" y="698500"/>
            <a:ext cx="4654550" cy="349091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3263" y="4421188"/>
            <a:ext cx="5629275" cy="4189412"/>
          </a:xfrm>
          <a:prstGeom prst="rect">
            <a:avLst/>
          </a:prstGeom>
          <a:noFill/>
          <a:ln w="9525">
            <a:noFill/>
            <a:miter lim="800000"/>
            <a:headEnd/>
            <a:tailEnd/>
          </a:ln>
        </p:spPr>
        <p:txBody>
          <a:bodyPr vert="horz" wrap="square" lIns="93397" tIns="46698" rIns="93397" bIns="4669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42375"/>
            <a:ext cx="3049588" cy="465138"/>
          </a:xfrm>
          <a:prstGeom prst="rect">
            <a:avLst/>
          </a:prstGeom>
          <a:noFill/>
          <a:ln w="9525">
            <a:noFill/>
            <a:miter lim="800000"/>
            <a:headEnd/>
            <a:tailEnd/>
          </a:ln>
        </p:spPr>
        <p:txBody>
          <a:bodyPr vert="horz" wrap="square" lIns="93397" tIns="46698" rIns="93397" bIns="46698" numCol="1" anchor="b" anchorCtr="0" compatLnSpc="1">
            <a:prstTxWarp prst="textNoShape">
              <a:avLst/>
            </a:prstTxWarp>
          </a:bodyPr>
          <a:lstStyle>
            <a:lvl1pPr defTabSz="933450">
              <a:defRPr sz="1200">
                <a:latin typeface="Arial" pitchFamily="34" charset="0"/>
              </a:defRPr>
            </a:lvl1pPr>
          </a:lstStyle>
          <a:p>
            <a:pPr>
              <a:defRPr/>
            </a:pPr>
            <a:endParaRPr lang="zh-CN" altLang="zh-CN"/>
          </a:p>
        </p:txBody>
      </p:sp>
      <p:sp>
        <p:nvSpPr>
          <p:cNvPr id="4103" name="Rectangle 7"/>
          <p:cNvSpPr>
            <a:spLocks noGrp="1" noChangeArrowheads="1"/>
          </p:cNvSpPr>
          <p:nvPr>
            <p:ph type="sldNum" sz="quarter" idx="5"/>
          </p:nvPr>
        </p:nvSpPr>
        <p:spPr bwMode="auto">
          <a:xfrm>
            <a:off x="3984625" y="8842375"/>
            <a:ext cx="3049588" cy="465138"/>
          </a:xfrm>
          <a:prstGeom prst="rect">
            <a:avLst/>
          </a:prstGeom>
          <a:noFill/>
          <a:ln w="9525">
            <a:noFill/>
            <a:miter lim="800000"/>
            <a:headEnd/>
            <a:tailEnd/>
          </a:ln>
        </p:spPr>
        <p:txBody>
          <a:bodyPr vert="horz" wrap="square" lIns="93397" tIns="46698" rIns="93397" bIns="46698" numCol="1" anchor="b" anchorCtr="0" compatLnSpc="1">
            <a:prstTxWarp prst="textNoShape">
              <a:avLst/>
            </a:prstTxWarp>
          </a:bodyPr>
          <a:lstStyle>
            <a:lvl1pPr algn="r" defTabSz="933450">
              <a:defRPr sz="1200">
                <a:latin typeface="Arial" pitchFamily="34" charset="0"/>
              </a:defRPr>
            </a:lvl1pPr>
          </a:lstStyle>
          <a:p>
            <a:pPr>
              <a:defRPr/>
            </a:pPr>
            <a:fld id="{021501F8-EBFD-4351-8733-367236688A27}" type="slidenum">
              <a:rPr lang="en-US" altLang="zh-CN"/>
              <a:pPr>
                <a:defRPr/>
              </a:pPr>
              <a:t>‹#›</a:t>
            </a:fld>
            <a:endParaRPr lang="en-US" altLang="zh-CN"/>
          </a:p>
        </p:txBody>
      </p:sp>
    </p:spTree>
    <p:extLst>
      <p:ext uri="{BB962C8B-B14F-4D97-AF65-F5344CB8AC3E}">
        <p14:creationId xmlns="" xmlns:p14="http://schemas.microsoft.com/office/powerpoint/2010/main" val="285557116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Joseph_Biederma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EB273CE-0492-2047-975B-56EAB321A23E}" type="slidenum">
              <a:rPr lang="en-US" smtClean="0">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r>
              <a:rPr lang="zh-CN" altLang="en-US" smtClean="0">
                <a:latin typeface="Arial" pitchFamily="34" charset="0"/>
              </a:rPr>
              <a:t>我们还可以选择国家和地区的分析，其实选择国家和地区一方面是为了看一下哪些国家在基因测序这个领域做得比较强，那我们就可以做一个国家或地区间的对比研究。还有一方面也是为了想看一下中国人在世界上是一个什么样的程度，我们就可以选定中国，来查看一下记录。在这里我注意到排名前六的国家刚好就是人类基因组计划的成员国，他们形成了一个共同体，推动基因测序这个领域发展</a:t>
            </a:r>
            <a:endParaRPr lang="en-US" smtClean="0">
              <a:latin typeface="Arial" pitchFamily="34" charset="0"/>
            </a:endParaRPr>
          </a:p>
        </p:txBody>
      </p:sp>
      <p:sp>
        <p:nvSpPr>
          <p:cNvPr id="135172" name="Slide Number Placeholder 3"/>
          <p:cNvSpPr>
            <a:spLocks noGrp="1"/>
          </p:cNvSpPr>
          <p:nvPr>
            <p:ph type="sldNum" sz="quarter" idx="5"/>
          </p:nvPr>
        </p:nvSpPr>
        <p:spPr>
          <a:noFill/>
        </p:spPr>
        <p:txBody>
          <a:bodyPr/>
          <a:lstStyle/>
          <a:p>
            <a:fld id="{B42173A5-6831-4682-BF3C-9D0868783C71}" type="slidenum">
              <a:rPr lang="en-US" altLang="zh-CN">
                <a:solidFill>
                  <a:prstClr val="black"/>
                </a:solidFill>
              </a:rPr>
              <a:pPr/>
              <a:t>19</a:t>
            </a:fld>
            <a:endParaRPr lang="en-US" altLang="zh-CN">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r>
              <a:rPr lang="en-US" smtClean="0"/>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p:txBody>
      </p:sp>
      <p:sp>
        <p:nvSpPr>
          <p:cNvPr id="86020" name="Slide Number Placeholder 3"/>
          <p:cNvSpPr>
            <a:spLocks noGrp="1"/>
          </p:cNvSpPr>
          <p:nvPr>
            <p:ph type="sldNum" sz="quarter" idx="5"/>
          </p:nvPr>
        </p:nvSpPr>
        <p:spPr>
          <a:noFill/>
        </p:spPr>
        <p:txBody>
          <a:bodyPr/>
          <a:lstStyle/>
          <a:p>
            <a:fld id="{2252F7C6-8C27-40FD-9F54-481BB775537F}" type="slidenum">
              <a:rPr lang="en-US" smtClean="0"/>
              <a:pPr/>
              <a:t>26</a:t>
            </a:fld>
            <a:endParaRPr lang="en-US" smtClean="0"/>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r>
              <a:rPr lang="en-US" smtClean="0"/>
              <a:t>So, in summary,  all terms in the topic field are searched – even very common words; there are no stop words.  Lemmatization helps automatically find variants of your search terms.  Left hand truncation is now allowed.  The NEAR operator lets you specify the distance between your search terms .  And all search results are returned, allowing for the most accurate set combinations and results analysis.</a:t>
            </a:r>
          </a:p>
        </p:txBody>
      </p:sp>
      <p:sp>
        <p:nvSpPr>
          <p:cNvPr id="87044" name="Slide Number Placeholder 3"/>
          <p:cNvSpPr>
            <a:spLocks noGrp="1"/>
          </p:cNvSpPr>
          <p:nvPr>
            <p:ph type="sldNum" sz="quarter" idx="5"/>
          </p:nvPr>
        </p:nvSpPr>
        <p:spPr>
          <a:noFill/>
        </p:spPr>
        <p:txBody>
          <a:bodyPr/>
          <a:lstStyle/>
          <a:p>
            <a:fld id="{068090BD-CC77-4E80-A443-03D06751EF50}" type="slidenum">
              <a:rPr lang="en-US" smtClean="0"/>
              <a:pPr/>
              <a:t>27</a:t>
            </a:fld>
            <a:endParaRPr lang="en-US" smtClean="0"/>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r>
              <a:rPr lang="en-US" smtClean="0">
                <a:latin typeface="Arial" pitchFamily="34" charset="0"/>
              </a:rPr>
              <a:t>Biochar</a:t>
            </a:r>
            <a:r>
              <a:rPr lang="zh-CN" altLang="en-US" smtClean="0">
                <a:latin typeface="Arial" pitchFamily="34" charset="0"/>
              </a:rPr>
              <a:t>为生物炭，与其他金属离子比如三价铁结合成为改性生物炭（</a:t>
            </a:r>
            <a:r>
              <a:rPr lang="en-US" altLang="zh-CN" smtClean="0">
                <a:latin typeface="Arial" pitchFamily="34" charset="0"/>
              </a:rPr>
              <a:t>modified biochar</a:t>
            </a:r>
            <a:r>
              <a:rPr lang="zh-CN" altLang="en-US" smtClean="0">
                <a:latin typeface="Arial" pitchFamily="34" charset="0"/>
              </a:rPr>
              <a:t>），但有些文献虽进行了改性研制，但并未在主题词中有所体现，出现</a:t>
            </a:r>
            <a:r>
              <a:rPr lang="en-US" altLang="zh-CN" smtClean="0">
                <a:latin typeface="Arial" pitchFamily="34" charset="0"/>
              </a:rPr>
              <a:t>modified</a:t>
            </a:r>
            <a:r>
              <a:rPr lang="zh-CN" altLang="en-US" smtClean="0">
                <a:latin typeface="Arial" pitchFamily="34" charset="0"/>
              </a:rPr>
              <a:t>等词，因此为搜索到更多关于</a:t>
            </a:r>
            <a:r>
              <a:rPr lang="en-US" altLang="zh-CN" smtClean="0">
                <a:latin typeface="Arial" pitchFamily="34" charset="0"/>
              </a:rPr>
              <a:t>biochar</a:t>
            </a:r>
            <a:r>
              <a:rPr lang="zh-CN" altLang="en-US" smtClean="0">
                <a:latin typeface="Arial" pitchFamily="34" charset="0"/>
              </a:rPr>
              <a:t>的文献检索式以生物炭作为主要检索词。另，加入</a:t>
            </a:r>
            <a:r>
              <a:rPr lang="en-US" altLang="zh-CN" smtClean="0">
                <a:latin typeface="Arial" pitchFamily="34" charset="0"/>
              </a:rPr>
              <a:t>soil</a:t>
            </a:r>
            <a:r>
              <a:rPr lang="zh-CN" altLang="en-US" smtClean="0">
                <a:latin typeface="Arial" pitchFamily="34" charset="0"/>
              </a:rPr>
              <a:t>一词，是为突出研究案例题目的内容，即“菜地氮磷减量化”，主要为减少土壤中氮磷含量，搜索出的文献更加贴合主题及检索到的高被引论文内容。</a:t>
            </a:r>
            <a:endParaRPr lang="en-US" smtClean="0">
              <a:latin typeface="Arial" pitchFamily="34" charset="0"/>
            </a:endParaRPr>
          </a:p>
          <a:p>
            <a:endParaRPr lang="en-US" smtClean="0">
              <a:latin typeface="Arial" pitchFamily="34" charset="0"/>
            </a:endParaRPr>
          </a:p>
        </p:txBody>
      </p:sp>
      <p:sp>
        <p:nvSpPr>
          <p:cNvPr id="95236" name="Slide Number Placeholder 3"/>
          <p:cNvSpPr>
            <a:spLocks noGrp="1"/>
          </p:cNvSpPr>
          <p:nvPr>
            <p:ph type="sldNum" sz="quarter" idx="5"/>
          </p:nvPr>
        </p:nvSpPr>
        <p:spPr/>
        <p:txBody>
          <a:bodyPr/>
          <a:lstStyle/>
          <a:p>
            <a:pPr>
              <a:defRPr/>
            </a:pPr>
            <a:fld id="{13931BAB-7B96-4E01-87CF-D9C87452E49F}" type="slidenum">
              <a:rPr lang="en-US" altLang="zh-CN" smtClean="0">
                <a:solidFill>
                  <a:prstClr val="black"/>
                </a:solidFill>
                <a:latin typeface="Arial" pitchFamily="34" charset="0"/>
              </a:rPr>
              <a:pPr>
                <a:defRPr/>
              </a:pPr>
              <a:t>43</a:t>
            </a:fld>
            <a:endParaRPr lang="en-US" altLang="zh-CN" smtClean="0">
              <a:solidFill>
                <a:prstClr val="black"/>
              </a:solidFill>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latin typeface="Arial" pitchFamily="34" charset="0"/>
            </a:endParaRPr>
          </a:p>
        </p:txBody>
      </p:sp>
      <p:sp>
        <p:nvSpPr>
          <p:cNvPr id="116740" name="Slide Number Placeholder 3"/>
          <p:cNvSpPr>
            <a:spLocks noGrp="1"/>
          </p:cNvSpPr>
          <p:nvPr>
            <p:ph type="sldNum" sz="quarter" idx="5"/>
          </p:nvPr>
        </p:nvSpPr>
        <p:spPr>
          <a:noFill/>
        </p:spPr>
        <p:txBody>
          <a:bodyPr/>
          <a:lstStyle/>
          <a:p>
            <a:fld id="{84C0DB74-B678-46C4-BE09-DF97D8F43260}" type="slidenum">
              <a:rPr lang="en-US" altLang="zh-CN">
                <a:solidFill>
                  <a:prstClr val="black"/>
                </a:solidFill>
              </a:rPr>
              <a:pPr/>
              <a:t>44</a:t>
            </a:fld>
            <a:endParaRPr lang="en-US" altLang="zh-CN">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ETHNOPHARMACOLOGY</a:t>
            </a:r>
            <a:r>
              <a:rPr lang="zh-CN" altLang="en-US" b="1" dirty="0" smtClean="0"/>
              <a:t>民族药物学</a:t>
            </a:r>
            <a:endParaRPr lang="en-US" b="1" dirty="0" smtClean="0"/>
          </a:p>
          <a:p>
            <a:endParaRPr lang="en-US" dirty="0"/>
          </a:p>
        </p:txBody>
      </p:sp>
      <p:sp>
        <p:nvSpPr>
          <p:cNvPr id="4" name="Date Placeholder 3"/>
          <p:cNvSpPr>
            <a:spLocks noGrp="1"/>
          </p:cNvSpPr>
          <p:nvPr>
            <p:ph type="dt" idx="10"/>
          </p:nvPr>
        </p:nvSpPr>
        <p:spPr/>
        <p:txBody>
          <a:bodyPr/>
          <a:lstStyle/>
          <a:p>
            <a:pPr>
              <a:defRPr/>
            </a:pPr>
            <a:r>
              <a:rPr lang="en-US" altLang="zh-CN" smtClean="0"/>
              <a:t>20150417</a:t>
            </a:r>
            <a:endParaRPr lang="zh-CN" altLang="zh-CN"/>
          </a:p>
        </p:txBody>
      </p:sp>
      <p:sp>
        <p:nvSpPr>
          <p:cNvPr id="5" name="Slide Number Placeholder 4"/>
          <p:cNvSpPr>
            <a:spLocks noGrp="1"/>
          </p:cNvSpPr>
          <p:nvPr>
            <p:ph type="sldNum" sz="quarter" idx="11"/>
          </p:nvPr>
        </p:nvSpPr>
        <p:spPr/>
        <p:txBody>
          <a:bodyPr/>
          <a:lstStyle/>
          <a:p>
            <a:pPr>
              <a:defRPr/>
            </a:pPr>
            <a:fld id="{021501F8-EBFD-4351-8733-367236688A27}" type="slidenum">
              <a:rPr lang="en-US" altLang="zh-CN" smtClean="0"/>
              <a:pPr>
                <a:defRPr/>
              </a:pPr>
              <a:t>49</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US" altLang="zh-CN" smtClean="0">
                <a:latin typeface="Arial" pitchFamily="34" charset="0"/>
              </a:rPr>
              <a:t>Endnote online</a:t>
            </a:r>
            <a:r>
              <a:rPr lang="zh-CN" altLang="en-US" smtClean="0">
                <a:latin typeface="Arial" pitchFamily="34" charset="0"/>
              </a:rPr>
              <a:t>版是免费的，现在大家普遍用的单机版都是盗版。</a:t>
            </a:r>
            <a:r>
              <a:rPr lang="en-US" altLang="zh-CN" smtClean="0">
                <a:latin typeface="Arial" pitchFamily="34" charset="0"/>
              </a:rPr>
              <a:t>Endnote</a:t>
            </a:r>
            <a:r>
              <a:rPr lang="zh-CN" altLang="en-US" smtClean="0">
                <a:latin typeface="Arial" pitchFamily="34" charset="0"/>
              </a:rPr>
              <a:t>的功能主要分为三个方面，首先是收集文献，我们在</a:t>
            </a:r>
            <a:r>
              <a:rPr lang="en-US" altLang="zh-CN" smtClean="0">
                <a:latin typeface="Arial" pitchFamily="34" charset="0"/>
              </a:rPr>
              <a:t>web of science</a:t>
            </a:r>
            <a:r>
              <a:rPr lang="zh-CN" altLang="en-US" smtClean="0">
                <a:latin typeface="Arial" pitchFamily="34" charset="0"/>
              </a:rPr>
              <a:t>选取想要保存下来的文献，</a:t>
            </a:r>
            <a:endParaRPr lang="en-US" smtClean="0">
              <a:latin typeface="Arial" pitchFamily="34" charset="0"/>
            </a:endParaRPr>
          </a:p>
        </p:txBody>
      </p:sp>
      <p:sp>
        <p:nvSpPr>
          <p:cNvPr id="52228" name="Slide Number Placeholder 3"/>
          <p:cNvSpPr>
            <a:spLocks noGrp="1"/>
          </p:cNvSpPr>
          <p:nvPr>
            <p:ph type="sldNum" sz="quarter" idx="5"/>
          </p:nvPr>
        </p:nvSpPr>
        <p:spPr>
          <a:noFill/>
        </p:spPr>
        <p:txBody>
          <a:bodyPr/>
          <a:lstStyle/>
          <a:p>
            <a:fld id="{A05144A7-3829-49AA-B2D9-B0F70B6BB504}" type="slidenum">
              <a:rPr lang="en-US" altLang="zh-CN" smtClean="0">
                <a:latin typeface="Arial" pitchFamily="34" charset="0"/>
              </a:rPr>
              <a:pPr/>
              <a:t>51</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a:ln/>
        </p:spPr>
      </p:sp>
      <p:sp>
        <p:nvSpPr>
          <p:cNvPr id="53251" name="备注占位符 2"/>
          <p:cNvSpPr>
            <a:spLocks noGrp="1"/>
          </p:cNvSpPr>
          <p:nvPr>
            <p:ph type="body" idx="1"/>
          </p:nvPr>
        </p:nvSpPr>
        <p:spPr>
          <a:noFill/>
          <a:ln/>
        </p:spPr>
        <p:txBody>
          <a:bodyPr/>
          <a:lstStyle/>
          <a:p>
            <a:r>
              <a:rPr lang="zh-CN" altLang="en-US" smtClean="0">
                <a:latin typeface="Arial" pitchFamily="34" charset="0"/>
              </a:rPr>
              <a:t>首先我们需要在</a:t>
            </a:r>
            <a:r>
              <a:rPr lang="en-US" altLang="zh-CN" smtClean="0">
                <a:latin typeface="Arial" pitchFamily="34" charset="0"/>
              </a:rPr>
              <a:t>endnote</a:t>
            </a:r>
            <a:r>
              <a:rPr lang="zh-CN" altLang="en-US" smtClean="0">
                <a:latin typeface="Arial" pitchFamily="34" charset="0"/>
              </a:rPr>
              <a:t>网络版注册一个个人账户，这样就可以在网上创建即时的个人图书馆，我们可以从全球的数据库我们可以通过输入关键词在我已收入的文献库中进行快速查找，同时我们还可以对我已收入的文献进行归纳和分类，从而有效地组织管理手头的参考文献</a:t>
            </a:r>
            <a:endParaRPr lang="en-US" altLang="zh-CN" smtClean="0">
              <a:latin typeface="Arial" pitchFamily="34" charset="0"/>
            </a:endParaRPr>
          </a:p>
          <a:p>
            <a:endParaRPr lang="zh-CN" altLang="en-US" smtClean="0">
              <a:latin typeface="Arial" pitchFamily="34" charset="0"/>
            </a:endParaRPr>
          </a:p>
        </p:txBody>
      </p:sp>
      <p:sp>
        <p:nvSpPr>
          <p:cNvPr id="53252" name="灯片编号占位符 3"/>
          <p:cNvSpPr>
            <a:spLocks noGrp="1"/>
          </p:cNvSpPr>
          <p:nvPr>
            <p:ph type="sldNum" sz="quarter" idx="5"/>
          </p:nvPr>
        </p:nvSpPr>
        <p:spPr>
          <a:noFill/>
        </p:spPr>
        <p:txBody>
          <a:bodyPr/>
          <a:lstStyle/>
          <a:p>
            <a:fld id="{4F0FF965-F2AB-46FA-8701-DB3CF8317605}" type="slidenum">
              <a:rPr lang="en-US" altLang="zh-CN" smtClean="0">
                <a:latin typeface="Arial" pitchFamily="34" charset="0"/>
              </a:rPr>
              <a:pPr/>
              <a:t>53</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mtClean="0">
              <a:latin typeface="Arial" pitchFamily="34" charset="0"/>
            </a:endParaRPr>
          </a:p>
        </p:txBody>
      </p:sp>
      <p:sp>
        <p:nvSpPr>
          <p:cNvPr id="55300" name="Slide Number Placeholder 3"/>
          <p:cNvSpPr>
            <a:spLocks noGrp="1"/>
          </p:cNvSpPr>
          <p:nvPr>
            <p:ph type="sldNum" sz="quarter" idx="5"/>
          </p:nvPr>
        </p:nvSpPr>
        <p:spPr>
          <a:noFill/>
        </p:spPr>
        <p:txBody>
          <a:bodyPr/>
          <a:lstStyle/>
          <a:p>
            <a:fld id="{E08E4419-39D3-4B4F-A20E-10D437C88D0F}" type="slidenum">
              <a:rPr lang="en-US" altLang="zh-CN" smtClean="0">
                <a:latin typeface="Arial" pitchFamily="34" charset="0"/>
              </a:rPr>
              <a:pPr/>
              <a:t>57</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r>
              <a:rPr lang="zh-CN" altLang="en-US" smtClean="0">
                <a:latin typeface="Arial" pitchFamily="34" charset="0"/>
              </a:rPr>
              <a:t>在</a:t>
            </a:r>
            <a:r>
              <a:rPr lang="en-US" altLang="zh-CN" smtClean="0">
                <a:latin typeface="Arial" pitchFamily="34" charset="0"/>
              </a:rPr>
              <a:t>endnote</a:t>
            </a:r>
            <a:r>
              <a:rPr lang="zh-CN" altLang="en-US" smtClean="0">
                <a:latin typeface="Arial" pitchFamily="34" charset="0"/>
              </a:rPr>
              <a:t>网络版有一个小插件叫做</a:t>
            </a:r>
            <a:r>
              <a:rPr lang="en-US" altLang="zh-CN" smtClean="0">
                <a:latin typeface="Arial" pitchFamily="34" charset="0"/>
              </a:rPr>
              <a:t>cite while write</a:t>
            </a:r>
            <a:r>
              <a:rPr lang="zh-CN" altLang="en-US" smtClean="0">
                <a:latin typeface="Arial" pitchFamily="34" charset="0"/>
              </a:rPr>
              <a:t>，就是边写作边引用 </a:t>
            </a:r>
            <a:endParaRPr lang="en-US" altLang="zh-CN" smtClean="0">
              <a:latin typeface="Arial" pitchFamily="34" charset="0"/>
            </a:endParaRPr>
          </a:p>
          <a:p>
            <a:r>
              <a:rPr lang="zh-CN" altLang="en-US" smtClean="0">
                <a:latin typeface="Arial" pitchFamily="34" charset="0"/>
              </a:rPr>
              <a:t>编写论文时，可以方便地查找和插入引文</a:t>
            </a:r>
            <a:endParaRPr lang="en-US" smtClean="0">
              <a:latin typeface="Arial" pitchFamily="34" charset="0"/>
            </a:endParaRPr>
          </a:p>
        </p:txBody>
      </p:sp>
      <p:sp>
        <p:nvSpPr>
          <p:cNvPr id="58372" name="Slide Number Placeholder 3"/>
          <p:cNvSpPr>
            <a:spLocks noGrp="1"/>
          </p:cNvSpPr>
          <p:nvPr>
            <p:ph type="sldNum" sz="quarter" idx="5"/>
          </p:nvPr>
        </p:nvSpPr>
        <p:spPr>
          <a:noFill/>
        </p:spPr>
        <p:txBody>
          <a:bodyPr/>
          <a:lstStyle/>
          <a:p>
            <a:fld id="{C64B8B46-416E-42A6-BCB0-2681AF6F8D83}" type="slidenum">
              <a:rPr lang="en-US" altLang="zh-CN" smtClean="0">
                <a:latin typeface="Arial" pitchFamily="34" charset="0"/>
              </a:rPr>
              <a:pPr/>
              <a:t>62</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pPr eaLnBrk="1" hangingPunct="1">
              <a:lnSpc>
                <a:spcPct val="80000"/>
              </a:lnSpc>
            </a:pPr>
            <a:endParaRPr lang="zh-CN" altLang="en-US" sz="1100" dirty="0" smtClean="0">
              <a:latin typeface="Arial" pitchFamily="34" charset="0"/>
            </a:endParaRPr>
          </a:p>
        </p:txBody>
      </p:sp>
      <p:sp>
        <p:nvSpPr>
          <p:cNvPr id="146436" name="Slide Number Placeholder 3"/>
          <p:cNvSpPr>
            <a:spLocks noGrp="1"/>
          </p:cNvSpPr>
          <p:nvPr>
            <p:ph type="sldNum" sz="quarter" idx="5"/>
          </p:nvPr>
        </p:nvSpPr>
        <p:spPr/>
        <p:txBody>
          <a:bodyPr/>
          <a:lstStyle/>
          <a:p>
            <a:pPr>
              <a:defRPr/>
            </a:pPr>
            <a:fld id="{1977CFF3-2C91-432C-BB4F-91630B46D98A}" type="slidenum">
              <a:rPr lang="en-US" altLang="zh-CN" smtClean="0">
                <a:solidFill>
                  <a:prstClr val="black"/>
                </a:solidFill>
                <a:latin typeface="Arial" pitchFamily="34" charset="0"/>
              </a:rPr>
              <a:pPr>
                <a:defRPr/>
              </a:pPr>
              <a:t>6</a:t>
            </a:fld>
            <a:endParaRPr lang="en-US" altLang="zh-CN" smtClean="0">
              <a:solidFill>
                <a:prstClr val="black"/>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r>
              <a:rPr lang="zh-CN" altLang="en-US" smtClean="0">
                <a:latin typeface="Arial" pitchFamily="34" charset="0"/>
              </a:rPr>
              <a:t>我们点进之后就会出现一个提示框，就可以进行一个简单的安装，把这个插件安装到你的</a:t>
            </a:r>
            <a:r>
              <a:rPr lang="en-US" altLang="zh-CN" smtClean="0">
                <a:latin typeface="Arial" pitchFamily="34" charset="0"/>
              </a:rPr>
              <a:t>word</a:t>
            </a:r>
            <a:r>
              <a:rPr lang="zh-CN" altLang="en-US" smtClean="0">
                <a:latin typeface="Arial" pitchFamily="34" charset="0"/>
              </a:rPr>
              <a:t>中，</a:t>
            </a:r>
            <a:endParaRPr lang="en-US" smtClean="0">
              <a:latin typeface="Arial" pitchFamily="34" charset="0"/>
            </a:endParaRPr>
          </a:p>
        </p:txBody>
      </p:sp>
      <p:sp>
        <p:nvSpPr>
          <p:cNvPr id="59396" name="Slide Number Placeholder 3"/>
          <p:cNvSpPr>
            <a:spLocks noGrp="1"/>
          </p:cNvSpPr>
          <p:nvPr>
            <p:ph type="sldNum" sz="quarter" idx="5"/>
          </p:nvPr>
        </p:nvSpPr>
        <p:spPr>
          <a:noFill/>
        </p:spPr>
        <p:txBody>
          <a:bodyPr/>
          <a:lstStyle/>
          <a:p>
            <a:fld id="{180FE40E-CF60-444A-8834-8CD23084DF06}" type="slidenum">
              <a:rPr lang="en-US" altLang="zh-CN" smtClean="0">
                <a:latin typeface="Arial" pitchFamily="34" charset="0"/>
              </a:rPr>
              <a:pPr/>
              <a:t>63</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r>
              <a:rPr lang="zh-CN" altLang="en-US" smtClean="0">
                <a:latin typeface="Arial" pitchFamily="34" charset="0"/>
              </a:rPr>
              <a:t>然后这个插件就可以无缝连接到你的</a:t>
            </a:r>
            <a:r>
              <a:rPr lang="en-US" altLang="zh-CN" smtClean="0">
                <a:latin typeface="Arial" pitchFamily="34" charset="0"/>
              </a:rPr>
              <a:t>word</a:t>
            </a:r>
            <a:r>
              <a:rPr lang="zh-CN" altLang="en-US" smtClean="0">
                <a:latin typeface="Arial" pitchFamily="34" charset="0"/>
              </a:rPr>
              <a:t>文档中，这个时候我们可以看到</a:t>
            </a:r>
            <a:r>
              <a:rPr lang="en-US" altLang="zh-CN" smtClean="0">
                <a:latin typeface="Arial" pitchFamily="34" charset="0"/>
              </a:rPr>
              <a:t>word</a:t>
            </a:r>
            <a:r>
              <a:rPr lang="zh-CN" altLang="en-US" smtClean="0">
                <a:latin typeface="Arial" pitchFamily="34" charset="0"/>
              </a:rPr>
              <a:t>文档中多了一个</a:t>
            </a:r>
            <a:r>
              <a:rPr lang="en-US" altLang="zh-CN" smtClean="0">
                <a:latin typeface="Arial" pitchFamily="34" charset="0"/>
              </a:rPr>
              <a:t>endnote web</a:t>
            </a:r>
            <a:r>
              <a:rPr lang="zh-CN" altLang="en-US" smtClean="0">
                <a:latin typeface="Arial" pitchFamily="34" charset="0"/>
              </a:rPr>
              <a:t>一栏，里面包括很多细分的功能。比如我在写文章的时候基于一些理论，我需要引用一篇文献，这时我就可以点击</a:t>
            </a:r>
            <a:r>
              <a:rPr lang="en-US" altLang="zh-CN" smtClean="0">
                <a:latin typeface="Arial" pitchFamily="34" charset="0"/>
              </a:rPr>
              <a:t>find citation</a:t>
            </a:r>
            <a:r>
              <a:rPr lang="zh-CN" altLang="en-US" smtClean="0">
                <a:latin typeface="Arial" pitchFamily="34" charset="0"/>
              </a:rPr>
              <a:t>，“查找”操作可检索您文献库中所有参考文献的所有字段。</a:t>
            </a:r>
            <a:endParaRPr lang="en-US" smtClean="0">
              <a:latin typeface="Arial" pitchFamily="34" charset="0"/>
            </a:endParaRPr>
          </a:p>
          <a:p>
            <a:endParaRPr lang="en-US" smtClean="0">
              <a:latin typeface="Arial" pitchFamily="34" charset="0"/>
            </a:endParaRPr>
          </a:p>
        </p:txBody>
      </p:sp>
      <p:sp>
        <p:nvSpPr>
          <p:cNvPr id="60420" name="Slide Number Placeholder 3"/>
          <p:cNvSpPr>
            <a:spLocks noGrp="1"/>
          </p:cNvSpPr>
          <p:nvPr>
            <p:ph type="sldNum" sz="quarter" idx="5"/>
          </p:nvPr>
        </p:nvSpPr>
        <p:spPr>
          <a:noFill/>
        </p:spPr>
        <p:txBody>
          <a:bodyPr/>
          <a:lstStyle/>
          <a:p>
            <a:fld id="{57215E85-2C43-4A35-B000-2145AE2A7105}" type="slidenum">
              <a:rPr lang="en-US" altLang="zh-CN" smtClean="0">
                <a:latin typeface="Arial" pitchFamily="34" charset="0"/>
              </a:rPr>
              <a:pPr/>
              <a:t>64</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zh-CN" altLang="en-US" smtClean="0">
                <a:latin typeface="Arial" pitchFamily="34" charset="0"/>
              </a:rPr>
              <a:t>我不需要退出再进入</a:t>
            </a:r>
            <a:r>
              <a:rPr lang="en-US" altLang="zh-CN" smtClean="0">
                <a:latin typeface="Arial" pitchFamily="34" charset="0"/>
              </a:rPr>
              <a:t>endnote</a:t>
            </a:r>
            <a:r>
              <a:rPr lang="zh-CN" altLang="en-US" smtClean="0">
                <a:latin typeface="Arial" pitchFamily="34" charset="0"/>
              </a:rPr>
              <a:t>，它直接就出现一个对话框，我在空格处输入文献的作者名字</a:t>
            </a:r>
            <a:endParaRPr lang="en-US" smtClean="0">
              <a:latin typeface="Arial" pitchFamily="34" charset="0"/>
            </a:endParaRPr>
          </a:p>
        </p:txBody>
      </p:sp>
      <p:sp>
        <p:nvSpPr>
          <p:cNvPr id="61444" name="Slide Number Placeholder 3"/>
          <p:cNvSpPr>
            <a:spLocks noGrp="1"/>
          </p:cNvSpPr>
          <p:nvPr>
            <p:ph type="sldNum" sz="quarter" idx="5"/>
          </p:nvPr>
        </p:nvSpPr>
        <p:spPr>
          <a:noFill/>
        </p:spPr>
        <p:txBody>
          <a:bodyPr/>
          <a:lstStyle/>
          <a:p>
            <a:fld id="{51489973-4C46-4B8D-B770-639F8791A08A}" type="slidenum">
              <a:rPr lang="en-US" altLang="zh-CN" smtClean="0">
                <a:latin typeface="Arial" pitchFamily="34" charset="0"/>
              </a:rPr>
              <a:pPr/>
              <a:t>65</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r>
              <a:rPr lang="zh-CN" altLang="en-US" smtClean="0">
                <a:latin typeface="Arial" pitchFamily="34" charset="0"/>
              </a:rPr>
              <a:t>此时，</a:t>
            </a:r>
            <a:r>
              <a:rPr lang="en-US" altLang="zh-CN" smtClean="0">
                <a:latin typeface="Arial" pitchFamily="34" charset="0"/>
              </a:rPr>
              <a:t>endnote web</a:t>
            </a:r>
            <a:r>
              <a:rPr lang="zh-CN" altLang="en-US" smtClean="0">
                <a:latin typeface="Arial" pitchFamily="34" charset="0"/>
              </a:rPr>
              <a:t>就可以帮我提取这个作者所写的所有文章，我选择其中我想要插入的那篇文献之后点击</a:t>
            </a:r>
            <a:r>
              <a:rPr lang="en-US" altLang="zh-CN" smtClean="0">
                <a:latin typeface="Arial" pitchFamily="34" charset="0"/>
              </a:rPr>
              <a:t>insert</a:t>
            </a:r>
            <a:r>
              <a:rPr lang="zh-CN" altLang="en-US" smtClean="0">
                <a:latin typeface="Arial" pitchFamily="34" charset="0"/>
              </a:rPr>
              <a:t>插入</a:t>
            </a:r>
            <a:endParaRPr lang="en-US" smtClean="0">
              <a:latin typeface="Arial" pitchFamily="34" charset="0"/>
            </a:endParaRPr>
          </a:p>
        </p:txBody>
      </p:sp>
      <p:sp>
        <p:nvSpPr>
          <p:cNvPr id="62468" name="Slide Number Placeholder 3"/>
          <p:cNvSpPr>
            <a:spLocks noGrp="1"/>
          </p:cNvSpPr>
          <p:nvPr>
            <p:ph type="sldNum" sz="quarter" idx="5"/>
          </p:nvPr>
        </p:nvSpPr>
        <p:spPr>
          <a:noFill/>
        </p:spPr>
        <p:txBody>
          <a:bodyPr/>
          <a:lstStyle/>
          <a:p>
            <a:fld id="{F799F7A7-330F-4442-AE28-7A7E2AB74F85}" type="slidenum">
              <a:rPr lang="en-US" altLang="zh-CN" smtClean="0">
                <a:latin typeface="Arial" pitchFamily="34" charset="0"/>
              </a:rPr>
              <a:pPr/>
              <a:t>66</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zh-CN" altLang="en-US" smtClean="0">
                <a:latin typeface="Arial" pitchFamily="34" charset="0"/>
              </a:rPr>
              <a:t>我们可以看到在这段的末尾出现一个</a:t>
            </a:r>
            <a:r>
              <a:rPr lang="en-US" altLang="zh-CN" smtClean="0">
                <a:latin typeface="Arial" pitchFamily="34" charset="0"/>
              </a:rPr>
              <a:t>1</a:t>
            </a:r>
            <a:r>
              <a:rPr lang="zh-CN" altLang="en-US" smtClean="0">
                <a:latin typeface="Arial" pitchFamily="34" charset="0"/>
              </a:rPr>
              <a:t>的字样，同理我们还可以插入脚注和尾注。，那么这就是文中参考文献</a:t>
            </a:r>
          </a:p>
        </p:txBody>
      </p:sp>
      <p:sp>
        <p:nvSpPr>
          <p:cNvPr id="63492" name="Slide Number Placeholder 3"/>
          <p:cNvSpPr>
            <a:spLocks noGrp="1"/>
          </p:cNvSpPr>
          <p:nvPr>
            <p:ph type="sldNum" sz="quarter" idx="5"/>
          </p:nvPr>
        </p:nvSpPr>
        <p:spPr>
          <a:noFill/>
        </p:spPr>
        <p:txBody>
          <a:bodyPr/>
          <a:lstStyle/>
          <a:p>
            <a:fld id="{5474C109-4D36-4F04-AC11-21DB95BACE49}" type="slidenum">
              <a:rPr lang="en-US" altLang="zh-CN" smtClean="0">
                <a:latin typeface="Arial" pitchFamily="34" charset="0"/>
              </a:rPr>
              <a:pPr/>
              <a:t>67</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zh-CN" altLang="en-US" smtClean="0">
                <a:latin typeface="Arial" pitchFamily="34" charset="0"/>
              </a:rPr>
              <a:t>那么文后参考文献呢，它会以你所选择的期刊的参考文献格式来显示。</a:t>
            </a:r>
            <a:endParaRPr lang="en-US" smtClean="0">
              <a:latin typeface="Arial" pitchFamily="34" charset="0"/>
            </a:endParaRPr>
          </a:p>
        </p:txBody>
      </p:sp>
      <p:sp>
        <p:nvSpPr>
          <p:cNvPr id="64516" name="Slide Number Placeholder 3"/>
          <p:cNvSpPr>
            <a:spLocks noGrp="1"/>
          </p:cNvSpPr>
          <p:nvPr>
            <p:ph type="sldNum" sz="quarter" idx="5"/>
          </p:nvPr>
        </p:nvSpPr>
        <p:spPr>
          <a:noFill/>
        </p:spPr>
        <p:txBody>
          <a:bodyPr/>
          <a:lstStyle/>
          <a:p>
            <a:fld id="{E0F710E8-77C2-454B-B24F-85EEBB90D36F}" type="slidenum">
              <a:rPr lang="en-US" altLang="zh-CN" smtClean="0">
                <a:latin typeface="Arial" pitchFamily="34" charset="0"/>
              </a:rPr>
              <a:pPr/>
              <a:t>68</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zh-CN" altLang="en-US" smtClean="0">
                <a:latin typeface="Arial" pitchFamily="34" charset="0"/>
              </a:rPr>
              <a:t>那么后面无论你加多少篇参考文献，它都可以有序地进行排列。</a:t>
            </a:r>
            <a:endParaRPr lang="en-US" altLang="zh-CN" smtClean="0">
              <a:latin typeface="Arial" pitchFamily="34" charset="0"/>
            </a:endParaRPr>
          </a:p>
          <a:p>
            <a:endParaRPr lang="en-US" smtClean="0">
              <a:latin typeface="Arial" pitchFamily="34" charset="0"/>
            </a:endParaRPr>
          </a:p>
        </p:txBody>
      </p:sp>
      <p:sp>
        <p:nvSpPr>
          <p:cNvPr id="65540" name="Slide Number Placeholder 3"/>
          <p:cNvSpPr>
            <a:spLocks noGrp="1"/>
          </p:cNvSpPr>
          <p:nvPr>
            <p:ph type="sldNum" sz="quarter" idx="5"/>
          </p:nvPr>
        </p:nvSpPr>
        <p:spPr>
          <a:noFill/>
        </p:spPr>
        <p:txBody>
          <a:bodyPr/>
          <a:lstStyle/>
          <a:p>
            <a:fld id="{3595D523-DD73-4A4A-8C75-C54A4813A6D8}" type="slidenum">
              <a:rPr lang="en-US" altLang="zh-CN" smtClean="0">
                <a:latin typeface="Arial" pitchFamily="34" charset="0"/>
              </a:rPr>
              <a:pPr/>
              <a:t>69</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r>
              <a:rPr lang="en-US" altLang="zh-CN" smtClean="0">
                <a:latin typeface="Arial" pitchFamily="34" charset="0"/>
              </a:rPr>
              <a:t>Endnote</a:t>
            </a:r>
            <a:r>
              <a:rPr lang="zh-CN" altLang="en-US" smtClean="0">
                <a:latin typeface="Arial" pitchFamily="34" charset="0"/>
              </a:rPr>
              <a:t>里面包含了</a:t>
            </a:r>
            <a:r>
              <a:rPr lang="en-US" altLang="zh-CN" smtClean="0">
                <a:latin typeface="Arial" pitchFamily="34" charset="0"/>
              </a:rPr>
              <a:t>3000</a:t>
            </a:r>
            <a:r>
              <a:rPr lang="zh-CN" altLang="en-US" smtClean="0">
                <a:latin typeface="Arial" pitchFamily="34" charset="0"/>
              </a:rPr>
              <a:t>多个参考文献格式，多数都为期刊名称所代表的，我在</a:t>
            </a:r>
            <a:r>
              <a:rPr lang="en-US" altLang="zh-CN" smtClean="0">
                <a:latin typeface="Arial" pitchFamily="34" charset="0"/>
              </a:rPr>
              <a:t>style</a:t>
            </a:r>
            <a:r>
              <a:rPr lang="zh-CN" altLang="en-US" smtClean="0">
                <a:latin typeface="Arial" pitchFamily="34" charset="0"/>
              </a:rPr>
              <a:t>中选择期刊名称，就是选择了这个期刊所代表的参考文献格式，比如目前我是准备投稿</a:t>
            </a:r>
            <a:r>
              <a:rPr lang="en-US" altLang="zh-CN" smtClean="0">
                <a:latin typeface="Arial" pitchFamily="34" charset="0"/>
              </a:rPr>
              <a:t>IEEE</a:t>
            </a:r>
            <a:r>
              <a:rPr lang="zh-CN" altLang="en-US" smtClean="0">
                <a:latin typeface="Arial" pitchFamily="34" charset="0"/>
              </a:rPr>
              <a:t>的期刊，那我不准备投</a:t>
            </a:r>
            <a:r>
              <a:rPr lang="en-US" altLang="zh-CN" smtClean="0">
                <a:latin typeface="Arial" pitchFamily="34" charset="0"/>
              </a:rPr>
              <a:t>IEEE</a:t>
            </a:r>
            <a:r>
              <a:rPr lang="zh-CN" altLang="en-US" smtClean="0">
                <a:latin typeface="Arial" pitchFamily="34" charset="0"/>
              </a:rPr>
              <a:t>了，我准备去投其他的期刊，它的参考文献格式大不相同，那我不需要一个一个手动去改，我只要在</a:t>
            </a:r>
            <a:r>
              <a:rPr lang="en-US" altLang="zh-CN" smtClean="0">
                <a:latin typeface="Arial" pitchFamily="34" charset="0"/>
              </a:rPr>
              <a:t>style</a:t>
            </a:r>
            <a:r>
              <a:rPr lang="zh-CN" altLang="en-US" smtClean="0">
                <a:latin typeface="Arial" pitchFamily="34" charset="0"/>
              </a:rPr>
              <a:t>中</a:t>
            </a:r>
            <a:r>
              <a:rPr lang="en-US" altLang="zh-CN" smtClean="0">
                <a:latin typeface="Arial" pitchFamily="34" charset="0"/>
              </a:rPr>
              <a:t>select another style</a:t>
            </a:r>
            <a:r>
              <a:rPr lang="zh-CN" altLang="en-US" smtClean="0">
                <a:latin typeface="Arial" pitchFamily="34" charset="0"/>
              </a:rPr>
              <a:t>，选择新的期刊名称，</a:t>
            </a:r>
            <a:endParaRPr lang="en-US" smtClean="0">
              <a:latin typeface="Arial" pitchFamily="34" charset="0"/>
            </a:endParaRPr>
          </a:p>
        </p:txBody>
      </p:sp>
      <p:sp>
        <p:nvSpPr>
          <p:cNvPr id="66564" name="Slide Number Placeholder 3"/>
          <p:cNvSpPr>
            <a:spLocks noGrp="1"/>
          </p:cNvSpPr>
          <p:nvPr>
            <p:ph type="sldNum" sz="quarter" idx="5"/>
          </p:nvPr>
        </p:nvSpPr>
        <p:spPr>
          <a:noFill/>
        </p:spPr>
        <p:txBody>
          <a:bodyPr/>
          <a:lstStyle/>
          <a:p>
            <a:fld id="{33B88968-6FBC-4FEA-A855-DB0E47946672}" type="slidenum">
              <a:rPr lang="en-US" altLang="zh-CN" smtClean="0">
                <a:latin typeface="Arial" pitchFamily="34" charset="0"/>
              </a:rPr>
              <a:pPr/>
              <a:t>70</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zh-CN" altLang="en-US" smtClean="0">
                <a:latin typeface="Arial" pitchFamily="34" charset="0"/>
              </a:rPr>
              <a:t>大家来看左侧是我之前的</a:t>
            </a:r>
            <a:r>
              <a:rPr lang="en-US" altLang="zh-CN" smtClean="0">
                <a:latin typeface="Arial" pitchFamily="34" charset="0"/>
              </a:rPr>
              <a:t>IEEE</a:t>
            </a:r>
            <a:r>
              <a:rPr lang="zh-CN" altLang="en-US" smtClean="0">
                <a:latin typeface="Arial" pitchFamily="34" charset="0"/>
              </a:rPr>
              <a:t>的参考文献格式，那么在选择了新的期刊</a:t>
            </a:r>
            <a:r>
              <a:rPr lang="en-US" altLang="zh-CN" smtClean="0">
                <a:latin typeface="Arial" pitchFamily="34" charset="0"/>
              </a:rPr>
              <a:t>style</a:t>
            </a:r>
            <a:r>
              <a:rPr lang="zh-CN" altLang="en-US" smtClean="0">
                <a:latin typeface="Arial" pitchFamily="34" charset="0"/>
              </a:rPr>
              <a:t>之后呢，我左侧所有的参考文献一键格式化成为新期刊的格式</a:t>
            </a:r>
            <a:endParaRPr lang="en-US" smtClean="0">
              <a:latin typeface="Arial" pitchFamily="34" charset="0"/>
            </a:endParaRPr>
          </a:p>
        </p:txBody>
      </p:sp>
      <p:sp>
        <p:nvSpPr>
          <p:cNvPr id="67588" name="Slide Number Placeholder 3"/>
          <p:cNvSpPr>
            <a:spLocks noGrp="1"/>
          </p:cNvSpPr>
          <p:nvPr>
            <p:ph type="sldNum" sz="quarter" idx="5"/>
          </p:nvPr>
        </p:nvSpPr>
        <p:spPr>
          <a:noFill/>
        </p:spPr>
        <p:txBody>
          <a:bodyPr/>
          <a:lstStyle/>
          <a:p>
            <a:fld id="{8784761F-6CB0-4BF9-9156-D69C54B49A73}" type="slidenum">
              <a:rPr lang="en-US" altLang="zh-CN" smtClean="0">
                <a:latin typeface="Arial" pitchFamily="34" charset="0"/>
              </a:rPr>
              <a:pPr/>
              <a:t>71</a:t>
            </a:fld>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DBE7CFA-B0A9-4C6C-8EDC-8A4272E5DAFD}" type="slidenum">
              <a:rPr lang="en-US" altLang="zh-CN" smtClean="0">
                <a:latin typeface="Arial" pitchFamily="34" charset="0"/>
              </a:rPr>
              <a:pPr/>
              <a:t>75</a:t>
            </a:fld>
            <a:endParaRPr lang="en-US" altLang="zh-CN" smtClean="0">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xfrm>
            <a:off x="938107" y="4423439"/>
            <a:ext cx="5159587" cy="4187478"/>
          </a:xfrm>
          <a:noFill/>
          <a:ln/>
        </p:spPr>
        <p:txBody>
          <a:bodyPr/>
          <a:lstStyle/>
          <a:p>
            <a:pPr eaLnBrk="1" hangingPunct="1"/>
            <a:r>
              <a:rPr lang="zh-CN" altLang="en-US" smtClean="0">
                <a:latin typeface="Arial" pitchFamily="34" charset="0"/>
              </a:rPr>
              <a:t>直接在文字处理过程中插入参考文献</a:t>
            </a:r>
            <a:r>
              <a:rPr lang="en-US" altLang="zh-CN" smtClean="0">
                <a:latin typeface="Arial" pitchFamily="34" charset="0"/>
              </a:rPr>
              <a:t>,</a:t>
            </a:r>
            <a:r>
              <a:rPr lang="zh-CN" altLang="en-US" smtClean="0">
                <a:latin typeface="Arial" pitchFamily="34" charset="0"/>
              </a:rPr>
              <a:t>并按要求自动调整引用顺序</a:t>
            </a:r>
            <a:r>
              <a:rPr lang="en-US" altLang="zh-CN" smtClean="0">
                <a:latin typeface="Arial" pitchFamily="34" charset="0"/>
              </a:rPr>
              <a:t>,</a:t>
            </a:r>
            <a:r>
              <a:rPr lang="zh-CN" altLang="en-US" smtClean="0">
                <a:latin typeface="Arial" pitchFamily="34" charset="0"/>
              </a:rPr>
              <a:t>可根据投稿期刊的不同要求快速修改参考文献的引用并生成规定格式的参考文献列表</a:t>
            </a:r>
            <a:r>
              <a:rPr lang="en-US" altLang="zh-CN" smtClean="0">
                <a:latin typeface="Arial" pitchFamily="34" charset="0"/>
              </a:rPr>
              <a:t>. </a:t>
            </a:r>
          </a:p>
          <a:p>
            <a:pPr eaLnBrk="1" hangingPunct="1"/>
            <a:r>
              <a:rPr lang="zh-CN" altLang="en-US" smtClean="0">
                <a:latin typeface="Arial" pitchFamily="34" charset="0"/>
              </a:rPr>
              <a:t>软件优点： </a:t>
            </a:r>
          </a:p>
          <a:p>
            <a:pPr eaLnBrk="1" hangingPunct="1"/>
            <a:r>
              <a:rPr lang="en-US" altLang="zh-CN" smtClean="0">
                <a:latin typeface="Arial" pitchFamily="34" charset="0"/>
              </a:rPr>
              <a:t>1</a:t>
            </a:r>
            <a:r>
              <a:rPr lang="zh-CN" altLang="en-US" smtClean="0">
                <a:latin typeface="Arial" pitchFamily="34" charset="0"/>
              </a:rPr>
              <a:t>、 杂志的要求自动生产参考文献，所以在写文章的时候你再也不要考虑如何根据杂志的要求进行排版了。 </a:t>
            </a:r>
            <a:r>
              <a:rPr lang="en-US" altLang="zh-CN" smtClean="0">
                <a:latin typeface="Arial" pitchFamily="34" charset="0"/>
              </a:rPr>
              <a:t>2</a:t>
            </a:r>
            <a:r>
              <a:rPr lang="zh-CN" altLang="en-US" smtClean="0">
                <a:latin typeface="Arial" pitchFamily="34" charset="0"/>
              </a:rPr>
              <a:t>、随时调整参考文献的格式。使用这些软件可以在需要的时候随时调整参考文献的格式。 </a:t>
            </a:r>
            <a:r>
              <a:rPr lang="en-US" altLang="zh-CN" smtClean="0">
                <a:latin typeface="Arial" pitchFamily="34" charset="0"/>
              </a:rPr>
              <a:t>3</a:t>
            </a:r>
            <a:r>
              <a:rPr lang="zh-CN" altLang="en-US" smtClean="0">
                <a:latin typeface="Arial" pitchFamily="34" charset="0"/>
              </a:rPr>
              <a:t>、方便自己查找文献。可以把自己读过的参考文献全部输入到</a:t>
            </a:r>
            <a:r>
              <a:rPr lang="en-US" altLang="zh-CN" smtClean="0">
                <a:latin typeface="Arial" pitchFamily="34" charset="0"/>
              </a:rPr>
              <a:t>Endnote</a:t>
            </a:r>
            <a:r>
              <a:rPr lang="zh-CN" altLang="en-US" smtClean="0">
                <a:latin typeface="Arial" pitchFamily="34" charset="0"/>
              </a:rPr>
              <a:t>里头，这样在查找的时候就非常方便。 </a:t>
            </a:r>
            <a:r>
              <a:rPr lang="en-US" altLang="zh-CN" smtClean="0">
                <a:latin typeface="Arial" pitchFamily="34" charset="0"/>
              </a:rPr>
              <a:t>4</a:t>
            </a:r>
            <a:r>
              <a:rPr lang="zh-CN" altLang="en-US" smtClean="0">
                <a:latin typeface="Arial" pitchFamily="34" charset="0"/>
              </a:rPr>
              <a:t>、 参考文献库一经建立，以后在不同文章中作引用时，既不需重新录入参考文献，也不需仔细地人工调整参考文献的格式。而且参考文献很多情况下可以直接从网上下载导入至库中，很方便。可谓一劳永逸。 </a:t>
            </a:r>
            <a:r>
              <a:rPr lang="en-US" altLang="zh-CN" smtClean="0">
                <a:latin typeface="Arial" pitchFamily="34" charset="0"/>
              </a:rPr>
              <a:t>5</a:t>
            </a:r>
            <a:r>
              <a:rPr lang="zh-CN" altLang="en-US" smtClean="0">
                <a:latin typeface="Arial" pitchFamily="34" charset="0"/>
              </a:rPr>
              <a:t>、对文章中的引用进行增、删、改以及位置调整都会自动重新排好序。文章中引用处的形式</a:t>
            </a:r>
            <a:r>
              <a:rPr lang="en-US" altLang="zh-CN" smtClean="0">
                <a:latin typeface="Arial" pitchFamily="34" charset="0"/>
              </a:rPr>
              <a:t>(</a:t>
            </a:r>
            <a:r>
              <a:rPr lang="zh-CN" altLang="en-US" smtClean="0">
                <a:latin typeface="Arial" pitchFamily="34" charset="0"/>
              </a:rPr>
              <a:t>如数字标号外加中括号的形式，或者是作者名加年代的形式，等等</a:t>
            </a:r>
            <a:r>
              <a:rPr lang="en-US" altLang="zh-CN" smtClean="0">
                <a:latin typeface="Arial" pitchFamily="34" charset="0"/>
              </a:rPr>
              <a:t>) </a:t>
            </a:r>
            <a:r>
              <a:rPr lang="zh-CN" altLang="en-US" smtClean="0">
                <a:latin typeface="Arial" pitchFamily="34" charset="0"/>
              </a:rPr>
              <a:t>以及文章后面参考文献列表的格式都可自动随意调整。这对修改退稿准备另投它刊时特别有用。 </a:t>
            </a:r>
            <a:r>
              <a:rPr lang="en-US" altLang="zh-CN" smtClean="0">
                <a:latin typeface="Arial" pitchFamily="34" charset="0"/>
              </a:rPr>
              <a:t>6</a:t>
            </a:r>
            <a:r>
              <a:rPr lang="zh-CN" altLang="en-US" smtClean="0">
                <a:latin typeface="Arial" pitchFamily="34" charset="0"/>
              </a:rPr>
              <a:t>、 </a:t>
            </a:r>
            <a:r>
              <a:rPr lang="en-US" altLang="zh-CN" smtClean="0">
                <a:latin typeface="Arial" pitchFamily="34" charset="0"/>
              </a:rPr>
              <a:t>EndNote</a:t>
            </a:r>
            <a:r>
              <a:rPr lang="zh-CN" altLang="en-US" smtClean="0">
                <a:latin typeface="Arial" pitchFamily="34" charset="0"/>
              </a:rPr>
              <a:t>处理中文有点问题，主要是显示不正确，但其功能不受影响。实际上，真正的不方便之处在于中英文混合引用的时候。这时，由于习惯不同，中英文文献格式会出再混乱。比如，某个文献的多位中文作者排列时出现类似“刘某某</a:t>
            </a:r>
            <a:r>
              <a:rPr lang="en-US" altLang="zh-CN" smtClean="0">
                <a:latin typeface="Arial" pitchFamily="34" charset="0"/>
              </a:rPr>
              <a:t>,</a:t>
            </a:r>
            <a:r>
              <a:rPr lang="zh-CN" altLang="en-US" smtClean="0">
                <a:latin typeface="Arial" pitchFamily="34" charset="0"/>
              </a:rPr>
              <a:t>张某某</a:t>
            </a:r>
            <a:r>
              <a:rPr lang="en-US" altLang="zh-CN" smtClean="0">
                <a:latin typeface="Arial" pitchFamily="34" charset="0"/>
              </a:rPr>
              <a:t>,et al”</a:t>
            </a:r>
            <a:r>
              <a:rPr lang="zh-CN" altLang="en-US" smtClean="0">
                <a:latin typeface="Arial" pitchFamily="34" charset="0"/>
              </a:rPr>
              <a:t>字样而不是中文习惯里的“刘某某、张某某，等”字样。 </a:t>
            </a:r>
            <a:r>
              <a:rPr lang="en-US" altLang="zh-CN" smtClean="0">
                <a:latin typeface="Arial" pitchFamily="34" charset="0"/>
              </a:rPr>
              <a:t>7</a:t>
            </a:r>
            <a:r>
              <a:rPr lang="zh-CN" altLang="en-US" smtClean="0">
                <a:latin typeface="Arial" pitchFamily="34" charset="0"/>
              </a:rPr>
              <a:t>、与</a:t>
            </a:r>
            <a:r>
              <a:rPr lang="en-US" altLang="zh-CN" smtClean="0">
                <a:latin typeface="Arial" pitchFamily="34" charset="0"/>
              </a:rPr>
              <a:t>WORD</a:t>
            </a:r>
            <a:r>
              <a:rPr lang="zh-CN" altLang="en-US" smtClean="0">
                <a:latin typeface="Arial" pitchFamily="34" charset="0"/>
              </a:rPr>
              <a:t>的真正协同功能。安装了</a:t>
            </a:r>
            <a:r>
              <a:rPr lang="en-US" altLang="zh-CN" smtClean="0">
                <a:latin typeface="Arial" pitchFamily="34" charset="0"/>
              </a:rPr>
              <a:t>EN</a:t>
            </a:r>
            <a:r>
              <a:rPr lang="zh-CN" altLang="en-US" smtClean="0">
                <a:latin typeface="Arial" pitchFamily="34" charset="0"/>
              </a:rPr>
              <a:t>后，自动在</a:t>
            </a:r>
            <a:r>
              <a:rPr lang="en-US" altLang="zh-CN" smtClean="0">
                <a:latin typeface="Arial" pitchFamily="34" charset="0"/>
              </a:rPr>
              <a:t>WORD</a:t>
            </a:r>
            <a:r>
              <a:rPr lang="zh-CN" altLang="en-US" smtClean="0">
                <a:latin typeface="Arial" pitchFamily="34" charset="0"/>
              </a:rPr>
              <a:t>中建立了一个新的工具栏，我们在写作时最常用的几项功能都只需简单点击这个工具栏即可。 </a:t>
            </a:r>
          </a:p>
          <a:p>
            <a:pPr eaLnBrk="1" hangingPunct="1"/>
            <a:endParaRPr lang="en-US" altLang="zh-CN" smtClean="0">
              <a:latin typeface="Arial" pitchFamily="34" charset="0"/>
            </a:endParaRPr>
          </a:p>
        </p:txBody>
      </p:sp>
      <p:sp>
        <p:nvSpPr>
          <p:cNvPr id="5" name="Date Placeholder 4"/>
          <p:cNvSpPr>
            <a:spLocks noGrp="1"/>
          </p:cNvSpPr>
          <p:nvPr>
            <p:ph type="dt" idx="10"/>
          </p:nvPr>
        </p:nvSpPr>
        <p:spPr/>
        <p:txBody>
          <a:bodyPr/>
          <a:lstStyle/>
          <a:p>
            <a:pPr>
              <a:defRPr/>
            </a:pPr>
            <a:r>
              <a:rPr lang="en-US" altLang="zh-CN" smtClean="0"/>
              <a:t>20150417</a:t>
            </a:r>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pPr>
              <a:lnSpc>
                <a:spcPct val="90000"/>
              </a:lnSpc>
            </a:pPr>
            <a:endParaRPr lang="en-US" altLang="zh-CN" dirty="0" smtClean="0">
              <a:latin typeface="Arial" pitchFamily="34" charset="0"/>
            </a:endParaRPr>
          </a:p>
        </p:txBody>
      </p:sp>
      <p:sp>
        <p:nvSpPr>
          <p:cNvPr id="147460" name="Slide Number Placeholder 3"/>
          <p:cNvSpPr>
            <a:spLocks noGrp="1"/>
          </p:cNvSpPr>
          <p:nvPr>
            <p:ph type="sldNum" sz="quarter" idx="5"/>
          </p:nvPr>
        </p:nvSpPr>
        <p:spPr/>
        <p:txBody>
          <a:bodyPr/>
          <a:lstStyle/>
          <a:p>
            <a:pPr>
              <a:defRPr/>
            </a:pPr>
            <a:fld id="{542A60F0-9126-4CA2-B862-1931859EE021}" type="slidenum">
              <a:rPr lang="en-US" altLang="zh-CN" smtClean="0">
                <a:solidFill>
                  <a:prstClr val="black"/>
                </a:solidFill>
                <a:latin typeface="Arial" pitchFamily="34" charset="0"/>
              </a:rPr>
              <a:pPr>
                <a:defRPr/>
              </a:pPr>
              <a:t>7</a:t>
            </a:fld>
            <a:endParaRPr lang="en-US" altLang="zh-CN" smtClean="0">
              <a:solidFill>
                <a:prstClr val="black"/>
              </a:solidFill>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r>
              <a:rPr lang="en-US" altLang="zh-CN" smtClean="0"/>
              <a:t>20150417</a:t>
            </a:r>
            <a:endParaRPr lang="zh-CN" altLang="zh-CN"/>
          </a:p>
        </p:txBody>
      </p:sp>
      <p:sp>
        <p:nvSpPr>
          <p:cNvPr id="5" name="Slide Number Placeholder 4"/>
          <p:cNvSpPr>
            <a:spLocks noGrp="1"/>
          </p:cNvSpPr>
          <p:nvPr>
            <p:ph type="sldNum" sz="quarter" idx="11"/>
          </p:nvPr>
        </p:nvSpPr>
        <p:spPr/>
        <p:txBody>
          <a:bodyPr/>
          <a:lstStyle/>
          <a:p>
            <a:pPr>
              <a:defRPr/>
            </a:pPr>
            <a:fld id="{021501F8-EBFD-4351-8733-367236688A27}" type="slidenum">
              <a:rPr lang="en-US" altLang="zh-CN" smtClean="0"/>
              <a:pPr>
                <a:defRPr/>
              </a:pPr>
              <a:t>81</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DBAE2A6-9D95-4FD0-8A72-CF90D4BF8439}" type="slidenum">
              <a:rPr lang="en-US" altLang="zh-CN">
                <a:solidFill>
                  <a:prstClr val="black"/>
                </a:solidFill>
              </a:rPr>
              <a:pPr/>
              <a:t>11</a:t>
            </a:fld>
            <a:endParaRPr lang="en-US" altLang="zh-CN">
              <a:solidFill>
                <a:prstClr val="black"/>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zh-CN" altLang="zh-CN"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r>
              <a:rPr lang="zh-CN" altLang="en-US" smtClean="0">
                <a:latin typeface="Arial" pitchFamily="34" charset="0"/>
              </a:rPr>
              <a:t>我设计的检索式并不是最完善的检索式，我只是大概地编写，进去深挖一下它的价值。</a:t>
            </a:r>
            <a:endParaRPr lang="en-US" smtClean="0">
              <a:latin typeface="Arial" pitchFamily="34" charset="0"/>
            </a:endParaRPr>
          </a:p>
        </p:txBody>
      </p:sp>
      <p:sp>
        <p:nvSpPr>
          <p:cNvPr id="87044" name="Slide Number Placeholder 3"/>
          <p:cNvSpPr>
            <a:spLocks noGrp="1"/>
          </p:cNvSpPr>
          <p:nvPr>
            <p:ph type="sldNum" sz="quarter" idx="5"/>
          </p:nvPr>
        </p:nvSpPr>
        <p:spPr>
          <a:noFill/>
        </p:spPr>
        <p:txBody>
          <a:bodyPr/>
          <a:lstStyle/>
          <a:p>
            <a:fld id="{D2299C65-A0CB-46BC-805C-AD5FDF2B9D12}" type="slidenum">
              <a:rPr lang="en-US" altLang="zh-CN">
                <a:solidFill>
                  <a:prstClr val="black"/>
                </a:solidFill>
              </a:rPr>
              <a:pPr/>
              <a:t>12</a:t>
            </a:fld>
            <a:endParaRPr lang="en-US" altLang="zh-CN">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endParaRPr lang="en-US" smtClean="0">
              <a:latin typeface="Arial" pitchFamily="34" charset="0"/>
            </a:endParaRPr>
          </a:p>
        </p:txBody>
      </p:sp>
      <p:sp>
        <p:nvSpPr>
          <p:cNvPr id="116740" name="Slide Number Placeholder 3"/>
          <p:cNvSpPr>
            <a:spLocks noGrp="1"/>
          </p:cNvSpPr>
          <p:nvPr>
            <p:ph type="sldNum" sz="quarter" idx="5"/>
          </p:nvPr>
        </p:nvSpPr>
        <p:spPr>
          <a:noFill/>
        </p:spPr>
        <p:txBody>
          <a:bodyPr/>
          <a:lstStyle/>
          <a:p>
            <a:fld id="{84C0DB74-B678-46C4-BE09-DF97D8F43260}" type="slidenum">
              <a:rPr lang="en-US" altLang="zh-CN">
                <a:solidFill>
                  <a:prstClr val="black"/>
                </a:solidFill>
              </a:rPr>
              <a:pPr/>
              <a:t>13</a:t>
            </a:fld>
            <a:endParaRPr lang="en-US" altLang="zh-CN">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zh-CN" altLang="en-US" smtClean="0">
                <a:latin typeface="Arial" pitchFamily="34" charset="0"/>
              </a:rPr>
              <a:t>我们在拿到出版年的分析后，就可以首先对这个课题进行一个总览的分析，我们可以把这些数据导出，放到</a:t>
            </a:r>
            <a:r>
              <a:rPr lang="en-US" altLang="zh-CN" smtClean="0">
                <a:latin typeface="Arial" pitchFamily="34" charset="0"/>
              </a:rPr>
              <a:t>excel</a:t>
            </a:r>
            <a:r>
              <a:rPr lang="zh-CN" altLang="en-US" smtClean="0">
                <a:latin typeface="Arial" pitchFamily="34" charset="0"/>
              </a:rPr>
              <a:t>里面做出一个趋势图分析。我们能够看到随着时间的推移，基因测序这个研究课题呈现的是一个逐步递增的趋势</a:t>
            </a:r>
            <a:r>
              <a:rPr lang="en-US" altLang="zh-CN" smtClean="0">
                <a:latin typeface="Arial" pitchFamily="34" charset="0"/>
              </a:rPr>
              <a:t>, </a:t>
            </a:r>
            <a:r>
              <a:rPr lang="zh-CN" altLang="en-US" smtClean="0">
                <a:latin typeface="Arial" pitchFamily="34" charset="0"/>
              </a:rPr>
              <a:t>有许多学者逐渐关注这个领域，当然由于</a:t>
            </a:r>
            <a:r>
              <a:rPr lang="en-US" altLang="zh-CN" smtClean="0">
                <a:latin typeface="Arial" pitchFamily="34" charset="0"/>
              </a:rPr>
              <a:t>2014</a:t>
            </a:r>
            <a:r>
              <a:rPr lang="zh-CN" altLang="en-US" smtClean="0">
                <a:latin typeface="Arial" pitchFamily="34" charset="0"/>
              </a:rPr>
              <a:t>年我们现在还没有全年的数据，所以它有一个下降的表现，但这并不影响我们整体的分析。所以，从出版年份来进行分析，我们可以了解</a:t>
            </a:r>
            <a:r>
              <a:rPr lang="en-US" altLang="zh-CN" smtClean="0">
                <a:latin typeface="Arial" pitchFamily="34" charset="0"/>
              </a:rPr>
              <a:t>~ </a:t>
            </a:r>
            <a:r>
              <a:rPr lang="zh-CN" altLang="en-US" smtClean="0">
                <a:latin typeface="Arial" pitchFamily="34" charset="0"/>
              </a:rPr>
              <a:t>这就给了我一个很好的暗示，告诉我在</a:t>
            </a:r>
            <a:r>
              <a:rPr lang="en-US" altLang="zh-CN" smtClean="0">
                <a:latin typeface="Arial" pitchFamily="34" charset="0"/>
              </a:rPr>
              <a:t>25</a:t>
            </a:r>
            <a:r>
              <a:rPr lang="zh-CN" altLang="en-US" smtClean="0">
                <a:latin typeface="Arial" pitchFamily="34" charset="0"/>
              </a:rPr>
              <a:t>年里，基因测序是一个受到很多研究学者关注的课题，它不是一个冷门研究，当然我也可以直接将趋势图放到我的研究背景里面进行一个数据展示。</a:t>
            </a:r>
            <a:endParaRPr lang="en-US" smtClean="0">
              <a:latin typeface="Arial" pitchFamily="34" charset="0"/>
            </a:endParaRPr>
          </a:p>
        </p:txBody>
      </p:sp>
      <p:sp>
        <p:nvSpPr>
          <p:cNvPr id="133124" name="Slide Number Placeholder 3"/>
          <p:cNvSpPr>
            <a:spLocks noGrp="1"/>
          </p:cNvSpPr>
          <p:nvPr>
            <p:ph type="sldNum" sz="quarter" idx="5"/>
          </p:nvPr>
        </p:nvSpPr>
        <p:spPr>
          <a:noFill/>
        </p:spPr>
        <p:txBody>
          <a:bodyPr/>
          <a:lstStyle/>
          <a:p>
            <a:fld id="{C629110D-104D-4831-A0AA-BE885A156068}" type="slidenum">
              <a:rPr lang="en-US" altLang="zh-CN">
                <a:solidFill>
                  <a:prstClr val="black"/>
                </a:solidFill>
              </a:rPr>
              <a:pPr/>
              <a:t>16</a:t>
            </a:fld>
            <a:endParaRPr lang="en-US" altLang="zh-CN">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r>
              <a:rPr lang="en-US" smtClean="0">
                <a:latin typeface="Arial" pitchFamily="34" charset="0"/>
              </a:rPr>
              <a:t>In 2007, Biederman was ranked as the second highest producer of high-impact papers in psychiatry overall throughout the world with 235 papers cited a total of 7048 times over the past 10 years as determined by the Institute for Scientific Information (ISI).</a:t>
            </a:r>
            <a:r>
              <a:rPr lang="en-US" baseline="30000" smtClean="0">
                <a:latin typeface="Arial" pitchFamily="34" charset="0"/>
                <a:hlinkClick r:id="rId3"/>
              </a:rPr>
              <a:t>[2]</a:t>
            </a:r>
            <a:r>
              <a:rPr lang="en-US" smtClean="0">
                <a:latin typeface="Arial" pitchFamily="34" charset="0"/>
              </a:rPr>
              <a:t> The same organization ranked Biederman at #1 in terms of total citations to his papers published on ADD/ADHD in the past decade.</a:t>
            </a:r>
            <a:r>
              <a:rPr lang="en-US" baseline="30000" smtClean="0">
                <a:latin typeface="Arial" pitchFamily="34" charset="0"/>
                <a:hlinkClick r:id="rId3"/>
              </a:rPr>
              <a:t>[3]</a:t>
            </a:r>
            <a:endParaRPr lang="en-US" smtClean="0">
              <a:latin typeface="Arial" pitchFamily="34" charset="0"/>
            </a:endParaRPr>
          </a:p>
        </p:txBody>
      </p:sp>
      <p:sp>
        <p:nvSpPr>
          <p:cNvPr id="132100" name="Slide Number Placeholder 3"/>
          <p:cNvSpPr>
            <a:spLocks noGrp="1"/>
          </p:cNvSpPr>
          <p:nvPr>
            <p:ph type="sldNum" sz="quarter" idx="5"/>
          </p:nvPr>
        </p:nvSpPr>
        <p:spPr>
          <a:noFill/>
        </p:spPr>
        <p:txBody>
          <a:bodyPr/>
          <a:lstStyle/>
          <a:p>
            <a:fld id="{B19784E3-3FFB-405D-91FB-4FCB354ADFFF}" type="slidenum">
              <a:rPr lang="en-US" altLang="zh-CN">
                <a:solidFill>
                  <a:prstClr val="black"/>
                </a:solidFill>
              </a:rPr>
              <a:pPr/>
              <a:t>17</a:t>
            </a:fld>
            <a:endParaRPr lang="en-US" altLang="zh-CN">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134148" name="Slide Number Placeholder 3"/>
          <p:cNvSpPr>
            <a:spLocks noGrp="1"/>
          </p:cNvSpPr>
          <p:nvPr>
            <p:ph type="sldNum" sz="quarter" idx="5"/>
          </p:nvPr>
        </p:nvSpPr>
        <p:spPr>
          <a:noFill/>
        </p:spPr>
        <p:txBody>
          <a:bodyPr/>
          <a:lstStyle/>
          <a:p>
            <a:fld id="{0F7FCC71-E584-4EC9-A34D-8CC7336F7078}" type="slidenum">
              <a:rPr lang="en-US" altLang="zh-CN">
                <a:solidFill>
                  <a:prstClr val="black"/>
                </a:solidFill>
              </a:rPr>
              <a:pPr/>
              <a:t>18</a:t>
            </a:fld>
            <a:endParaRPr lang="en-US" altLang="zh-CN">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10.jpe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p:spPr>
        <p:txBody>
          <a:bodyPr/>
          <a:lstStyle/>
          <a:p>
            <a:pPr>
              <a:defRPr/>
            </a:pPr>
            <a:endParaRPr lang="zh-CN" altLang="en-US"/>
          </a:p>
        </p:txBody>
      </p:sp>
      <p:pic>
        <p:nvPicPr>
          <p:cNvPr id="5"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11" descr="RTR8SGL"/>
          <p:cNvPicPr>
            <a:picLocks noChangeAspect="1" noChangeArrowheads="1"/>
          </p:cNvPicPr>
          <p:nvPr userDrawn="1"/>
        </p:nvPicPr>
        <p:blipFill>
          <a:blip r:embed="rId3" cstate="print"/>
          <a:srcRect/>
          <a:stretch>
            <a:fillRect/>
          </a:stretch>
        </p:blipFill>
        <p:spPr bwMode="auto">
          <a:xfrm>
            <a:off x="314325" y="381000"/>
            <a:ext cx="8467725" cy="2916238"/>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t>Click to edit Master subtitle style</a:t>
            </a:r>
          </a:p>
        </p:txBody>
      </p:sp>
    </p:spTree>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3475CF4-3926-4B1C-90D8-5C8A83045F5A}"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69B08757-64B5-44E9-B85B-140994B1E08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F57C29AD-C8B0-4244-B10C-8666350771FC}"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1529D100-E042-49E7-B254-59A7204B1BB0}"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7FA8F971-46FE-48FD-A09C-EC1CF0DCA494}"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FF8000"/>
              </a:buClr>
              <a:buFontTx/>
              <a:buChar char="•"/>
              <a:defRPr/>
            </a:pPr>
            <a:endParaRPr lang="en-GB" altLang="zh-CN">
              <a:solidFill>
                <a:srgbClr val="4B4B4B"/>
              </a:solidFill>
              <a:ea typeface="宋体" charset="-122"/>
              <a:cs typeface="Arial" pitchFamily="34" charset="0"/>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6"/>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6AB1AA9B-73E9-44C5-85FF-B2B6A72D46BB}"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2"/>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p:cNvCxnSpPr/>
          <p:nvPr userDrawn="1"/>
        </p:nvCxnSpPr>
        <p:spPr>
          <a:xfrm>
            <a:off x="271463" y="604161"/>
            <a:ext cx="8629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221459" y="188117"/>
            <a:ext cx="1871666" cy="400110"/>
          </a:xfrm>
          <a:prstGeom prst="rect">
            <a:avLst/>
          </a:prstGeom>
          <a:noFill/>
        </p:spPr>
        <p:txBody>
          <a:bodyPr wrap="none" rtlCol="0">
            <a:spAutoFit/>
          </a:bodyPr>
          <a:lstStyle/>
          <a:p>
            <a:pPr defTabSz="457200" fontAlgn="auto">
              <a:spcBef>
                <a:spcPts val="0"/>
              </a:spcBef>
              <a:spcAft>
                <a:spcPts val="0"/>
              </a:spcAft>
            </a:pPr>
            <a:r>
              <a:rPr lang="zh-CN" altLang="en-US" sz="2000" cap="all" spc="10" dirty="0" smtClean="0">
                <a:solidFill>
                  <a:prstClr val="white">
                    <a:lumMod val="50000"/>
                  </a:prstClr>
                </a:solidFill>
                <a:latin typeface="微软雅黑" pitchFamily="34" charset="-122"/>
                <a:ea typeface="微软雅黑" pitchFamily="34" charset="-122"/>
                <a:cs typeface="Arial"/>
              </a:rPr>
              <a:t>探索</a:t>
            </a:r>
            <a:r>
              <a:rPr lang="en-US" altLang="zh-CN" sz="2000" cap="all" spc="10" dirty="0" smtClean="0">
                <a:solidFill>
                  <a:prstClr val="white">
                    <a:lumMod val="50000"/>
                  </a:prstClr>
                </a:solidFill>
                <a:latin typeface="微软雅黑" pitchFamily="34" charset="-122"/>
                <a:ea typeface="微软雅黑" pitchFamily="34" charset="-122"/>
                <a:cs typeface="Arial"/>
              </a:rPr>
              <a:t>SCI</a:t>
            </a:r>
            <a:r>
              <a:rPr lang="zh-CN" altLang="en-US" sz="2000" cap="all" spc="10" dirty="0" smtClean="0">
                <a:solidFill>
                  <a:prstClr val="white">
                    <a:lumMod val="50000"/>
                  </a:prstClr>
                </a:solidFill>
                <a:latin typeface="微软雅黑" pitchFamily="34" charset="-122"/>
                <a:ea typeface="微软雅黑" pitchFamily="34" charset="-122"/>
                <a:cs typeface="Arial"/>
              </a:rPr>
              <a:t>的魅力</a:t>
            </a:r>
            <a:endParaRPr lang="en-US" altLang="zh-CN" sz="2000" cap="all" spc="10" dirty="0" smtClean="0">
              <a:solidFill>
                <a:prstClr val="white">
                  <a:lumMod val="50000"/>
                </a:prstClr>
              </a:solidFill>
              <a:latin typeface="微软雅黑" pitchFamily="34" charset="-122"/>
              <a:ea typeface="微软雅黑" pitchFamily="34" charset="-122"/>
              <a:cs typeface="Arial"/>
            </a:endParaRPr>
          </a:p>
        </p:txBody>
      </p:sp>
      <p:pic>
        <p:nvPicPr>
          <p:cNvPr id="7" name="Picture 9" descr="tr_zhs_dl_hrz_4cs_pos"/>
          <p:cNvPicPr>
            <a:picLocks noChangeAspect="1" noChangeArrowheads="1"/>
          </p:cNvPicPr>
          <p:nvPr userDrawn="1"/>
        </p:nvPicPr>
        <p:blipFill>
          <a:blip r:embed="rId2" cstate="print"/>
          <a:srcRect/>
          <a:stretch>
            <a:fillRect/>
          </a:stretch>
        </p:blipFill>
        <p:spPr bwMode="auto">
          <a:xfrm>
            <a:off x="7254271" y="6369667"/>
            <a:ext cx="1889729" cy="436913"/>
          </a:xfrm>
          <a:prstGeom prst="rect">
            <a:avLst/>
          </a:prstGeom>
          <a:noFill/>
          <a:ln w="9525">
            <a:noFill/>
            <a:miter lim="800000"/>
            <a:headEnd/>
            <a:tailEnd/>
          </a:ln>
        </p:spPr>
      </p:pic>
    </p:spTree>
    <p:extLst>
      <p:ext uri="{BB962C8B-B14F-4D97-AF65-F5344CB8AC3E}">
        <p14:creationId xmlns="" xmlns:p14="http://schemas.microsoft.com/office/powerpoint/2010/main" val="35829722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80471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latin typeface="Arial"/>
            </a:endParaRPr>
          </a:p>
        </p:txBody>
      </p:sp>
      <p:pic>
        <p:nvPicPr>
          <p:cNvPr id="5"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11" descr="RTR8SGL"/>
          <p:cNvPicPr>
            <a:picLocks noChangeAspect="1" noChangeArrowheads="1"/>
          </p:cNvPicPr>
          <p:nvPr userDrawn="1"/>
        </p:nvPicPr>
        <p:blipFill>
          <a:blip r:embed="rId3" cstate="print"/>
          <a:srcRect/>
          <a:stretch>
            <a:fillRect/>
          </a:stretch>
        </p:blipFill>
        <p:spPr bwMode="auto">
          <a:xfrm>
            <a:off x="314325" y="381000"/>
            <a:ext cx="8467725" cy="2916238"/>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t>Click to edit Master subtitle style</a:t>
            </a:r>
          </a:p>
        </p:txBody>
      </p:sp>
    </p:spTree>
  </p:cSld>
  <p:clrMapOvr>
    <a:masterClrMapping/>
  </p:clrMapOvr>
  <p:transition spd="med">
    <p:fad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D65B5B8B-344C-4345-9966-C3C7A1A0DDE8}" type="slidenum">
              <a:rPr lang="en-US" altLang="zh-CN">
                <a:solidFill>
                  <a:srgbClr val="4B4B4B"/>
                </a:solidFill>
              </a:rPr>
              <a:pPr>
                <a:defRPr/>
              </a:pPr>
              <a:t>‹#›</a:t>
            </a:fld>
            <a:endParaRPr lang="en-US" altLang="zh-CN">
              <a:solidFill>
                <a:srgbClr val="4B4B4B"/>
              </a:solidFill>
            </a:endParaRPr>
          </a:p>
        </p:txBody>
      </p:sp>
      <p:sp>
        <p:nvSpPr>
          <p:cNvPr id="6" name="TextBox 5"/>
          <p:cNvSpPr txBox="1"/>
          <p:nvPr userDrawn="1"/>
        </p:nvSpPr>
        <p:spPr>
          <a:xfrm>
            <a:off x="6173810" y="114951"/>
            <a:ext cx="2727305" cy="286232"/>
          </a:xfrm>
          <a:prstGeom prst="rect">
            <a:avLst/>
          </a:prstGeom>
          <a:noFill/>
        </p:spPr>
        <p:txBody>
          <a:bodyPr wrap="square" rtlCol="0">
            <a:spAutoFit/>
          </a:bodyPr>
          <a:lstStyle/>
          <a:p>
            <a:pPr algn="ctr" defTabSz="457200" fontAlgn="auto">
              <a:lnSpc>
                <a:spcPct val="90000"/>
              </a:lnSpc>
              <a:spcBef>
                <a:spcPts val="0"/>
              </a:spcBef>
              <a:spcAft>
                <a:spcPts val="0"/>
              </a:spcAft>
            </a:pPr>
            <a:r>
              <a:rPr lang="zh-CN" altLang="en-US" sz="1400" cap="all" dirty="0" smtClean="0">
                <a:solidFill>
                  <a:srgbClr val="404040"/>
                </a:solidFill>
                <a:latin typeface="微软雅黑" pitchFamily="34" charset="-122"/>
                <a:ea typeface="微软雅黑" pitchFamily="34" charset="-122"/>
                <a:cs typeface="Arial"/>
              </a:rPr>
              <a:t>投稿</a:t>
            </a:r>
            <a:endParaRPr lang="en-US" altLang="en-US" sz="1400" cap="all" dirty="0">
              <a:solidFill>
                <a:srgbClr val="404040"/>
              </a:solidFill>
              <a:latin typeface="微软雅黑" pitchFamily="34" charset="-122"/>
              <a:ea typeface="微软雅黑" pitchFamily="34" charset="-122"/>
              <a:cs typeface="Arial"/>
            </a:endParaRPr>
          </a:p>
        </p:txBody>
      </p:sp>
      <p:sp>
        <p:nvSpPr>
          <p:cNvPr id="7" name="Rectangle 6"/>
          <p:cNvSpPr/>
          <p:nvPr userDrawn="1"/>
        </p:nvSpPr>
        <p:spPr>
          <a:xfrm>
            <a:off x="6173810" y="1"/>
            <a:ext cx="2743915" cy="1261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solidFill>
                <a:srgbClr val="4B4B4B">
                  <a:lumMod val="85000"/>
                  <a:lumOff val="15000"/>
                </a:srgbClr>
              </a:solidFill>
            </a:endParaRPr>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7575" y="1525588"/>
            <a:ext cx="3608388"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24A9136A-DBA9-4900-BCD3-F519167277D2}"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0CF3D47-2827-4C31-82C2-70A94624C32C}"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C2570AC1-8E69-45DE-A4A0-F2E084F7EFE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D6DBDD84-4562-42A2-B590-9BA382C50578}"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078380E9-3477-472B-8C9A-984AE86DA166}"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90298767-21B6-401A-B86C-1AE4363CC999}"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0566749-CD83-4A3D-99F1-CBBB78C7DF45}"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12998C0-375B-4326-91F9-2E1AF5F98AF3}"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3475CF4-3926-4B1C-90D8-5C8A83045F5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6AB1AA9B-73E9-44C5-85FF-B2B6A72D46BB}"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7575" y="1525588"/>
            <a:ext cx="3608388"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4A9136A-DBA9-4900-BCD3-F519167277D2}"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7575" y="1525588"/>
            <a:ext cx="7369175" cy="4570412"/>
          </a:xfrm>
        </p:spPr>
        <p:txBody>
          <a:bodyPr/>
          <a:lstStyle/>
          <a:p>
            <a:pPr lvl="0"/>
            <a:endParaRPr lang="en-US" noProof="0" dirty="0" smtClean="0"/>
          </a:p>
        </p:txBody>
      </p:sp>
      <p:sp>
        <p:nvSpPr>
          <p:cNvPr id="5" name="Rectangle 5"/>
          <p:cNvSpPr>
            <a:spLocks noGrp="1" noChangeArrowheads="1"/>
          </p:cNvSpPr>
          <p:nvPr>
            <p:ph type="sldNum" sz="quarter" idx="11"/>
          </p:nvPr>
        </p:nvSpPr>
        <p:spPr>
          <a:ln/>
        </p:spPr>
        <p:txBody>
          <a:bodyPr/>
          <a:lstStyle>
            <a:lvl1pPr>
              <a:defRPr/>
            </a:lvl1pPr>
          </a:lstStyle>
          <a:p>
            <a:pPr>
              <a:defRPr/>
            </a:pPr>
            <a:fld id="{FC05C965-B2E3-48A0-9056-B3B159CD9567}"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7575" y="1525588"/>
            <a:ext cx="7369175" cy="4570412"/>
          </a:xfrm>
        </p:spPr>
        <p:txBody>
          <a:bodyPr/>
          <a:lstStyle/>
          <a:p>
            <a:pPr lvl="0"/>
            <a:endParaRPr lang="en-US" noProof="0" dirty="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C05C965-B2E3-48A0-9056-B3B159CD9567}"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806919C1-9D25-43A4-B89F-D30A59172DD7}" type="slidenum">
              <a:rPr lang="en-US" altLang="en-US">
                <a:solidFill>
                  <a:srgbClr val="4B4B4B"/>
                </a:solidFill>
              </a:rPr>
              <a:pPr>
                <a:defRPr/>
              </a:pPr>
              <a:t>‹#›</a:t>
            </a:fld>
            <a:endParaRPr lang="en-US" altLang="en-US">
              <a:solidFill>
                <a:srgbClr val="4B4B4B"/>
              </a:solidFill>
            </a:endParaRPr>
          </a:p>
        </p:txBody>
      </p:sp>
    </p:spTree>
  </p:cSld>
  <p:clrMapOvr>
    <a:masterClrMapping/>
  </p:clrMapOvr>
  <p:transition>
    <p:zoom/>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6"/>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2"/>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806919C1-9D25-43A4-B89F-D30A59172DD7}"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p:cNvCxnSpPr/>
          <p:nvPr userDrawn="1"/>
        </p:nvCxnSpPr>
        <p:spPr>
          <a:xfrm>
            <a:off x="271463" y="604161"/>
            <a:ext cx="8629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221459" y="188117"/>
            <a:ext cx="1871666" cy="400110"/>
          </a:xfrm>
          <a:prstGeom prst="rect">
            <a:avLst/>
          </a:prstGeom>
          <a:noFill/>
        </p:spPr>
        <p:txBody>
          <a:bodyPr wrap="none" rtlCol="0">
            <a:spAutoFit/>
          </a:bodyPr>
          <a:lstStyle/>
          <a:p>
            <a:pPr defTabSz="457200" fontAlgn="auto">
              <a:spcBef>
                <a:spcPts val="0"/>
              </a:spcBef>
              <a:spcAft>
                <a:spcPts val="0"/>
              </a:spcAft>
            </a:pPr>
            <a:r>
              <a:rPr lang="zh-CN" altLang="en-US" sz="2000" cap="all" spc="10" dirty="0" smtClean="0">
                <a:solidFill>
                  <a:prstClr val="white">
                    <a:lumMod val="50000"/>
                  </a:prstClr>
                </a:solidFill>
                <a:latin typeface="微软雅黑" pitchFamily="34" charset="-122"/>
                <a:ea typeface="微软雅黑" pitchFamily="34" charset="-122"/>
                <a:cs typeface="Arial"/>
              </a:rPr>
              <a:t>探索</a:t>
            </a:r>
            <a:r>
              <a:rPr lang="en-US" altLang="zh-CN" sz="2000" cap="all" spc="10" dirty="0" smtClean="0">
                <a:solidFill>
                  <a:prstClr val="white">
                    <a:lumMod val="50000"/>
                  </a:prstClr>
                </a:solidFill>
                <a:latin typeface="微软雅黑" pitchFamily="34" charset="-122"/>
                <a:ea typeface="微软雅黑" pitchFamily="34" charset="-122"/>
                <a:cs typeface="Arial"/>
              </a:rPr>
              <a:t>SCI</a:t>
            </a:r>
            <a:r>
              <a:rPr lang="zh-CN" altLang="en-US" sz="2000" cap="all" spc="10" dirty="0" smtClean="0">
                <a:solidFill>
                  <a:prstClr val="white">
                    <a:lumMod val="50000"/>
                  </a:prstClr>
                </a:solidFill>
                <a:latin typeface="微软雅黑" pitchFamily="34" charset="-122"/>
                <a:ea typeface="微软雅黑" pitchFamily="34" charset="-122"/>
                <a:cs typeface="Arial"/>
              </a:rPr>
              <a:t>的魅力</a:t>
            </a:r>
            <a:endParaRPr lang="en-US" altLang="zh-CN" sz="2000" cap="all" spc="10" dirty="0" smtClean="0">
              <a:solidFill>
                <a:prstClr val="white">
                  <a:lumMod val="50000"/>
                </a:prstClr>
              </a:solidFill>
              <a:latin typeface="微软雅黑" pitchFamily="34" charset="-122"/>
              <a:ea typeface="微软雅黑" pitchFamily="34" charset="-122"/>
              <a:cs typeface="Arial"/>
            </a:endParaRPr>
          </a:p>
        </p:txBody>
      </p:sp>
      <p:pic>
        <p:nvPicPr>
          <p:cNvPr id="7" name="Picture 9" descr="tr_zhs_dl_hrz_4cs_pos"/>
          <p:cNvPicPr>
            <a:picLocks noChangeAspect="1" noChangeArrowheads="1"/>
          </p:cNvPicPr>
          <p:nvPr userDrawn="1"/>
        </p:nvPicPr>
        <p:blipFill>
          <a:blip r:embed="rId2" cstate="print"/>
          <a:srcRect/>
          <a:stretch>
            <a:fillRect/>
          </a:stretch>
        </p:blipFill>
        <p:spPr bwMode="auto">
          <a:xfrm>
            <a:off x="7254271" y="6369667"/>
            <a:ext cx="1889729" cy="436913"/>
          </a:xfrm>
          <a:prstGeom prst="rect">
            <a:avLst/>
          </a:prstGeom>
          <a:noFill/>
          <a:ln w="9525">
            <a:noFill/>
            <a:miter lim="800000"/>
            <a:headEnd/>
            <a:tailEnd/>
          </a:ln>
        </p:spPr>
      </p:pic>
    </p:spTree>
    <p:extLst>
      <p:ext uri="{BB962C8B-B14F-4D97-AF65-F5344CB8AC3E}">
        <p14:creationId xmlns="" xmlns:p14="http://schemas.microsoft.com/office/powerpoint/2010/main" val="35829722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80471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tr_hrz_rgb_pos"/>
          <p:cNvPicPr>
            <a:picLocks noChangeAspect="1" noChangeArrowheads="1"/>
          </p:cNvPicPr>
          <p:nvPr/>
        </p:nvPicPr>
        <p:blipFill>
          <a:blip r:embed="rId2" cstate="print"/>
          <a:srcRect b="20636"/>
          <a:stretch>
            <a:fillRect/>
          </a:stretch>
        </p:blipFill>
        <p:spPr bwMode="auto">
          <a:xfrm>
            <a:off x="6048375" y="5976938"/>
            <a:ext cx="2733675" cy="696912"/>
          </a:xfrm>
          <a:prstGeom prst="rect">
            <a:avLst/>
          </a:prstGeom>
          <a:noFill/>
          <a:ln w="9525">
            <a:noFill/>
            <a:miter lim="800000"/>
            <a:headEnd/>
            <a:tailEnd/>
          </a:ln>
        </p:spPr>
      </p:pic>
      <p:pic>
        <p:nvPicPr>
          <p:cNvPr id="5" name="Picture 9" descr="tr_zhs_dl_hrz_4cs_pos"/>
          <p:cNvPicPr>
            <a:picLocks noChangeAspect="1" noChangeArrowheads="1"/>
          </p:cNvPicPr>
          <p:nvPr/>
        </p:nvPicPr>
        <p:blipFill>
          <a:blip r:embed="rId3" cstate="print"/>
          <a:srcRect l="6651" t="18956" r="6943" b="24164"/>
          <a:stretch>
            <a:fillRect/>
          </a:stretch>
        </p:blipFill>
        <p:spPr bwMode="auto">
          <a:xfrm>
            <a:off x="6010275" y="5938838"/>
            <a:ext cx="2808288" cy="649287"/>
          </a:xfrm>
          <a:prstGeom prst="rect">
            <a:avLst/>
          </a:prstGeom>
          <a:noFill/>
          <a:ln w="9525">
            <a:noFill/>
            <a:miter lim="800000"/>
            <a:headEnd/>
            <a:tailEnd/>
          </a:ln>
        </p:spPr>
      </p:pic>
      <p:sp>
        <p:nvSpPr>
          <p:cNvPr id="6"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en-US">
              <a:solidFill>
                <a:srgbClr val="4B4B4B"/>
              </a:solidFill>
            </a:endParaRPr>
          </a:p>
        </p:txBody>
      </p:sp>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pic>
        <p:nvPicPr>
          <p:cNvPr id="9" name="Picture 3" descr="W:\Creative_Services_Jobs\CLIENT WORK_ONGOINGprojects\1002157_BRAND3xSquare\Nov2013\RTX13UEF.jpg"/>
          <p:cNvPicPr>
            <a:picLocks noChangeAspect="1" noChangeArrowheads="1"/>
          </p:cNvPicPr>
          <p:nvPr userDrawn="1"/>
        </p:nvPicPr>
        <p:blipFill>
          <a:blip r:embed="rId4" cstate="print"/>
          <a:srcRect/>
          <a:stretch>
            <a:fillRect/>
          </a:stretch>
        </p:blipFill>
        <p:spPr bwMode="auto">
          <a:xfrm>
            <a:off x="214282" y="285728"/>
            <a:ext cx="8717452" cy="3203598"/>
          </a:xfrm>
          <a:prstGeom prst="rect">
            <a:avLst/>
          </a:prstGeom>
          <a:noFill/>
        </p:spPr>
      </p:pic>
    </p:spTree>
  </p:cSld>
  <p:clrMapOvr>
    <a:masterClrMapping/>
  </p:clrMapOvr>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967F9B5-4F3D-4B54-B135-9F69E161721C}"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AAA2DE5-C5BC-4421-844E-376F4B03EA6C}"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CAA4023F-6ECD-4613-A0C0-32D345CE45D5}"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3AF797A1-6837-4A00-AAF2-82C1A4D7FE6B}"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D047C467-64AA-4D15-977E-F3C04859C0FB}"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9D235A6F-EEAA-41A0-891C-A3259CA21627}"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F8DC85AF-1631-4280-BE9B-A6B2371E388F}"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078E4B4-B992-4855-9030-03D475AF6B05}"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14F2AFD-E205-4B76-9643-D31FB7511A82}"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7E4B231-8233-48FD-B1E0-C6B62BFEB9B7}" type="slidenum">
              <a:rPr lang="zh-CN" altLang="en-US">
                <a:solidFill>
                  <a:srgbClr val="4B4B4B"/>
                </a:solidFill>
              </a:rPr>
              <a:pPr>
                <a:defRPr/>
              </a:pPr>
              <a:t>‹#›</a:t>
            </a:fld>
            <a:endParaRPr lang="en-US" altLang="zh-CN">
              <a:solidFill>
                <a:srgbClr val="4B4B4B"/>
              </a:solidFill>
            </a:endParaRPr>
          </a:p>
        </p:txBody>
      </p:sp>
    </p:spTree>
  </p:cSld>
  <p:clrMapOvr>
    <a:masterClrMapping/>
  </p:clrMapOvr>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FF8000"/>
              </a:buClr>
              <a:buFontTx/>
              <a:buChar char="•"/>
              <a:defRPr/>
            </a:pPr>
            <a:endParaRPr lang="en-GB" altLang="zh-CN">
              <a:solidFill>
                <a:srgbClr val="4B4B4B"/>
              </a:solidFill>
              <a:ea typeface="宋体" charset="-122"/>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5AA890E8-141E-4F84-BE65-03EEA15C4690}" type="slidenum">
              <a:rPr lang="en-US" altLang="en-US">
                <a:solidFill>
                  <a:srgbClr val="4B4B4B"/>
                </a:solidFill>
              </a:rPr>
              <a:pPr>
                <a:defRPr/>
              </a:pPr>
              <a:t>‹#›</a:t>
            </a:fld>
            <a:endParaRPr lang="en-US" altLang="en-US">
              <a:solidFill>
                <a:srgbClr val="4B4B4B"/>
              </a:solidFill>
            </a:endParaRPr>
          </a:p>
        </p:txBody>
      </p:sp>
    </p:spTree>
  </p:cSld>
  <p:clrMapOvr>
    <a:masterClrMapping/>
  </p:clrMapOvr>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6"/>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2"/>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p:cNvCxnSpPr/>
          <p:nvPr userDrawn="1"/>
        </p:nvCxnSpPr>
        <p:spPr>
          <a:xfrm>
            <a:off x="271463" y="604161"/>
            <a:ext cx="8629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221459" y="188117"/>
            <a:ext cx="1871666" cy="400110"/>
          </a:xfrm>
          <a:prstGeom prst="rect">
            <a:avLst/>
          </a:prstGeom>
          <a:noFill/>
        </p:spPr>
        <p:txBody>
          <a:bodyPr wrap="none" rtlCol="0">
            <a:spAutoFit/>
          </a:bodyPr>
          <a:lstStyle/>
          <a:p>
            <a:pPr defTabSz="457200" fontAlgn="auto">
              <a:spcBef>
                <a:spcPts val="0"/>
              </a:spcBef>
              <a:spcAft>
                <a:spcPts val="0"/>
              </a:spcAft>
            </a:pPr>
            <a:r>
              <a:rPr lang="zh-CN" altLang="en-US" sz="2000" cap="all" spc="10" dirty="0" smtClean="0">
                <a:solidFill>
                  <a:prstClr val="white">
                    <a:lumMod val="50000"/>
                  </a:prstClr>
                </a:solidFill>
                <a:latin typeface="微软雅黑" pitchFamily="34" charset="-122"/>
                <a:ea typeface="微软雅黑" pitchFamily="34" charset="-122"/>
                <a:cs typeface="Arial"/>
              </a:rPr>
              <a:t>探索</a:t>
            </a:r>
            <a:r>
              <a:rPr lang="en-US" altLang="zh-CN" sz="2000" cap="all" spc="10" dirty="0" smtClean="0">
                <a:solidFill>
                  <a:prstClr val="white">
                    <a:lumMod val="50000"/>
                  </a:prstClr>
                </a:solidFill>
                <a:latin typeface="微软雅黑" pitchFamily="34" charset="-122"/>
                <a:ea typeface="微软雅黑" pitchFamily="34" charset="-122"/>
                <a:cs typeface="Arial"/>
              </a:rPr>
              <a:t>SCI</a:t>
            </a:r>
            <a:r>
              <a:rPr lang="zh-CN" altLang="en-US" sz="2000" cap="all" spc="10" dirty="0" smtClean="0">
                <a:solidFill>
                  <a:prstClr val="white">
                    <a:lumMod val="50000"/>
                  </a:prstClr>
                </a:solidFill>
                <a:latin typeface="微软雅黑" pitchFamily="34" charset="-122"/>
                <a:ea typeface="微软雅黑" pitchFamily="34" charset="-122"/>
                <a:cs typeface="Arial"/>
              </a:rPr>
              <a:t>的魅力</a:t>
            </a:r>
            <a:endParaRPr lang="en-US" altLang="zh-CN" sz="2000" cap="all" spc="10" dirty="0" smtClean="0">
              <a:solidFill>
                <a:prstClr val="white">
                  <a:lumMod val="50000"/>
                </a:prstClr>
              </a:solidFill>
              <a:latin typeface="微软雅黑" pitchFamily="34" charset="-122"/>
              <a:ea typeface="微软雅黑" pitchFamily="34" charset="-122"/>
              <a:cs typeface="Arial"/>
            </a:endParaRPr>
          </a:p>
        </p:txBody>
      </p:sp>
      <p:pic>
        <p:nvPicPr>
          <p:cNvPr id="7" name="Picture 9" descr="tr_zhs_dl_hrz_4cs_pos"/>
          <p:cNvPicPr>
            <a:picLocks noChangeAspect="1" noChangeArrowheads="1"/>
          </p:cNvPicPr>
          <p:nvPr userDrawn="1"/>
        </p:nvPicPr>
        <p:blipFill>
          <a:blip r:embed="rId2" cstate="print"/>
          <a:srcRect/>
          <a:stretch>
            <a:fillRect/>
          </a:stretch>
        </p:blipFill>
        <p:spPr bwMode="auto">
          <a:xfrm>
            <a:off x="7254271" y="6369667"/>
            <a:ext cx="1889729" cy="436913"/>
          </a:xfrm>
          <a:prstGeom prst="rect">
            <a:avLst/>
          </a:prstGeom>
          <a:noFill/>
          <a:ln w="9525">
            <a:noFill/>
            <a:miter lim="800000"/>
            <a:headEnd/>
            <a:tailEnd/>
          </a:ln>
        </p:spPr>
      </p:pic>
    </p:spTree>
    <p:extLst>
      <p:ext uri="{BB962C8B-B14F-4D97-AF65-F5344CB8AC3E}">
        <p14:creationId xmlns="" xmlns:p14="http://schemas.microsoft.com/office/powerpoint/2010/main" val="35829722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80471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6"/>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2"/>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8525" y="1528763"/>
            <a:ext cx="36179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8838" y="1528763"/>
            <a:ext cx="36179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p:cNvCxnSpPr/>
          <p:nvPr userDrawn="1"/>
        </p:nvCxnSpPr>
        <p:spPr>
          <a:xfrm>
            <a:off x="271463" y="604161"/>
            <a:ext cx="8629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221459" y="188117"/>
            <a:ext cx="1871666" cy="400110"/>
          </a:xfrm>
          <a:prstGeom prst="rect">
            <a:avLst/>
          </a:prstGeom>
          <a:noFill/>
        </p:spPr>
        <p:txBody>
          <a:bodyPr wrap="none" rtlCol="0">
            <a:spAutoFit/>
          </a:bodyPr>
          <a:lstStyle/>
          <a:p>
            <a:pPr defTabSz="457200" fontAlgn="auto">
              <a:spcBef>
                <a:spcPts val="0"/>
              </a:spcBef>
              <a:spcAft>
                <a:spcPts val="0"/>
              </a:spcAft>
            </a:pPr>
            <a:r>
              <a:rPr lang="zh-CN" altLang="en-US" sz="2000" cap="all" spc="10" dirty="0" smtClean="0">
                <a:solidFill>
                  <a:prstClr val="white">
                    <a:lumMod val="50000"/>
                  </a:prstClr>
                </a:solidFill>
                <a:latin typeface="微软雅黑" pitchFamily="34" charset="-122"/>
                <a:ea typeface="微软雅黑" pitchFamily="34" charset="-122"/>
                <a:cs typeface="Arial"/>
              </a:rPr>
              <a:t>探索</a:t>
            </a:r>
            <a:r>
              <a:rPr lang="en-US" altLang="zh-CN" sz="2000" cap="all" spc="10" dirty="0" smtClean="0">
                <a:solidFill>
                  <a:prstClr val="white">
                    <a:lumMod val="50000"/>
                  </a:prstClr>
                </a:solidFill>
                <a:latin typeface="微软雅黑" pitchFamily="34" charset="-122"/>
                <a:ea typeface="微软雅黑" pitchFamily="34" charset="-122"/>
                <a:cs typeface="Arial"/>
              </a:rPr>
              <a:t>SCI</a:t>
            </a:r>
            <a:r>
              <a:rPr lang="zh-CN" altLang="en-US" sz="2000" cap="all" spc="10" dirty="0" smtClean="0">
                <a:solidFill>
                  <a:prstClr val="white">
                    <a:lumMod val="50000"/>
                  </a:prstClr>
                </a:solidFill>
                <a:latin typeface="微软雅黑" pitchFamily="34" charset="-122"/>
                <a:ea typeface="微软雅黑" pitchFamily="34" charset="-122"/>
                <a:cs typeface="Arial"/>
              </a:rPr>
              <a:t>的魅力</a:t>
            </a:r>
            <a:endParaRPr lang="en-US" altLang="zh-CN" sz="2000" cap="all" spc="10" dirty="0" smtClean="0">
              <a:solidFill>
                <a:prstClr val="white">
                  <a:lumMod val="50000"/>
                </a:prstClr>
              </a:solidFill>
              <a:latin typeface="微软雅黑" pitchFamily="34" charset="-122"/>
              <a:ea typeface="微软雅黑" pitchFamily="34" charset="-122"/>
              <a:cs typeface="Arial"/>
            </a:endParaRPr>
          </a:p>
        </p:txBody>
      </p:sp>
      <p:pic>
        <p:nvPicPr>
          <p:cNvPr id="7" name="Picture 9" descr="tr_zhs_dl_hrz_4cs_pos"/>
          <p:cNvPicPr>
            <a:picLocks noChangeAspect="1" noChangeArrowheads="1"/>
          </p:cNvPicPr>
          <p:nvPr userDrawn="1"/>
        </p:nvPicPr>
        <p:blipFill>
          <a:blip r:embed="rId2" cstate="print"/>
          <a:srcRect/>
          <a:stretch>
            <a:fillRect/>
          </a:stretch>
        </p:blipFill>
        <p:spPr bwMode="auto">
          <a:xfrm>
            <a:off x="7254271" y="6369667"/>
            <a:ext cx="1889729" cy="436913"/>
          </a:xfrm>
          <a:prstGeom prst="rect">
            <a:avLst/>
          </a:prstGeom>
          <a:noFill/>
          <a:ln w="9525">
            <a:noFill/>
            <a:miter lim="800000"/>
            <a:headEnd/>
            <a:tailEnd/>
          </a:ln>
        </p:spPr>
      </p:pic>
    </p:spTree>
    <p:extLst>
      <p:ext uri="{BB962C8B-B14F-4D97-AF65-F5344CB8AC3E}">
        <p14:creationId xmlns="" xmlns:p14="http://schemas.microsoft.com/office/powerpoint/2010/main" val="35829722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80471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ea typeface="宋体" charset="-122"/>
              <a:cs typeface="Arial" pitchFamily="34" charset="0"/>
            </a:endParaRPr>
          </a:p>
        </p:txBody>
      </p:sp>
      <p:pic>
        <p:nvPicPr>
          <p:cNvPr id="5" name="Picture 18"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4" descr="technology_leader1"/>
          <p:cNvPicPr>
            <a:picLocks noChangeAspect="1" noChangeArrowheads="1"/>
          </p:cNvPicPr>
          <p:nvPr userDrawn="1"/>
        </p:nvPicPr>
        <p:blipFill>
          <a:blip r:embed="rId3" cstate="print"/>
          <a:srcRect/>
          <a:stretch>
            <a:fillRect/>
          </a:stretch>
        </p:blipFill>
        <p:spPr bwMode="auto">
          <a:xfrm>
            <a:off x="381000" y="374650"/>
            <a:ext cx="8369300" cy="2906713"/>
          </a:xfrm>
          <a:prstGeom prst="rect">
            <a:avLst/>
          </a:prstGeom>
          <a:noFill/>
          <a:ln w="9525">
            <a:noFill/>
            <a:miter lim="800000"/>
            <a:headEnd/>
            <a:tailEnd/>
          </a:ln>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cSld>
  <p:clrMapOvr>
    <a:masterClrMapping/>
  </p:clrMapOvr>
  <p:transition>
    <p:zoom/>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C5FAE8F8-620A-4E46-970C-6AB6C88425D0}"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8A702909-DF90-4F25-A5E5-33A9D32FF3CB}"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767AAEE0-515B-4A15-A819-BA774248828C}"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35F73BD7-E918-4895-8ADC-B34B1B89D10D}"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F999AD0E-365B-46F4-BEB4-1250ADECC3F8}"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73CF06C6-63D6-434B-8588-91B504220C0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18F7A266-4008-45F8-8AD0-187A87A5FB4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69B08757-64B5-44E9-B85B-140994B1E08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F57C29AD-C8B0-4244-B10C-8666350771FC}"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1529D100-E042-49E7-B254-59A7204B1BB0}"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7FA8F971-46FE-48FD-A09C-EC1CF0DCA494}"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endParaRPr>
          </a:p>
        </p:txBody>
      </p:sp>
      <p:pic>
        <p:nvPicPr>
          <p:cNvPr id="5"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11" descr="RTR8SGL"/>
          <p:cNvPicPr>
            <a:picLocks noChangeAspect="1" noChangeArrowheads="1"/>
          </p:cNvPicPr>
          <p:nvPr userDrawn="1"/>
        </p:nvPicPr>
        <p:blipFill>
          <a:blip r:embed="rId3" cstate="print"/>
          <a:srcRect/>
          <a:stretch>
            <a:fillRect/>
          </a:stretch>
        </p:blipFill>
        <p:spPr bwMode="auto">
          <a:xfrm>
            <a:off x="314325" y="381000"/>
            <a:ext cx="8467725" cy="2916238"/>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t>Click to edit Master subtitle style</a:t>
            </a:r>
          </a:p>
        </p:txBody>
      </p:sp>
    </p:spTree>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D65B5B8B-344C-4345-9966-C3C7A1A0DDE8}"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0CF3D47-2827-4C31-82C2-70A94624C32C}"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C2570AC1-8E69-45DE-A4A0-F2E084F7EFE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D65B5B8B-344C-4345-9966-C3C7A1A0DDE8}" type="slidenum">
              <a:rPr lang="en-US" altLang="zh-CN"/>
              <a:pPr>
                <a:defRPr/>
              </a:pPr>
              <a:t>‹#›</a:t>
            </a:fld>
            <a:endParaRPr lang="en-US" altLang="zh-CN" dirty="0"/>
          </a:p>
        </p:txBody>
      </p:sp>
    </p:spTree>
  </p:cSld>
  <p:clrMapOvr>
    <a:masterClrMapping/>
  </p:clrMapOvr>
  <p:transition spd="med">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D6DBDD84-4562-42A2-B590-9BA382C50578}"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078380E9-3477-472B-8C9A-984AE86DA166}"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90298767-21B6-401A-B86C-1AE4363CC999}"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0566749-CD83-4A3D-99F1-CBBB78C7DF45}"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12998C0-375B-4326-91F9-2E1AF5F98AF3}"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3475CF4-3926-4B1C-90D8-5C8A83045F5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6AB1AA9B-73E9-44C5-85FF-B2B6A72D46BB}"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7575" y="1525588"/>
            <a:ext cx="3608388"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4A9136A-DBA9-4900-BCD3-F519167277D2}"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7575" y="1525588"/>
            <a:ext cx="7369175" cy="4570412"/>
          </a:xfrm>
        </p:spPr>
        <p:txBody>
          <a:bodyPr/>
          <a:lstStyle/>
          <a:p>
            <a:pPr lvl="0"/>
            <a:endParaRPr lang="en-US" noProof="0" dirty="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C05C965-B2E3-48A0-9056-B3B159CD9567}"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806919C1-9D25-43A4-B89F-D30A59172DD7}" type="slidenum">
              <a:rPr lang="en-US" altLang="en-US">
                <a:solidFill>
                  <a:srgbClr val="4B4B4B"/>
                </a:solidFill>
              </a:rPr>
              <a:pPr>
                <a:defRPr/>
              </a:pPr>
              <a:t>‹#›</a:t>
            </a:fld>
            <a:endParaRPr lang="en-US" altLang="en-US">
              <a:solidFill>
                <a:srgbClr val="4B4B4B"/>
              </a:solidFill>
            </a:endParaRPr>
          </a:p>
        </p:txBody>
      </p:sp>
    </p:spTree>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ea typeface="宋体" charset="-122"/>
            </a:endParaRPr>
          </a:p>
        </p:txBody>
      </p:sp>
      <p:pic>
        <p:nvPicPr>
          <p:cNvPr id="5" name="Picture 18"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4" descr="technology_leader1"/>
          <p:cNvPicPr>
            <a:picLocks noChangeAspect="1" noChangeArrowheads="1"/>
          </p:cNvPicPr>
          <p:nvPr userDrawn="1"/>
        </p:nvPicPr>
        <p:blipFill>
          <a:blip r:embed="rId3" cstate="print"/>
          <a:srcRect/>
          <a:stretch>
            <a:fillRect/>
          </a:stretch>
        </p:blipFill>
        <p:spPr bwMode="auto">
          <a:xfrm>
            <a:off x="381000" y="374650"/>
            <a:ext cx="8369300" cy="2906713"/>
          </a:xfrm>
          <a:prstGeom prst="rect">
            <a:avLst/>
          </a:prstGeom>
          <a:noFill/>
          <a:ln w="9525">
            <a:noFill/>
            <a:miter lim="800000"/>
            <a:headEnd/>
            <a:tailEnd/>
          </a:ln>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zh-CN" altLang="en-US" smtClean="0"/>
              <a:t>单击此处编辑母版标题样式</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zh-CN" altLang="en-US" smtClean="0"/>
              <a:t>单击此处编辑母版副标题样式</a:t>
            </a:r>
            <a:endParaRPr lang="en-US" altLang="zh-CN"/>
          </a:p>
        </p:txBody>
      </p:sp>
    </p:spTree>
  </p:cSld>
  <p:clrMapOvr>
    <a:masterClrMapping/>
  </p:clrMapOvr>
  <p:transition>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50DDC1E3-477D-42B7-9D1D-C0E8D2F093FA}" type="slidenum">
              <a:rPr lang="en-US" altLang="en-US"/>
              <a:pPr>
                <a:defRPr/>
              </a:pPr>
              <a:t>‹#›</a:t>
            </a:fld>
            <a:endParaRPr lang="en-US" altLang="en-US"/>
          </a:p>
        </p:txBody>
      </p:sp>
    </p:spTree>
  </p:cSld>
  <p:clrMapOvr>
    <a:masterClrMapping/>
  </p:clrMapOvr>
  <p:transition>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6BBFBFBB-EA3D-4E57-8841-34E5E0336AA4}" type="slidenum">
              <a:rPr lang="en-US" altLang="en-US"/>
              <a:pPr>
                <a:defRPr/>
              </a:pPr>
              <a:t>‹#›</a:t>
            </a:fld>
            <a:endParaRPr lang="en-US" altLang="en-US"/>
          </a:p>
        </p:txBody>
      </p:sp>
    </p:spTree>
  </p:cSld>
  <p:clrMapOvr>
    <a:masterClrMapping/>
  </p:clrMapOvr>
  <p:transition>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383A8FD6-4138-465A-8136-777D56C673D1}" type="slidenum">
              <a:rPr lang="en-US" altLang="en-US"/>
              <a:pPr>
                <a:defRPr/>
              </a:pPr>
              <a:t>‹#›</a:t>
            </a:fld>
            <a:endParaRPr lang="en-US" altLang="en-US"/>
          </a:p>
        </p:txBody>
      </p:sp>
    </p:spTree>
  </p:cSld>
  <p:clrMapOvr>
    <a:masterClrMapping/>
  </p:clrMapOvr>
  <p:transition>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23F8859C-1591-4935-8500-218CEB73D626}" type="slidenum">
              <a:rPr lang="en-US" altLang="en-US"/>
              <a:pPr>
                <a:defRPr/>
              </a:pPr>
              <a:t>‹#›</a:t>
            </a:fld>
            <a:endParaRPr lang="en-US" altLang="en-US"/>
          </a:p>
        </p:txBody>
      </p:sp>
    </p:spTree>
  </p:cSld>
  <p:clrMapOvr>
    <a:masterClrMapping/>
  </p:clrMapOvr>
  <p:transition>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78D91E8A-5810-41E5-BD85-B2337A45A4C6}" type="slidenum">
              <a:rPr lang="en-US" altLang="en-US"/>
              <a:pPr>
                <a:defRPr/>
              </a:pPr>
              <a:t>‹#›</a:t>
            </a:fld>
            <a:endParaRPr lang="en-US" altLang="en-US"/>
          </a:p>
        </p:txBody>
      </p:sp>
    </p:spTree>
  </p:cSld>
  <p:clrMapOvr>
    <a:masterClrMapping/>
  </p:clrMapOvr>
  <p:transition>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B6B537AA-3B46-4064-BF96-72DC066F63F1}" type="slidenum">
              <a:rPr lang="en-US" altLang="en-US"/>
              <a:pPr>
                <a:defRPr/>
              </a:pPr>
              <a:t>‹#›</a:t>
            </a:fld>
            <a:endParaRPr lang="en-US" altLang="en-US"/>
          </a:p>
        </p:txBody>
      </p:sp>
    </p:spTree>
  </p:cSld>
  <p:clrMapOvr>
    <a:masterClrMapping/>
  </p:clrMapOvr>
  <p:transition>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53A34336-0ACB-4D45-8F5B-98D3FCCA365C}" type="slidenum">
              <a:rPr lang="en-US" altLang="en-US"/>
              <a:pPr>
                <a:defRPr/>
              </a:pPr>
              <a:t>‹#›</a:t>
            </a:fld>
            <a:endParaRPr lang="en-US" altLang="en-US"/>
          </a:p>
        </p:txBody>
      </p:sp>
    </p:spTree>
  </p:cSld>
  <p:clrMapOvr>
    <a:masterClrMapping/>
  </p:clrMapOvr>
  <p:transition>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A24220B5-3758-41FA-A12A-14417B56710C}" type="slidenum">
              <a:rPr lang="en-US" altLang="en-US"/>
              <a:pPr>
                <a:defRPr/>
              </a:pPr>
              <a:t>‹#›</a:t>
            </a:fld>
            <a:endParaRPr lang="en-US" altLang="en-US"/>
          </a:p>
        </p:txBody>
      </p:sp>
    </p:spTree>
  </p:cSld>
  <p:clrMapOvr>
    <a:masterClrMapping/>
  </p:clrMapOvr>
  <p:transition>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13DAE968-26F0-44E8-94FD-2AA859612C48}" type="slidenum">
              <a:rPr lang="en-US" altLang="en-US"/>
              <a:pPr>
                <a:defRPr/>
              </a:pPr>
              <a:t>‹#›</a:t>
            </a:fld>
            <a:endParaRPr lang="en-US" altLang="en-US"/>
          </a:p>
        </p:txBody>
      </p:sp>
    </p:spTree>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8207D38C-7A3C-4E4E-9CFA-F7371A119328}" type="slidenum">
              <a:rPr lang="en-US" altLang="en-US"/>
              <a:pPr>
                <a:defRPr/>
              </a:pPr>
              <a:t>‹#›</a:t>
            </a:fld>
            <a:endParaRPr lang="en-US" altLang="en-US"/>
          </a:p>
        </p:txBody>
      </p:sp>
    </p:spTree>
  </p:cSld>
  <p:clrMapOvr>
    <a:masterClrMapping/>
  </p:clrMapOvr>
  <p:transition>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AD9419EA-9687-4D85-AB1C-9CA98F63F7E9}" type="slidenum">
              <a:rPr lang="en-US" altLang="en-US"/>
              <a:pPr>
                <a:defRPr/>
              </a:pPr>
              <a:t>‹#›</a:t>
            </a:fld>
            <a:endParaRPr lang="en-US" altLang="en-US"/>
          </a:p>
        </p:txBody>
      </p:sp>
    </p:spTree>
  </p:cSld>
  <p:clrMapOvr>
    <a:masterClrMapping/>
  </p:clrMapOvr>
  <p:transition>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917575" y="506413"/>
            <a:ext cx="7369175" cy="836612"/>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917575" y="1525588"/>
            <a:ext cx="3608388" cy="45704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78363" y="1525588"/>
            <a:ext cx="3608387" cy="457041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15D98231-1478-4339-864F-BD74C4D1F5FB}" type="slidenum">
              <a:rPr lang="en-US" altLang="en-US"/>
              <a:pPr>
                <a:defRPr/>
              </a:pPr>
              <a:t>‹#›</a:t>
            </a:fld>
            <a:endParaRPr lang="en-US" alt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a:p>
        </p:txBody>
      </p:sp>
      <p:sp>
        <p:nvSpPr>
          <p:cNvPr id="4" name="日期占位符 3"/>
          <p:cNvSpPr>
            <a:spLocks noGrp="1"/>
          </p:cNvSpPr>
          <p:nvPr>
            <p:ph type="dt" sz="half" idx="10"/>
          </p:nvPr>
        </p:nvSpPr>
        <p:spPr/>
        <p:txBody>
          <a:bodyPr/>
          <a:lstStyle>
            <a:lvl1pPr>
              <a:defRPr/>
            </a:lvl1pPr>
          </a:lstStyle>
          <a:p>
            <a:pPr>
              <a:defRPr/>
            </a:pPr>
            <a:fld id="{0F24BB25-11C1-487A-AC79-F7C85FCE36CE}" type="datetimeFigureOut">
              <a:rPr lang="en-US">
                <a:solidFill>
                  <a:prstClr val="black">
                    <a:tint val="75000"/>
                  </a:prstClr>
                </a:solidFill>
              </a:rPr>
              <a:pPr>
                <a:defRPr/>
              </a:pPr>
              <a:t>5/9/2016</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CCACA09-7C8D-4E35-B303-A0BD4CF1DFA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lvl1pPr>
              <a:defRPr/>
            </a:lvl1pPr>
          </a:lstStyle>
          <a:p>
            <a:pPr>
              <a:defRPr/>
            </a:pPr>
            <a:fld id="{66942FE7-CCDC-4789-B569-D17207DE6EC5}" type="datetimeFigureOut">
              <a:rPr lang="en-US">
                <a:solidFill>
                  <a:prstClr val="black">
                    <a:tint val="75000"/>
                  </a:prstClr>
                </a:solidFill>
              </a:rPr>
              <a:pPr>
                <a:defRPr/>
              </a:pPr>
              <a:t>5/9/2016</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3E0D0EBA-2BAC-4F34-8018-76B24320A7C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81794FC-3BA1-4845-B206-A3A21CE00FFC}" type="datetimeFigureOut">
              <a:rPr lang="en-US">
                <a:solidFill>
                  <a:prstClr val="black">
                    <a:tint val="75000"/>
                  </a:prstClr>
                </a:solidFill>
              </a:rPr>
              <a:pPr>
                <a:defRPr/>
              </a:pPr>
              <a:t>5/9/2016</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ED0E6C13-4344-445D-80B1-FF1EBC2FA10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日期占位符 3"/>
          <p:cNvSpPr>
            <a:spLocks noGrp="1"/>
          </p:cNvSpPr>
          <p:nvPr>
            <p:ph type="dt" sz="half" idx="10"/>
          </p:nvPr>
        </p:nvSpPr>
        <p:spPr/>
        <p:txBody>
          <a:bodyPr/>
          <a:lstStyle>
            <a:lvl1pPr>
              <a:defRPr/>
            </a:lvl1pPr>
          </a:lstStyle>
          <a:p>
            <a:pPr>
              <a:defRPr/>
            </a:pPr>
            <a:fld id="{BA07C3D8-23A5-4496-B1CF-A2442A86B3D0}" type="datetimeFigureOut">
              <a:rPr lang="en-US">
                <a:solidFill>
                  <a:prstClr val="black">
                    <a:tint val="75000"/>
                  </a:prstClr>
                </a:solidFill>
              </a:rPr>
              <a:pPr>
                <a:defRPr/>
              </a:pPr>
              <a:t>5/9/2016</a:t>
            </a:fld>
            <a:endParaRPr 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89712A2F-124D-4CC7-A50B-68DE355652B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日期占位符 3"/>
          <p:cNvSpPr>
            <a:spLocks noGrp="1"/>
          </p:cNvSpPr>
          <p:nvPr>
            <p:ph type="dt" sz="half" idx="10"/>
          </p:nvPr>
        </p:nvSpPr>
        <p:spPr/>
        <p:txBody>
          <a:bodyPr/>
          <a:lstStyle>
            <a:lvl1pPr>
              <a:defRPr/>
            </a:lvl1pPr>
          </a:lstStyle>
          <a:p>
            <a:pPr>
              <a:defRPr/>
            </a:pPr>
            <a:fld id="{915EAFEB-764D-4806-B049-E94DA8693A26}" type="datetimeFigureOut">
              <a:rPr lang="en-US">
                <a:solidFill>
                  <a:prstClr val="black">
                    <a:tint val="75000"/>
                  </a:prstClr>
                </a:solidFill>
              </a:rPr>
              <a:pPr>
                <a:defRPr/>
              </a:pPr>
              <a:t>5/9/2016</a:t>
            </a:fld>
            <a:endParaRPr 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3A8F36B3-8AB7-47D1-A299-64D069DB0A9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日期占位符 3"/>
          <p:cNvSpPr>
            <a:spLocks noGrp="1"/>
          </p:cNvSpPr>
          <p:nvPr>
            <p:ph type="dt" sz="half" idx="10"/>
          </p:nvPr>
        </p:nvSpPr>
        <p:spPr/>
        <p:txBody>
          <a:bodyPr/>
          <a:lstStyle>
            <a:lvl1pPr>
              <a:defRPr/>
            </a:lvl1pPr>
          </a:lstStyle>
          <a:p>
            <a:pPr>
              <a:defRPr/>
            </a:pPr>
            <a:fld id="{7077400A-FB30-4993-9E3F-2BEA9A763C3A}" type="datetimeFigureOut">
              <a:rPr lang="en-US">
                <a:solidFill>
                  <a:prstClr val="black">
                    <a:tint val="75000"/>
                  </a:prstClr>
                </a:solidFill>
              </a:rPr>
              <a:pPr>
                <a:defRPr/>
              </a:pPr>
              <a:t>5/9/2016</a:t>
            </a:fld>
            <a:endParaRPr 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86F9002E-B11A-4F24-BDDD-192F720B168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6255B28-BC93-4B4C-B8AC-9ED805432BAF}" type="datetimeFigureOut">
              <a:rPr lang="en-US">
                <a:solidFill>
                  <a:prstClr val="black">
                    <a:tint val="75000"/>
                  </a:prstClr>
                </a:solidFill>
              </a:rPr>
              <a:pPr>
                <a:defRPr/>
              </a:pPr>
              <a:t>5/9/2016</a:t>
            </a:fld>
            <a:endParaRPr 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90C27B25-CBE2-4B2C-A1BB-E72F55DC095B}"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55CAEF3-810F-48BF-BEF5-324DDF57CB62}" type="datetimeFigureOut">
              <a:rPr lang="en-US">
                <a:solidFill>
                  <a:prstClr val="black">
                    <a:tint val="75000"/>
                  </a:prstClr>
                </a:solidFill>
              </a:rPr>
              <a:pPr>
                <a:defRPr/>
              </a:pPr>
              <a:t>5/9/2016</a:t>
            </a:fld>
            <a:endParaRPr 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F4EA672-3473-40E0-BF21-919653C40A6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F54CDE8-677B-43A3-A98F-D6F885FB307B}" type="datetimeFigureOut">
              <a:rPr lang="en-US">
                <a:solidFill>
                  <a:prstClr val="black">
                    <a:tint val="75000"/>
                  </a:prstClr>
                </a:solidFill>
              </a:rPr>
              <a:pPr>
                <a:defRPr/>
              </a:pPr>
              <a:t>5/9/2016</a:t>
            </a:fld>
            <a:endParaRPr 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F47BE1E8-6D1B-47BB-8592-DD284AFCE0D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lvl1pPr>
              <a:defRPr/>
            </a:lvl1pPr>
          </a:lstStyle>
          <a:p>
            <a:pPr>
              <a:defRPr/>
            </a:pPr>
            <a:fld id="{B6ADCF0F-DE23-47EB-A8C6-3DCF8B2E0535}" type="datetimeFigureOut">
              <a:rPr lang="en-US">
                <a:solidFill>
                  <a:prstClr val="black">
                    <a:tint val="75000"/>
                  </a:prstClr>
                </a:solidFill>
              </a:rPr>
              <a:pPr>
                <a:defRPr/>
              </a:pPr>
              <a:t>5/9/2016</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CC87FB1-9317-40EF-B072-4C3374F71AA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日期占位符 3"/>
          <p:cNvSpPr>
            <a:spLocks noGrp="1"/>
          </p:cNvSpPr>
          <p:nvPr>
            <p:ph type="dt" sz="half" idx="10"/>
          </p:nvPr>
        </p:nvSpPr>
        <p:spPr/>
        <p:txBody>
          <a:bodyPr/>
          <a:lstStyle>
            <a:lvl1pPr>
              <a:defRPr/>
            </a:lvl1pPr>
          </a:lstStyle>
          <a:p>
            <a:pPr>
              <a:defRPr/>
            </a:pPr>
            <a:fld id="{B5DC5297-2C45-4E28-B154-A069A12941CB}" type="datetimeFigureOut">
              <a:rPr lang="en-US">
                <a:solidFill>
                  <a:prstClr val="black">
                    <a:tint val="75000"/>
                  </a:prstClr>
                </a:solidFill>
              </a:rPr>
              <a:pPr>
                <a:defRPr/>
              </a:pPr>
              <a:t>5/9/2016</a:t>
            </a:fld>
            <a:endParaRPr 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515DEF21-85E7-4F1D-8184-34FC60A5625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0488" y="519113"/>
            <a:ext cx="1846262" cy="55800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8525" y="519113"/>
            <a:ext cx="5389563" cy="55800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5" name="Rectangle 5"/>
          <p:cNvSpPr>
            <a:spLocks noGrp="1" noChangeArrowheads="1"/>
          </p:cNvSpPr>
          <p:nvPr>
            <p:ph type="sldNum" sz="quarter" idx="11"/>
          </p:nvPr>
        </p:nvSpPr>
        <p:spPr>
          <a:ln/>
        </p:spPr>
        <p:txBody>
          <a:bodyPr/>
          <a:lstStyle>
            <a:lvl1pPr>
              <a:defRPr/>
            </a:lvl1pPr>
          </a:lstStyle>
          <a:p>
            <a:pPr>
              <a:defRPr/>
            </a:pPr>
            <a:fld id="{20CF3D47-2827-4C31-82C2-70A94624C32C}"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6"/>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2"/>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p:cNvCxnSpPr/>
          <p:nvPr userDrawn="1"/>
        </p:nvCxnSpPr>
        <p:spPr>
          <a:xfrm>
            <a:off x="271463" y="604161"/>
            <a:ext cx="8629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221459" y="188117"/>
            <a:ext cx="1871666" cy="400110"/>
          </a:xfrm>
          <a:prstGeom prst="rect">
            <a:avLst/>
          </a:prstGeom>
          <a:noFill/>
        </p:spPr>
        <p:txBody>
          <a:bodyPr wrap="none" rtlCol="0">
            <a:spAutoFit/>
          </a:bodyPr>
          <a:lstStyle/>
          <a:p>
            <a:pPr defTabSz="457200" fontAlgn="auto">
              <a:spcBef>
                <a:spcPts val="0"/>
              </a:spcBef>
              <a:spcAft>
                <a:spcPts val="0"/>
              </a:spcAft>
            </a:pPr>
            <a:r>
              <a:rPr lang="en-US" altLang="zh-CN" sz="2000" cap="all" spc="10" dirty="0" smtClean="0">
                <a:solidFill>
                  <a:prstClr val="white">
                    <a:lumMod val="50000"/>
                  </a:prstClr>
                </a:solidFill>
                <a:latin typeface="微软雅黑" pitchFamily="34" charset="-122"/>
                <a:ea typeface="微软雅黑" pitchFamily="34" charset="-122"/>
                <a:cs typeface="Arial"/>
              </a:rPr>
              <a:t>SCI</a:t>
            </a:r>
            <a:r>
              <a:rPr lang="zh-CN" altLang="en-US" sz="2000" cap="all" spc="10" dirty="0" smtClean="0">
                <a:solidFill>
                  <a:prstClr val="white">
                    <a:lumMod val="50000"/>
                  </a:prstClr>
                </a:solidFill>
                <a:latin typeface="微软雅黑" pitchFamily="34" charset="-122"/>
                <a:ea typeface="微软雅黑" pitchFamily="34" charset="-122"/>
                <a:cs typeface="Arial"/>
              </a:rPr>
              <a:t>的科研价值</a:t>
            </a:r>
            <a:endParaRPr lang="en-US" altLang="zh-CN" sz="2000" cap="all" spc="10" dirty="0" smtClean="0">
              <a:solidFill>
                <a:prstClr val="white">
                  <a:lumMod val="50000"/>
                </a:prstClr>
              </a:solidFill>
              <a:latin typeface="微软雅黑" pitchFamily="34" charset="-122"/>
              <a:ea typeface="微软雅黑" pitchFamily="34" charset="-122"/>
              <a:cs typeface="Arial"/>
            </a:endParaRPr>
          </a:p>
        </p:txBody>
      </p:sp>
      <p:pic>
        <p:nvPicPr>
          <p:cNvPr id="7" name="Picture 9" descr="tr_zhs_dl_hrz_4cs_pos"/>
          <p:cNvPicPr>
            <a:picLocks noChangeAspect="1" noChangeArrowheads="1"/>
          </p:cNvPicPr>
          <p:nvPr userDrawn="1"/>
        </p:nvPicPr>
        <p:blipFill>
          <a:blip r:embed="rId2" cstate="print"/>
          <a:srcRect/>
          <a:stretch>
            <a:fillRect/>
          </a:stretch>
        </p:blipFill>
        <p:spPr bwMode="auto">
          <a:xfrm>
            <a:off x="7254271" y="6369667"/>
            <a:ext cx="1889729" cy="436913"/>
          </a:xfrm>
          <a:prstGeom prst="rect">
            <a:avLst/>
          </a:prstGeom>
          <a:noFill/>
          <a:ln w="9525">
            <a:noFill/>
            <a:miter lim="800000"/>
            <a:headEnd/>
            <a:tailEnd/>
          </a:ln>
        </p:spPr>
      </p:pic>
    </p:spTree>
    <p:extLst>
      <p:ext uri="{BB962C8B-B14F-4D97-AF65-F5344CB8AC3E}">
        <p14:creationId xmlns="" xmlns:p14="http://schemas.microsoft.com/office/powerpoint/2010/main" val="358297227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804711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latin typeface="Arial"/>
            </a:endParaRPr>
          </a:p>
        </p:txBody>
      </p:sp>
      <p:pic>
        <p:nvPicPr>
          <p:cNvPr id="5" name="Picture 6"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11" descr="RTR8SGL"/>
          <p:cNvPicPr>
            <a:picLocks noChangeAspect="1" noChangeArrowheads="1"/>
          </p:cNvPicPr>
          <p:nvPr userDrawn="1"/>
        </p:nvPicPr>
        <p:blipFill>
          <a:blip r:embed="rId3" cstate="print"/>
          <a:srcRect/>
          <a:stretch>
            <a:fillRect/>
          </a:stretch>
        </p:blipFill>
        <p:spPr bwMode="auto">
          <a:xfrm>
            <a:off x="314325" y="381000"/>
            <a:ext cx="8467725" cy="2916238"/>
          </a:xfrm>
          <a:prstGeom prst="rect">
            <a:avLst/>
          </a:prstGeom>
          <a:noFill/>
          <a:ln w="9525">
            <a:noFill/>
            <a:miter lim="800000"/>
            <a:headEnd/>
            <a:tailEnd/>
          </a:ln>
        </p:spPr>
      </p:pic>
      <p:sp>
        <p:nvSpPr>
          <p:cNvPr id="16386" name="Rectangle 2"/>
          <p:cNvSpPr>
            <a:spLocks noGrp="1" noChangeArrowheads="1"/>
          </p:cNvSpPr>
          <p:nvPr>
            <p:ph type="ctrTitle"/>
          </p:nvPr>
        </p:nvSpPr>
        <p:spPr>
          <a:xfrm>
            <a:off x="361950" y="3448050"/>
            <a:ext cx="8382000" cy="819150"/>
          </a:xfrm>
        </p:spPr>
        <p:txBody>
          <a:bodyPr/>
          <a:lstStyle>
            <a:lvl1pPr>
              <a:defRPr sz="3200"/>
            </a:lvl1pPr>
          </a:lstStyle>
          <a:p>
            <a:r>
              <a:rPr lang="en-US"/>
              <a:t>Click to edit Master title style</a:t>
            </a:r>
          </a:p>
        </p:txBody>
      </p:sp>
      <p:sp>
        <p:nvSpPr>
          <p:cNvPr id="16387"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t>Click to edit Master subtitle style</a:t>
            </a:r>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C2570AC1-8E69-45DE-A4A0-F2E084F7EFEA}"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dirty="0">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D65B5B8B-344C-4345-9966-C3C7A1A0DDE8}"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20CF3D47-2827-4C31-82C2-70A94624C32C}"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C2570AC1-8E69-45DE-A4A0-F2E084F7EFE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D6DBDD84-4562-42A2-B590-9BA382C50578}"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078380E9-3477-472B-8C9A-984AE86DA166}"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90298767-21B6-401A-B86C-1AE4363CC999}"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70566749-CD83-4A3D-99F1-CBBB78C7DF45}"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812998C0-375B-4326-91F9-2E1AF5F98AF3}"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3475CF4-3926-4B1C-90D8-5C8A83045F5A}"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45250" y="506413"/>
            <a:ext cx="1841500" cy="55895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7575" y="506413"/>
            <a:ext cx="5375275"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6AB1AA9B-73E9-44C5-85FF-B2B6A72D46BB}"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D6DBDD84-4562-42A2-B590-9BA382C50578}"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7575" y="1525588"/>
            <a:ext cx="3608388"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78363" y="1525588"/>
            <a:ext cx="3608387" cy="45704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4A9136A-DBA9-4900-BCD3-F519167277D2}"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7575" y="506413"/>
            <a:ext cx="7369175" cy="8366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7575" y="1525588"/>
            <a:ext cx="7369175" cy="4570412"/>
          </a:xfrm>
        </p:spPr>
        <p:txBody>
          <a:bodyPr/>
          <a:lstStyle/>
          <a:p>
            <a:pPr lvl="0"/>
            <a:endParaRPr lang="en-US" noProof="0" dirty="0" smtClean="0"/>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zh-CN">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FC05C965-B2E3-48A0-9056-B3B159CD9567}" type="slidenum">
              <a:rPr lang="en-US" altLang="zh-CN">
                <a:solidFill>
                  <a:srgbClr val="4B4B4B"/>
                </a:solidFill>
              </a:rPr>
              <a:pPr>
                <a:defRPr/>
              </a:pPr>
              <a:t>‹#›</a:t>
            </a:fld>
            <a:endParaRPr lang="en-US" altLang="zh-CN">
              <a:solidFill>
                <a:srgbClr val="4B4B4B"/>
              </a:solidFill>
            </a:endParaRPr>
          </a:p>
        </p:txBody>
      </p:sp>
    </p:spTree>
  </p:cSld>
  <p:clrMapOvr>
    <a:masterClrMapping/>
  </p:clrMapOvr>
  <p:transition spd="med">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806919C1-9D25-43A4-B89F-D30A59172DD7}" type="slidenum">
              <a:rPr lang="en-US" altLang="en-US">
                <a:solidFill>
                  <a:srgbClr val="4B4B4B"/>
                </a:solidFill>
              </a:rPr>
              <a:pPr>
                <a:defRPr/>
              </a:pPr>
              <a:t>‹#›</a:t>
            </a:fld>
            <a:endParaRPr lang="en-US" altLang="en-US">
              <a:solidFill>
                <a:srgbClr val="4B4B4B"/>
              </a:solidFill>
            </a:endParaRPr>
          </a:p>
        </p:txBody>
      </p:sp>
    </p:spTree>
  </p:cSld>
  <p:clrMapOvr>
    <a:masterClrMapping/>
  </p:clrMapOvr>
  <p:transition>
    <p:zoom/>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ea typeface="宋体" charset="-122"/>
              <a:cs typeface="Arial" pitchFamily="34" charset="0"/>
            </a:endParaRPr>
          </a:p>
        </p:txBody>
      </p:sp>
      <p:pic>
        <p:nvPicPr>
          <p:cNvPr id="5" name="Picture 18"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4" descr="technology_leader1"/>
          <p:cNvPicPr>
            <a:picLocks noChangeAspect="1" noChangeArrowheads="1"/>
          </p:cNvPicPr>
          <p:nvPr userDrawn="1"/>
        </p:nvPicPr>
        <p:blipFill>
          <a:blip r:embed="rId3" cstate="print"/>
          <a:srcRect/>
          <a:stretch>
            <a:fillRect/>
          </a:stretch>
        </p:blipFill>
        <p:spPr bwMode="auto">
          <a:xfrm>
            <a:off x="381000" y="374650"/>
            <a:ext cx="8369300" cy="2906713"/>
          </a:xfrm>
          <a:prstGeom prst="rect">
            <a:avLst/>
          </a:prstGeom>
          <a:noFill/>
          <a:ln w="9525">
            <a:noFill/>
            <a:miter lim="800000"/>
            <a:headEnd/>
            <a:tailEnd/>
          </a:ln>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cSld>
  <p:clrMapOvr>
    <a:masterClrMapping/>
  </p:clrMapOvr>
  <p:transition>
    <p:zoom/>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C5FAE8F8-620A-4E46-970C-6AB6C88425D0}"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8A702909-DF90-4F25-A5E5-33A9D32FF3CB}"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767AAEE0-515B-4A15-A819-BA774248828C}"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35F73BD7-E918-4895-8ADC-B34B1B89D10D}"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F999AD0E-365B-46F4-BEB4-1250ADECC3F8}"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73CF06C6-63D6-434B-8588-91B504220C0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078380E9-3477-472B-8C9A-984AE86DA166}" type="slidenum">
              <a:rPr lang="en-US" altLang="zh-CN"/>
              <a:pPr>
                <a:defRPr/>
              </a:pPr>
              <a:t>‹#›</a:t>
            </a:fld>
            <a:endParaRPr lang="en-US" altLang="zh-CN" dirty="0"/>
          </a:p>
        </p:txBody>
      </p:sp>
    </p:spTree>
  </p:cSld>
  <p:clrMapOvr>
    <a:masterClrMapping/>
  </p:clrMapOvr>
  <p:transition spd="med">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18F7A266-4008-45F8-8AD0-187A87A5FB4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69B08757-64B5-44E9-B85B-140994B1E08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F57C29AD-C8B0-4244-B10C-8666350771FC}"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1529D100-E042-49E7-B254-59A7204B1BB0}"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7FA8F971-46FE-48FD-A09C-EC1CF0DCA494}"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FF8000"/>
              </a:buClr>
              <a:buFontTx/>
              <a:buChar char="•"/>
              <a:defRPr/>
            </a:pPr>
            <a:endParaRPr lang="en-GB" altLang="zh-CN">
              <a:solidFill>
                <a:srgbClr val="4B4B4B"/>
              </a:solidFill>
              <a:ea typeface="宋体" charset="-122"/>
              <a:cs typeface="Arial" pitchFamily="34" charset="0"/>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sldNum" sz="quarter" idx="11"/>
          </p:nvPr>
        </p:nvSpPr>
        <p:spPr>
          <a:ln/>
        </p:spPr>
        <p:txBody>
          <a:bodyPr/>
          <a:lstStyle>
            <a:lvl1pPr>
              <a:defRPr/>
            </a:lvl1pPr>
          </a:lstStyle>
          <a:p>
            <a:pPr>
              <a:defRPr/>
            </a:pPr>
            <a:fld id="{90298767-21B6-401A-B86C-1AE4363CC999}"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6"/>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2"/>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313" cy="1162051"/>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p>
            <a:fld id="{022B9390-82B2-3242-856A-8955E0B4A8C6}" type="datetimeFigureOut">
              <a:rPr lang="en-US" smtClean="0">
                <a:solidFill>
                  <a:prstClr val="black">
                    <a:tint val="75000"/>
                  </a:prstClr>
                </a:solidFill>
              </a:rPr>
              <a:pPr/>
              <a:t>5/9/2016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C5114B-76B8-8B4F-A43B-70FB3E3460B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cxnSp>
        <p:nvCxnSpPr>
          <p:cNvPr id="3" name="Straight Connector 2"/>
          <p:cNvCxnSpPr/>
          <p:nvPr userDrawn="1"/>
        </p:nvCxnSpPr>
        <p:spPr>
          <a:xfrm>
            <a:off x="271463" y="604161"/>
            <a:ext cx="86296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userDrawn="1"/>
        </p:nvSpPr>
        <p:spPr>
          <a:xfrm>
            <a:off x="221459" y="188117"/>
            <a:ext cx="1871666" cy="400110"/>
          </a:xfrm>
          <a:prstGeom prst="rect">
            <a:avLst/>
          </a:prstGeom>
          <a:noFill/>
        </p:spPr>
        <p:txBody>
          <a:bodyPr wrap="none" rtlCol="0">
            <a:spAutoFit/>
          </a:bodyPr>
          <a:lstStyle/>
          <a:p>
            <a:pPr defTabSz="457200" fontAlgn="auto">
              <a:spcBef>
                <a:spcPts val="0"/>
              </a:spcBef>
              <a:spcAft>
                <a:spcPts val="0"/>
              </a:spcAft>
            </a:pPr>
            <a:r>
              <a:rPr lang="zh-CN" altLang="en-US" sz="2000" cap="all" spc="10" dirty="0" smtClean="0">
                <a:solidFill>
                  <a:prstClr val="white">
                    <a:lumMod val="50000"/>
                  </a:prstClr>
                </a:solidFill>
                <a:latin typeface="微软雅黑" pitchFamily="34" charset="-122"/>
                <a:ea typeface="微软雅黑" pitchFamily="34" charset="-122"/>
                <a:cs typeface="Arial"/>
              </a:rPr>
              <a:t>探索</a:t>
            </a:r>
            <a:r>
              <a:rPr lang="en-US" altLang="zh-CN" sz="2000" cap="all" spc="10" dirty="0" smtClean="0">
                <a:solidFill>
                  <a:prstClr val="white">
                    <a:lumMod val="50000"/>
                  </a:prstClr>
                </a:solidFill>
                <a:latin typeface="微软雅黑" pitchFamily="34" charset="-122"/>
                <a:ea typeface="微软雅黑" pitchFamily="34" charset="-122"/>
                <a:cs typeface="Arial"/>
              </a:rPr>
              <a:t>SCI</a:t>
            </a:r>
            <a:r>
              <a:rPr lang="zh-CN" altLang="en-US" sz="2000" cap="all" spc="10" dirty="0" smtClean="0">
                <a:solidFill>
                  <a:prstClr val="white">
                    <a:lumMod val="50000"/>
                  </a:prstClr>
                </a:solidFill>
                <a:latin typeface="微软雅黑" pitchFamily="34" charset="-122"/>
                <a:ea typeface="微软雅黑" pitchFamily="34" charset="-122"/>
                <a:cs typeface="Arial"/>
              </a:rPr>
              <a:t>的魅力</a:t>
            </a:r>
            <a:endParaRPr lang="en-US" altLang="zh-CN" sz="2000" cap="all" spc="10" dirty="0" smtClean="0">
              <a:solidFill>
                <a:prstClr val="white">
                  <a:lumMod val="50000"/>
                </a:prstClr>
              </a:solidFill>
              <a:latin typeface="微软雅黑" pitchFamily="34" charset="-122"/>
              <a:ea typeface="微软雅黑" pitchFamily="34" charset="-122"/>
              <a:cs typeface="Arial"/>
            </a:endParaRPr>
          </a:p>
        </p:txBody>
      </p:sp>
      <p:pic>
        <p:nvPicPr>
          <p:cNvPr id="7" name="Picture 9" descr="tr_zhs_dl_hrz_4cs_pos"/>
          <p:cNvPicPr>
            <a:picLocks noChangeAspect="1" noChangeArrowheads="1"/>
          </p:cNvPicPr>
          <p:nvPr userDrawn="1"/>
        </p:nvPicPr>
        <p:blipFill>
          <a:blip r:embed="rId2" cstate="print"/>
          <a:srcRect/>
          <a:stretch>
            <a:fillRect/>
          </a:stretch>
        </p:blipFill>
        <p:spPr bwMode="auto">
          <a:xfrm>
            <a:off x="7254271" y="6369667"/>
            <a:ext cx="1889729" cy="436913"/>
          </a:xfrm>
          <a:prstGeom prst="rect">
            <a:avLst/>
          </a:prstGeom>
          <a:noFill/>
          <a:ln w="9525">
            <a:noFill/>
            <a:miter lim="800000"/>
            <a:headEnd/>
            <a:tailEnd/>
          </a:ln>
        </p:spPr>
      </p:pic>
    </p:spTree>
    <p:extLst>
      <p:ext uri="{BB962C8B-B14F-4D97-AF65-F5344CB8AC3E}">
        <p14:creationId xmlns:p14="http://schemas.microsoft.com/office/powerpoint/2010/main" xmlns="" val="35829722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80471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a:ea typeface="宋体" charset="-122"/>
              <a:cs typeface="Arial" pitchFamily="34" charset="0"/>
            </a:endParaRPr>
          </a:p>
        </p:txBody>
      </p:sp>
      <p:pic>
        <p:nvPicPr>
          <p:cNvPr id="5" name="Picture 18"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4" descr="technology_leader1"/>
          <p:cNvPicPr>
            <a:picLocks noChangeAspect="1" noChangeArrowheads="1"/>
          </p:cNvPicPr>
          <p:nvPr userDrawn="1"/>
        </p:nvPicPr>
        <p:blipFill>
          <a:blip r:embed="rId3" cstate="print"/>
          <a:srcRect/>
          <a:stretch>
            <a:fillRect/>
          </a:stretch>
        </p:blipFill>
        <p:spPr bwMode="auto">
          <a:xfrm>
            <a:off x="381000" y="374650"/>
            <a:ext cx="8369300" cy="2906713"/>
          </a:xfrm>
          <a:prstGeom prst="rect">
            <a:avLst/>
          </a:prstGeom>
          <a:noFill/>
          <a:ln w="9525">
            <a:noFill/>
            <a:miter lim="800000"/>
            <a:headEnd/>
            <a:tailEnd/>
          </a:ln>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cSld>
  <p:clrMapOvr>
    <a:masterClrMapping/>
  </p:clrMapOvr>
  <p:transition>
    <p:zoom/>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sldNum" sz="quarter" idx="11"/>
          </p:nvPr>
        </p:nvSpPr>
        <p:spPr>
          <a:ln/>
        </p:spPr>
        <p:txBody>
          <a:bodyPr/>
          <a:lstStyle>
            <a:lvl1pPr>
              <a:defRPr/>
            </a:lvl1pPr>
          </a:lstStyle>
          <a:p>
            <a:pPr>
              <a:defRPr/>
            </a:pPr>
            <a:fld id="{70566749-CD83-4A3D-99F1-CBBB78C7DF45}"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C5FAE8F8-620A-4E46-970C-6AB6C88425D0}"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8A702909-DF90-4F25-A5E5-33A9D32FF3CB}"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767AAEE0-515B-4A15-A819-BA774248828C}"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35F73BD7-E918-4895-8ADC-B34B1B89D10D}"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F999AD0E-365B-46F4-BEB4-1250ADECC3F8}"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73CF06C6-63D6-434B-8588-91B504220C0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18F7A266-4008-45F8-8AD0-187A87A5FB4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smtClean="0"/>
              <a:t>Click icon to add picture</a:t>
            </a:r>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69B08757-64B5-44E9-B85B-140994B1E08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F57C29AD-C8B0-4244-B10C-8666350771FC}"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445250" y="506413"/>
            <a:ext cx="1841500" cy="5589587"/>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917575" y="506413"/>
            <a:ext cx="5375275" cy="5589587"/>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1529D100-E042-49E7-B254-59A7204B1BB0}"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a:spLocks noGrp="1" noChangeArrowheads="1"/>
          </p:cNvSpPr>
          <p:nvPr>
            <p:ph type="sldNum" sz="quarter" idx="11"/>
          </p:nvPr>
        </p:nvSpPr>
        <p:spPr>
          <a:ln/>
        </p:spPr>
        <p:txBody>
          <a:bodyPr/>
          <a:lstStyle>
            <a:lvl1pPr>
              <a:defRPr/>
            </a:lvl1pPr>
          </a:lstStyle>
          <a:p>
            <a:pPr>
              <a:defRPr/>
            </a:pPr>
            <a:fld id="{812998C0-375B-4326-91F9-2E1AF5F98AF3}" type="slidenum">
              <a:rPr lang="en-US" altLang="zh-CN"/>
              <a:pPr>
                <a:defRPr/>
              </a:pPr>
              <a:t>‹#›</a:t>
            </a:fld>
            <a:endParaRPr lang="en-US" altLang="zh-CN"/>
          </a:p>
        </p:txBody>
      </p:sp>
    </p:spTree>
  </p:cSld>
  <p:clrMapOvr>
    <a:masterClrMapping/>
  </p:clrMapOvr>
  <p:transition spd="med">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602287"/>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3" name="Rectangle 11"/>
          <p:cNvSpPr>
            <a:spLocks noGrp="1" noChangeArrowheads="1"/>
          </p:cNvSpPr>
          <p:nvPr>
            <p:ph type="dt" sz="half" idx="10"/>
          </p:nvPr>
        </p:nvSpPr>
        <p:spPr>
          <a:xfrm>
            <a:off x="2082800" y="6524625"/>
            <a:ext cx="2130425" cy="457200"/>
          </a:xfrm>
          <a:prstGeom prst="rect">
            <a:avLst/>
          </a:prstGeom>
        </p:spPr>
        <p:txBody>
          <a:bodyPr/>
          <a:lstStyle>
            <a:lvl1pPr>
              <a:defRPr>
                <a:solidFill>
                  <a:srgbClr val="4B4B4B"/>
                </a:solidFill>
                <a:latin typeface="Arial" charset="0"/>
                <a:ea typeface="宋体" charset="-122"/>
                <a:cs typeface="+mn-cs"/>
              </a:defRPr>
            </a:lvl1pPr>
          </a:lstStyle>
          <a:p>
            <a:pPr>
              <a:defRPr/>
            </a:pPr>
            <a:endParaRPr lang="en-US" altLang="en-US"/>
          </a:p>
        </p:txBody>
      </p:sp>
      <p:sp>
        <p:nvSpPr>
          <p:cNvPr id="4" name="Rectangle 13"/>
          <p:cNvSpPr>
            <a:spLocks noGrp="1" noChangeArrowheads="1"/>
          </p:cNvSpPr>
          <p:nvPr>
            <p:ph type="sldNum" sz="quarter" idx="11"/>
          </p:nvPr>
        </p:nvSpPr>
        <p:spPr/>
        <p:txBody>
          <a:bodyPr/>
          <a:lstStyle>
            <a:lvl1pPr>
              <a:defRPr/>
            </a:lvl1pPr>
          </a:lstStyle>
          <a:p>
            <a:pPr>
              <a:defRPr/>
            </a:pPr>
            <a:fld id="{7FA8F971-46FE-48FD-A09C-EC1CF0DCA494}"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4" name="Text Box 24"/>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FF8000"/>
              </a:buClr>
              <a:buFontTx/>
              <a:buChar char="•"/>
              <a:defRPr/>
            </a:pPr>
            <a:endParaRPr lang="en-GB" altLang="zh-CN">
              <a:solidFill>
                <a:srgbClr val="4B4B4B"/>
              </a:solidFill>
              <a:latin typeface="Arial"/>
              <a:ea typeface="宋体" charset="-122"/>
              <a:cs typeface="Arial" pitchFamily="34" charset="0"/>
            </a:endParaRPr>
          </a:p>
        </p:txBody>
      </p:sp>
      <p:pic>
        <p:nvPicPr>
          <p:cNvPr id="5" name="Picture 25" descr="TR_SlideLogo_BW600"/>
          <p:cNvPicPr>
            <a:picLocks noChangeAspect="1" noChangeArrowheads="1"/>
          </p:cNvPicPr>
          <p:nvPr/>
        </p:nvPicPr>
        <p:blipFill>
          <a:blip r:embed="rId2" cstate="print"/>
          <a:srcRect/>
          <a:stretch>
            <a:fillRect/>
          </a:stretch>
        </p:blipFill>
        <p:spPr bwMode="auto">
          <a:xfrm>
            <a:off x="371475" y="6323013"/>
            <a:ext cx="1652588" cy="536575"/>
          </a:xfrm>
          <a:prstGeom prst="rect">
            <a:avLst/>
          </a:prstGeom>
          <a:noFill/>
          <a:ln w="9525">
            <a:noFill/>
            <a:miter lim="800000"/>
            <a:headEnd/>
            <a:tailEnd/>
          </a:ln>
        </p:spPr>
      </p:pic>
      <p:pic>
        <p:nvPicPr>
          <p:cNvPr id="6" name="Picture 30" descr="slideMaster_Logo600"/>
          <p:cNvPicPr>
            <a:picLocks noChangeAspect="1" noChangeArrowheads="1"/>
          </p:cNvPicPr>
          <p:nvPr/>
        </p:nvPicPr>
        <p:blipFill>
          <a:blip r:embed="rId3" cstate="print"/>
          <a:srcRect/>
          <a:stretch>
            <a:fillRect/>
          </a:stretch>
        </p:blipFill>
        <p:spPr bwMode="hidden">
          <a:xfrm>
            <a:off x="371475" y="6323013"/>
            <a:ext cx="1644650" cy="528637"/>
          </a:xfrm>
          <a:prstGeom prst="rect">
            <a:avLst/>
          </a:prstGeom>
          <a:noFill/>
          <a:ln w="9525">
            <a:noFill/>
            <a:miter lim="800000"/>
            <a:headEnd/>
            <a:tailEnd/>
          </a:ln>
        </p:spPr>
      </p:pic>
      <p:sp>
        <p:nvSpPr>
          <p:cNvPr id="2" name="Title 1"/>
          <p:cNvSpPr>
            <a:spLocks noGrp="1"/>
          </p:cNvSpPr>
          <p:nvPr>
            <p:ph type="title"/>
          </p:nvPr>
        </p:nvSpPr>
        <p:spPr/>
        <p:txBody>
          <a:bodyPr rtlCol="0"/>
          <a:lstStyle/>
          <a:p>
            <a:r>
              <a:rPr lang="en-US" altLang="zh-CN" smtClean="0"/>
              <a:t>Click to edit Master title style</a:t>
            </a:r>
            <a:endParaRPr lang="zh-CN" altLang="en-US"/>
          </a:p>
        </p:txBody>
      </p:sp>
      <p:sp>
        <p:nvSpPr>
          <p:cNvPr id="3" name="Text Placeholder 2"/>
          <p:cNvSpPr>
            <a:spLocks noGrp="1"/>
          </p:cNvSpPr>
          <p:nvPr>
            <p:ph type="body" idx="1"/>
          </p:nvPr>
        </p:nvSpPr>
        <p:spPr/>
        <p:txBody>
          <a:bodyPr rtlCol="0"/>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Line 4"/>
          <p:cNvSpPr>
            <a:spLocks noChangeShapeType="1"/>
          </p:cNvSpPr>
          <p:nvPr/>
        </p:nvSpPr>
        <p:spPr bwMode="auto">
          <a:xfrm>
            <a:off x="355600" y="4321175"/>
            <a:ext cx="84105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ea typeface="宋体" charset="-122"/>
              <a:cs typeface="Arial" pitchFamily="34" charset="0"/>
            </a:endParaRPr>
          </a:p>
        </p:txBody>
      </p:sp>
      <p:pic>
        <p:nvPicPr>
          <p:cNvPr id="5" name="Picture 18" descr="tr_hrz_rgb_pos"/>
          <p:cNvPicPr>
            <a:picLocks noChangeAspect="1" noChangeArrowheads="1"/>
          </p:cNvPicPr>
          <p:nvPr/>
        </p:nvPicPr>
        <p:blipFill>
          <a:blip r:embed="rId2" cstate="print"/>
          <a:srcRect b="20689"/>
          <a:stretch>
            <a:fillRect/>
          </a:stretch>
        </p:blipFill>
        <p:spPr bwMode="auto">
          <a:xfrm>
            <a:off x="6048375" y="5976938"/>
            <a:ext cx="2733675" cy="696912"/>
          </a:xfrm>
          <a:prstGeom prst="rect">
            <a:avLst/>
          </a:prstGeom>
          <a:noFill/>
          <a:ln w="9525">
            <a:noFill/>
            <a:miter lim="800000"/>
            <a:headEnd/>
            <a:tailEnd/>
          </a:ln>
        </p:spPr>
      </p:pic>
      <p:pic>
        <p:nvPicPr>
          <p:cNvPr id="6" name="Picture 4" descr="technology_leader1"/>
          <p:cNvPicPr>
            <a:picLocks noChangeAspect="1" noChangeArrowheads="1"/>
          </p:cNvPicPr>
          <p:nvPr userDrawn="1"/>
        </p:nvPicPr>
        <p:blipFill>
          <a:blip r:embed="rId3" cstate="print"/>
          <a:srcRect/>
          <a:stretch>
            <a:fillRect/>
          </a:stretch>
        </p:blipFill>
        <p:spPr bwMode="auto">
          <a:xfrm>
            <a:off x="381000" y="374650"/>
            <a:ext cx="8369300" cy="2906713"/>
          </a:xfrm>
          <a:prstGeom prst="rect">
            <a:avLst/>
          </a:prstGeom>
          <a:noFill/>
          <a:ln w="9525">
            <a:noFill/>
            <a:miter lim="800000"/>
            <a:headEnd/>
            <a:tailEnd/>
          </a:ln>
        </p:spPr>
      </p:pic>
      <p:sp>
        <p:nvSpPr>
          <p:cNvPr id="38914" name="Rectangle 2"/>
          <p:cNvSpPr>
            <a:spLocks noGrp="1" noChangeArrowheads="1"/>
          </p:cNvSpPr>
          <p:nvPr>
            <p:ph type="ctrTitle"/>
          </p:nvPr>
        </p:nvSpPr>
        <p:spPr>
          <a:xfrm>
            <a:off x="361950" y="3448050"/>
            <a:ext cx="8382000" cy="819150"/>
          </a:xfrm>
        </p:spPr>
        <p:txBody>
          <a:bodyPr/>
          <a:lstStyle>
            <a:lvl1pPr>
              <a:defRPr sz="3200"/>
            </a:lvl1pPr>
          </a:lstStyle>
          <a:p>
            <a:r>
              <a:rPr lang="en-US" altLang="zh-CN" smtClean="0"/>
              <a:t>Click to edit Master title style</a:t>
            </a:r>
            <a:endParaRPr lang="en-US" altLang="zh-CN"/>
          </a:p>
        </p:txBody>
      </p:sp>
      <p:sp>
        <p:nvSpPr>
          <p:cNvPr id="38915" name="Rectangle 3"/>
          <p:cNvSpPr>
            <a:spLocks noGrp="1" noChangeArrowheads="1"/>
          </p:cNvSpPr>
          <p:nvPr>
            <p:ph type="subTitle" idx="1"/>
          </p:nvPr>
        </p:nvSpPr>
        <p:spPr>
          <a:xfrm>
            <a:off x="361950" y="4435475"/>
            <a:ext cx="8382000" cy="1279525"/>
          </a:xfrm>
        </p:spPr>
        <p:txBody>
          <a:bodyPr rIns="0"/>
          <a:lstStyle>
            <a:lvl1pPr marL="0" indent="0">
              <a:lnSpc>
                <a:spcPct val="90000"/>
              </a:lnSpc>
              <a:spcBef>
                <a:spcPct val="0"/>
              </a:spcBef>
              <a:buFontTx/>
              <a:buNone/>
              <a:defRPr sz="1800"/>
            </a:lvl1pPr>
          </a:lstStyle>
          <a:p>
            <a:r>
              <a:rPr lang="en-US" altLang="zh-CN" smtClean="0"/>
              <a:t>Click to edit Master subtitle style</a:t>
            </a:r>
            <a:endParaRPr lang="en-US" altLang="zh-CN"/>
          </a:p>
        </p:txBody>
      </p:sp>
    </p:spTree>
  </p:cSld>
  <p:clrMapOvr>
    <a:masterClrMapping/>
  </p:clrMapOvr>
  <p:transition>
    <p:zoom/>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C5FAE8F8-620A-4E46-970C-6AB6C88425D0}"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1"/>
          </p:nvPr>
        </p:nvSpPr>
        <p:spPr>
          <a:ln/>
        </p:spPr>
        <p:txBody>
          <a:bodyPr/>
          <a:lstStyle>
            <a:lvl1pPr>
              <a:defRPr/>
            </a:lvl1pPr>
          </a:lstStyle>
          <a:p>
            <a:pPr>
              <a:defRPr/>
            </a:pPr>
            <a:fld id="{8A702909-DF90-4F25-A5E5-33A9D32FF3CB}"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917575" y="1525588"/>
            <a:ext cx="3608388"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4678363" y="1525588"/>
            <a:ext cx="3608387"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767AAEE0-515B-4A15-A819-BA774248828C}"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35F73BD7-E918-4895-8ADC-B34B1B89D10D}"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1"/>
          </p:nvPr>
        </p:nvSpPr>
        <p:spPr>
          <a:ln/>
        </p:spPr>
        <p:txBody>
          <a:bodyPr/>
          <a:lstStyle>
            <a:lvl1pPr>
              <a:defRPr/>
            </a:lvl1pPr>
          </a:lstStyle>
          <a:p>
            <a:pPr>
              <a:defRPr/>
            </a:pPr>
            <a:fld id="{F999AD0E-365B-46F4-BEB4-1250ADECC3F8}"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3" name="Rectangle 6"/>
          <p:cNvSpPr>
            <a:spLocks noGrp="1" noChangeArrowheads="1"/>
          </p:cNvSpPr>
          <p:nvPr>
            <p:ph type="sldNum" sz="quarter" idx="11"/>
          </p:nvPr>
        </p:nvSpPr>
        <p:spPr>
          <a:ln/>
        </p:spPr>
        <p:txBody>
          <a:bodyPr/>
          <a:lstStyle>
            <a:lvl1pPr>
              <a:defRPr/>
            </a:lvl1pPr>
          </a:lstStyle>
          <a:p>
            <a:pPr>
              <a:defRPr/>
            </a:pPr>
            <a:fld id="{73CF06C6-63D6-434B-8588-91B504220C0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en-US" altLang="zh-CN" smtClean="0"/>
              <a:t>Click to edit Master title style</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18F7A266-4008-45F8-8AD0-187A87A5FB46}" type="slidenum">
              <a:rPr lang="en-US" altLang="en-US"/>
              <a:pPr>
                <a:defRPr/>
              </a:pPr>
              <a:t>‹#›</a:t>
            </a:fld>
            <a:endParaRPr lang="en-US" altLang="en-US"/>
          </a:p>
        </p:txBody>
      </p:sp>
    </p:spTree>
  </p:cSld>
  <p:clrMapOvr>
    <a:masterClrMapping/>
  </p:clrMapOvr>
  <p:transition>
    <p:zoom/>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image" Target="../media/image2.png"/><Relationship Id="rId2" Type="http://schemas.openxmlformats.org/officeDocument/2006/relationships/slideLayout" Target="../slideLayouts/slideLayout119.xml"/><Relationship Id="rId16" Type="http://schemas.openxmlformats.org/officeDocument/2006/relationships/image" Target="../media/image1.pn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theme" Target="../theme/theme10.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image" Target="../media/image8.jpeg"/><Relationship Id="rId2" Type="http://schemas.openxmlformats.org/officeDocument/2006/relationships/slideLayout" Target="../slideLayouts/slideLayout146.xml"/><Relationship Id="rId16" Type="http://schemas.openxmlformats.org/officeDocument/2006/relationships/image" Target="../media/image2.pn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1.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5.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image" Target="../media/image2.png"/><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image" Target="../media/image2.png"/><Relationship Id="rId2" Type="http://schemas.openxmlformats.org/officeDocument/2006/relationships/slideLayout" Target="../slideLayouts/slideLayout197.xml"/><Relationship Id="rId16" Type="http://schemas.openxmlformats.org/officeDocument/2006/relationships/image" Target="../media/image1.png"/><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theme" Target="../theme/theme16.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6" Type="http://schemas.openxmlformats.org/officeDocument/2006/relationships/image" Target="../media/image2.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1.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18.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2.png"/><Relationship Id="rId2" Type="http://schemas.openxmlformats.org/officeDocument/2006/relationships/slideLayout" Target="../slideLayouts/slideLayout40.xml"/><Relationship Id="rId16"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2.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image" Target="../media/image2.png"/><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1.pn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2.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36550" y="1530350"/>
            <a:ext cx="2162175" cy="457200"/>
          </a:xfrm>
          <a:prstGeom prst="rect">
            <a:avLst/>
          </a:prstGeom>
          <a:noFill/>
          <a:ln w="9525">
            <a:noFill/>
            <a:miter lim="800000"/>
            <a:headEnd/>
            <a:tailEnd/>
          </a:ln>
        </p:spPr>
        <p:txBody>
          <a:bodyPr>
            <a:spAutoFit/>
          </a:bodyPr>
          <a:lstStyle/>
          <a:p>
            <a:pPr marL="228600" indent="-228600">
              <a:spcBef>
                <a:spcPct val="50000"/>
              </a:spcBef>
              <a:buClr>
                <a:schemeClr val="tx2"/>
              </a:buClr>
              <a:buFontTx/>
              <a:buChar char="•"/>
              <a:defRPr/>
            </a:pPr>
            <a:endParaRPr lang="zh-CN" altLang="zh-CN" sz="2400">
              <a:ea typeface="宋体" pitchFamily="2" charset="-122"/>
            </a:endParaRPr>
          </a:p>
        </p:txBody>
      </p:sp>
      <p:pic>
        <p:nvPicPr>
          <p:cNvPr id="1027" name="Picture 3" descr="TR_SlideLogo_BW600"/>
          <p:cNvPicPr>
            <a:picLocks noChangeAspect="1" noChangeArrowheads="1"/>
          </p:cNvPicPr>
          <p:nvPr/>
        </p:nvPicPr>
        <p:blipFill>
          <a:blip r:embed="rId16" cstate="print"/>
          <a:srcRect/>
          <a:stretch>
            <a:fillRect/>
          </a:stretch>
        </p:blipFill>
        <p:spPr bwMode="auto">
          <a:xfrm>
            <a:off x="371475" y="6323013"/>
            <a:ext cx="1652588" cy="536575"/>
          </a:xfrm>
          <a:prstGeom prst="rect">
            <a:avLst/>
          </a:prstGeom>
          <a:noFill/>
          <a:ln w="9525">
            <a:noFill/>
            <a:miter lim="800000"/>
            <a:headEnd/>
            <a:tailEnd/>
          </a:ln>
        </p:spPr>
      </p:pic>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pitchFamily="34" charset="0"/>
                <a:ea typeface="宋体" pitchFamily="2" charset="-122"/>
              </a:defRPr>
            </a:lvl1pPr>
          </a:lstStyle>
          <a:p>
            <a:pPr>
              <a:defRPr/>
            </a:pPr>
            <a:fld id="{A0A10422-9E0E-45C6-A238-BFD1AD885429}" type="slidenum">
              <a:rPr lang="en-US" altLang="zh-CN"/>
              <a:pPr>
                <a:defRPr/>
              </a:pPr>
              <a:t>‹#›</a:t>
            </a:fld>
            <a:endParaRPr lang="en-US" altLang="zh-CN"/>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32" name="Picture 8" descr="slideMaster_Logo600"/>
          <p:cNvPicPr>
            <a:picLocks noChangeAspect="1" noChangeArrowheads="1"/>
          </p:cNvPicPr>
          <p:nvPr/>
        </p:nvPicPr>
        <p:blipFill>
          <a:blip r:embed="rId17" cstate="print"/>
          <a:srcRect/>
          <a:stretch>
            <a:fillRect/>
          </a:stretch>
        </p:blipFill>
        <p:spPr bwMode="hidden">
          <a:xfrm>
            <a:off x="371475" y="6323013"/>
            <a:ext cx="1644650" cy="528637"/>
          </a:xfrm>
          <a:prstGeom prst="rect">
            <a:avLst/>
          </a:prstGeom>
          <a:noFill/>
          <a:ln w="9525">
            <a:noFill/>
            <a:miter lim="800000"/>
            <a:headEnd/>
            <a:tailEnd/>
          </a:ln>
        </p:spPr>
      </p:pic>
      <p:sp>
        <p:nvSpPr>
          <p:cNvPr id="1033"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p:spPr>
        <p:txBody>
          <a:bodyPr/>
          <a:lstStyle/>
          <a:p>
            <a:pPr>
              <a:defRPr/>
            </a:pPr>
            <a:endParaRPr lang="zh-CN" altLang="en-US"/>
          </a:p>
        </p:txBody>
      </p:sp>
    </p:spTree>
  </p:cSld>
  <p:clrMap bg1="lt1" tx1="dk1" bg2="lt2" tx2="dk2" accent1="accent1" accent2="accent2" accent3="accent3" accent4="accent4" accent5="accent5" accent6="accent6" hlink="hlink" folHlink="folHlink"/>
  <p:sldLayoutIdLst>
    <p:sldLayoutId id="2147484663" r:id="rId1"/>
    <p:sldLayoutId id="2147484640"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0" r:id="rId12"/>
    <p:sldLayoutId id="2147484651" r:id="rId13"/>
    <p:sldLayoutId id="2147484664" r:id="rId14"/>
  </p:sldLayoutIdLst>
  <p:transition spd="med">
    <p:fade/>
  </p:transition>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fontAlgn="base">
        <a:lnSpc>
          <a:spcPct val="90000"/>
        </a:lnSpc>
        <a:spcBef>
          <a:spcPct val="0"/>
        </a:spcBef>
        <a:spcAft>
          <a:spcPct val="0"/>
        </a:spcAft>
        <a:defRPr sz="2800">
          <a:solidFill>
            <a:schemeClr val="tx2"/>
          </a:solidFill>
          <a:latin typeface="Arial" charset="0"/>
        </a:defRPr>
      </a:lvl6pPr>
      <a:lvl7pPr marL="914400" algn="l" rtl="0" fontAlgn="base">
        <a:lnSpc>
          <a:spcPct val="90000"/>
        </a:lnSpc>
        <a:spcBef>
          <a:spcPct val="0"/>
        </a:spcBef>
        <a:spcAft>
          <a:spcPct val="0"/>
        </a:spcAft>
        <a:defRPr sz="2800">
          <a:solidFill>
            <a:schemeClr val="tx2"/>
          </a:solidFill>
          <a:latin typeface="Arial" charset="0"/>
        </a:defRPr>
      </a:lvl7pPr>
      <a:lvl8pPr marL="1371600" algn="l" rtl="0" fontAlgn="base">
        <a:lnSpc>
          <a:spcPct val="90000"/>
        </a:lnSpc>
        <a:spcBef>
          <a:spcPct val="0"/>
        </a:spcBef>
        <a:spcAft>
          <a:spcPct val="0"/>
        </a:spcAft>
        <a:defRPr sz="2800">
          <a:solidFill>
            <a:schemeClr val="tx2"/>
          </a:solidFill>
          <a:latin typeface="Arial" charset="0"/>
        </a:defRPr>
      </a:lvl8pPr>
      <a:lvl9pPr marL="1828800" algn="l" rtl="0" fontAlgn="base">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36550" y="1530350"/>
            <a:ext cx="2162175" cy="457200"/>
          </a:xfrm>
          <a:prstGeom prst="rect">
            <a:avLst/>
          </a:prstGeom>
          <a:noFill/>
          <a:ln w="9525">
            <a:noFill/>
            <a:miter lim="800000"/>
            <a:headEnd/>
            <a:tailEnd/>
          </a:ln>
        </p:spPr>
        <p:txBody>
          <a:bodyPr>
            <a:spAutoFit/>
          </a:bodyPr>
          <a:lstStyle/>
          <a:p>
            <a:pPr marL="228600" indent="-228600">
              <a:spcBef>
                <a:spcPct val="50000"/>
              </a:spcBef>
              <a:buClr>
                <a:srgbClr val="FF8000"/>
              </a:buClr>
              <a:buFontTx/>
              <a:buChar char="•"/>
              <a:defRPr/>
            </a:pPr>
            <a:endParaRPr lang="zh-CN" altLang="zh-CN" sz="2400">
              <a:solidFill>
                <a:srgbClr val="4B4B4B"/>
              </a:solidFill>
              <a:latin typeface="Arial"/>
              <a:ea typeface="宋体" pitchFamily="2" charset="-122"/>
            </a:endParaRPr>
          </a:p>
        </p:txBody>
      </p:sp>
      <p:pic>
        <p:nvPicPr>
          <p:cNvPr id="1027" name="Picture 3" descr="TR_SlideLogo_BW600"/>
          <p:cNvPicPr>
            <a:picLocks noChangeAspect="1" noChangeArrowheads="1"/>
          </p:cNvPicPr>
          <p:nvPr/>
        </p:nvPicPr>
        <p:blipFill>
          <a:blip r:embed="rId16" cstate="print"/>
          <a:srcRect/>
          <a:stretch>
            <a:fillRect/>
          </a:stretch>
        </p:blipFill>
        <p:spPr bwMode="auto">
          <a:xfrm>
            <a:off x="371475" y="6323013"/>
            <a:ext cx="1652588" cy="536575"/>
          </a:xfrm>
          <a:prstGeom prst="rect">
            <a:avLst/>
          </a:prstGeom>
          <a:noFill/>
          <a:ln w="9525">
            <a:noFill/>
            <a:miter lim="800000"/>
            <a:headEnd/>
            <a:tailEnd/>
          </a:ln>
        </p:spPr>
      </p:pic>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latin typeface="Arial" charset="0"/>
                <a:ea typeface="宋体" charset="-122"/>
              </a:defRPr>
            </a:lvl1pPr>
          </a:lstStyle>
          <a:p>
            <a:pPr>
              <a:defRPr/>
            </a:pPr>
            <a:endParaRPr lang="zh-CN" altLang="zh-CN">
              <a:solidFill>
                <a:srgbClr val="FFFFFF"/>
              </a:solidFill>
            </a:endParaRPr>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pitchFamily="34" charset="0"/>
                <a:ea typeface="宋体" pitchFamily="2" charset="-122"/>
              </a:defRPr>
            </a:lvl1pPr>
          </a:lstStyle>
          <a:p>
            <a:pPr>
              <a:defRPr/>
            </a:pPr>
            <a:fld id="{A0A10422-9E0E-45C6-A238-BFD1AD885429}" type="slidenum">
              <a:rPr lang="en-US" altLang="zh-CN">
                <a:solidFill>
                  <a:srgbClr val="4B4B4B"/>
                </a:solidFill>
              </a:rPr>
              <a:pPr>
                <a:defRPr/>
              </a:pPr>
              <a:t>‹#›</a:t>
            </a:fld>
            <a:endParaRPr lang="en-US" altLang="zh-CN">
              <a:solidFill>
                <a:srgbClr val="4B4B4B"/>
              </a:solidFill>
            </a:endParaRPr>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32" name="Picture 8" descr="slideMaster_Logo600"/>
          <p:cNvPicPr>
            <a:picLocks noChangeAspect="1" noChangeArrowheads="1"/>
          </p:cNvPicPr>
          <p:nvPr/>
        </p:nvPicPr>
        <p:blipFill>
          <a:blip r:embed="rId17" cstate="print"/>
          <a:srcRect/>
          <a:stretch>
            <a:fillRect/>
          </a:stretch>
        </p:blipFill>
        <p:spPr bwMode="hidden">
          <a:xfrm>
            <a:off x="371475" y="6323013"/>
            <a:ext cx="1644650" cy="528637"/>
          </a:xfrm>
          <a:prstGeom prst="rect">
            <a:avLst/>
          </a:prstGeom>
          <a:noFill/>
          <a:ln w="9525">
            <a:noFill/>
            <a:miter lim="800000"/>
            <a:headEnd/>
            <a:tailEnd/>
          </a:ln>
        </p:spPr>
      </p:pic>
      <p:sp>
        <p:nvSpPr>
          <p:cNvPr id="1033"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latin typeface="Arial"/>
            </a:endParaRPr>
          </a:p>
        </p:txBody>
      </p:sp>
    </p:spTree>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 id="2147484776" r:id="rId12"/>
    <p:sldLayoutId id="2147484777" r:id="rId13"/>
    <p:sldLayoutId id="2147484778" r:id="rId14"/>
  </p:sldLayoutIdLst>
  <p:transition spd="med">
    <p:fade/>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fontAlgn="base">
        <a:lnSpc>
          <a:spcPct val="90000"/>
        </a:lnSpc>
        <a:spcBef>
          <a:spcPct val="0"/>
        </a:spcBef>
        <a:spcAft>
          <a:spcPct val="0"/>
        </a:spcAft>
        <a:defRPr sz="2800">
          <a:solidFill>
            <a:schemeClr val="tx2"/>
          </a:solidFill>
          <a:latin typeface="Arial" charset="0"/>
        </a:defRPr>
      </a:lvl6pPr>
      <a:lvl7pPr marL="914400" algn="l" rtl="0" fontAlgn="base">
        <a:lnSpc>
          <a:spcPct val="90000"/>
        </a:lnSpc>
        <a:spcBef>
          <a:spcPct val="0"/>
        </a:spcBef>
        <a:spcAft>
          <a:spcPct val="0"/>
        </a:spcAft>
        <a:defRPr sz="2800">
          <a:solidFill>
            <a:schemeClr val="tx2"/>
          </a:solidFill>
          <a:latin typeface="Arial" charset="0"/>
        </a:defRPr>
      </a:lvl7pPr>
      <a:lvl8pPr marL="1371600" algn="l" rtl="0" fontAlgn="base">
        <a:lnSpc>
          <a:spcPct val="90000"/>
        </a:lnSpc>
        <a:spcBef>
          <a:spcPct val="0"/>
        </a:spcBef>
        <a:spcAft>
          <a:spcPct val="0"/>
        </a:spcAft>
        <a:defRPr sz="2800">
          <a:solidFill>
            <a:schemeClr val="tx2"/>
          </a:solidFill>
          <a:latin typeface="Arial" charset="0"/>
        </a:defRPr>
      </a:lvl8pPr>
      <a:lvl9pPr marL="1828800" algn="l" rtl="0" fontAlgn="base">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22B9390-82B2-3242-856A-8955E0B4A8C6}" type="datetimeFigureOut">
              <a:rPr lang="en-US" smtClean="0">
                <a:solidFill>
                  <a:prstClr val="black">
                    <a:tint val="75000"/>
                  </a:prstClr>
                </a:solidFill>
                <a:latin typeface="Calibri"/>
              </a:rPr>
              <a:pPr defTabSz="457200" fontAlgn="auto">
                <a:spcBef>
                  <a:spcPts val="0"/>
                </a:spcBef>
                <a:spcAft>
                  <a:spcPts val="0"/>
                </a:spcAft>
              </a:pPr>
              <a:t>5/9/2016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1C5114B-76B8-8B4F-A43B-70FB3E3460B3}"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 id="2147484791" r:id="rId12"/>
    <p:sldLayoutId id="2147484792"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 descr="TR_SlideLogo_BW600"/>
          <p:cNvPicPr>
            <a:picLocks noChangeAspect="1" noChangeArrowheads="1"/>
          </p:cNvPicPr>
          <p:nvPr/>
        </p:nvPicPr>
        <p:blipFill>
          <a:blip r:embed="rId15" cstate="print"/>
          <a:srcRect/>
          <a:stretch>
            <a:fillRect/>
          </a:stretch>
        </p:blipFill>
        <p:spPr bwMode="auto">
          <a:xfrm>
            <a:off x="371475" y="6323013"/>
            <a:ext cx="1652588" cy="536575"/>
          </a:xfrm>
          <a:prstGeom prst="rect">
            <a:avLst/>
          </a:prstGeom>
          <a:noFill/>
          <a:ln w="9525">
            <a:noFill/>
            <a:miter lim="800000"/>
            <a:headEnd/>
            <a:tailEnd/>
          </a:ln>
        </p:spPr>
      </p:pic>
      <p:pic>
        <p:nvPicPr>
          <p:cNvPr id="1027" name="Picture 8" descr="slideMaster_Logo600"/>
          <p:cNvPicPr>
            <a:picLocks noChangeAspect="1" noChangeArrowheads="1"/>
          </p:cNvPicPr>
          <p:nvPr/>
        </p:nvPicPr>
        <p:blipFill>
          <a:blip r:embed="rId16" cstate="print"/>
          <a:srcRect/>
          <a:stretch>
            <a:fillRect/>
          </a:stretch>
        </p:blipFill>
        <p:spPr bwMode="hidden">
          <a:xfrm>
            <a:off x="371475" y="6323013"/>
            <a:ext cx="1644650" cy="528637"/>
          </a:xfrm>
          <a:prstGeom prst="rect">
            <a:avLst/>
          </a:prstGeom>
          <a:noFill/>
          <a:ln w="9525">
            <a:noFill/>
            <a:miter lim="800000"/>
            <a:headEnd/>
            <a:tailEnd/>
          </a:ln>
        </p:spPr>
      </p:pic>
      <p:pic>
        <p:nvPicPr>
          <p:cNvPr id="1028" name="Picture 10" descr="tr_zhs_dl_hrz_4cs_pos"/>
          <p:cNvPicPr>
            <a:picLocks noChangeAspect="1" noChangeArrowheads="1"/>
          </p:cNvPicPr>
          <p:nvPr/>
        </p:nvPicPr>
        <p:blipFill>
          <a:blip r:embed="rId17" cstate="print"/>
          <a:srcRect l="6651" t="18956" r="6943" b="24164"/>
          <a:stretch>
            <a:fillRect/>
          </a:stretch>
        </p:blipFill>
        <p:spPr bwMode="auto">
          <a:xfrm>
            <a:off x="357188" y="6296025"/>
            <a:ext cx="1682750" cy="390525"/>
          </a:xfrm>
          <a:prstGeom prst="rect">
            <a:avLst/>
          </a:prstGeom>
          <a:noFill/>
          <a:ln w="9525">
            <a:noFill/>
            <a:miter lim="800000"/>
            <a:headEnd/>
            <a:tailEnd/>
          </a:ln>
        </p:spPr>
      </p:pic>
      <p:sp>
        <p:nvSpPr>
          <p:cNvPr id="15362" name="Text Box 2"/>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spcBef>
                <a:spcPct val="50000"/>
              </a:spcBef>
              <a:buClr>
                <a:srgbClr val="FF8000"/>
              </a:buClr>
              <a:buFontTx/>
              <a:buChar char="•"/>
              <a:defRPr/>
            </a:pPr>
            <a:endParaRPr lang="zh-CN" altLang="en-US" sz="2400">
              <a:solidFill>
                <a:srgbClr val="4B4B4B"/>
              </a:solidFill>
              <a:ea typeface="宋体" pitchFamily="2" charset="-122"/>
            </a:endParaRPr>
          </a:p>
        </p:txBody>
      </p:sp>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latin typeface="Arial" charset="0"/>
                <a:ea typeface="宋体" pitchFamily="2" charset="-122"/>
              </a:defRPr>
            </a:lvl1pPr>
          </a:lstStyle>
          <a:p>
            <a:pPr>
              <a:defRPr/>
            </a:pPr>
            <a:endParaRPr lang="en-US" altLang="zh-CN">
              <a:solidFill>
                <a:srgbClr val="FFFFFF"/>
              </a:solidFill>
            </a:endParaRPr>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charset="0"/>
                <a:ea typeface="宋体" pitchFamily="2" charset="-122"/>
              </a:defRPr>
            </a:lvl1pPr>
          </a:lstStyle>
          <a:p>
            <a:pPr>
              <a:defRPr/>
            </a:pPr>
            <a:fld id="{3546D232-AD07-42E2-8978-E535B1702383}" type="slidenum">
              <a:rPr lang="zh-CN" altLang="en-US">
                <a:solidFill>
                  <a:srgbClr val="4B4B4B"/>
                </a:solidFill>
              </a:rPr>
              <a:pPr>
                <a:defRPr/>
              </a:pPr>
              <a:t>‹#›</a:t>
            </a:fld>
            <a:endParaRPr lang="en-US" altLang="zh-CN">
              <a:solidFill>
                <a:srgbClr val="4B4B4B"/>
              </a:solidFill>
            </a:endParaRPr>
          </a:p>
        </p:txBody>
      </p:sp>
      <p:sp>
        <p:nvSpPr>
          <p:cNvPr id="1032"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3"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5369"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en-US">
              <a:solidFill>
                <a:srgbClr val="4B4B4B"/>
              </a:solidFill>
            </a:endParaRPr>
          </a:p>
        </p:txBody>
      </p:sp>
    </p:spTree>
  </p:cSld>
  <p:clrMap bg1="lt1" tx1="dk1" bg2="lt2" tx2="dk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 id="2147484805" r:id="rId12"/>
    <p:sldLayoutId id="2147484806" r:id="rId13"/>
  </p:sldLayoutIdLst>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22B9390-82B2-3242-856A-8955E0B4A8C6}" type="datetimeFigureOut">
              <a:rPr lang="en-US" smtClean="0">
                <a:solidFill>
                  <a:prstClr val="black">
                    <a:tint val="75000"/>
                  </a:prstClr>
                </a:solidFill>
                <a:latin typeface="Calibri"/>
              </a:rPr>
              <a:pPr defTabSz="457200" fontAlgn="auto">
                <a:spcBef>
                  <a:spcPts val="0"/>
                </a:spcBef>
                <a:spcAft>
                  <a:spcPts val="0"/>
                </a:spcAft>
              </a:pPr>
              <a:t>5/9/2016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1C5114B-76B8-8B4F-A43B-70FB3E3460B3}"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 id="2147484819" r:id="rId12"/>
    <p:sldLayoutId id="2147484820"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22B9390-82B2-3242-856A-8955E0B4A8C6}" type="datetimeFigureOut">
              <a:rPr lang="en-US" smtClean="0">
                <a:solidFill>
                  <a:prstClr val="black">
                    <a:tint val="75000"/>
                  </a:prstClr>
                </a:solidFill>
                <a:latin typeface="Calibri"/>
              </a:rPr>
              <a:pPr defTabSz="457200" fontAlgn="auto">
                <a:spcBef>
                  <a:spcPts val="0"/>
                </a:spcBef>
                <a:spcAft>
                  <a:spcPts val="0"/>
                </a:spcAft>
              </a:pPr>
              <a:t>5/9/2016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1C5114B-76B8-8B4F-A43B-70FB3E3460B3}"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 id="2147484848"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rgbClr val="FF8000"/>
              </a:buClr>
              <a:buFontTx/>
              <a:buChar char="•"/>
              <a:defRPr/>
            </a:pPr>
            <a:endParaRPr lang="zh-CN" altLang="zh-CN">
              <a:solidFill>
                <a:srgbClr val="4B4B4B"/>
              </a:solidFill>
              <a:ea typeface="宋体" charset="-122"/>
              <a:cs typeface="Arial" pitchFamily="34" charset="0"/>
            </a:endParaRPr>
          </a:p>
        </p:txBody>
      </p:sp>
      <p:pic>
        <p:nvPicPr>
          <p:cNvPr id="1027" name="Picture 18" descr="TR_SlideLogo_BW600"/>
          <p:cNvPicPr>
            <a:picLocks noChangeAspect="1" noChangeArrowheads="1"/>
          </p:cNvPicPr>
          <p:nvPr/>
        </p:nvPicPr>
        <p:blipFill>
          <a:blip r:embed="rId14" cstate="print"/>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4B4B4B"/>
                </a:solidFill>
                <a:latin typeface="Arial" charset="0"/>
                <a:ea typeface="宋体" charset="-122"/>
                <a:cs typeface="+mn-cs"/>
              </a:defRPr>
            </a:lvl1pPr>
          </a:lstStyle>
          <a:p>
            <a:pPr>
              <a:defRPr/>
            </a:pPr>
            <a:fld id="{1A608E0C-2C8C-411D-AA7B-86F723203E2A}" type="slidenum">
              <a:rPr lang="en-US" altLang="en-US"/>
              <a:pPr>
                <a:defRPr/>
              </a:pPr>
              <a:t>‹#›</a:t>
            </a:fld>
            <a:endParaRPr lang="en-US" altLang="en-US"/>
          </a:p>
        </p:txBody>
      </p:sp>
      <p:sp>
        <p:nvSpPr>
          <p:cNvPr id="1030"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31"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1032" name="Picture 17" descr="slideMaster_Logo600"/>
          <p:cNvPicPr>
            <a:picLocks noChangeAspect="1" noChangeArrowheads="1"/>
          </p:cNvPicPr>
          <p:nvPr/>
        </p:nvPicPr>
        <p:blipFill>
          <a:blip r:embed="rId15" cstate="print"/>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ea typeface="宋体" charset="-122"/>
              <a:cs typeface="Arial" pitchFamily="34" charset="0"/>
            </a:endParaRPr>
          </a:p>
        </p:txBody>
      </p:sp>
    </p:spTree>
  </p:cSld>
  <p:clrMap bg1="lt1" tx1="dk1" bg2="lt2" tx2="dk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 id="2147484868" r:id="rId5"/>
    <p:sldLayoutId id="2147484869" r:id="rId6"/>
    <p:sldLayoutId id="2147484870" r:id="rId7"/>
    <p:sldLayoutId id="2147484871" r:id="rId8"/>
    <p:sldLayoutId id="2147484872" r:id="rId9"/>
    <p:sldLayoutId id="2147484873" r:id="rId10"/>
    <p:sldLayoutId id="2147484874" r:id="rId11"/>
    <p:sldLayoutId id="2147484875" r:id="rId12"/>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36550" y="1530350"/>
            <a:ext cx="2162175" cy="457200"/>
          </a:xfrm>
          <a:prstGeom prst="rect">
            <a:avLst/>
          </a:prstGeom>
          <a:noFill/>
          <a:ln w="9525">
            <a:noFill/>
            <a:miter lim="800000"/>
            <a:headEnd/>
            <a:tailEnd/>
          </a:ln>
        </p:spPr>
        <p:txBody>
          <a:bodyPr>
            <a:spAutoFit/>
          </a:bodyPr>
          <a:lstStyle/>
          <a:p>
            <a:pPr marL="228600" indent="-228600">
              <a:spcBef>
                <a:spcPct val="50000"/>
              </a:spcBef>
              <a:buClr>
                <a:srgbClr val="FF8000"/>
              </a:buClr>
              <a:buFontTx/>
              <a:buChar char="•"/>
              <a:defRPr/>
            </a:pPr>
            <a:endParaRPr lang="zh-CN" altLang="zh-CN" sz="2400">
              <a:solidFill>
                <a:srgbClr val="4B4B4B"/>
              </a:solidFill>
              <a:ea typeface="宋体" pitchFamily="2" charset="-122"/>
            </a:endParaRPr>
          </a:p>
        </p:txBody>
      </p:sp>
      <p:pic>
        <p:nvPicPr>
          <p:cNvPr id="1027" name="Picture 3" descr="TR_SlideLogo_BW600"/>
          <p:cNvPicPr>
            <a:picLocks noChangeAspect="1" noChangeArrowheads="1"/>
          </p:cNvPicPr>
          <p:nvPr/>
        </p:nvPicPr>
        <p:blipFill>
          <a:blip r:embed="rId16" cstate="print"/>
          <a:srcRect/>
          <a:stretch>
            <a:fillRect/>
          </a:stretch>
        </p:blipFill>
        <p:spPr bwMode="auto">
          <a:xfrm>
            <a:off x="371475" y="6323013"/>
            <a:ext cx="1652588" cy="536575"/>
          </a:xfrm>
          <a:prstGeom prst="rect">
            <a:avLst/>
          </a:prstGeom>
          <a:noFill/>
          <a:ln w="9525">
            <a:noFill/>
            <a:miter lim="800000"/>
            <a:headEnd/>
            <a:tailEnd/>
          </a:ln>
        </p:spPr>
      </p:pic>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latin typeface="Arial" charset="0"/>
                <a:ea typeface="宋体" charset="-122"/>
              </a:defRPr>
            </a:lvl1pPr>
          </a:lstStyle>
          <a:p>
            <a:pPr>
              <a:defRPr/>
            </a:pPr>
            <a:endParaRPr lang="zh-CN" altLang="zh-CN">
              <a:solidFill>
                <a:srgbClr val="FFFFFF"/>
              </a:solidFill>
            </a:endParaRPr>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pitchFamily="34" charset="0"/>
                <a:ea typeface="宋体" pitchFamily="2" charset="-122"/>
              </a:defRPr>
            </a:lvl1pPr>
          </a:lstStyle>
          <a:p>
            <a:pPr>
              <a:defRPr/>
            </a:pPr>
            <a:fld id="{A0A10422-9E0E-45C6-A238-BFD1AD885429}" type="slidenum">
              <a:rPr lang="en-US" altLang="zh-CN">
                <a:solidFill>
                  <a:srgbClr val="4B4B4B"/>
                </a:solidFill>
              </a:rPr>
              <a:pPr>
                <a:defRPr/>
              </a:pPr>
              <a:t>‹#›</a:t>
            </a:fld>
            <a:endParaRPr lang="en-US" altLang="zh-CN">
              <a:solidFill>
                <a:srgbClr val="4B4B4B"/>
              </a:solidFill>
            </a:endParaRPr>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32" name="Picture 8" descr="slideMaster_Logo600"/>
          <p:cNvPicPr>
            <a:picLocks noChangeAspect="1" noChangeArrowheads="1"/>
          </p:cNvPicPr>
          <p:nvPr/>
        </p:nvPicPr>
        <p:blipFill>
          <a:blip r:embed="rId17" cstate="print"/>
          <a:srcRect/>
          <a:stretch>
            <a:fillRect/>
          </a:stretch>
        </p:blipFill>
        <p:spPr bwMode="hidden">
          <a:xfrm>
            <a:off x="371475" y="6323013"/>
            <a:ext cx="1644650" cy="528637"/>
          </a:xfrm>
          <a:prstGeom prst="rect">
            <a:avLst/>
          </a:prstGeom>
          <a:noFill/>
          <a:ln w="9525">
            <a:noFill/>
            <a:miter lim="800000"/>
            <a:headEnd/>
            <a:tailEnd/>
          </a:ln>
        </p:spPr>
      </p:pic>
      <p:sp>
        <p:nvSpPr>
          <p:cNvPr id="1033"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endParaRPr>
          </a:p>
        </p:txBody>
      </p:sp>
    </p:spTree>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 id="2147484889" r:id="rId12"/>
    <p:sldLayoutId id="2147484890" r:id="rId13"/>
    <p:sldLayoutId id="2147484891" r:id="rId14"/>
  </p:sldLayoutIdLst>
  <p:transition spd="med">
    <p:fade/>
  </p:transition>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fontAlgn="base">
        <a:lnSpc>
          <a:spcPct val="90000"/>
        </a:lnSpc>
        <a:spcBef>
          <a:spcPct val="0"/>
        </a:spcBef>
        <a:spcAft>
          <a:spcPct val="0"/>
        </a:spcAft>
        <a:defRPr sz="2800">
          <a:solidFill>
            <a:schemeClr val="tx2"/>
          </a:solidFill>
          <a:latin typeface="Arial" charset="0"/>
        </a:defRPr>
      </a:lvl6pPr>
      <a:lvl7pPr marL="914400" algn="l" rtl="0" fontAlgn="base">
        <a:lnSpc>
          <a:spcPct val="90000"/>
        </a:lnSpc>
        <a:spcBef>
          <a:spcPct val="0"/>
        </a:spcBef>
        <a:spcAft>
          <a:spcPct val="0"/>
        </a:spcAft>
        <a:defRPr sz="2800">
          <a:solidFill>
            <a:schemeClr val="tx2"/>
          </a:solidFill>
          <a:latin typeface="Arial" charset="0"/>
        </a:defRPr>
      </a:lvl7pPr>
      <a:lvl8pPr marL="1371600" algn="l" rtl="0" fontAlgn="base">
        <a:lnSpc>
          <a:spcPct val="90000"/>
        </a:lnSpc>
        <a:spcBef>
          <a:spcPct val="0"/>
        </a:spcBef>
        <a:spcAft>
          <a:spcPct val="0"/>
        </a:spcAft>
        <a:defRPr sz="2800">
          <a:solidFill>
            <a:schemeClr val="tx2"/>
          </a:solidFill>
          <a:latin typeface="Arial" charset="0"/>
        </a:defRPr>
      </a:lvl8pPr>
      <a:lvl9pPr marL="1828800" algn="l" rtl="0" fontAlgn="base">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rgbClr val="FF8000"/>
              </a:buClr>
              <a:buFontTx/>
              <a:buChar char="•"/>
              <a:defRPr/>
            </a:pPr>
            <a:endParaRPr lang="zh-CN" altLang="zh-CN">
              <a:solidFill>
                <a:srgbClr val="4B4B4B"/>
              </a:solidFill>
              <a:ea typeface="宋体" charset="-122"/>
            </a:endParaRPr>
          </a:p>
        </p:txBody>
      </p:sp>
      <p:pic>
        <p:nvPicPr>
          <p:cNvPr id="1027" name="Picture 18" descr="TR_SlideLogo_BW600"/>
          <p:cNvPicPr>
            <a:picLocks noChangeAspect="1" noChangeArrowheads="1"/>
          </p:cNvPicPr>
          <p:nvPr/>
        </p:nvPicPr>
        <p:blipFill>
          <a:blip r:embed="rId15" cstate="print"/>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4B4B4B"/>
                </a:solidFill>
                <a:latin typeface="Arial" charset="0"/>
                <a:ea typeface="宋体" charset="-122"/>
              </a:defRPr>
            </a:lvl1pPr>
          </a:lstStyle>
          <a:p>
            <a:pPr>
              <a:defRPr/>
            </a:pPr>
            <a:fld id="{44479474-15EB-4613-B528-0132B2572CF2}" type="slidenum">
              <a:rPr lang="en-US" altLang="en-US"/>
              <a:pPr>
                <a:defRPr/>
              </a:pPr>
              <a:t>‹#›</a:t>
            </a:fld>
            <a:endParaRPr lang="en-US" altLang="en-US"/>
          </a:p>
        </p:txBody>
      </p:sp>
      <p:sp>
        <p:nvSpPr>
          <p:cNvPr id="1030"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31"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1032" name="Picture 17" descr="slideMaster_Logo600"/>
          <p:cNvPicPr>
            <a:picLocks noChangeAspect="1" noChangeArrowheads="1"/>
          </p:cNvPicPr>
          <p:nvPr/>
        </p:nvPicPr>
        <p:blipFill>
          <a:blip r:embed="rId16" cstate="print"/>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ea typeface="宋体" charset="-122"/>
            </a:endParaRPr>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smtClean="0"/>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28A3DD2-F934-49A1-888C-FC3E0860B925}" type="datetimeFigureOut">
              <a:rPr lang="en-US">
                <a:solidFill>
                  <a:prstClr val="black">
                    <a:tint val="75000"/>
                  </a:prstClr>
                </a:solidFill>
              </a:rPr>
              <a:pPr>
                <a:defRPr/>
              </a:pPr>
              <a:t>5/9/2016</a:t>
            </a:fld>
            <a:endParaRPr 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797DCB2-DD99-4F84-86D6-F6F49EB1523F}"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938" r:id="rId1"/>
    <p:sldLayoutId id="2147484939" r:id="rId2"/>
    <p:sldLayoutId id="2147484940" r:id="rId3"/>
    <p:sldLayoutId id="2147484941" r:id="rId4"/>
    <p:sldLayoutId id="2147484942" r:id="rId5"/>
    <p:sldLayoutId id="2147484943" r:id="rId6"/>
    <p:sldLayoutId id="2147484944" r:id="rId7"/>
    <p:sldLayoutId id="2147484945" r:id="rId8"/>
    <p:sldLayoutId id="2147484946" r:id="rId9"/>
    <p:sldLayoutId id="2147484947" r:id="rId10"/>
    <p:sldLayoutId id="21474849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050" name="Picture 15" descr="hc_DividerGraphBG_blue"/>
          <p:cNvPicPr>
            <a:picLocks noChangeAspect="1" noChangeArrowheads="1"/>
          </p:cNvPicPr>
          <p:nvPr/>
        </p:nvPicPr>
        <p:blipFill>
          <a:blip r:embed="rId13" cstate="print"/>
          <a:srcRect/>
          <a:stretch>
            <a:fillRect/>
          </a:stretch>
        </p:blipFill>
        <p:spPr bwMode="ltGray">
          <a:xfrm>
            <a:off x="0" y="0"/>
            <a:ext cx="9144000" cy="6858000"/>
          </a:xfrm>
          <a:prstGeom prst="rect">
            <a:avLst/>
          </a:prstGeom>
          <a:noFill/>
          <a:ln w="9525">
            <a:noFill/>
            <a:miter lim="800000"/>
            <a:headEnd/>
            <a:tailEnd/>
          </a:ln>
        </p:spPr>
      </p:pic>
      <p:sp>
        <p:nvSpPr>
          <p:cNvPr id="2051" name="Rectangle 17"/>
          <p:cNvSpPr>
            <a:spLocks noGrp="1" noChangeArrowheads="1"/>
          </p:cNvSpPr>
          <p:nvPr>
            <p:ph type="title"/>
          </p:nvPr>
        </p:nvSpPr>
        <p:spPr bwMode="auto">
          <a:xfrm>
            <a:off x="898525" y="519113"/>
            <a:ext cx="7388225" cy="7985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2052" name="Rectangle 18"/>
          <p:cNvSpPr>
            <a:spLocks noGrp="1" noChangeArrowheads="1"/>
          </p:cNvSpPr>
          <p:nvPr>
            <p:ph type="body" idx="1"/>
          </p:nvPr>
        </p:nvSpPr>
        <p:spPr bwMode="auto">
          <a:xfrm>
            <a:off x="898525" y="1528763"/>
            <a:ext cx="738822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Tree>
  </p:cSld>
  <p:clrMap bg1="dk2" tx1="lt1" bg2="dk1" tx2="lt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Lst>
  <p:timing>
    <p:tnLst>
      <p:par>
        <p:cTn id="1" dur="indefinite" restart="never" nodeType="tmRoot"/>
      </p:par>
    </p:tnLst>
  </p:timing>
  <p:hf sldNum="0" hdr="0" dt="0"/>
  <p:txStyles>
    <p:titleStyle>
      <a:lvl1pPr algn="l" rtl="0" eaLnBrk="0" fontAlgn="base" hangingPunct="0">
        <a:lnSpc>
          <a:spcPts val="2600"/>
        </a:lnSpc>
        <a:spcBef>
          <a:spcPct val="0"/>
        </a:spcBef>
        <a:spcAft>
          <a:spcPct val="0"/>
        </a:spcAft>
        <a:defRPr sz="2600">
          <a:solidFill>
            <a:schemeClr val="tx2"/>
          </a:solidFill>
          <a:latin typeface="+mj-lt"/>
          <a:ea typeface="+mj-ea"/>
          <a:cs typeface="+mj-cs"/>
        </a:defRPr>
      </a:lvl1pPr>
      <a:lvl2pPr algn="l" rtl="0" eaLnBrk="0" fontAlgn="base" hangingPunct="0">
        <a:lnSpc>
          <a:spcPts val="2600"/>
        </a:lnSpc>
        <a:spcBef>
          <a:spcPct val="0"/>
        </a:spcBef>
        <a:spcAft>
          <a:spcPct val="0"/>
        </a:spcAft>
        <a:defRPr sz="2600">
          <a:solidFill>
            <a:schemeClr val="tx2"/>
          </a:solidFill>
          <a:latin typeface="Arial" charset="0"/>
          <a:cs typeface="Arial" charset="0"/>
        </a:defRPr>
      </a:lvl2pPr>
      <a:lvl3pPr algn="l" rtl="0" eaLnBrk="0" fontAlgn="base" hangingPunct="0">
        <a:lnSpc>
          <a:spcPts val="2600"/>
        </a:lnSpc>
        <a:spcBef>
          <a:spcPct val="0"/>
        </a:spcBef>
        <a:spcAft>
          <a:spcPct val="0"/>
        </a:spcAft>
        <a:defRPr sz="2600">
          <a:solidFill>
            <a:schemeClr val="tx2"/>
          </a:solidFill>
          <a:latin typeface="Arial" charset="0"/>
          <a:cs typeface="Arial" charset="0"/>
        </a:defRPr>
      </a:lvl3pPr>
      <a:lvl4pPr algn="l" rtl="0" eaLnBrk="0" fontAlgn="base" hangingPunct="0">
        <a:lnSpc>
          <a:spcPts val="2600"/>
        </a:lnSpc>
        <a:spcBef>
          <a:spcPct val="0"/>
        </a:spcBef>
        <a:spcAft>
          <a:spcPct val="0"/>
        </a:spcAft>
        <a:defRPr sz="2600">
          <a:solidFill>
            <a:schemeClr val="tx2"/>
          </a:solidFill>
          <a:latin typeface="Arial" charset="0"/>
          <a:cs typeface="Arial" charset="0"/>
        </a:defRPr>
      </a:lvl4pPr>
      <a:lvl5pPr algn="l" rtl="0" eaLnBrk="0" fontAlgn="base" hangingPunct="0">
        <a:lnSpc>
          <a:spcPts val="2600"/>
        </a:lnSpc>
        <a:spcBef>
          <a:spcPct val="0"/>
        </a:spcBef>
        <a:spcAft>
          <a:spcPct val="0"/>
        </a:spcAft>
        <a:defRPr sz="2600">
          <a:solidFill>
            <a:schemeClr val="tx2"/>
          </a:solidFill>
          <a:latin typeface="Arial" charset="0"/>
          <a:cs typeface="Arial" charset="0"/>
        </a:defRPr>
      </a:lvl5pPr>
      <a:lvl6pPr marL="457200" algn="l" rtl="0" fontAlgn="base">
        <a:lnSpc>
          <a:spcPts val="2600"/>
        </a:lnSpc>
        <a:spcBef>
          <a:spcPct val="0"/>
        </a:spcBef>
        <a:spcAft>
          <a:spcPct val="0"/>
        </a:spcAft>
        <a:defRPr sz="2600">
          <a:solidFill>
            <a:schemeClr val="tx2"/>
          </a:solidFill>
          <a:latin typeface="Arial" charset="0"/>
          <a:cs typeface="Arial" charset="0"/>
        </a:defRPr>
      </a:lvl6pPr>
      <a:lvl7pPr marL="914400" algn="l" rtl="0" fontAlgn="base">
        <a:lnSpc>
          <a:spcPts val="2600"/>
        </a:lnSpc>
        <a:spcBef>
          <a:spcPct val="0"/>
        </a:spcBef>
        <a:spcAft>
          <a:spcPct val="0"/>
        </a:spcAft>
        <a:defRPr sz="2600">
          <a:solidFill>
            <a:schemeClr val="tx2"/>
          </a:solidFill>
          <a:latin typeface="Arial" charset="0"/>
          <a:cs typeface="Arial" charset="0"/>
        </a:defRPr>
      </a:lvl7pPr>
      <a:lvl8pPr marL="1371600" algn="l" rtl="0" fontAlgn="base">
        <a:lnSpc>
          <a:spcPts val="2600"/>
        </a:lnSpc>
        <a:spcBef>
          <a:spcPct val="0"/>
        </a:spcBef>
        <a:spcAft>
          <a:spcPct val="0"/>
        </a:spcAft>
        <a:defRPr sz="2600">
          <a:solidFill>
            <a:schemeClr val="tx2"/>
          </a:solidFill>
          <a:latin typeface="Arial" charset="0"/>
          <a:cs typeface="Arial" charset="0"/>
        </a:defRPr>
      </a:lvl8pPr>
      <a:lvl9pPr marL="1828800" algn="l" rtl="0" fontAlgn="base">
        <a:lnSpc>
          <a:spcPts val="2600"/>
        </a:lnSpc>
        <a:spcBef>
          <a:spcPct val="0"/>
        </a:spcBef>
        <a:spcAft>
          <a:spcPct val="0"/>
        </a:spcAft>
        <a:defRPr sz="2600">
          <a:solidFill>
            <a:schemeClr val="tx2"/>
          </a:solidFill>
          <a:latin typeface="Arial" charset="0"/>
          <a:cs typeface="Arial" charset="0"/>
        </a:defRPr>
      </a:lvl9pPr>
    </p:titleStyle>
    <p:bodyStyle>
      <a:lvl1pPr marL="228600" indent="-228600" algn="l" rtl="0" eaLnBrk="0" fontAlgn="base" hangingPunct="0">
        <a:spcBef>
          <a:spcPct val="50000"/>
        </a:spcBef>
        <a:spcAft>
          <a:spcPct val="0"/>
        </a:spcAft>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Font typeface="Arial" charset="0"/>
        <a:buChar char="–"/>
        <a:defRPr sz="2000">
          <a:solidFill>
            <a:schemeClr val="tx1"/>
          </a:solidFill>
          <a:latin typeface="+mn-lt"/>
          <a:cs typeface="+mn-cs"/>
        </a:defRPr>
      </a:lvl2pPr>
      <a:lvl3pPr marL="971550" indent="-228600" algn="l" rtl="0" eaLnBrk="0" fontAlgn="base" hangingPunct="0">
        <a:spcBef>
          <a:spcPct val="25000"/>
        </a:spcBef>
        <a:spcAft>
          <a:spcPct val="0"/>
        </a:spcAft>
        <a:buChar char="•"/>
        <a:defRPr>
          <a:solidFill>
            <a:schemeClr val="tx1"/>
          </a:solidFill>
          <a:latin typeface="+mn-lt"/>
          <a:cs typeface="+mn-cs"/>
        </a:defRPr>
      </a:lvl3pPr>
      <a:lvl4pPr marL="1257300" indent="-171450" algn="l" rtl="0" eaLnBrk="0" fontAlgn="base" hangingPunct="0">
        <a:spcBef>
          <a:spcPct val="20000"/>
        </a:spcBef>
        <a:spcAft>
          <a:spcPct val="0"/>
        </a:spcAft>
        <a:buFont typeface="Arial" charset="0"/>
        <a:buChar char="–"/>
        <a:defRPr sz="1600">
          <a:solidFill>
            <a:schemeClr val="tx1"/>
          </a:solidFill>
          <a:latin typeface="+mn-lt"/>
          <a:cs typeface="+mn-cs"/>
        </a:defRPr>
      </a:lvl4pPr>
      <a:lvl5pPr marL="1600200" indent="-228600" algn="l" rtl="0" eaLnBrk="0" fontAlgn="base" hangingPunct="0">
        <a:spcBef>
          <a:spcPct val="20000"/>
        </a:spcBef>
        <a:spcAft>
          <a:spcPct val="0"/>
        </a:spcAft>
        <a:buFont typeface="Arial" charset="0"/>
        <a:buChar char="–"/>
        <a:defRPr sz="1400">
          <a:solidFill>
            <a:schemeClr val="tx1"/>
          </a:solidFill>
          <a:latin typeface="+mn-lt"/>
          <a:cs typeface="+mn-cs"/>
        </a:defRPr>
      </a:lvl5pPr>
      <a:lvl6pPr marL="2057400" indent="-228600" algn="l" rtl="0" fontAlgn="base">
        <a:spcBef>
          <a:spcPct val="20000"/>
        </a:spcBef>
        <a:spcAft>
          <a:spcPct val="0"/>
        </a:spcAft>
        <a:buFont typeface="Arial" charset="0"/>
        <a:buChar char="–"/>
        <a:defRPr sz="1400">
          <a:solidFill>
            <a:schemeClr val="tx1"/>
          </a:solidFill>
          <a:latin typeface="+mn-lt"/>
          <a:cs typeface="+mn-cs"/>
        </a:defRPr>
      </a:lvl6pPr>
      <a:lvl7pPr marL="2514600" indent="-228600" algn="l" rtl="0" fontAlgn="base">
        <a:spcBef>
          <a:spcPct val="20000"/>
        </a:spcBef>
        <a:spcAft>
          <a:spcPct val="0"/>
        </a:spcAft>
        <a:buFont typeface="Arial" charset="0"/>
        <a:buChar char="–"/>
        <a:defRPr sz="1400">
          <a:solidFill>
            <a:schemeClr val="tx1"/>
          </a:solidFill>
          <a:latin typeface="+mn-lt"/>
          <a:cs typeface="+mn-cs"/>
        </a:defRPr>
      </a:lvl7pPr>
      <a:lvl8pPr marL="2971800" indent="-228600" algn="l" rtl="0" fontAlgn="base">
        <a:spcBef>
          <a:spcPct val="20000"/>
        </a:spcBef>
        <a:spcAft>
          <a:spcPct val="0"/>
        </a:spcAft>
        <a:buFont typeface="Arial" charset="0"/>
        <a:buChar char="–"/>
        <a:defRPr sz="1400">
          <a:solidFill>
            <a:schemeClr val="tx1"/>
          </a:solidFill>
          <a:latin typeface="+mn-lt"/>
          <a:cs typeface="+mn-cs"/>
        </a:defRPr>
      </a:lvl8pPr>
      <a:lvl9pPr marL="3429000" indent="-228600" algn="l" rtl="0" fontAlgn="base">
        <a:spcBef>
          <a:spcPct val="20000"/>
        </a:spcBef>
        <a:spcAft>
          <a:spcPct val="0"/>
        </a:spcAft>
        <a:buFont typeface="Arial" charset="0"/>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22B9390-82B2-3242-856A-8955E0B4A8C6}" type="datetimeFigureOut">
              <a:rPr lang="en-US" smtClean="0">
                <a:solidFill>
                  <a:prstClr val="black">
                    <a:tint val="75000"/>
                  </a:prstClr>
                </a:solidFill>
                <a:latin typeface="Calibri"/>
              </a:rPr>
              <a:pPr defTabSz="457200" fontAlgn="auto">
                <a:spcBef>
                  <a:spcPts val="0"/>
                </a:spcBef>
                <a:spcAft>
                  <a:spcPts val="0"/>
                </a:spcAft>
              </a:pPr>
              <a:t>5/9/2016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1C5114B-76B8-8B4F-A43B-70FB3E3460B3}"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 id="2147484677" r:id="rId12"/>
    <p:sldLayoutId id="2147484678"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336550" y="1530350"/>
            <a:ext cx="2162175" cy="457200"/>
          </a:xfrm>
          <a:prstGeom prst="rect">
            <a:avLst/>
          </a:prstGeom>
          <a:noFill/>
          <a:ln w="9525">
            <a:noFill/>
            <a:miter lim="800000"/>
            <a:headEnd/>
            <a:tailEnd/>
          </a:ln>
        </p:spPr>
        <p:txBody>
          <a:bodyPr>
            <a:spAutoFit/>
          </a:bodyPr>
          <a:lstStyle/>
          <a:p>
            <a:pPr marL="228600" indent="-228600">
              <a:spcBef>
                <a:spcPct val="50000"/>
              </a:spcBef>
              <a:buClr>
                <a:srgbClr val="FF8000"/>
              </a:buClr>
              <a:buFontTx/>
              <a:buChar char="•"/>
              <a:defRPr/>
            </a:pPr>
            <a:endParaRPr lang="zh-CN" altLang="zh-CN" sz="2400">
              <a:solidFill>
                <a:srgbClr val="4B4B4B"/>
              </a:solidFill>
              <a:latin typeface="Arial"/>
              <a:ea typeface="宋体" pitchFamily="2" charset="-122"/>
            </a:endParaRPr>
          </a:p>
        </p:txBody>
      </p:sp>
      <p:pic>
        <p:nvPicPr>
          <p:cNvPr id="1027" name="Picture 3" descr="TR_SlideLogo_BW600"/>
          <p:cNvPicPr>
            <a:picLocks noChangeAspect="1" noChangeArrowheads="1"/>
          </p:cNvPicPr>
          <p:nvPr/>
        </p:nvPicPr>
        <p:blipFill>
          <a:blip r:embed="rId16" cstate="print"/>
          <a:srcRect/>
          <a:stretch>
            <a:fillRect/>
          </a:stretch>
        </p:blipFill>
        <p:spPr bwMode="auto">
          <a:xfrm>
            <a:off x="371475" y="6323013"/>
            <a:ext cx="1652588" cy="536575"/>
          </a:xfrm>
          <a:prstGeom prst="rect">
            <a:avLst/>
          </a:prstGeom>
          <a:noFill/>
          <a:ln w="9525">
            <a:noFill/>
            <a:miter lim="800000"/>
            <a:headEnd/>
            <a:tailEnd/>
          </a:ln>
        </p:spPr>
      </p:pic>
      <p:sp>
        <p:nvSpPr>
          <p:cNvPr id="15364" name="Rectangle 4"/>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900">
                <a:solidFill>
                  <a:schemeClr val="bg1"/>
                </a:solidFill>
                <a:latin typeface="Arial" charset="0"/>
                <a:ea typeface="宋体" charset="-122"/>
              </a:defRPr>
            </a:lvl1pPr>
          </a:lstStyle>
          <a:p>
            <a:pPr>
              <a:defRPr/>
            </a:pPr>
            <a:endParaRPr lang="zh-CN" altLang="zh-CN">
              <a:solidFill>
                <a:srgbClr val="FFFFFF"/>
              </a:solidFill>
            </a:endParaRPr>
          </a:p>
        </p:txBody>
      </p:sp>
      <p:sp>
        <p:nvSpPr>
          <p:cNvPr id="15365" name="Rectangle 5"/>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atin typeface="Arial" pitchFamily="34" charset="0"/>
                <a:ea typeface="宋体" pitchFamily="2" charset="-122"/>
              </a:defRPr>
            </a:lvl1pPr>
          </a:lstStyle>
          <a:p>
            <a:pPr>
              <a:defRPr/>
            </a:pPr>
            <a:fld id="{A0A10422-9E0E-45C6-A238-BFD1AD885429}" type="slidenum">
              <a:rPr lang="en-US" altLang="zh-CN">
                <a:solidFill>
                  <a:srgbClr val="4B4B4B"/>
                </a:solidFill>
              </a:rPr>
              <a:pPr>
                <a:defRPr/>
              </a:pPr>
              <a:t>‹#›</a:t>
            </a:fld>
            <a:endParaRPr lang="en-US" altLang="zh-CN">
              <a:solidFill>
                <a:srgbClr val="4B4B4B"/>
              </a:solidFill>
            </a:endParaRPr>
          </a:p>
        </p:txBody>
      </p:sp>
      <p:sp>
        <p:nvSpPr>
          <p:cNvPr id="1030" name="Rectangle 6"/>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US" altLang="zh-CN" smtClean="0"/>
              <a:t>Click to edit Master title style</a:t>
            </a:r>
          </a:p>
        </p:txBody>
      </p:sp>
      <p:sp>
        <p:nvSpPr>
          <p:cNvPr id="1031" name="Rectangle 7"/>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32" name="Picture 8" descr="slideMaster_Logo600"/>
          <p:cNvPicPr>
            <a:picLocks noChangeAspect="1" noChangeArrowheads="1"/>
          </p:cNvPicPr>
          <p:nvPr/>
        </p:nvPicPr>
        <p:blipFill>
          <a:blip r:embed="rId17" cstate="print"/>
          <a:srcRect/>
          <a:stretch>
            <a:fillRect/>
          </a:stretch>
        </p:blipFill>
        <p:spPr bwMode="hidden">
          <a:xfrm>
            <a:off x="371475" y="6323013"/>
            <a:ext cx="1644650" cy="528637"/>
          </a:xfrm>
          <a:prstGeom prst="rect">
            <a:avLst/>
          </a:prstGeom>
          <a:noFill/>
          <a:ln w="9525">
            <a:noFill/>
            <a:miter lim="800000"/>
            <a:headEnd/>
            <a:tailEnd/>
          </a:ln>
        </p:spPr>
      </p:pic>
      <p:sp>
        <p:nvSpPr>
          <p:cNvPr id="1033" name="Line 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p:spPr>
        <p:txBody>
          <a:bodyPr/>
          <a:lstStyle/>
          <a:p>
            <a:pPr>
              <a:defRPr/>
            </a:pPr>
            <a:endParaRPr lang="zh-CN" altLang="en-US">
              <a:solidFill>
                <a:srgbClr val="4B4B4B"/>
              </a:solidFill>
              <a:latin typeface="Arial"/>
            </a:endParaRPr>
          </a:p>
        </p:txBody>
      </p:sp>
    </p:spTree>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 id="2147484691" r:id="rId12"/>
    <p:sldLayoutId id="2147484692" r:id="rId13"/>
    <p:sldLayoutId id="2147484693" r:id="rId14"/>
  </p:sldLayoutIdLst>
  <p:transition spd="med">
    <p:fade/>
  </p:transition>
  <p:timing>
    <p:tnLst>
      <p:par>
        <p:cTn id="1" dur="indefinite" restart="never" nodeType="tmRoot"/>
      </p:par>
    </p:tnLst>
  </p:timing>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fontAlgn="base">
        <a:lnSpc>
          <a:spcPct val="90000"/>
        </a:lnSpc>
        <a:spcBef>
          <a:spcPct val="0"/>
        </a:spcBef>
        <a:spcAft>
          <a:spcPct val="0"/>
        </a:spcAft>
        <a:defRPr sz="2800">
          <a:solidFill>
            <a:schemeClr val="tx2"/>
          </a:solidFill>
          <a:latin typeface="Arial" charset="0"/>
        </a:defRPr>
      </a:lvl6pPr>
      <a:lvl7pPr marL="914400" algn="l" rtl="0" fontAlgn="base">
        <a:lnSpc>
          <a:spcPct val="90000"/>
        </a:lnSpc>
        <a:spcBef>
          <a:spcPct val="0"/>
        </a:spcBef>
        <a:spcAft>
          <a:spcPct val="0"/>
        </a:spcAft>
        <a:defRPr sz="2800">
          <a:solidFill>
            <a:schemeClr val="tx2"/>
          </a:solidFill>
          <a:latin typeface="Arial" charset="0"/>
        </a:defRPr>
      </a:lvl7pPr>
      <a:lvl8pPr marL="1371600" algn="l" rtl="0" fontAlgn="base">
        <a:lnSpc>
          <a:spcPct val="90000"/>
        </a:lnSpc>
        <a:spcBef>
          <a:spcPct val="0"/>
        </a:spcBef>
        <a:spcAft>
          <a:spcPct val="0"/>
        </a:spcAft>
        <a:defRPr sz="2800">
          <a:solidFill>
            <a:schemeClr val="tx2"/>
          </a:solidFill>
          <a:latin typeface="Arial" charset="0"/>
        </a:defRPr>
      </a:lvl8pPr>
      <a:lvl9pPr marL="1828800" algn="l" rtl="0" fontAlgn="base">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a:solidFill>
            <a:schemeClr val="tx1"/>
          </a:solidFill>
          <a:latin typeface="+mn-lt"/>
        </a:defRPr>
      </a:lvl3pPr>
      <a:lvl4pPr marL="1257300" indent="-228600" algn="l" rtl="0" eaLnBrk="0" fontAlgn="base" hangingPunct="0">
        <a:spcBef>
          <a:spcPct val="20000"/>
        </a:spcBef>
        <a:spcAft>
          <a:spcPct val="0"/>
        </a:spcAft>
        <a:buClr>
          <a:schemeClr val="tx2"/>
        </a:buClr>
        <a:buFont typeface="Arial"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fontAlgn="base">
        <a:spcBef>
          <a:spcPct val="20000"/>
        </a:spcBef>
        <a:spcAft>
          <a:spcPct val="0"/>
        </a:spcAft>
        <a:buClr>
          <a:schemeClr val="tx2"/>
        </a:buClr>
        <a:buChar char="•"/>
        <a:defRPr sz="1400">
          <a:solidFill>
            <a:schemeClr val="tx1"/>
          </a:solidFill>
          <a:latin typeface="+mn-lt"/>
        </a:defRPr>
      </a:lvl6pPr>
      <a:lvl7pPr marL="2400300" indent="-114300" algn="l" rtl="0" fontAlgn="base">
        <a:spcBef>
          <a:spcPct val="20000"/>
        </a:spcBef>
        <a:spcAft>
          <a:spcPct val="0"/>
        </a:spcAft>
        <a:buClr>
          <a:schemeClr val="tx2"/>
        </a:buClr>
        <a:buChar char="•"/>
        <a:defRPr sz="1400">
          <a:solidFill>
            <a:schemeClr val="tx1"/>
          </a:solidFill>
          <a:latin typeface="+mn-lt"/>
        </a:defRPr>
      </a:lvl7pPr>
      <a:lvl8pPr marL="2857500" indent="-114300" algn="l" rtl="0" fontAlgn="base">
        <a:spcBef>
          <a:spcPct val="20000"/>
        </a:spcBef>
        <a:spcAft>
          <a:spcPct val="0"/>
        </a:spcAft>
        <a:buClr>
          <a:schemeClr val="tx2"/>
        </a:buClr>
        <a:buChar char="•"/>
        <a:defRPr sz="1400">
          <a:solidFill>
            <a:schemeClr val="tx1"/>
          </a:solidFill>
          <a:latin typeface="+mn-lt"/>
        </a:defRPr>
      </a:lvl8pPr>
      <a:lvl9pPr marL="3314700" indent="-114300" algn="l" rtl="0" fontAlgn="base">
        <a:spcBef>
          <a:spcPct val="20000"/>
        </a:spcBef>
        <a:spcAft>
          <a:spcPct val="0"/>
        </a:spcAft>
        <a:buClr>
          <a:schemeClr val="tx2"/>
        </a:buClr>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rgbClr val="FF8000"/>
              </a:buClr>
              <a:buFontTx/>
              <a:buChar char="•"/>
              <a:defRPr/>
            </a:pPr>
            <a:endParaRPr lang="zh-CN" altLang="zh-CN">
              <a:solidFill>
                <a:srgbClr val="4B4B4B"/>
              </a:solidFill>
              <a:ea typeface="宋体" charset="-122"/>
              <a:cs typeface="Arial" pitchFamily="34" charset="0"/>
            </a:endParaRPr>
          </a:p>
        </p:txBody>
      </p:sp>
      <p:pic>
        <p:nvPicPr>
          <p:cNvPr id="1027" name="Picture 18" descr="TR_SlideLogo_BW600"/>
          <p:cNvPicPr>
            <a:picLocks noChangeAspect="1" noChangeArrowheads="1"/>
          </p:cNvPicPr>
          <p:nvPr/>
        </p:nvPicPr>
        <p:blipFill>
          <a:blip r:embed="rId15" cstate="print"/>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4B4B4B"/>
                </a:solidFill>
                <a:latin typeface="Arial" charset="0"/>
                <a:ea typeface="宋体" charset="-122"/>
                <a:cs typeface="+mn-cs"/>
              </a:defRPr>
            </a:lvl1pPr>
          </a:lstStyle>
          <a:p>
            <a:pPr>
              <a:defRPr/>
            </a:pPr>
            <a:fld id="{1A608E0C-2C8C-411D-AA7B-86F723203E2A}" type="slidenum">
              <a:rPr lang="en-US" altLang="en-US"/>
              <a:pPr>
                <a:defRPr/>
              </a:pPr>
              <a:t>‹#›</a:t>
            </a:fld>
            <a:endParaRPr lang="en-US" altLang="en-US"/>
          </a:p>
        </p:txBody>
      </p:sp>
      <p:sp>
        <p:nvSpPr>
          <p:cNvPr id="1030"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31"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1032" name="Picture 17" descr="slideMaster_Logo600"/>
          <p:cNvPicPr>
            <a:picLocks noChangeAspect="1" noChangeArrowheads="1"/>
          </p:cNvPicPr>
          <p:nvPr/>
        </p:nvPicPr>
        <p:blipFill>
          <a:blip r:embed="rId16" cstate="print"/>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ea typeface="宋体" charset="-122"/>
              <a:cs typeface="Arial" pitchFamily="34" charset="0"/>
            </a:endParaRPr>
          </a:p>
        </p:txBody>
      </p:sp>
    </p:spTree>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 id="2147484706" r:id="rId12"/>
    <p:sldLayoutId id="2147484707" r:id="rId13"/>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22B9390-82B2-3242-856A-8955E0B4A8C6}" type="datetimeFigureOut">
              <a:rPr lang="en-US" smtClean="0">
                <a:solidFill>
                  <a:prstClr val="black">
                    <a:tint val="75000"/>
                  </a:prstClr>
                </a:solidFill>
                <a:latin typeface="Calibri"/>
              </a:rPr>
              <a:pPr defTabSz="457200" fontAlgn="auto">
                <a:spcBef>
                  <a:spcPts val="0"/>
                </a:spcBef>
                <a:spcAft>
                  <a:spcPts val="0"/>
                </a:spcAft>
              </a:pPr>
              <a:t>5/9/2016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1C5114B-76B8-8B4F-A43B-70FB3E3460B3}"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 id="2147484720" r:id="rId12"/>
    <p:sldLayoutId id="2147484721"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rgbClr val="FF8000"/>
              </a:buClr>
              <a:buFontTx/>
              <a:buChar char="•"/>
              <a:defRPr/>
            </a:pPr>
            <a:endParaRPr lang="zh-CN" altLang="zh-CN">
              <a:solidFill>
                <a:srgbClr val="4B4B4B"/>
              </a:solidFill>
              <a:latin typeface="Arial"/>
              <a:ea typeface="宋体" charset="-122"/>
              <a:cs typeface="Arial" pitchFamily="34" charset="0"/>
            </a:endParaRPr>
          </a:p>
        </p:txBody>
      </p:sp>
      <p:pic>
        <p:nvPicPr>
          <p:cNvPr id="1027" name="Picture 18" descr="TR_SlideLogo_BW600"/>
          <p:cNvPicPr>
            <a:picLocks noChangeAspect="1" noChangeArrowheads="1"/>
          </p:cNvPicPr>
          <p:nvPr/>
        </p:nvPicPr>
        <p:blipFill>
          <a:blip r:embed="rId15" cstate="print"/>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4B4B4B"/>
                </a:solidFill>
                <a:latin typeface="Arial" charset="0"/>
                <a:ea typeface="宋体" charset="-122"/>
                <a:cs typeface="+mn-cs"/>
              </a:defRPr>
            </a:lvl1pPr>
          </a:lstStyle>
          <a:p>
            <a:pPr>
              <a:defRPr/>
            </a:pPr>
            <a:fld id="{1A608E0C-2C8C-411D-AA7B-86F723203E2A}" type="slidenum">
              <a:rPr lang="en-US" altLang="en-US"/>
              <a:pPr>
                <a:defRPr/>
              </a:pPr>
              <a:t>‹#›</a:t>
            </a:fld>
            <a:endParaRPr lang="en-US" altLang="en-US"/>
          </a:p>
        </p:txBody>
      </p:sp>
      <p:sp>
        <p:nvSpPr>
          <p:cNvPr id="1030"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31"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1032" name="Picture 17" descr="slideMaster_Logo600"/>
          <p:cNvPicPr>
            <a:picLocks noChangeAspect="1" noChangeArrowheads="1"/>
          </p:cNvPicPr>
          <p:nvPr/>
        </p:nvPicPr>
        <p:blipFill>
          <a:blip r:embed="rId16" cstate="print"/>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latin typeface="Arial"/>
              <a:ea typeface="宋体" charset="-122"/>
              <a:cs typeface="Arial" pitchFamily="34" charset="0"/>
            </a:endParaRPr>
          </a:p>
        </p:txBody>
      </p:sp>
    </p:spTree>
  </p:cSld>
  <p:clrMap bg1="lt1" tx1="dk1" bg2="lt2" tx2="dk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 id="2147484734" r:id="rId12"/>
    <p:sldLayoutId id="2147484735" r:id="rId13"/>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7909" name="Text Box 21"/>
          <p:cNvSpPr txBox="1">
            <a:spLocks noChangeArrowheads="1"/>
          </p:cNvSpPr>
          <p:nvPr/>
        </p:nvSpPr>
        <p:spPr bwMode="auto">
          <a:xfrm>
            <a:off x="336550" y="1530350"/>
            <a:ext cx="2162175" cy="457200"/>
          </a:xfrm>
          <a:prstGeom prst="rect">
            <a:avLst/>
          </a:prstGeom>
          <a:noFill/>
          <a:ln w="9525">
            <a:noFill/>
            <a:miter lim="800000"/>
            <a:headEnd/>
            <a:tailEnd/>
          </a:ln>
          <a:effectLst/>
        </p:spPr>
        <p:txBody>
          <a:bodyPr>
            <a:spAutoFit/>
          </a:bodyPr>
          <a:lstStyle/>
          <a:p>
            <a:pPr marL="228600" indent="-228600">
              <a:buClr>
                <a:srgbClr val="FF8000"/>
              </a:buClr>
              <a:buFontTx/>
              <a:buChar char="•"/>
              <a:defRPr/>
            </a:pPr>
            <a:endParaRPr lang="zh-CN" altLang="zh-CN">
              <a:solidFill>
                <a:srgbClr val="4B4B4B"/>
              </a:solidFill>
              <a:ea typeface="宋体" charset="-122"/>
              <a:cs typeface="Arial" pitchFamily="34" charset="0"/>
            </a:endParaRPr>
          </a:p>
        </p:txBody>
      </p:sp>
      <p:pic>
        <p:nvPicPr>
          <p:cNvPr id="1027" name="Picture 18" descr="TR_SlideLogo_BW600"/>
          <p:cNvPicPr>
            <a:picLocks noChangeAspect="1" noChangeArrowheads="1"/>
          </p:cNvPicPr>
          <p:nvPr/>
        </p:nvPicPr>
        <p:blipFill>
          <a:blip r:embed="rId15" cstate="print"/>
          <a:srcRect/>
          <a:stretch>
            <a:fillRect/>
          </a:stretch>
        </p:blipFill>
        <p:spPr bwMode="auto">
          <a:xfrm>
            <a:off x="371475" y="6323013"/>
            <a:ext cx="1652588" cy="536575"/>
          </a:xfrm>
          <a:prstGeom prst="rect">
            <a:avLst/>
          </a:prstGeom>
          <a:noFill/>
          <a:ln w="9525">
            <a:noFill/>
            <a:miter lim="800000"/>
            <a:headEnd/>
            <a:tailEnd/>
          </a:ln>
        </p:spPr>
      </p:pic>
      <p:sp>
        <p:nvSpPr>
          <p:cNvPr id="37893" name="Rectangle 5"/>
          <p:cNvSpPr>
            <a:spLocks noGrp="1" noChangeArrowheads="1"/>
          </p:cNvSpPr>
          <p:nvPr>
            <p:ph type="ftr" sz="quarter" idx="3"/>
          </p:nvPr>
        </p:nvSpPr>
        <p:spPr bwMode="auto">
          <a:xfrm>
            <a:off x="3124200" y="6394450"/>
            <a:ext cx="5172075" cy="2317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spcBef>
                <a:spcPct val="0"/>
              </a:spcBef>
              <a:defRPr sz="900">
                <a:solidFill>
                  <a:srgbClr val="FFFFFF"/>
                </a:solidFill>
                <a:latin typeface="Arial" charset="0"/>
                <a:ea typeface="宋体" charset="-122"/>
                <a:cs typeface="+mn-cs"/>
              </a:defRPr>
            </a:lvl1pPr>
          </a:lstStyle>
          <a:p>
            <a:pPr>
              <a:defRPr/>
            </a:pPr>
            <a:endParaRPr lang="en-US" altLang="zh-CN"/>
          </a:p>
        </p:txBody>
      </p:sp>
      <p:sp>
        <p:nvSpPr>
          <p:cNvPr id="37894" name="Rectangle 6"/>
          <p:cNvSpPr>
            <a:spLocks noGrp="1" noChangeArrowheads="1"/>
          </p:cNvSpPr>
          <p:nvPr>
            <p:ph type="sldNum" sz="quarter" idx="4"/>
          </p:nvPr>
        </p:nvSpPr>
        <p:spPr bwMode="auto">
          <a:xfrm>
            <a:off x="8424863" y="6394450"/>
            <a:ext cx="457200" cy="231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900">
                <a:solidFill>
                  <a:srgbClr val="4B4B4B"/>
                </a:solidFill>
                <a:latin typeface="Arial" charset="0"/>
                <a:ea typeface="宋体" charset="-122"/>
                <a:cs typeface="+mn-cs"/>
              </a:defRPr>
            </a:lvl1pPr>
          </a:lstStyle>
          <a:p>
            <a:pPr>
              <a:defRPr/>
            </a:pPr>
            <a:fld id="{1A608E0C-2C8C-411D-AA7B-86F723203E2A}" type="slidenum">
              <a:rPr lang="en-US" altLang="en-US"/>
              <a:pPr>
                <a:defRPr/>
              </a:pPr>
              <a:t>‹#›</a:t>
            </a:fld>
            <a:endParaRPr lang="en-US" altLang="en-US"/>
          </a:p>
        </p:txBody>
      </p:sp>
      <p:sp>
        <p:nvSpPr>
          <p:cNvPr id="1030" name="Rectangle 14"/>
          <p:cNvSpPr>
            <a:spLocks noGrp="1" noChangeArrowheads="1"/>
          </p:cNvSpPr>
          <p:nvPr>
            <p:ph type="title"/>
          </p:nvPr>
        </p:nvSpPr>
        <p:spPr bwMode="auto">
          <a:xfrm>
            <a:off x="917575" y="506413"/>
            <a:ext cx="7369175" cy="83661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zh-CN" altLang="en-US" smtClean="0"/>
              <a:t>单击此处编辑母版标题样式</a:t>
            </a:r>
            <a:endParaRPr lang="en-US" altLang="zh-CN" smtClean="0"/>
          </a:p>
        </p:txBody>
      </p:sp>
      <p:sp>
        <p:nvSpPr>
          <p:cNvPr id="1031" name="Rectangle 15"/>
          <p:cNvSpPr>
            <a:spLocks noGrp="1" noChangeArrowheads="1"/>
          </p:cNvSpPr>
          <p:nvPr>
            <p:ph type="body" idx="1"/>
          </p:nvPr>
        </p:nvSpPr>
        <p:spPr bwMode="auto">
          <a:xfrm>
            <a:off x="917575" y="1525588"/>
            <a:ext cx="7369175" cy="4570412"/>
          </a:xfrm>
          <a:prstGeom prst="rect">
            <a:avLst/>
          </a:prstGeom>
          <a:noFill/>
          <a:ln w="9525">
            <a:noFill/>
            <a:miter lim="800000"/>
            <a:headEnd/>
            <a:tailEnd/>
          </a:ln>
        </p:spPr>
        <p:txBody>
          <a:bodyPr vert="horz" wrap="square" lIns="0" tIns="0" rIns="182880" bIns="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pic>
        <p:nvPicPr>
          <p:cNvPr id="1032" name="Picture 17" descr="slideMaster_Logo600"/>
          <p:cNvPicPr>
            <a:picLocks noChangeAspect="1" noChangeArrowheads="1"/>
          </p:cNvPicPr>
          <p:nvPr/>
        </p:nvPicPr>
        <p:blipFill>
          <a:blip r:embed="rId16" cstate="print"/>
          <a:srcRect/>
          <a:stretch>
            <a:fillRect/>
          </a:stretch>
        </p:blipFill>
        <p:spPr bwMode="hidden">
          <a:xfrm>
            <a:off x="371475" y="6323013"/>
            <a:ext cx="1644650" cy="528637"/>
          </a:xfrm>
          <a:prstGeom prst="rect">
            <a:avLst/>
          </a:prstGeom>
          <a:noFill/>
          <a:ln w="9525">
            <a:noFill/>
            <a:miter lim="800000"/>
            <a:headEnd/>
            <a:tailEnd/>
          </a:ln>
        </p:spPr>
      </p:pic>
      <p:sp>
        <p:nvSpPr>
          <p:cNvPr id="37907" name="Line 19"/>
          <p:cNvSpPr>
            <a:spLocks noChangeShapeType="1"/>
          </p:cNvSpPr>
          <p:nvPr/>
        </p:nvSpPr>
        <p:spPr bwMode="auto">
          <a:xfrm>
            <a:off x="917575" y="1365250"/>
            <a:ext cx="7369175" cy="0"/>
          </a:xfrm>
          <a:prstGeom prst="line">
            <a:avLst/>
          </a:prstGeom>
          <a:noFill/>
          <a:ln w="24130" cap="rnd">
            <a:solidFill>
              <a:schemeClr val="tx1"/>
            </a:solidFill>
            <a:prstDash val="sysDot"/>
            <a:round/>
            <a:headEnd/>
            <a:tailEnd/>
          </a:ln>
          <a:effectLst/>
        </p:spPr>
        <p:txBody>
          <a:bodyPr/>
          <a:lstStyle/>
          <a:p>
            <a:pPr>
              <a:defRPr/>
            </a:pPr>
            <a:endParaRPr lang="zh-CN" altLang="en-US">
              <a:solidFill>
                <a:srgbClr val="4B4B4B"/>
              </a:solidFill>
              <a:ea typeface="宋体" charset="-122"/>
              <a:cs typeface="Arial" pitchFamily="34" charset="0"/>
            </a:endParaRPr>
          </a:p>
        </p:txBody>
      </p:sp>
    </p:spTree>
  </p:cSld>
  <p:clrMap bg1="lt1" tx1="dk1" bg2="lt2" tx2="dk2" accent1="accent1" accent2="accent2" accent3="accent3" accent4="accent4" accent5="accent5" accent6="accent6" hlink="hlink" folHlink="folHlink"/>
  <p:sldLayoutIdLst>
    <p:sldLayoutId id="2147484737" r:id="rId1"/>
    <p:sldLayoutId id="2147484738" r:id="rId2"/>
    <p:sldLayoutId id="2147484739" r:id="rId3"/>
    <p:sldLayoutId id="2147484740" r:id="rId4"/>
    <p:sldLayoutId id="2147484741" r:id="rId5"/>
    <p:sldLayoutId id="2147484742" r:id="rId6"/>
    <p:sldLayoutId id="2147484743" r:id="rId7"/>
    <p:sldLayoutId id="2147484744" r:id="rId8"/>
    <p:sldLayoutId id="2147484745" r:id="rId9"/>
    <p:sldLayoutId id="2147484746" r:id="rId10"/>
    <p:sldLayoutId id="2147484747" r:id="rId11"/>
    <p:sldLayoutId id="2147484748" r:id="rId12"/>
    <p:sldLayoutId id="2147484749" r:id="rId13"/>
  </p:sldLayoutIdLst>
  <p:transition>
    <p:zoom/>
  </p:transition>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Arial" charset="0"/>
        </a:defRPr>
      </a:lvl2pPr>
      <a:lvl3pPr algn="l" rtl="0" eaLnBrk="0" fontAlgn="base" hangingPunct="0">
        <a:lnSpc>
          <a:spcPct val="90000"/>
        </a:lnSpc>
        <a:spcBef>
          <a:spcPct val="0"/>
        </a:spcBef>
        <a:spcAft>
          <a:spcPct val="0"/>
        </a:spcAft>
        <a:defRPr sz="2800">
          <a:solidFill>
            <a:schemeClr val="tx2"/>
          </a:solidFill>
          <a:latin typeface="Arial" charset="0"/>
        </a:defRPr>
      </a:lvl3pPr>
      <a:lvl4pPr algn="l" rtl="0" eaLnBrk="0" fontAlgn="base" hangingPunct="0">
        <a:lnSpc>
          <a:spcPct val="90000"/>
        </a:lnSpc>
        <a:spcBef>
          <a:spcPct val="0"/>
        </a:spcBef>
        <a:spcAft>
          <a:spcPct val="0"/>
        </a:spcAft>
        <a:defRPr sz="2800">
          <a:solidFill>
            <a:schemeClr val="tx2"/>
          </a:solidFill>
          <a:latin typeface="Arial" charset="0"/>
        </a:defRPr>
      </a:lvl4pPr>
      <a:lvl5pPr algn="l" rtl="0" eaLnBrk="0" fontAlgn="base" hangingPunct="0">
        <a:lnSpc>
          <a:spcPct val="90000"/>
        </a:lnSpc>
        <a:spcBef>
          <a:spcPct val="0"/>
        </a:spcBef>
        <a:spcAft>
          <a:spcPct val="0"/>
        </a:spcAft>
        <a:defRPr sz="2800">
          <a:solidFill>
            <a:schemeClr val="tx2"/>
          </a:solidFill>
          <a:latin typeface="Arial" charset="0"/>
        </a:defRPr>
      </a:lvl5pPr>
      <a:lvl6pPr marL="457200" algn="l" rtl="0" eaLnBrk="1" fontAlgn="base" hangingPunct="1">
        <a:lnSpc>
          <a:spcPct val="90000"/>
        </a:lnSpc>
        <a:spcBef>
          <a:spcPct val="0"/>
        </a:spcBef>
        <a:spcAft>
          <a:spcPct val="0"/>
        </a:spcAft>
        <a:defRPr sz="2800">
          <a:solidFill>
            <a:schemeClr val="tx2"/>
          </a:solidFill>
          <a:latin typeface="Arial" charset="0"/>
        </a:defRPr>
      </a:lvl6pPr>
      <a:lvl7pPr marL="914400" algn="l" rtl="0" eaLnBrk="1" fontAlgn="base" hangingPunct="1">
        <a:lnSpc>
          <a:spcPct val="90000"/>
        </a:lnSpc>
        <a:spcBef>
          <a:spcPct val="0"/>
        </a:spcBef>
        <a:spcAft>
          <a:spcPct val="0"/>
        </a:spcAft>
        <a:defRPr sz="2800">
          <a:solidFill>
            <a:schemeClr val="tx2"/>
          </a:solidFill>
          <a:latin typeface="Arial" charset="0"/>
        </a:defRPr>
      </a:lvl7pPr>
      <a:lvl8pPr marL="1371600" algn="l" rtl="0" eaLnBrk="1" fontAlgn="base" hangingPunct="1">
        <a:lnSpc>
          <a:spcPct val="90000"/>
        </a:lnSpc>
        <a:spcBef>
          <a:spcPct val="0"/>
        </a:spcBef>
        <a:spcAft>
          <a:spcPct val="0"/>
        </a:spcAft>
        <a:defRPr sz="2800">
          <a:solidFill>
            <a:schemeClr val="tx2"/>
          </a:solidFill>
          <a:latin typeface="Arial" charset="0"/>
        </a:defRPr>
      </a:lvl8pPr>
      <a:lvl9pPr marL="1828800" algn="l" rtl="0" eaLnBrk="1" fontAlgn="base" hangingPunct="1">
        <a:lnSpc>
          <a:spcPct val="90000"/>
        </a:lnSpc>
        <a:spcBef>
          <a:spcPct val="0"/>
        </a:spcBef>
        <a:spcAft>
          <a:spcPct val="0"/>
        </a:spcAft>
        <a:defRPr sz="2800">
          <a:solidFill>
            <a:schemeClr val="tx2"/>
          </a:solidFill>
          <a:latin typeface="Arial" charset="0"/>
        </a:defRPr>
      </a:lvl9pPr>
    </p:titleStyle>
    <p:bodyStyle>
      <a:lvl1pPr marL="228600" indent="-228600" algn="l" rtl="0" eaLnBrk="0" fontAlgn="base" hangingPunct="0">
        <a:spcBef>
          <a:spcPct val="50000"/>
        </a:spcBef>
        <a:spcAft>
          <a:spcPct val="0"/>
        </a:spcAft>
        <a:buClr>
          <a:schemeClr val="tx2"/>
        </a:buClr>
        <a:buChar char="•"/>
        <a:defRPr sz="2400">
          <a:solidFill>
            <a:schemeClr val="tx1"/>
          </a:solidFill>
          <a:latin typeface="+mn-lt"/>
          <a:ea typeface="+mn-ea"/>
          <a:cs typeface="+mn-cs"/>
        </a:defRPr>
      </a:lvl1pPr>
      <a:lvl2pPr marL="628650" indent="-285750" algn="l" rtl="0" eaLnBrk="0" fontAlgn="base" hangingPunct="0">
        <a:spcBef>
          <a:spcPct val="30000"/>
        </a:spcBef>
        <a:spcAft>
          <a:spcPct val="0"/>
        </a:spcAft>
        <a:buClr>
          <a:schemeClr val="tx2"/>
        </a:buClr>
        <a:buFont typeface="Arial" pitchFamily="34" charset="0"/>
        <a:buChar char="–"/>
        <a:defRPr sz="2000">
          <a:solidFill>
            <a:schemeClr val="tx1"/>
          </a:solidFill>
          <a:latin typeface="+mn-lt"/>
        </a:defRPr>
      </a:lvl2pPr>
      <a:lvl3pPr marL="914400" indent="-171450" algn="l" rtl="0" eaLnBrk="0" fontAlgn="base" hangingPunct="0">
        <a:spcBef>
          <a:spcPct val="25000"/>
        </a:spcBef>
        <a:spcAft>
          <a:spcPct val="0"/>
        </a:spcAft>
        <a:buClr>
          <a:schemeClr val="tx2"/>
        </a:buClr>
        <a:buChar char="•"/>
        <a:defRPr sz="2400">
          <a:solidFill>
            <a:schemeClr val="tx1"/>
          </a:solidFill>
          <a:latin typeface="+mn-lt"/>
        </a:defRPr>
      </a:lvl3pPr>
      <a:lvl4pPr marL="1257300" indent="-228600" algn="l" rtl="0" eaLnBrk="0" fontAlgn="base" hangingPunct="0">
        <a:spcBef>
          <a:spcPct val="20000"/>
        </a:spcBef>
        <a:spcAft>
          <a:spcPct val="0"/>
        </a:spcAft>
        <a:buClr>
          <a:schemeClr val="tx2"/>
        </a:buClr>
        <a:buFont typeface="Arial" pitchFamily="34" charset="0"/>
        <a:buChar char="–"/>
        <a:defRPr sz="1600">
          <a:solidFill>
            <a:schemeClr val="tx1"/>
          </a:solidFill>
          <a:latin typeface="+mn-lt"/>
        </a:defRPr>
      </a:lvl4pPr>
      <a:lvl5pPr marL="1485900" indent="-114300" algn="l" rtl="0" eaLnBrk="0" fontAlgn="base" hangingPunct="0">
        <a:spcBef>
          <a:spcPct val="20000"/>
        </a:spcBef>
        <a:spcAft>
          <a:spcPct val="0"/>
        </a:spcAft>
        <a:buClr>
          <a:schemeClr val="tx2"/>
        </a:buClr>
        <a:buChar char="•"/>
        <a:defRPr sz="1400">
          <a:solidFill>
            <a:schemeClr val="tx1"/>
          </a:solidFill>
          <a:latin typeface="+mn-lt"/>
        </a:defRPr>
      </a:lvl5pPr>
      <a:lvl6pPr marL="1943100" indent="-114300" algn="l" rtl="0" eaLnBrk="1" fontAlgn="base" hangingPunct="1">
        <a:spcBef>
          <a:spcPct val="20000"/>
        </a:spcBef>
        <a:spcAft>
          <a:spcPct val="0"/>
        </a:spcAft>
        <a:buClr>
          <a:schemeClr val="tx2"/>
        </a:buClr>
        <a:buChar char="•"/>
        <a:defRPr sz="1400">
          <a:solidFill>
            <a:schemeClr val="tx1"/>
          </a:solidFill>
          <a:latin typeface="+mn-lt"/>
        </a:defRPr>
      </a:lvl6pPr>
      <a:lvl7pPr marL="2400300" indent="-114300" algn="l" rtl="0" eaLnBrk="1" fontAlgn="base" hangingPunct="1">
        <a:spcBef>
          <a:spcPct val="20000"/>
        </a:spcBef>
        <a:spcAft>
          <a:spcPct val="0"/>
        </a:spcAft>
        <a:buClr>
          <a:schemeClr val="tx2"/>
        </a:buClr>
        <a:buChar char="•"/>
        <a:defRPr sz="1400">
          <a:solidFill>
            <a:schemeClr val="tx1"/>
          </a:solidFill>
          <a:latin typeface="+mn-lt"/>
        </a:defRPr>
      </a:lvl7pPr>
      <a:lvl8pPr marL="2857500" indent="-114300" algn="l" rtl="0" eaLnBrk="1" fontAlgn="base" hangingPunct="1">
        <a:spcBef>
          <a:spcPct val="20000"/>
        </a:spcBef>
        <a:spcAft>
          <a:spcPct val="0"/>
        </a:spcAft>
        <a:buClr>
          <a:schemeClr val="tx2"/>
        </a:buClr>
        <a:buChar char="•"/>
        <a:defRPr sz="1400">
          <a:solidFill>
            <a:schemeClr val="tx1"/>
          </a:solidFill>
          <a:latin typeface="+mn-lt"/>
        </a:defRPr>
      </a:lvl8pPr>
      <a:lvl9pPr marL="3314700" indent="-114300" algn="l" rtl="0" eaLnBrk="1" fontAlgn="base" hangingPunct="1">
        <a:spcBef>
          <a:spcPct val="20000"/>
        </a:spcBef>
        <a:spcAft>
          <a:spcPct val="0"/>
        </a:spcAft>
        <a:buClr>
          <a:schemeClr val="tx2"/>
        </a:buClr>
        <a:buChar char="•"/>
        <a:defRPr sz="14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22B9390-82B2-3242-856A-8955E0B4A8C6}" type="datetimeFigureOut">
              <a:rPr lang="en-US" smtClean="0">
                <a:solidFill>
                  <a:prstClr val="black">
                    <a:tint val="75000"/>
                  </a:prstClr>
                </a:solidFill>
                <a:latin typeface="Calibri"/>
              </a:rPr>
              <a:pPr defTabSz="457200" fontAlgn="auto">
                <a:spcBef>
                  <a:spcPts val="0"/>
                </a:spcBef>
                <a:spcAft>
                  <a:spcPts val="0"/>
                </a:spcAft>
              </a:pPr>
              <a:t>5/9/2016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1"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1C5114B-76B8-8B4F-A43B-70FB3E3460B3}"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 id="2147484761" r:id="rId11"/>
    <p:sldLayoutId id="2147484762" r:id="rId12"/>
    <p:sldLayoutId id="2147484763"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2.xml"/><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1.xml"/><Relationship Id="rId1" Type="http://schemas.openxmlformats.org/officeDocument/2006/relationships/tags" Target="../tags/tag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93.xml"/><Relationship Id="rId1" Type="http://schemas.openxmlformats.org/officeDocument/2006/relationships/tags" Target="../tags/tag4.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3.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3.xml"/><Relationship Id="rId1" Type="http://schemas.openxmlformats.org/officeDocument/2006/relationships/tags" Target="../tags/tag6.xml"/><Relationship Id="rId6" Type="http://schemas.openxmlformats.org/officeDocument/2006/relationships/image" Target="../media/image39.png"/><Relationship Id="rId5" Type="http://schemas.openxmlformats.org/officeDocument/2006/relationships/image" Target="../media/image32.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197.xml"/><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11.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9.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9.xml"/><Relationship Id="rId1" Type="http://schemas.openxmlformats.org/officeDocument/2006/relationships/tags" Target="../tags/tag7.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8.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75.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8.jpe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85.jpe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4.xml"/><Relationship Id="rId1" Type="http://schemas.openxmlformats.org/officeDocument/2006/relationships/tags" Target="../tags/tag1.xml"/><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40.xml"/><Relationship Id="rId5" Type="http://schemas.openxmlformats.org/officeDocument/2006/relationships/image" Target="../media/image23.jpe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6.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46.xml"/></Relationships>
</file>

<file path=ppt/slides/_rels/slide7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6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24.xml"/></Relationships>
</file>

<file path=ppt/slides/_rels/slide7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0.png"/><Relationship Id="rId1" Type="http://schemas.openxmlformats.org/officeDocument/2006/relationships/slideLayout" Target="../slideLayouts/slideLayout224.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1.png"/><Relationship Id="rId1" Type="http://schemas.openxmlformats.org/officeDocument/2006/relationships/slideLayout" Target="../slideLayouts/slideLayout224.xml"/><Relationship Id="rId4" Type="http://schemas.openxmlformats.org/officeDocument/2006/relationships/image" Target="../media/image112.png"/></Relationships>
</file>

<file path=ppt/slides/_rels/slide8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0.xml"/><Relationship Id="rId1" Type="http://schemas.openxmlformats.org/officeDocument/2006/relationships/slideLayout" Target="../slideLayouts/slideLayout177.xml"/><Relationship Id="rId4" Type="http://schemas.openxmlformats.org/officeDocument/2006/relationships/hyperlink" Target="mailto:ts.support.china@thomsonreuters.com"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885372" y="2937166"/>
            <a:ext cx="8258632" cy="1665071"/>
          </a:xfrm>
          <a:prstGeom prst="rect">
            <a:avLst/>
          </a:prstGeom>
          <a:solidFill>
            <a:schemeClr val="bg1"/>
          </a:solidFill>
        </p:spPr>
        <p:txBody>
          <a:bodyPr wrap="square" lIns="365760" tIns="155448" bIns="274320" rtlCol="0">
            <a:spAutoFit/>
          </a:bodyPr>
          <a:lstStyle/>
          <a:p>
            <a:pPr defTabSz="457200" fontAlgn="auto">
              <a:spcBef>
                <a:spcPts val="0"/>
              </a:spcBef>
              <a:spcAft>
                <a:spcPts val="0"/>
              </a:spcAft>
            </a:pPr>
            <a:r>
              <a:rPr lang="zh-CN" altLang="en-US" sz="4400" b="1" dirty="0" smtClean="0">
                <a:solidFill>
                  <a:srgbClr val="F79646"/>
                </a:solidFill>
                <a:latin typeface="Calibri"/>
              </a:rPr>
              <a:t>激励发现  推动创新</a:t>
            </a:r>
            <a:endParaRPr lang="en-US" altLang="zh-CN" sz="4400" b="1" dirty="0" smtClean="0">
              <a:solidFill>
                <a:srgbClr val="F79646"/>
              </a:solidFill>
              <a:latin typeface="Calibri"/>
            </a:endParaRPr>
          </a:p>
          <a:p>
            <a:pPr defTabSz="457200" fontAlgn="auto">
              <a:spcBef>
                <a:spcPts val="0"/>
              </a:spcBef>
              <a:spcAft>
                <a:spcPts val="0"/>
              </a:spcAft>
            </a:pPr>
            <a:r>
              <a:rPr lang="en-US" altLang="zh-CN" sz="3600" b="1" dirty="0" smtClean="0">
                <a:solidFill>
                  <a:srgbClr val="F79646"/>
                </a:solidFill>
                <a:latin typeface="Calibri"/>
              </a:rPr>
              <a:t>——</a:t>
            </a:r>
            <a:r>
              <a:rPr lang="zh-CN" altLang="en-US" sz="3600" b="1" dirty="0" smtClean="0">
                <a:solidFill>
                  <a:srgbClr val="F79646"/>
                </a:solidFill>
                <a:latin typeface="Calibri"/>
              </a:rPr>
              <a:t>利用</a:t>
            </a:r>
            <a:r>
              <a:rPr lang="en-US" altLang="zh-CN" sz="3600" b="1" dirty="0" smtClean="0">
                <a:solidFill>
                  <a:srgbClr val="F79646"/>
                </a:solidFill>
                <a:latin typeface="Calibri"/>
              </a:rPr>
              <a:t>Web of Science</a:t>
            </a:r>
            <a:r>
              <a:rPr lang="zh-CN" altLang="en-US" sz="3600" b="1" dirty="0" smtClean="0">
                <a:solidFill>
                  <a:srgbClr val="F79646"/>
                </a:solidFill>
                <a:latin typeface="Calibri"/>
              </a:rPr>
              <a:t>助力科学研究</a:t>
            </a:r>
            <a:endParaRPr lang="en-US" sz="3600" b="1" spc="-300" dirty="0" smtClean="0">
              <a:solidFill>
                <a:srgbClr val="F79646"/>
              </a:solidFill>
              <a:latin typeface="微软雅黑" pitchFamily="34" charset="-122"/>
              <a:ea typeface="微软雅黑" pitchFamily="34" charset="-122"/>
              <a:cs typeface="Arial"/>
            </a:endParaRPr>
          </a:p>
        </p:txBody>
      </p:sp>
      <p:pic>
        <p:nvPicPr>
          <p:cNvPr id="9" name="Picture 8" descr="tr_hrz_rgb_rev.eps"/>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56765" y="6029666"/>
            <a:ext cx="1650352" cy="771299"/>
          </a:xfrm>
          <a:prstGeom prst="rect">
            <a:avLst/>
          </a:prstGeom>
        </p:spPr>
      </p:pic>
      <p:sp>
        <p:nvSpPr>
          <p:cNvPr id="2" name="TextBox 1"/>
          <p:cNvSpPr txBox="1"/>
          <p:nvPr/>
        </p:nvSpPr>
        <p:spPr>
          <a:xfrm>
            <a:off x="82723" y="6585519"/>
            <a:ext cx="2550353" cy="215444"/>
          </a:xfrm>
          <a:prstGeom prst="rect">
            <a:avLst/>
          </a:prstGeom>
          <a:noFill/>
        </p:spPr>
        <p:txBody>
          <a:bodyPr wrap="square" rtlCol="0">
            <a:spAutoFit/>
          </a:bodyPr>
          <a:lstStyle/>
          <a:p>
            <a:pPr defTabSz="457200" fontAlgn="auto">
              <a:spcBef>
                <a:spcPts val="0"/>
              </a:spcBef>
              <a:spcAft>
                <a:spcPts val="0"/>
              </a:spcAft>
            </a:pPr>
            <a:r>
              <a:rPr lang="en-US" sz="800" dirty="0">
                <a:solidFill>
                  <a:prstClr val="black">
                    <a:lumMod val="65000"/>
                    <a:lumOff val="35000"/>
                  </a:prstClr>
                </a:solidFill>
                <a:latin typeface="Arial"/>
                <a:cs typeface="Arial"/>
              </a:rPr>
              <a:t>http://</a:t>
            </a:r>
            <a:r>
              <a:rPr lang="en-US" sz="800" dirty="0" err="1">
                <a:solidFill>
                  <a:prstClr val="black">
                    <a:lumMod val="65000"/>
                    <a:lumOff val="35000"/>
                  </a:prstClr>
                </a:solidFill>
                <a:latin typeface="Arial"/>
                <a:cs typeface="Arial"/>
              </a:rPr>
              <a:t>www.trueamsterdam.com</a:t>
            </a:r>
            <a:endParaRPr lang="en-US" sz="800" dirty="0">
              <a:solidFill>
                <a:prstClr val="black">
                  <a:lumMod val="65000"/>
                  <a:lumOff val="35000"/>
                </a:prstClr>
              </a:solidFill>
              <a:latin typeface="Arial"/>
              <a:cs typeface="Arial"/>
            </a:endParaRPr>
          </a:p>
        </p:txBody>
      </p:sp>
    </p:spTree>
    <p:extLst>
      <p:ext uri="{BB962C8B-B14F-4D97-AF65-F5344CB8AC3E}">
        <p14:creationId xmlns:p14="http://schemas.microsoft.com/office/powerpoint/2010/main" xmlns="" val="2431794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5" descr="新平台未登录界面.jpg"/>
          <p:cNvPicPr>
            <a:picLocks noChangeAspect="1"/>
          </p:cNvPicPr>
          <p:nvPr/>
        </p:nvPicPr>
        <p:blipFill>
          <a:blip r:embed="rId2" cstate="print"/>
          <a:srcRect/>
          <a:stretch>
            <a:fillRect/>
          </a:stretch>
        </p:blipFill>
        <p:spPr bwMode="auto">
          <a:xfrm>
            <a:off x="0" y="1447800"/>
            <a:ext cx="9144000" cy="5334000"/>
          </a:xfrm>
          <a:prstGeom prst="rect">
            <a:avLst/>
          </a:prstGeom>
          <a:noFill/>
          <a:ln w="9525">
            <a:noFill/>
            <a:miter lim="800000"/>
            <a:headEnd/>
            <a:tailEnd/>
          </a:ln>
        </p:spPr>
      </p:pic>
      <p:sp>
        <p:nvSpPr>
          <p:cNvPr id="7" name="Rounded Rectangle 6"/>
          <p:cNvSpPr/>
          <p:nvPr/>
        </p:nvSpPr>
        <p:spPr>
          <a:xfrm>
            <a:off x="762000" y="2362200"/>
            <a:ext cx="990600" cy="228600"/>
          </a:xfrm>
          <a:prstGeom prst="roundRect">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8" name="Picture 7" descr="数据库下拉菜单.jpg"/>
          <p:cNvPicPr>
            <a:picLocks noChangeAspect="1"/>
          </p:cNvPicPr>
          <p:nvPr/>
        </p:nvPicPr>
        <p:blipFill>
          <a:blip r:embed="rId3" cstate="print"/>
          <a:srcRect/>
          <a:stretch>
            <a:fillRect/>
          </a:stretch>
        </p:blipFill>
        <p:spPr bwMode="auto">
          <a:xfrm>
            <a:off x="2457450" y="1828800"/>
            <a:ext cx="2800350" cy="4876800"/>
          </a:xfrm>
          <a:prstGeom prst="rect">
            <a:avLst/>
          </a:prstGeom>
          <a:noFill/>
          <a:ln w="9525">
            <a:noFill/>
            <a:miter lim="800000"/>
            <a:headEnd/>
            <a:tailEnd/>
          </a:ln>
        </p:spPr>
      </p:pic>
      <p:sp>
        <p:nvSpPr>
          <p:cNvPr id="9" name="Right Arrow 8"/>
          <p:cNvSpPr/>
          <p:nvPr/>
        </p:nvSpPr>
        <p:spPr>
          <a:xfrm rot="20574855">
            <a:off x="1755775" y="2312988"/>
            <a:ext cx="722313" cy="12700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3432" name="Title 1"/>
          <p:cNvSpPr>
            <a:spLocks noGrp="1"/>
          </p:cNvSpPr>
          <p:nvPr>
            <p:ph type="title"/>
          </p:nvPr>
        </p:nvSpPr>
        <p:spPr>
          <a:xfrm>
            <a:off x="0" y="0"/>
            <a:ext cx="9144000" cy="1143000"/>
          </a:xfrm>
        </p:spPr>
        <p:txBody>
          <a:bodyPr/>
          <a:lstStyle/>
          <a:p>
            <a:pPr marL="342900" indent="-342900"/>
            <a:r>
              <a:rPr lang="en-US" altLang="zh-CN" dirty="0" smtClean="0">
                <a:ea typeface="宋体" pitchFamily="2" charset="-122"/>
              </a:rPr>
              <a:t>Web of Science</a:t>
            </a:r>
            <a:r>
              <a:rPr lang="zh-CN" altLang="en-US" dirty="0" smtClean="0">
                <a:ea typeface="宋体" pitchFamily="2" charset="-122"/>
              </a:rPr>
              <a:t>平台界面  </a:t>
            </a:r>
            <a:r>
              <a:rPr lang="en-US" altLang="zh-CN" dirty="0" smtClean="0">
                <a:ea typeface="宋体" pitchFamily="2" charset="-122"/>
              </a:rPr>
              <a:t>(</a:t>
            </a:r>
            <a:r>
              <a:rPr lang="en-US" altLang="zh-CN" sz="3200" b="1" dirty="0" smtClean="0">
                <a:ea typeface="宋体" pitchFamily="2" charset="-122"/>
              </a:rPr>
              <a:t>www.webofscience.com)</a:t>
            </a:r>
            <a:endParaRPr lang="en-US" altLang="zh-CN" dirty="0" smtClean="0">
              <a:ea typeface="宋体" pitchFamily="2" charset="-122"/>
            </a:endParaRPr>
          </a:p>
        </p:txBody>
      </p:sp>
      <p:sp>
        <p:nvSpPr>
          <p:cNvPr id="11" name="Left Arrow 10"/>
          <p:cNvSpPr/>
          <p:nvPr/>
        </p:nvSpPr>
        <p:spPr>
          <a:xfrm>
            <a:off x="4397831" y="2177144"/>
            <a:ext cx="1030514" cy="2177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Arrow Connector 15"/>
          <p:cNvCxnSpPr/>
          <p:nvPr/>
        </p:nvCxnSpPr>
        <p:spPr>
          <a:xfrm flipH="1">
            <a:off x="2162630" y="1030507"/>
            <a:ext cx="261257" cy="4499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884037" y="1023250"/>
            <a:ext cx="261257" cy="4499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788208" y="1015992"/>
            <a:ext cx="261257" cy="44994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ular Callout 14"/>
          <p:cNvSpPr/>
          <p:nvPr/>
        </p:nvSpPr>
        <p:spPr>
          <a:xfrm>
            <a:off x="5762171" y="2975427"/>
            <a:ext cx="3207657" cy="1335315"/>
          </a:xfrm>
          <a:prstGeom prst="wedgeRectCallout">
            <a:avLst>
              <a:gd name="adj1" fmla="val -40487"/>
              <a:gd name="adj2" fmla="val -107179"/>
            </a:avLst>
          </a:prstGeom>
          <a:solidFill>
            <a:srgbClr val="FF8000"/>
          </a:solidFill>
          <a:ln w="25400" cap="flat" cmpd="sng" algn="ctr">
            <a:solidFill>
              <a:srgbClr val="FF8000">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FFFFFF"/>
                </a:solidFill>
                <a:effectLst/>
                <a:uLnTx/>
                <a:uFillTx/>
                <a:latin typeface="Arial"/>
                <a:ea typeface="+mn-ea"/>
                <a:cs typeface="+mn-cs"/>
              </a:rPr>
              <a:t>目前本校可检索的</a:t>
            </a:r>
            <a:r>
              <a:rPr kumimoji="0" lang="en-US" altLang="zh-CN" sz="1800" b="0" i="0" u="none" strike="noStrike" kern="0" cap="none" spc="0" normalizeH="0" baseline="0" noProof="0" dirty="0" smtClean="0">
                <a:ln>
                  <a:noFill/>
                </a:ln>
                <a:solidFill>
                  <a:srgbClr val="FFFFFF"/>
                </a:solidFill>
                <a:effectLst/>
                <a:uLnTx/>
                <a:uFillTx/>
                <a:latin typeface="Arial"/>
                <a:ea typeface="+mn-ea"/>
                <a:cs typeface="+mn-cs"/>
              </a:rPr>
              <a:t>WOS</a:t>
            </a:r>
            <a:r>
              <a:rPr kumimoji="0" lang="zh-CN" altLang="en-US" sz="1800" b="0" i="0" u="none" strike="noStrike" kern="0" cap="none" spc="0" normalizeH="0" baseline="0" noProof="0" dirty="0" smtClean="0">
                <a:ln>
                  <a:noFill/>
                </a:ln>
                <a:solidFill>
                  <a:srgbClr val="FFFFFF"/>
                </a:solidFill>
                <a:effectLst/>
                <a:uLnTx/>
                <a:uFillTx/>
                <a:latin typeface="Arial"/>
                <a:ea typeface="+mn-ea"/>
                <a:cs typeface="+mn-cs"/>
              </a:rPr>
              <a:t>平台资源有</a:t>
            </a:r>
            <a:r>
              <a:rPr kumimoji="0" lang="en-US" altLang="zh-CN" sz="1800" b="0" i="0" u="none" strike="noStrike" kern="0" cap="none" spc="0" normalizeH="0" baseline="0" noProof="0" dirty="0" smtClean="0">
                <a:ln>
                  <a:noFill/>
                </a:ln>
                <a:solidFill>
                  <a:srgbClr val="FFFFFF"/>
                </a:solidFill>
                <a:effectLst/>
                <a:uLnTx/>
                <a:uFillTx/>
                <a:latin typeface="Arial"/>
                <a:ea typeface="+mn-ea"/>
                <a:cs typeface="+mn-cs"/>
              </a:rPr>
              <a:t>:</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kern="0" dirty="0" smtClean="0">
                <a:solidFill>
                  <a:srgbClr val="FFFFFF"/>
                </a:solidFill>
                <a:latin typeface="Arial"/>
              </a:rPr>
              <a:t>SCI:1992</a:t>
            </a:r>
            <a:r>
              <a:rPr lang="zh-CN" altLang="en-US" kern="0" dirty="0" smtClean="0">
                <a:solidFill>
                  <a:srgbClr val="FFFFFF"/>
                </a:solidFill>
                <a:latin typeface="Arial"/>
              </a:rPr>
              <a:t>年</a:t>
            </a:r>
          </a:p>
          <a:p>
            <a:pPr marL="0" marR="0" lvl="0" indent="0" defTabSz="914400" eaLnBrk="1" fontAlgn="auto" latinLnBrk="0" hangingPunct="1">
              <a:lnSpc>
                <a:spcPct val="100000"/>
              </a:lnSpc>
              <a:spcBef>
                <a:spcPts val="0"/>
              </a:spcBef>
              <a:spcAft>
                <a:spcPts val="0"/>
              </a:spcAft>
              <a:buClrTx/>
              <a:buSzTx/>
              <a:buFontTx/>
              <a:buNone/>
              <a:tabLst/>
              <a:defRPr/>
            </a:pPr>
            <a:r>
              <a:rPr lang="en-US" altLang="zh-CN" kern="0" dirty="0" smtClean="0">
                <a:solidFill>
                  <a:srgbClr val="FFFFFF"/>
                </a:solidFill>
                <a:latin typeface="Arial"/>
              </a:rPr>
              <a:t>ESI/JCR</a:t>
            </a:r>
            <a:endParaRPr lang="zh-CN" altLang="en-US" kern="0" dirty="0" smtClean="0">
              <a:solidFill>
                <a:srgbClr val="FFFFFF"/>
              </a:solidFill>
              <a:latin typeface="Aria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845910" y="476250"/>
            <a:ext cx="7369175" cy="836613"/>
          </a:xfrm>
        </p:spPr>
        <p:txBody>
          <a:bodyPr/>
          <a:lstStyle/>
          <a:p>
            <a:pPr eaLnBrk="1" hangingPunct="1"/>
            <a:r>
              <a:rPr lang="zh-CN" altLang="en-US" b="1" dirty="0" smtClean="0">
                <a:latin typeface="Times" pitchFamily="18" charset="0"/>
                <a:ea typeface="宋体" pitchFamily="2" charset="-122"/>
              </a:rPr>
              <a:t>黄芪</a:t>
            </a:r>
            <a:endParaRPr lang="zh-CN" altLang="en-US" b="1" dirty="0" smtClean="0">
              <a:ea typeface="宋体" pitchFamily="2" charset="-122"/>
            </a:endParaRPr>
          </a:p>
        </p:txBody>
      </p:sp>
      <p:sp>
        <p:nvSpPr>
          <p:cNvPr id="44035" name="Text Box 8"/>
          <p:cNvSpPr txBox="1">
            <a:spLocks noChangeArrowheads="1"/>
          </p:cNvSpPr>
          <p:nvPr/>
        </p:nvSpPr>
        <p:spPr bwMode="auto">
          <a:xfrm>
            <a:off x="611188" y="1989138"/>
            <a:ext cx="4537075" cy="366712"/>
          </a:xfrm>
          <a:prstGeom prst="rect">
            <a:avLst/>
          </a:prstGeom>
          <a:noFill/>
          <a:ln w="9525">
            <a:noFill/>
            <a:miter lim="800000"/>
            <a:headEnd/>
            <a:tailEnd/>
          </a:ln>
        </p:spPr>
        <p:txBody>
          <a:bodyPr>
            <a:spAutoFit/>
          </a:bodyPr>
          <a:lstStyle/>
          <a:p>
            <a:pPr>
              <a:spcBef>
                <a:spcPct val="50000"/>
              </a:spcBef>
            </a:pPr>
            <a:r>
              <a:rPr lang="en-US" altLang="zh-CN" smtClean="0">
                <a:solidFill>
                  <a:srgbClr val="4B4B4B"/>
                </a:solidFill>
                <a:latin typeface="Arial" pitchFamily="34" charset="0"/>
                <a:ea typeface="宋体" pitchFamily="2" charset="-122"/>
              </a:rPr>
              <a:t>      </a:t>
            </a:r>
          </a:p>
        </p:txBody>
      </p:sp>
      <p:sp>
        <p:nvSpPr>
          <p:cNvPr id="44036" name="Text Placeholder 8"/>
          <p:cNvSpPr>
            <a:spLocks noGrp="1"/>
          </p:cNvSpPr>
          <p:nvPr>
            <p:ph type="body" sz="half" idx="1"/>
          </p:nvPr>
        </p:nvSpPr>
        <p:spPr/>
        <p:txBody>
          <a:bodyPr/>
          <a:lstStyle/>
          <a:p>
            <a:endParaRPr lang="en-US" smtClean="0"/>
          </a:p>
        </p:txBody>
      </p:sp>
      <p:pic>
        <p:nvPicPr>
          <p:cNvPr id="44037" name="Picture 9"/>
          <p:cNvPicPr>
            <a:picLocks noChangeAspect="1" noChangeArrowheads="1"/>
          </p:cNvPicPr>
          <p:nvPr/>
        </p:nvPicPr>
        <p:blipFill>
          <a:blip r:embed="rId3" cstate="print"/>
          <a:srcRect/>
          <a:stretch>
            <a:fillRect/>
          </a:stretch>
        </p:blipFill>
        <p:spPr bwMode="auto">
          <a:xfrm>
            <a:off x="0" y="1484313"/>
            <a:ext cx="8820150" cy="4764087"/>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u0168419\Desktop\火狐截图_2015-03-16T12-03-15.089Z.png"/>
          <p:cNvPicPr>
            <a:picLocks noChangeAspect="1" noChangeArrowheads="1"/>
          </p:cNvPicPr>
          <p:nvPr/>
        </p:nvPicPr>
        <p:blipFill>
          <a:blip r:embed="rId4" cstate="print"/>
          <a:srcRect/>
          <a:stretch>
            <a:fillRect/>
          </a:stretch>
        </p:blipFill>
        <p:spPr bwMode="auto">
          <a:xfrm>
            <a:off x="0" y="-1611313"/>
            <a:ext cx="9848850" cy="15039976"/>
          </a:xfrm>
          <a:prstGeom prst="rect">
            <a:avLst/>
          </a:prstGeom>
          <a:noFill/>
          <a:ln w="9525">
            <a:noFill/>
            <a:miter lim="800000"/>
            <a:headEnd/>
            <a:tailEnd/>
          </a:ln>
        </p:spPr>
      </p:pic>
      <p:sp>
        <p:nvSpPr>
          <p:cNvPr id="8" name="Rounded Rectangle 7"/>
          <p:cNvSpPr/>
          <p:nvPr/>
        </p:nvSpPr>
        <p:spPr>
          <a:xfrm>
            <a:off x="1116013" y="-387350"/>
            <a:ext cx="1981200" cy="304800"/>
          </a:xfrm>
          <a:prstGeom prst="roundRect">
            <a:avLst>
              <a:gd name="adj" fmla="val 7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FFFFFF"/>
              </a:solidFill>
            </a:endParaRPr>
          </a:p>
        </p:txBody>
      </p:sp>
      <p:sp>
        <p:nvSpPr>
          <p:cNvPr id="7" name="Title 1"/>
          <p:cNvSpPr txBox="1">
            <a:spLocks/>
          </p:cNvSpPr>
          <p:nvPr/>
        </p:nvSpPr>
        <p:spPr bwMode="auto">
          <a:xfrm>
            <a:off x="3779838" y="-531813"/>
            <a:ext cx="3087687" cy="331788"/>
          </a:xfrm>
          <a:prstGeom prst="rect">
            <a:avLst/>
          </a:prstGeom>
          <a:noFill/>
          <a:ln w="9525">
            <a:noFill/>
            <a:miter lim="800000"/>
            <a:headEnd/>
            <a:tailEnd/>
          </a:ln>
        </p:spPr>
        <p:txBody>
          <a:bodyPr lIns="0" tIns="0" rIns="0" bIns="0" anchor="b"/>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pPr eaLnBrk="0" hangingPunct="0">
              <a:lnSpc>
                <a:spcPct val="90000"/>
              </a:lnSpc>
              <a:defRPr/>
            </a:pPr>
            <a:r>
              <a:rPr lang="en-US" altLang="zh-CN" b="1" kern="0" dirty="0">
                <a:solidFill>
                  <a:srgbClr val="FFFFFF"/>
                </a:solidFill>
                <a:latin typeface="Arial"/>
              </a:rPr>
              <a:t>Web of Science</a:t>
            </a:r>
            <a:r>
              <a:rPr lang="en-US" altLang="zh-CN" b="1" kern="0" baseline="30000" dirty="0">
                <a:solidFill>
                  <a:srgbClr val="FFFFFF"/>
                </a:solidFill>
                <a:latin typeface="Arial"/>
              </a:rPr>
              <a:t>TM</a:t>
            </a:r>
            <a:r>
              <a:rPr lang="zh-CN" altLang="en-US" b="1" kern="0" dirty="0">
                <a:solidFill>
                  <a:srgbClr val="FFFFFF"/>
                </a:solidFill>
                <a:latin typeface="Arial"/>
              </a:rPr>
              <a:t>核心合集</a:t>
            </a:r>
            <a:endParaRPr lang="en-US" b="1" kern="0" dirty="0">
              <a:solidFill>
                <a:srgbClr val="FFFFFF"/>
              </a:solidFill>
              <a:latin typeface="Arial"/>
            </a:endParaRPr>
          </a:p>
        </p:txBody>
      </p:sp>
      <p:sp>
        <p:nvSpPr>
          <p:cNvPr id="45061" name="Slide Number Placeholder 3"/>
          <p:cNvSpPr>
            <a:spLocks noGrp="1"/>
          </p:cNvSpPr>
          <p:nvPr>
            <p:ph type="sldNum" sz="quarter" idx="11"/>
          </p:nvPr>
        </p:nvSpPr>
        <p:spPr>
          <a:xfrm>
            <a:off x="8920163" y="5562600"/>
            <a:ext cx="457200" cy="231775"/>
          </a:xfrm>
          <a:noFill/>
        </p:spPr>
        <p:txBody>
          <a:bodyPr/>
          <a:lstStyle/>
          <a:p>
            <a:fld id="{7422493E-CF37-4270-AC79-B86B8319C62E}" type="slidenum">
              <a:rPr lang="en-US" altLang="en-US" smtClean="0">
                <a:latin typeface="Arial" pitchFamily="34" charset="0"/>
                <a:ea typeface="宋体" pitchFamily="2" charset="-122"/>
              </a:rPr>
              <a:pPr/>
              <a:t>12</a:t>
            </a:fld>
            <a:endParaRPr lang="en-US" altLang="en-US" smtClean="0">
              <a:latin typeface="Arial" pitchFamily="34" charset="0"/>
              <a:ea typeface="宋体" pitchFamily="2" charset="-122"/>
            </a:endParaRPr>
          </a:p>
        </p:txBody>
      </p:sp>
      <p:sp>
        <p:nvSpPr>
          <p:cNvPr id="9" name="Title 1"/>
          <p:cNvSpPr txBox="1">
            <a:spLocks/>
          </p:cNvSpPr>
          <p:nvPr/>
        </p:nvSpPr>
        <p:spPr bwMode="auto">
          <a:xfrm>
            <a:off x="323850" y="1628775"/>
            <a:ext cx="8640763" cy="647700"/>
          </a:xfrm>
          <a:prstGeom prst="rect">
            <a:avLst/>
          </a:prstGeom>
          <a:solidFill>
            <a:schemeClr val="accent3">
              <a:lumMod val="95000"/>
            </a:schemeClr>
          </a:solidFill>
          <a:ln w="9525">
            <a:noFill/>
            <a:miter lim="800000"/>
            <a:headEnd/>
            <a:tailEnd/>
          </a:ln>
        </p:spPr>
        <p:txBody>
          <a:bodyPr lIns="0" tIns="0" rIns="0" bIns="0" anchor="ctr"/>
          <a:lstStyle/>
          <a:p>
            <a:pPr eaLnBrk="0" hangingPunct="0">
              <a:defRPr/>
            </a:pPr>
            <a:r>
              <a:rPr lang="zh-CN" altLang="en-US" sz="1600" b="1" dirty="0">
                <a:solidFill>
                  <a:srgbClr val="FF8000"/>
                </a:solidFill>
                <a:latin typeface="微软雅黑" pitchFamily="34" charset="-122"/>
                <a:ea typeface="微软雅黑" pitchFamily="34" charset="-122"/>
              </a:rPr>
              <a:t> 主题：</a:t>
            </a:r>
            <a:r>
              <a:rPr lang="en-US" altLang="zh-CN" sz="1600" b="1" dirty="0">
                <a:solidFill>
                  <a:srgbClr val="FF8000"/>
                </a:solidFill>
                <a:latin typeface="微软雅黑" pitchFamily="34" charset="-122"/>
                <a:ea typeface="微软雅黑" pitchFamily="34" charset="-122"/>
              </a:rPr>
              <a:t> Astragal* </a:t>
            </a:r>
            <a:r>
              <a:rPr lang="en-US" altLang="zh-CN" sz="1600" b="1" dirty="0" err="1">
                <a:solidFill>
                  <a:srgbClr val="FF8000"/>
                </a:solidFill>
                <a:latin typeface="微软雅黑" pitchFamily="34" charset="-122"/>
                <a:ea typeface="微软雅黑" pitchFamily="34" charset="-122"/>
              </a:rPr>
              <a:t>membranaceus</a:t>
            </a:r>
            <a:r>
              <a:rPr lang="en-US" altLang="zh-CN" sz="1600" b="1" dirty="0">
                <a:solidFill>
                  <a:srgbClr val="FF8000"/>
                </a:solidFill>
                <a:latin typeface="微软雅黑" pitchFamily="34" charset="-122"/>
                <a:ea typeface="微软雅黑" pitchFamily="34" charset="-122"/>
              </a:rPr>
              <a:t> or Astragal* </a:t>
            </a:r>
            <a:r>
              <a:rPr lang="en-US" altLang="zh-CN" sz="1600" b="1" dirty="0" err="1">
                <a:solidFill>
                  <a:srgbClr val="FF8000"/>
                </a:solidFill>
                <a:latin typeface="微软雅黑" pitchFamily="34" charset="-122"/>
                <a:ea typeface="微软雅黑" pitchFamily="34" charset="-122"/>
              </a:rPr>
              <a:t>propinquus</a:t>
            </a:r>
            <a:r>
              <a:rPr lang="en-US" altLang="zh-CN" sz="1600" b="1" dirty="0">
                <a:solidFill>
                  <a:srgbClr val="FF8000"/>
                </a:solidFill>
                <a:latin typeface="微软雅黑" pitchFamily="34" charset="-122"/>
                <a:ea typeface="微软雅黑" pitchFamily="34" charset="-122"/>
              </a:rPr>
              <a:t> or Astragal* Radix or </a:t>
            </a:r>
            <a:r>
              <a:rPr lang="en-US" altLang="zh-CN" sz="1600" b="1" dirty="0" err="1">
                <a:solidFill>
                  <a:srgbClr val="FF8000"/>
                </a:solidFill>
                <a:latin typeface="微软雅黑" pitchFamily="34" charset="-122"/>
                <a:ea typeface="微软雅黑" pitchFamily="34" charset="-122"/>
              </a:rPr>
              <a:t>huangqi</a:t>
            </a:r>
            <a:r>
              <a:rPr lang="en-US" altLang="zh-CN" sz="1600" b="1" dirty="0">
                <a:solidFill>
                  <a:srgbClr val="FF8000"/>
                </a:solidFill>
                <a:latin typeface="微软雅黑" pitchFamily="34" charset="-122"/>
                <a:ea typeface="微软雅黑" pitchFamily="34" charset="-122"/>
              </a:rPr>
              <a:t> or </a:t>
            </a:r>
            <a:r>
              <a:rPr lang="en-US" altLang="zh-CN" sz="1600" b="1" dirty="0" err="1">
                <a:solidFill>
                  <a:srgbClr val="FF8000"/>
                </a:solidFill>
                <a:latin typeface="微软雅黑" pitchFamily="34" charset="-122"/>
                <a:ea typeface="微软雅黑" pitchFamily="34" charset="-122"/>
              </a:rPr>
              <a:t>huang-qi</a:t>
            </a:r>
            <a:endParaRPr lang="en-US" altLang="zh-CN" sz="1600" dirty="0">
              <a:solidFill>
                <a:srgbClr val="FF8000"/>
              </a:solidFill>
              <a:latin typeface="微软雅黑" pitchFamily="34" charset="-122"/>
              <a:ea typeface="微软雅黑" pitchFamily="34" charset="-122"/>
            </a:endParaRPr>
          </a:p>
          <a:p>
            <a:pPr eaLnBrk="0" hangingPunct="0">
              <a:defRPr/>
            </a:pPr>
            <a:r>
              <a:rPr lang="zh-CN" altLang="en-US" sz="1600" b="1" dirty="0">
                <a:solidFill>
                  <a:srgbClr val="FF8000"/>
                </a:solidFill>
                <a:latin typeface="微软雅黑" pitchFamily="34" charset="-122"/>
                <a:ea typeface="微软雅黑" pitchFamily="34" charset="-122"/>
              </a:rPr>
              <a:t> 数据库：</a:t>
            </a:r>
            <a:r>
              <a:rPr lang="en-US" altLang="zh-CN" sz="1600" dirty="0">
                <a:solidFill>
                  <a:srgbClr val="FF8000"/>
                </a:solidFill>
                <a:latin typeface="微软雅黑" pitchFamily="34" charset="-122"/>
                <a:ea typeface="微软雅黑" pitchFamily="34" charset="-122"/>
              </a:rPr>
              <a:t>SCI-EXPANDED</a:t>
            </a:r>
            <a:endParaRPr lang="en-US" sz="1600" dirty="0">
              <a:solidFill>
                <a:srgbClr val="FF8000"/>
              </a:solidFill>
              <a:latin typeface="微软雅黑" pitchFamily="34" charset="-122"/>
              <a:ea typeface="微软雅黑" pitchFamily="34" charset="-122"/>
            </a:endParaRPr>
          </a:p>
        </p:txBody>
      </p:sp>
      <p:sp>
        <p:nvSpPr>
          <p:cNvPr id="54278" name="Rectangle 4"/>
          <p:cNvSpPr>
            <a:spLocks noChangeArrowheads="1"/>
          </p:cNvSpPr>
          <p:nvPr/>
        </p:nvSpPr>
        <p:spPr bwMode="auto">
          <a:xfrm>
            <a:off x="468313" y="4365625"/>
            <a:ext cx="4175125" cy="215900"/>
          </a:xfrm>
          <a:prstGeom prst="rect">
            <a:avLst/>
          </a:prstGeom>
          <a:noFill/>
          <a:ln w="28575">
            <a:solidFill>
              <a:schemeClr val="tx2"/>
            </a:solidFill>
            <a:round/>
            <a:headEnd/>
            <a:tailEnd type="triangle" w="med" len="med"/>
          </a:ln>
        </p:spPr>
        <p:txBody>
          <a:bodyPr/>
          <a:lstStyle/>
          <a:p>
            <a:endParaRPr lang="zh-CN" altLang="en-US" smtClean="0">
              <a:solidFill>
                <a:srgbClr val="4B4B4B"/>
              </a:solidFill>
              <a:latin typeface="Arial" pitchFamily="34" charset="0"/>
              <a:ea typeface="宋体" pitchFamily="2" charset="-122"/>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54278"/>
                                        </p:tgtEl>
                                        <p:attrNameLst>
                                          <p:attrName>style.visibility</p:attrName>
                                        </p:attrNameLst>
                                      </p:cBhvr>
                                      <p:to>
                                        <p:strVal val="visible"/>
                                      </p:to>
                                    </p:set>
                                    <p:anim calcmode="lin" valueType="num">
                                      <p:cBhvr>
                                        <p:cTn id="12" dur="1000" fill="hold"/>
                                        <p:tgtEl>
                                          <p:spTgt spid="54278"/>
                                        </p:tgtEl>
                                        <p:attrNameLst>
                                          <p:attrName>ppt_x</p:attrName>
                                        </p:attrNameLst>
                                      </p:cBhvr>
                                      <p:tavLst>
                                        <p:tav tm="0">
                                          <p:val>
                                            <p:strVal val="#ppt_x-.2"/>
                                          </p:val>
                                        </p:tav>
                                        <p:tav tm="100000">
                                          <p:val>
                                            <p:strVal val="#ppt_x"/>
                                          </p:val>
                                        </p:tav>
                                      </p:tavLst>
                                    </p:anim>
                                    <p:anim calcmode="lin" valueType="num">
                                      <p:cBhvr>
                                        <p:cTn id="13" dur="1000" fill="hold"/>
                                        <p:tgtEl>
                                          <p:spTgt spid="5427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4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427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58056" y="769257"/>
            <a:ext cx="8432800" cy="6490530"/>
          </a:xfrm>
          <a:prstGeom prst="rect">
            <a:avLst/>
          </a:prstGeom>
          <a:noFill/>
          <a:ln w="9525">
            <a:noFill/>
            <a:miter lim="800000"/>
            <a:headEnd/>
            <a:tailEnd/>
          </a:ln>
        </p:spPr>
      </p:pic>
      <p:sp>
        <p:nvSpPr>
          <p:cNvPr id="25604" name="Slide Number Placeholder 3"/>
          <p:cNvSpPr>
            <a:spLocks noGrp="1"/>
          </p:cNvSpPr>
          <p:nvPr>
            <p:ph type="sldNum" sz="quarter" idx="11"/>
          </p:nvPr>
        </p:nvSpPr>
        <p:spPr>
          <a:noFill/>
        </p:spPr>
        <p:txBody>
          <a:bodyPr/>
          <a:lstStyle/>
          <a:p>
            <a:fld id="{07901F85-4FC8-4B21-B584-BF76542DB39A}" type="slidenum">
              <a:rPr lang="en-US" altLang="en-US" smtClean="0">
                <a:latin typeface="Arial" pitchFamily="34" charset="0"/>
                <a:ea typeface="宋体" pitchFamily="2" charset="-122"/>
              </a:rPr>
              <a:pPr/>
              <a:t>13</a:t>
            </a:fld>
            <a:endParaRPr lang="en-US" altLang="en-US" smtClean="0">
              <a:latin typeface="Arial" pitchFamily="34" charset="0"/>
              <a:ea typeface="宋体" pitchFamily="2" charset="-122"/>
            </a:endParaRPr>
          </a:p>
        </p:txBody>
      </p:sp>
      <p:sp>
        <p:nvSpPr>
          <p:cNvPr id="25605" name="圆角矩形 5"/>
          <p:cNvSpPr>
            <a:spLocks noChangeArrowheads="1"/>
          </p:cNvSpPr>
          <p:nvPr/>
        </p:nvSpPr>
        <p:spPr bwMode="auto">
          <a:xfrm>
            <a:off x="107950" y="1951712"/>
            <a:ext cx="1368425" cy="360363"/>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smtClean="0">
              <a:solidFill>
                <a:srgbClr val="4B4B4B"/>
              </a:solidFill>
              <a:latin typeface="Arial"/>
              <a:ea typeface="宋体" pitchFamily="2" charset="-122"/>
              <a:cs typeface="Arial" pitchFamily="34" charset="0"/>
            </a:endParaRPr>
          </a:p>
        </p:txBody>
      </p:sp>
      <p:sp>
        <p:nvSpPr>
          <p:cNvPr id="5" name="Rectangle 4"/>
          <p:cNvSpPr/>
          <p:nvPr/>
        </p:nvSpPr>
        <p:spPr>
          <a:xfrm>
            <a:off x="5381898" y="2371498"/>
            <a:ext cx="2455816" cy="24225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182880" algn="ctr"/>
            <a:r>
              <a:rPr lang="zh-CN" altLang="en-US" sz="2400" dirty="0" smtClean="0"/>
              <a:t>（</a:t>
            </a:r>
            <a:r>
              <a:rPr lang="en-US" altLang="zh-CN" sz="2400" dirty="0" smtClean="0"/>
              <a:t>1</a:t>
            </a:r>
            <a:r>
              <a:rPr lang="zh-CN" altLang="en-US" sz="2400" dirty="0" smtClean="0"/>
              <a:t>）文献综述</a:t>
            </a:r>
            <a:endParaRPr lang="en-US" altLang="zh-CN" sz="2400" dirty="0" smtClean="0"/>
          </a:p>
          <a:p>
            <a:pPr marL="274320" indent="-182880" algn="ctr"/>
            <a:r>
              <a:rPr lang="zh-CN" altLang="en-US" sz="2400" dirty="0" smtClean="0"/>
              <a:t>（</a:t>
            </a:r>
            <a:r>
              <a:rPr lang="en-US" altLang="zh-CN" sz="2400" dirty="0" smtClean="0"/>
              <a:t>2</a:t>
            </a:r>
            <a:r>
              <a:rPr lang="zh-CN" altLang="en-US" sz="2400" dirty="0" smtClean="0"/>
              <a:t>）经典文献</a:t>
            </a:r>
            <a:endParaRPr lang="en-US" altLang="zh-CN" sz="2400" dirty="0" smtClean="0"/>
          </a:p>
          <a:p>
            <a:pPr marL="274320" indent="-182880" algn="ctr"/>
            <a:r>
              <a:rPr lang="zh-CN" altLang="en-US" sz="2400" dirty="0" smtClean="0"/>
              <a:t>（</a:t>
            </a:r>
            <a:r>
              <a:rPr lang="en-US" altLang="zh-CN" sz="2400" dirty="0" smtClean="0"/>
              <a:t>3</a:t>
            </a:r>
            <a:r>
              <a:rPr lang="zh-CN" altLang="en-US" sz="2400" dirty="0" smtClean="0"/>
              <a:t>）热点文献</a:t>
            </a:r>
            <a:endParaRPr lang="en-US" altLang="zh-CN" sz="2400" dirty="0" smtClean="0"/>
          </a:p>
          <a:p>
            <a:pPr marL="274320" indent="-182880" algn="ctr"/>
            <a:r>
              <a:rPr lang="zh-CN" altLang="en-US" sz="2400" dirty="0" smtClean="0"/>
              <a:t>（</a:t>
            </a:r>
            <a:r>
              <a:rPr lang="en-US" altLang="zh-CN" sz="2400" dirty="0" smtClean="0"/>
              <a:t>4</a:t>
            </a:r>
            <a:r>
              <a:rPr lang="zh-CN" altLang="en-US" sz="2400" dirty="0" smtClean="0"/>
              <a:t>）追踪课题</a:t>
            </a:r>
            <a:endParaRPr lang="en-US" altLang="zh-CN" sz="2400" dirty="0" smtClean="0"/>
          </a:p>
          <a:p>
            <a:pPr marL="274320" indent="-182880" algn="ctr"/>
            <a:r>
              <a:rPr lang="zh-CN" altLang="en-US" sz="2400" dirty="0" smtClean="0"/>
              <a:t>（</a:t>
            </a:r>
            <a:r>
              <a:rPr lang="en-US" altLang="zh-CN" sz="2400" dirty="0" smtClean="0"/>
              <a:t>5</a:t>
            </a:r>
            <a:r>
              <a:rPr lang="zh-CN" altLang="en-US" sz="2400" dirty="0" smtClean="0"/>
              <a:t>）跟踪牛人</a:t>
            </a:r>
            <a:endParaRPr lang="en-US" altLang="zh-CN" sz="2400"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43542" y="740229"/>
            <a:ext cx="8432800" cy="6490530"/>
          </a:xfrm>
          <a:prstGeom prst="rect">
            <a:avLst/>
          </a:prstGeom>
          <a:noFill/>
          <a:ln w="9525">
            <a:noFill/>
            <a:miter lim="800000"/>
            <a:headEnd/>
            <a:tailEnd/>
          </a:ln>
        </p:spPr>
      </p:pic>
      <p:sp>
        <p:nvSpPr>
          <p:cNvPr id="3" name="矩形 11"/>
          <p:cNvSpPr/>
          <p:nvPr/>
        </p:nvSpPr>
        <p:spPr>
          <a:xfrm>
            <a:off x="0" y="1973953"/>
            <a:ext cx="1727144" cy="2902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8"/>
          <p:cNvSpPr/>
          <p:nvPr/>
        </p:nvSpPr>
        <p:spPr>
          <a:xfrm>
            <a:off x="242600" y="4979023"/>
            <a:ext cx="91440" cy="914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1"/>
          <p:cNvSpPr/>
          <p:nvPr/>
        </p:nvSpPr>
        <p:spPr>
          <a:xfrm>
            <a:off x="150193" y="4542944"/>
            <a:ext cx="1484244" cy="111761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17"/>
          <p:cNvSpPr>
            <a:spLocks noChangeArrowheads="1"/>
          </p:cNvSpPr>
          <p:nvPr/>
        </p:nvSpPr>
        <p:spPr bwMode="auto">
          <a:xfrm>
            <a:off x="7475491" y="2488568"/>
            <a:ext cx="874643" cy="178904"/>
          </a:xfrm>
          <a:prstGeom prst="roundRect">
            <a:avLst>
              <a:gd name="adj" fmla="val 16667"/>
            </a:avLst>
          </a:prstGeom>
          <a:noFill/>
          <a:ln w="28575" algn="ctr">
            <a:solidFill>
              <a:schemeClr val="tx2"/>
            </a:solidFill>
            <a:round/>
            <a:headEnd/>
            <a:tailEnd/>
          </a:ln>
        </p:spPr>
        <p:txBody>
          <a:bodyPr lIns="0" tIns="0" rIns="182880" bIns="0"/>
          <a:lstStyle/>
          <a:p>
            <a:pPr>
              <a:spcBef>
                <a:spcPct val="50000"/>
              </a:spcBef>
            </a:pPr>
            <a:endParaRPr lang="zh-CN" altLang="en-US" sz="2400"/>
          </a:p>
        </p:txBody>
      </p:sp>
      <p:sp>
        <p:nvSpPr>
          <p:cNvPr id="8" name="TextBox 7"/>
          <p:cNvSpPr txBox="1"/>
          <p:nvPr/>
        </p:nvSpPr>
        <p:spPr>
          <a:xfrm>
            <a:off x="1640116" y="4252644"/>
            <a:ext cx="481222" cy="584775"/>
          </a:xfrm>
          <a:prstGeom prst="rect">
            <a:avLst/>
          </a:prstGeom>
          <a:noFill/>
        </p:spPr>
        <p:txBody>
          <a:bodyPr wrap="none" rtlCol="0">
            <a:spAutoFit/>
          </a:bodyPr>
          <a:lstStyle/>
          <a:p>
            <a:r>
              <a:rPr lang="en-US" sz="3200" b="1" dirty="0" smtClean="0">
                <a:solidFill>
                  <a:srgbClr val="FF0000"/>
                </a:solidFill>
              </a:rPr>
              <a:t>A</a:t>
            </a:r>
            <a:endParaRPr lang="en-US" sz="3200" b="1" dirty="0">
              <a:solidFill>
                <a:srgbClr val="FF0000"/>
              </a:solidFill>
            </a:endParaRPr>
          </a:p>
        </p:txBody>
      </p:sp>
      <p:sp>
        <p:nvSpPr>
          <p:cNvPr id="9" name="TextBox 8"/>
          <p:cNvSpPr txBox="1"/>
          <p:nvPr/>
        </p:nvSpPr>
        <p:spPr>
          <a:xfrm>
            <a:off x="7053943" y="2162629"/>
            <a:ext cx="633628" cy="591989"/>
          </a:xfrm>
          <a:prstGeom prst="rect">
            <a:avLst/>
          </a:prstGeom>
          <a:noFill/>
        </p:spPr>
        <p:txBody>
          <a:bodyPr wrap="square" rtlCol="0">
            <a:spAutoFit/>
          </a:bodyPr>
          <a:lstStyle/>
          <a:p>
            <a:r>
              <a:rPr lang="en-US" sz="3200" b="1" dirty="0" smtClean="0">
                <a:solidFill>
                  <a:srgbClr val="FF0000"/>
                </a:solidFill>
              </a:rPr>
              <a:t>B</a:t>
            </a:r>
            <a:endParaRPr lang="en-US" sz="3200" b="1" dirty="0">
              <a:solidFill>
                <a:srgbClr val="FF0000"/>
              </a:solidFill>
            </a:endParaRPr>
          </a:p>
        </p:txBody>
      </p:sp>
      <p:cxnSp>
        <p:nvCxnSpPr>
          <p:cNvPr id="10" name="Shape 9"/>
          <p:cNvCxnSpPr>
            <a:stCxn id="6" idx="2"/>
          </p:cNvCxnSpPr>
          <p:nvPr/>
        </p:nvCxnSpPr>
        <p:spPr>
          <a:xfrm rot="5400000">
            <a:off x="3163818" y="490633"/>
            <a:ext cx="2572156" cy="6925835"/>
          </a:xfrm>
          <a:prstGeom prst="bentConnector2">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41529" y="4715870"/>
            <a:ext cx="3120431" cy="1000274"/>
          </a:xfrm>
          <a:prstGeom prst="rect">
            <a:avLst/>
          </a:prstGeom>
          <a:solidFill>
            <a:schemeClr val="tx2">
              <a:lumMod val="20000"/>
              <a:lumOff val="80000"/>
            </a:schemeClr>
          </a:solidFill>
          <a:ln>
            <a:solidFill>
              <a:schemeClr val="tx2">
                <a:lumMod val="20000"/>
                <a:lumOff val="80000"/>
              </a:schemeClr>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spcAft>
                <a:spcPts val="600"/>
              </a:spcAft>
            </a:pPr>
            <a:r>
              <a:rPr lang="en-US" altLang="zh-CN" b="1" dirty="0" smtClean="0">
                <a:solidFill>
                  <a:srgbClr val="FF0000"/>
                </a:solidFill>
                <a:latin typeface="Arial Unicode MS" pitchFamily="34" charset="-122"/>
                <a:ea typeface="Arial Unicode MS" pitchFamily="34" charset="-122"/>
                <a:cs typeface="Arial Unicode MS" pitchFamily="34" charset="-122"/>
              </a:rPr>
              <a:t>A</a:t>
            </a:r>
            <a:r>
              <a:rPr lang="zh-CN" altLang="en-US" b="1" dirty="0" smtClean="0">
                <a:solidFill>
                  <a:schemeClr val="tx2"/>
                </a:solidFill>
                <a:latin typeface="Arial Unicode MS" pitchFamily="34" charset="-122"/>
                <a:ea typeface="Arial Unicode MS" pitchFamily="34" charset="-122"/>
                <a:cs typeface="Arial Unicode MS" pitchFamily="34" charset="-122"/>
              </a:rPr>
              <a:t>和</a:t>
            </a:r>
            <a:r>
              <a:rPr lang="en-US" altLang="zh-CN" b="1" dirty="0" smtClean="0">
                <a:solidFill>
                  <a:srgbClr val="FF0000"/>
                </a:solidFill>
                <a:latin typeface="Arial Unicode MS" pitchFamily="34" charset="-122"/>
                <a:ea typeface="Arial Unicode MS" pitchFamily="34" charset="-122"/>
                <a:cs typeface="Arial Unicode MS" pitchFamily="34" charset="-122"/>
              </a:rPr>
              <a:t>B</a:t>
            </a:r>
            <a:r>
              <a:rPr lang="zh-CN" altLang="en-US" b="1" dirty="0" smtClean="0">
                <a:solidFill>
                  <a:schemeClr val="tx2"/>
                </a:solidFill>
                <a:latin typeface="Arial Unicode MS" pitchFamily="34" charset="-122"/>
                <a:ea typeface="Arial Unicode MS" pitchFamily="34" charset="-122"/>
                <a:cs typeface="Arial Unicode MS" pitchFamily="34" charset="-122"/>
              </a:rPr>
              <a:t>两种方式：</a:t>
            </a:r>
            <a:endParaRPr lang="en-US" altLang="zh-CN" b="1" dirty="0" smtClean="0">
              <a:solidFill>
                <a:schemeClr val="tx2"/>
              </a:solidFill>
              <a:latin typeface="Arial Unicode MS" pitchFamily="34" charset="-122"/>
              <a:ea typeface="Arial Unicode MS" pitchFamily="34" charset="-122"/>
              <a:cs typeface="Arial Unicode MS" pitchFamily="34" charset="-122"/>
            </a:endParaRPr>
          </a:p>
          <a:p>
            <a:pPr>
              <a:spcAft>
                <a:spcPts val="0"/>
              </a:spcAft>
              <a:buFont typeface="Wingdings" pitchFamily="2" charset="2"/>
              <a:buChar char="Ø"/>
            </a:pPr>
            <a:r>
              <a:rPr lang="en-US" altLang="zh-CN" b="1" dirty="0" smtClean="0">
                <a:solidFill>
                  <a:schemeClr val="tx2"/>
                </a:solidFill>
                <a:latin typeface="Arial Unicode MS" pitchFamily="34" charset="-122"/>
                <a:ea typeface="Arial Unicode MS" pitchFamily="34" charset="-122"/>
                <a:cs typeface="Arial Unicode MS" pitchFamily="34" charset="-122"/>
              </a:rPr>
              <a:t>  </a:t>
            </a:r>
            <a:r>
              <a:rPr lang="zh-CN" altLang="en-US" b="1" dirty="0" smtClean="0">
                <a:solidFill>
                  <a:schemeClr val="tx2"/>
                </a:solidFill>
                <a:latin typeface="Arial Unicode MS" pitchFamily="34" charset="-122"/>
                <a:ea typeface="Arial Unicode MS" pitchFamily="34" charset="-122"/>
                <a:cs typeface="Arial Unicode MS" pitchFamily="34" charset="-122"/>
              </a:rPr>
              <a:t>阅读已有的文献综述；</a:t>
            </a:r>
            <a:endParaRPr lang="en-US" altLang="zh-CN" b="1" dirty="0" smtClean="0">
              <a:solidFill>
                <a:schemeClr val="tx2"/>
              </a:solidFill>
              <a:latin typeface="Arial Unicode MS" pitchFamily="34" charset="-122"/>
              <a:ea typeface="Arial Unicode MS" pitchFamily="34" charset="-122"/>
              <a:cs typeface="Arial Unicode MS" pitchFamily="34" charset="-122"/>
            </a:endParaRPr>
          </a:p>
          <a:p>
            <a:pPr>
              <a:spcAft>
                <a:spcPts val="0"/>
              </a:spcAft>
              <a:buFont typeface="Wingdings" pitchFamily="2" charset="2"/>
              <a:buChar char="Ø"/>
            </a:pPr>
            <a:r>
              <a:rPr lang="en-US" altLang="zh-CN" b="1" dirty="0" smtClean="0">
                <a:solidFill>
                  <a:schemeClr val="tx2"/>
                </a:solidFill>
                <a:latin typeface="Arial Unicode MS" pitchFamily="34" charset="-122"/>
                <a:ea typeface="Arial Unicode MS" pitchFamily="34" charset="-122"/>
                <a:cs typeface="Arial Unicode MS" pitchFamily="34" charset="-122"/>
              </a:rPr>
              <a:t>  </a:t>
            </a:r>
            <a:r>
              <a:rPr lang="zh-CN" altLang="en-US" b="1" dirty="0" smtClean="0">
                <a:solidFill>
                  <a:schemeClr val="tx2"/>
                </a:solidFill>
                <a:latin typeface="Arial Unicode MS" pitchFamily="34" charset="-122"/>
                <a:ea typeface="Arial Unicode MS" pitchFamily="34" charset="-122"/>
                <a:cs typeface="Arial Unicode MS" pitchFamily="34" charset="-122"/>
              </a:rPr>
              <a:t>亲力亲为</a:t>
            </a:r>
            <a:r>
              <a:rPr lang="en-US" altLang="zh-CN" b="1" dirty="0" smtClean="0">
                <a:solidFill>
                  <a:schemeClr val="tx2"/>
                </a:solidFill>
                <a:latin typeface="Arial Unicode MS" pitchFamily="34" charset="-122"/>
                <a:ea typeface="Arial Unicode MS" pitchFamily="34" charset="-122"/>
                <a:cs typeface="Arial Unicode MS" pitchFamily="34" charset="-122"/>
              </a:rPr>
              <a:t>-</a:t>
            </a:r>
            <a:r>
              <a:rPr lang="zh-CN" altLang="en-US" b="1" dirty="0" smtClean="0">
                <a:solidFill>
                  <a:schemeClr val="tx2"/>
                </a:solidFill>
                <a:latin typeface="Arial Unicode MS" pitchFamily="34" charset="-122"/>
                <a:ea typeface="Arial Unicode MS" pitchFamily="34" charset="-122"/>
                <a:cs typeface="Arial Unicode MS" pitchFamily="34" charset="-122"/>
              </a:rPr>
              <a:t>“分析检索结果”</a:t>
            </a:r>
            <a:endParaRPr lang="en-US" altLang="zh-CN" b="1" dirty="0" smtClean="0">
              <a:solidFill>
                <a:schemeClr val="tx2"/>
              </a:solidFill>
              <a:latin typeface="Arial Unicode MS" pitchFamily="34" charset="-122"/>
              <a:ea typeface="Arial Unicode MS" pitchFamily="34" charset="-122"/>
              <a:cs typeface="Arial Unicode MS" pitchFamily="34" charset="-122"/>
            </a:endParaRPr>
          </a:p>
        </p:txBody>
      </p:sp>
      <p:sp>
        <p:nvSpPr>
          <p:cNvPr id="13" name="TextBox 12"/>
          <p:cNvSpPr txBox="1"/>
          <p:nvPr/>
        </p:nvSpPr>
        <p:spPr>
          <a:xfrm>
            <a:off x="2178870" y="327399"/>
            <a:ext cx="3954868" cy="584775"/>
          </a:xfrm>
          <a:prstGeom prst="rect">
            <a:avLst/>
          </a:prstGeom>
          <a:solidFill>
            <a:schemeClr val="tx2"/>
          </a:solidFill>
          <a:ln>
            <a:noFill/>
          </a:ln>
        </p:spPr>
        <p:txBody>
          <a:bodyPr wrap="square" rtlCol="0">
            <a:spAutoFit/>
          </a:bodyPr>
          <a:lstStyle/>
          <a:p>
            <a:pPr algn="ctr" defTabSz="914400" fontAlgn="base">
              <a:spcBef>
                <a:spcPct val="0"/>
              </a:spcBef>
              <a:spcAft>
                <a:spcPct val="0"/>
              </a:spcAft>
            </a:pPr>
            <a:r>
              <a:rPr lang="zh-CN" altLang="en-US" sz="3200" dirty="0" smtClean="0">
                <a:solidFill>
                  <a:srgbClr val="FFFFFF"/>
                </a:solidFill>
                <a:latin typeface="Arial Unicode MS" pitchFamily="34" charset="-122"/>
                <a:ea typeface="Arial Unicode MS" pitchFamily="34" charset="-122"/>
                <a:cs typeface="Arial Unicode MS" pitchFamily="34" charset="-122"/>
              </a:rPr>
              <a:t>（</a:t>
            </a:r>
            <a:r>
              <a:rPr lang="en-US" altLang="zh-CN" sz="3200" dirty="0" smtClean="0">
                <a:solidFill>
                  <a:srgbClr val="FFFFFF"/>
                </a:solidFill>
                <a:latin typeface="Arial Unicode MS" pitchFamily="34" charset="-122"/>
                <a:ea typeface="Arial Unicode MS" pitchFamily="34" charset="-122"/>
                <a:cs typeface="Arial Unicode MS" pitchFamily="34" charset="-122"/>
              </a:rPr>
              <a:t>1</a:t>
            </a:r>
            <a:r>
              <a:rPr lang="zh-CN" altLang="en-US" sz="3200" dirty="0" smtClean="0">
                <a:solidFill>
                  <a:srgbClr val="FFFFFF"/>
                </a:solidFill>
                <a:latin typeface="Arial Unicode MS" pitchFamily="34" charset="-122"/>
                <a:ea typeface="Arial Unicode MS" pitchFamily="34" charset="-122"/>
                <a:cs typeface="Arial Unicode MS" pitchFamily="34" charset="-122"/>
              </a:rPr>
              <a:t>）文献综述</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92113" y="890138"/>
            <a:ext cx="7951787" cy="4410075"/>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5" name="矩形 11"/>
          <p:cNvSpPr/>
          <p:nvPr/>
        </p:nvSpPr>
        <p:spPr>
          <a:xfrm>
            <a:off x="629160" y="3529492"/>
            <a:ext cx="1577011" cy="9263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4235563" y="1261564"/>
            <a:ext cx="3960000" cy="461665"/>
          </a:xfrm>
          <a:prstGeom prst="rect">
            <a:avLst/>
          </a:prstGeom>
          <a:solidFill>
            <a:schemeClr val="tx2"/>
          </a:solidFill>
        </p:spPr>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“分析检索结果”页面</a:t>
            </a:r>
          </a:p>
        </p:txBody>
      </p:sp>
      <p:sp>
        <p:nvSpPr>
          <p:cNvPr id="7" name="TextBox 6"/>
          <p:cNvSpPr txBox="1"/>
          <p:nvPr/>
        </p:nvSpPr>
        <p:spPr>
          <a:xfrm>
            <a:off x="2238492" y="4471040"/>
            <a:ext cx="6252346" cy="1451679"/>
          </a:xfrm>
          <a:prstGeom prst="rect">
            <a:avLst/>
          </a:prstGeom>
          <a:solidFill>
            <a:schemeClr val="tx2">
              <a:lumMod val="20000"/>
              <a:lumOff val="80000"/>
            </a:schemeClr>
          </a:solidFill>
          <a:ln>
            <a:solidFill>
              <a:schemeClr val="tx2"/>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spcAft>
                <a:spcPts val="1000"/>
              </a:spcAft>
            </a:pPr>
            <a:r>
              <a:rPr lang="zh-CN" altLang="en-US" sz="1600" b="1" dirty="0" smtClean="0">
                <a:solidFill>
                  <a:schemeClr val="tx2"/>
                </a:solidFill>
                <a:latin typeface="Arial Unicode MS" pitchFamily="34" charset="-122"/>
                <a:ea typeface="Arial Unicode MS" pitchFamily="34" charset="-122"/>
                <a:cs typeface="Arial Unicode MS" pitchFamily="34" charset="-122"/>
              </a:rPr>
              <a:t>强大的分析功能</a:t>
            </a:r>
            <a:r>
              <a:rPr lang="en-US" altLang="zh-CN" sz="1600" b="1" dirty="0" smtClean="0">
                <a:solidFill>
                  <a:schemeClr val="tx2"/>
                </a:solidFill>
                <a:latin typeface="Arial Unicode MS" pitchFamily="34" charset="-122"/>
                <a:ea typeface="Arial Unicode MS" pitchFamily="34" charset="-122"/>
                <a:cs typeface="Arial Unicode MS" pitchFamily="34" charset="-122"/>
              </a:rPr>
              <a:t>(16</a:t>
            </a:r>
            <a:r>
              <a:rPr lang="zh-CN" altLang="en-US" sz="1600" b="1" dirty="0" smtClean="0">
                <a:solidFill>
                  <a:schemeClr val="tx2"/>
                </a:solidFill>
                <a:latin typeface="Arial Unicode MS" pitchFamily="34" charset="-122"/>
                <a:ea typeface="Arial Unicode MS" pitchFamily="34" charset="-122"/>
                <a:cs typeface="Arial Unicode MS" pitchFamily="34" charset="-122"/>
              </a:rPr>
              <a:t>个分析入口</a:t>
            </a:r>
            <a:r>
              <a:rPr lang="en-US" altLang="zh-CN" sz="1600" b="1" dirty="0" smtClean="0">
                <a:solidFill>
                  <a:schemeClr val="tx2"/>
                </a:solidFill>
                <a:latin typeface="Arial Unicode MS" pitchFamily="34" charset="-122"/>
                <a:ea typeface="Arial Unicode MS" pitchFamily="34" charset="-122"/>
                <a:cs typeface="Arial Unicode MS" pitchFamily="34" charset="-122"/>
              </a:rPr>
              <a:t>)</a:t>
            </a:r>
            <a:r>
              <a:rPr lang="zh-CN" altLang="en-US" sz="1600" b="1" dirty="0" smtClean="0">
                <a:solidFill>
                  <a:schemeClr val="tx2"/>
                </a:solidFill>
                <a:latin typeface="Arial Unicode MS" pitchFamily="34" charset="-122"/>
                <a:ea typeface="Arial Unicode MS" pitchFamily="34" charset="-122"/>
                <a:cs typeface="Arial Unicode MS" pitchFamily="34" charset="-122"/>
              </a:rPr>
              <a:t>：</a:t>
            </a:r>
            <a:endParaRPr lang="en-US" altLang="zh-CN" sz="1600" b="1" dirty="0" smtClean="0">
              <a:solidFill>
                <a:schemeClr val="tx2"/>
              </a:solidFill>
              <a:latin typeface="Arial Unicode MS" pitchFamily="34" charset="-122"/>
              <a:ea typeface="Arial Unicode MS" pitchFamily="34" charset="-122"/>
              <a:cs typeface="Arial Unicode MS" pitchFamily="34" charset="-122"/>
            </a:endParaRPr>
          </a:p>
          <a:p>
            <a:pPr>
              <a:defRPr/>
            </a:pPr>
            <a:r>
              <a:rPr lang="zh-CN" altLang="en-US" sz="1600" dirty="0" smtClean="0">
                <a:solidFill>
                  <a:schemeClr val="tx2"/>
                </a:solidFill>
                <a:latin typeface="Arial Unicode MS" pitchFamily="34" charset="-122"/>
                <a:ea typeface="Arial Unicode MS" pitchFamily="34" charset="-122"/>
                <a:cs typeface="Arial Unicode MS" pitchFamily="34" charset="-122"/>
              </a:rPr>
              <a:t>▪作者            ▪出版年            ▪来源期刊           ▪文献类型   </a:t>
            </a:r>
            <a:endParaRPr lang="en-US" altLang="zh-CN" sz="1600" dirty="0" smtClean="0">
              <a:solidFill>
                <a:schemeClr val="tx2"/>
              </a:solidFill>
              <a:latin typeface="Arial Unicode MS" pitchFamily="34" charset="-122"/>
              <a:ea typeface="Arial Unicode MS" pitchFamily="34" charset="-122"/>
              <a:cs typeface="Arial Unicode MS" pitchFamily="34" charset="-122"/>
            </a:endParaRPr>
          </a:p>
          <a:p>
            <a:pPr>
              <a:defRPr/>
            </a:pPr>
            <a:r>
              <a:rPr lang="zh-CN" altLang="en-US" sz="1600" dirty="0" smtClean="0">
                <a:solidFill>
                  <a:schemeClr val="tx2"/>
                </a:solidFill>
                <a:latin typeface="Arial Unicode MS" pitchFamily="34" charset="-122"/>
                <a:ea typeface="Arial Unicode MS" pitchFamily="34" charset="-122"/>
                <a:cs typeface="Arial Unicode MS" pitchFamily="34" charset="-122"/>
              </a:rPr>
              <a:t>▪会议名称    ▪国家</a:t>
            </a:r>
            <a:r>
              <a:rPr lang="en-US" altLang="zh-CN" sz="1600" dirty="0" smtClean="0">
                <a:solidFill>
                  <a:schemeClr val="tx2"/>
                </a:solidFill>
                <a:latin typeface="Arial Unicode MS" pitchFamily="34" charset="-122"/>
                <a:ea typeface="Arial Unicode MS" pitchFamily="34" charset="-122"/>
                <a:cs typeface="Arial Unicode MS" pitchFamily="34" charset="-122"/>
              </a:rPr>
              <a:t>/</a:t>
            </a:r>
            <a:r>
              <a:rPr lang="zh-CN" altLang="en-US" sz="1600" dirty="0" smtClean="0">
                <a:solidFill>
                  <a:schemeClr val="tx2"/>
                </a:solidFill>
                <a:latin typeface="Arial Unicode MS" pitchFamily="34" charset="-122"/>
                <a:ea typeface="Arial Unicode MS" pitchFamily="34" charset="-122"/>
                <a:cs typeface="Arial Unicode MS" pitchFamily="34" charset="-122"/>
              </a:rPr>
              <a:t>地区        ▪基金资助机构   ▪授权号    </a:t>
            </a:r>
            <a:endParaRPr lang="en-US" altLang="zh-CN" sz="1600" dirty="0" smtClean="0">
              <a:solidFill>
                <a:schemeClr val="tx2"/>
              </a:solidFill>
              <a:latin typeface="Arial Unicode MS" pitchFamily="34" charset="-122"/>
              <a:ea typeface="Arial Unicode MS" pitchFamily="34" charset="-122"/>
              <a:cs typeface="Arial Unicode MS" pitchFamily="34" charset="-122"/>
            </a:endParaRPr>
          </a:p>
          <a:p>
            <a:pPr>
              <a:defRPr/>
            </a:pPr>
            <a:r>
              <a:rPr lang="zh-CN" altLang="en-US" sz="1600" dirty="0" smtClean="0">
                <a:solidFill>
                  <a:schemeClr val="tx2"/>
                </a:solidFill>
                <a:latin typeface="Arial Unicode MS" pitchFamily="34" charset="-122"/>
                <a:ea typeface="Arial Unicode MS" pitchFamily="34" charset="-122"/>
                <a:cs typeface="Arial Unicode MS" pitchFamily="34" charset="-122"/>
              </a:rPr>
              <a:t>▪团体作者    ▪机构                ▪机构扩展          ▪ </a:t>
            </a:r>
            <a:r>
              <a:rPr lang="en-US" altLang="zh-CN" sz="1600" dirty="0" smtClean="0">
                <a:solidFill>
                  <a:schemeClr val="tx2"/>
                </a:solidFill>
                <a:latin typeface="Arial Unicode MS" pitchFamily="34" charset="-122"/>
                <a:ea typeface="Arial Unicode MS" pitchFamily="34" charset="-122"/>
                <a:cs typeface="Arial Unicode MS" pitchFamily="34" charset="-122"/>
              </a:rPr>
              <a:t>WOS</a:t>
            </a:r>
            <a:r>
              <a:rPr lang="zh-CN" altLang="en-US" sz="1600" dirty="0" smtClean="0">
                <a:solidFill>
                  <a:schemeClr val="tx2"/>
                </a:solidFill>
                <a:latin typeface="Arial Unicode MS" pitchFamily="34" charset="-122"/>
                <a:ea typeface="Arial Unicode MS" pitchFamily="34" charset="-122"/>
                <a:cs typeface="Arial Unicode MS" pitchFamily="34" charset="-122"/>
              </a:rPr>
              <a:t>学科类别     </a:t>
            </a:r>
            <a:endParaRPr lang="en-US" altLang="zh-CN" sz="1600" dirty="0" smtClean="0">
              <a:solidFill>
                <a:schemeClr val="tx2"/>
              </a:solidFill>
              <a:latin typeface="Arial Unicode MS" pitchFamily="34" charset="-122"/>
              <a:ea typeface="Arial Unicode MS" pitchFamily="34" charset="-122"/>
              <a:cs typeface="Arial Unicode MS" pitchFamily="34" charset="-122"/>
            </a:endParaRPr>
          </a:p>
          <a:p>
            <a:pPr>
              <a:defRPr/>
            </a:pPr>
            <a:r>
              <a:rPr lang="zh-CN" altLang="en-US" sz="1600" dirty="0" smtClean="0">
                <a:solidFill>
                  <a:schemeClr val="tx2"/>
                </a:solidFill>
                <a:latin typeface="Arial Unicode MS" pitchFamily="34" charset="-122"/>
                <a:ea typeface="Arial Unicode MS" pitchFamily="34" charset="-122"/>
                <a:cs typeface="Arial Unicode MS" pitchFamily="34" charset="-122"/>
              </a:rPr>
              <a:t>▪语种   </a:t>
            </a:r>
            <a:r>
              <a:rPr lang="en-US" altLang="zh-CN" sz="1600" dirty="0" smtClean="0">
                <a:solidFill>
                  <a:schemeClr val="tx2"/>
                </a:solidFill>
                <a:latin typeface="Arial Unicode MS" pitchFamily="34" charset="-122"/>
                <a:ea typeface="Arial Unicode MS" pitchFamily="34" charset="-122"/>
                <a:cs typeface="Arial Unicode MS" pitchFamily="34" charset="-122"/>
              </a:rPr>
              <a:t>         </a:t>
            </a:r>
            <a:r>
              <a:rPr lang="zh-CN" altLang="en-US" sz="1600" dirty="0" smtClean="0">
                <a:solidFill>
                  <a:schemeClr val="tx2"/>
                </a:solidFill>
                <a:latin typeface="Arial Unicode MS" pitchFamily="34" charset="-122"/>
                <a:ea typeface="Arial Unicode MS" pitchFamily="34" charset="-122"/>
                <a:cs typeface="Arial Unicode MS" pitchFamily="34" charset="-122"/>
              </a:rPr>
              <a:t>▪编者                ▪丛书名称         ▪研究方向</a:t>
            </a:r>
            <a:endParaRPr lang="en-US" altLang="zh-CN" sz="1600" dirty="0" smtClean="0">
              <a:solidFill>
                <a:schemeClr val="tx2"/>
              </a:solidFill>
              <a:latin typeface="Arial Unicode MS" pitchFamily="34" charset="-122"/>
              <a:ea typeface="Arial Unicode MS" pitchFamily="34" charset="-122"/>
              <a:cs typeface="Arial Unicode MS"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Slide Number Placeholder 3"/>
          <p:cNvSpPr>
            <a:spLocks noGrp="1"/>
          </p:cNvSpPr>
          <p:nvPr>
            <p:ph type="sldNum" sz="quarter" idx="11"/>
          </p:nvPr>
        </p:nvSpPr>
        <p:spPr>
          <a:noFill/>
        </p:spPr>
        <p:txBody>
          <a:bodyPr/>
          <a:lstStyle/>
          <a:p>
            <a:fld id="{1334ABB4-E56F-4002-832A-534E7D728BC2}" type="slidenum">
              <a:rPr lang="en-US" altLang="en-US" smtClean="0">
                <a:latin typeface="Arial" pitchFamily="34" charset="0"/>
                <a:ea typeface="宋体" pitchFamily="2" charset="-122"/>
              </a:rPr>
              <a:pPr/>
              <a:t>16</a:t>
            </a:fld>
            <a:endParaRPr lang="en-US" altLang="en-US" smtClean="0">
              <a:latin typeface="Arial" pitchFamily="34" charset="0"/>
              <a:ea typeface="宋体" pitchFamily="2" charset="-122"/>
            </a:endParaRPr>
          </a:p>
        </p:txBody>
      </p:sp>
      <p:grpSp>
        <p:nvGrpSpPr>
          <p:cNvPr id="2" name="Group 12"/>
          <p:cNvGrpSpPr>
            <a:grpSpLocks/>
          </p:cNvGrpSpPr>
          <p:nvPr/>
        </p:nvGrpSpPr>
        <p:grpSpPr bwMode="auto">
          <a:xfrm>
            <a:off x="6403975" y="404813"/>
            <a:ext cx="2344738" cy="5621337"/>
            <a:chOff x="4283968" y="620688"/>
            <a:chExt cx="2344688" cy="5621867"/>
          </a:xfrm>
        </p:grpSpPr>
        <p:pic>
          <p:nvPicPr>
            <p:cNvPr id="51207" name="图片 11"/>
            <p:cNvPicPr>
              <a:picLocks noChangeAspect="1"/>
            </p:cNvPicPr>
            <p:nvPr/>
          </p:nvPicPr>
          <p:blipFill>
            <a:blip r:embed="rId4" cstate="print"/>
            <a:srcRect l="16907" t="10083" r="15219" b="7048"/>
            <a:stretch>
              <a:fillRect/>
            </a:stretch>
          </p:blipFill>
          <p:spPr bwMode="auto">
            <a:xfrm>
              <a:off x="4283968" y="620688"/>
              <a:ext cx="2344688" cy="5621867"/>
            </a:xfrm>
            <a:prstGeom prst="rect">
              <a:avLst/>
            </a:prstGeom>
            <a:noFill/>
            <a:ln w="9525">
              <a:noFill/>
              <a:miter lim="800000"/>
              <a:headEnd/>
              <a:tailEnd/>
            </a:ln>
          </p:spPr>
        </p:pic>
        <p:sp>
          <p:nvSpPr>
            <p:cNvPr id="51208" name="TextBox 10"/>
            <p:cNvSpPr txBox="1">
              <a:spLocks noChangeArrowheads="1"/>
            </p:cNvSpPr>
            <p:nvPr/>
          </p:nvSpPr>
          <p:spPr bwMode="auto">
            <a:xfrm rot="21594277" flipH="1">
              <a:off x="4698296" y="2689395"/>
              <a:ext cx="1673190" cy="839867"/>
            </a:xfrm>
            <a:prstGeom prst="rect">
              <a:avLst/>
            </a:prstGeom>
            <a:noFill/>
            <a:ln w="9525">
              <a:noFill/>
              <a:miter lim="800000"/>
              <a:headEnd/>
              <a:tailEnd/>
            </a:ln>
          </p:spPr>
          <p:txBody>
            <a:bodyPr>
              <a:spAutoFit/>
            </a:bodyPr>
            <a:lstStyle/>
            <a:p>
              <a:pPr>
                <a:lnSpc>
                  <a:spcPts val="2000"/>
                </a:lnSpc>
                <a:spcBef>
                  <a:spcPct val="20000"/>
                </a:spcBef>
                <a:buClr>
                  <a:srgbClr val="009900"/>
                </a:buClr>
                <a:buSzPct val="80000"/>
              </a:pPr>
              <a:r>
                <a:rPr lang="zh-CN" altLang="en-US" sz="1400" smtClean="0">
                  <a:solidFill>
                    <a:srgbClr val="404040"/>
                  </a:solidFill>
                  <a:latin typeface="Arial" pitchFamily="34" charset="0"/>
                  <a:ea typeface="Microsoft YaHei" pitchFamily="34" charset="-122"/>
                  <a:cs typeface="Arial" pitchFamily="34" charset="0"/>
                </a:rPr>
                <a:t>了解课题的发展趋势以及判断课题的发展阶段。</a:t>
              </a:r>
            </a:p>
          </p:txBody>
        </p:sp>
        <p:sp>
          <p:nvSpPr>
            <p:cNvPr id="51209" name="TextBox 11"/>
            <p:cNvSpPr txBox="1">
              <a:spLocks noChangeArrowheads="1"/>
            </p:cNvSpPr>
            <p:nvPr/>
          </p:nvSpPr>
          <p:spPr bwMode="auto">
            <a:xfrm flipH="1">
              <a:off x="4788024" y="1700808"/>
              <a:ext cx="1424951" cy="830997"/>
            </a:xfrm>
            <a:prstGeom prst="rect">
              <a:avLst/>
            </a:prstGeom>
            <a:noFill/>
            <a:ln w="9525">
              <a:noFill/>
              <a:miter lim="800000"/>
              <a:headEnd/>
              <a:tailEnd/>
            </a:ln>
          </p:spPr>
          <p:txBody>
            <a:bodyPr>
              <a:spAutoFit/>
            </a:bodyPr>
            <a:lstStyle/>
            <a:p>
              <a:pPr algn="ctr"/>
              <a:r>
                <a:rPr lang="zh-CN" altLang="en-US" sz="2400" b="1" smtClean="0">
                  <a:solidFill>
                    <a:srgbClr val="984807"/>
                  </a:solidFill>
                  <a:latin typeface="Arial Rounded MT Bold" pitchFamily="34" charset="0"/>
                  <a:ea typeface="Microsoft YaHei" pitchFamily="34" charset="-122"/>
                  <a:cs typeface="Times New Roman" pitchFamily="18" charset="0"/>
                </a:rPr>
                <a:t>出版年份分析</a:t>
              </a:r>
            </a:p>
          </p:txBody>
        </p:sp>
      </p:grpSp>
      <p:pic>
        <p:nvPicPr>
          <p:cNvPr id="5122" name="Picture 2"/>
          <p:cNvPicPr>
            <a:picLocks noChangeAspect="1" noChangeArrowheads="1"/>
          </p:cNvPicPr>
          <p:nvPr/>
        </p:nvPicPr>
        <p:blipFill>
          <a:blip r:embed="rId5" cstate="print"/>
          <a:srcRect/>
          <a:stretch>
            <a:fillRect/>
          </a:stretch>
        </p:blipFill>
        <p:spPr bwMode="auto">
          <a:xfrm>
            <a:off x="888774" y="0"/>
            <a:ext cx="5294311" cy="7149704"/>
          </a:xfrm>
          <a:prstGeom prst="rect">
            <a:avLst/>
          </a:prstGeom>
          <a:noFill/>
          <a:ln w="9525">
            <a:noFill/>
            <a:miter lim="800000"/>
            <a:headEnd/>
            <a:tailEnd/>
          </a:ln>
        </p:spPr>
      </p:pic>
      <p:pic>
        <p:nvPicPr>
          <p:cNvPr id="5123" name="Picture 3"/>
          <p:cNvPicPr>
            <a:picLocks noChangeAspect="1" noChangeArrowheads="1"/>
          </p:cNvPicPr>
          <p:nvPr/>
        </p:nvPicPr>
        <p:blipFill>
          <a:blip r:embed="rId6" cstate="print"/>
          <a:srcRect/>
          <a:stretch>
            <a:fillRect/>
          </a:stretch>
        </p:blipFill>
        <p:spPr bwMode="auto">
          <a:xfrm>
            <a:off x="1160237" y="2915103"/>
            <a:ext cx="5937250" cy="3119483"/>
          </a:xfrm>
          <a:prstGeom prst="rect">
            <a:avLst/>
          </a:prstGeom>
          <a:noFill/>
          <a:ln w="9525">
            <a:noFill/>
            <a:miter lim="800000"/>
            <a:headEnd/>
            <a:tailEnd/>
          </a:ln>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arn(inHorizontal)">
                                      <p:cBhvr>
                                        <p:cTn id="12"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print"/>
          <a:srcRect/>
          <a:stretch>
            <a:fillRect/>
          </a:stretch>
        </p:blipFill>
        <p:spPr bwMode="auto">
          <a:xfrm>
            <a:off x="557893" y="471034"/>
            <a:ext cx="6286500" cy="5857875"/>
          </a:xfrm>
          <a:prstGeom prst="rect">
            <a:avLst/>
          </a:prstGeom>
          <a:noFill/>
          <a:ln w="9525">
            <a:noFill/>
            <a:miter lim="800000"/>
            <a:headEnd/>
            <a:tailEnd/>
          </a:ln>
        </p:spPr>
      </p:pic>
      <p:sp>
        <p:nvSpPr>
          <p:cNvPr id="50180" name="Slide Number Placeholder 3"/>
          <p:cNvSpPr>
            <a:spLocks noGrp="1"/>
          </p:cNvSpPr>
          <p:nvPr>
            <p:ph type="sldNum" sz="quarter" idx="11"/>
          </p:nvPr>
        </p:nvSpPr>
        <p:spPr>
          <a:noFill/>
        </p:spPr>
        <p:txBody>
          <a:bodyPr/>
          <a:lstStyle/>
          <a:p>
            <a:fld id="{8435A5D5-AEFC-4F3B-AAF0-B1B58F48E9A9}" type="slidenum">
              <a:rPr lang="en-US" altLang="en-US" smtClean="0">
                <a:latin typeface="Arial" pitchFamily="34" charset="0"/>
                <a:ea typeface="宋体" pitchFamily="2" charset="-122"/>
              </a:rPr>
              <a:pPr/>
              <a:t>17</a:t>
            </a:fld>
            <a:endParaRPr lang="en-US" altLang="en-US" smtClean="0">
              <a:latin typeface="Arial" pitchFamily="34" charset="0"/>
              <a:ea typeface="宋体" pitchFamily="2" charset="-122"/>
            </a:endParaRPr>
          </a:p>
        </p:txBody>
      </p:sp>
      <p:grpSp>
        <p:nvGrpSpPr>
          <p:cNvPr id="2" name="Group 13"/>
          <p:cNvGrpSpPr>
            <a:grpSpLocks/>
          </p:cNvGrpSpPr>
          <p:nvPr/>
        </p:nvGrpSpPr>
        <p:grpSpPr bwMode="auto">
          <a:xfrm>
            <a:off x="6835775" y="188913"/>
            <a:ext cx="2344738" cy="5621337"/>
            <a:chOff x="6084167" y="332656"/>
            <a:chExt cx="2344688" cy="5621867"/>
          </a:xfrm>
        </p:grpSpPr>
        <p:pic>
          <p:nvPicPr>
            <p:cNvPr id="50188" name="图片 11"/>
            <p:cNvPicPr>
              <a:picLocks noChangeAspect="1"/>
            </p:cNvPicPr>
            <p:nvPr/>
          </p:nvPicPr>
          <p:blipFill>
            <a:blip r:embed="rId5" cstate="print"/>
            <a:srcRect l="16907" t="10083" r="15219" b="7048"/>
            <a:stretch>
              <a:fillRect/>
            </a:stretch>
          </p:blipFill>
          <p:spPr bwMode="auto">
            <a:xfrm>
              <a:off x="6084167" y="332656"/>
              <a:ext cx="2344688" cy="5621867"/>
            </a:xfrm>
            <a:prstGeom prst="rect">
              <a:avLst/>
            </a:prstGeom>
            <a:noFill/>
            <a:ln w="9525">
              <a:noFill/>
              <a:miter lim="800000"/>
              <a:headEnd/>
              <a:tailEnd/>
            </a:ln>
          </p:spPr>
        </p:pic>
        <p:sp>
          <p:nvSpPr>
            <p:cNvPr id="50189" name="TextBox 9"/>
            <p:cNvSpPr txBox="1">
              <a:spLocks noChangeArrowheads="1"/>
            </p:cNvSpPr>
            <p:nvPr/>
          </p:nvSpPr>
          <p:spPr bwMode="auto">
            <a:xfrm rot="21594277" flipH="1">
              <a:off x="6395310" y="2218784"/>
              <a:ext cx="1673190" cy="1503504"/>
            </a:xfrm>
            <a:prstGeom prst="rect">
              <a:avLst/>
            </a:prstGeom>
            <a:noFill/>
            <a:ln w="9525">
              <a:noFill/>
              <a:miter lim="800000"/>
              <a:headEnd/>
              <a:tailEnd/>
            </a:ln>
          </p:spPr>
          <p:txBody>
            <a:bodyPr>
              <a:spAutoFit/>
            </a:bodyPr>
            <a:lstStyle/>
            <a:p>
              <a:pPr>
                <a:lnSpc>
                  <a:spcPts val="2000"/>
                </a:lnSpc>
                <a:spcBef>
                  <a:spcPct val="20000"/>
                </a:spcBef>
                <a:buClr>
                  <a:srgbClr val="009900"/>
                </a:buClr>
                <a:buSzPct val="80000"/>
              </a:pPr>
              <a:r>
                <a:rPr lang="en-US" altLang="zh-CN" sz="1400" smtClean="0">
                  <a:solidFill>
                    <a:srgbClr val="404040"/>
                  </a:solidFill>
                  <a:latin typeface="Arial" pitchFamily="34" charset="0"/>
                  <a:ea typeface="Microsoft YaHei" pitchFamily="34" charset="-122"/>
                  <a:cs typeface="Arial" pitchFamily="34" charset="0"/>
                </a:rPr>
                <a:t>-</a:t>
              </a:r>
              <a:r>
                <a:rPr lang="zh-CN" altLang="en-US" sz="1400" smtClean="0">
                  <a:solidFill>
                    <a:srgbClr val="404040"/>
                  </a:solidFill>
                  <a:latin typeface="Arial" pitchFamily="34" charset="0"/>
                  <a:ea typeface="Microsoft YaHei" pitchFamily="34" charset="-122"/>
                  <a:cs typeface="Arial" pitchFamily="34" charset="0"/>
                </a:rPr>
                <a:t>发现该领域的高产出研究人员</a:t>
              </a:r>
              <a:endParaRPr lang="en-US" altLang="zh-CN" sz="1400" smtClean="0">
                <a:solidFill>
                  <a:srgbClr val="404040"/>
                </a:solidFill>
                <a:latin typeface="Arial" pitchFamily="34" charset="0"/>
                <a:ea typeface="Microsoft YaHei" pitchFamily="34" charset="-122"/>
                <a:cs typeface="Arial" pitchFamily="34" charset="0"/>
              </a:endParaRPr>
            </a:p>
            <a:p>
              <a:pPr>
                <a:lnSpc>
                  <a:spcPts val="2000"/>
                </a:lnSpc>
                <a:spcBef>
                  <a:spcPct val="20000"/>
                </a:spcBef>
                <a:buClr>
                  <a:srgbClr val="009900"/>
                </a:buClr>
                <a:buSzPct val="80000"/>
              </a:pPr>
              <a:r>
                <a:rPr lang="en-US" altLang="zh-CN" sz="1400" smtClean="0">
                  <a:solidFill>
                    <a:srgbClr val="404040"/>
                  </a:solidFill>
                  <a:latin typeface="Arial" pitchFamily="34" charset="0"/>
                  <a:ea typeface="Microsoft YaHei" pitchFamily="34" charset="-122"/>
                  <a:cs typeface="Arial" pitchFamily="34" charset="0"/>
                </a:rPr>
                <a:t>-</a:t>
              </a:r>
              <a:r>
                <a:rPr lang="zh-CN" altLang="en-US" sz="1400" smtClean="0">
                  <a:solidFill>
                    <a:srgbClr val="404040"/>
                  </a:solidFill>
                  <a:latin typeface="Arial" pitchFamily="34" charset="0"/>
                  <a:ea typeface="Microsoft YaHei" pitchFamily="34" charset="-122"/>
                  <a:cs typeface="Arial" pitchFamily="34" charset="0"/>
                </a:rPr>
                <a:t>选择导师</a:t>
              </a:r>
              <a:endParaRPr lang="en-US" altLang="zh-CN" sz="1400" smtClean="0">
                <a:solidFill>
                  <a:srgbClr val="404040"/>
                </a:solidFill>
                <a:latin typeface="Arial" pitchFamily="34" charset="0"/>
                <a:ea typeface="Microsoft YaHei" pitchFamily="34" charset="-122"/>
                <a:cs typeface="Arial" pitchFamily="34" charset="0"/>
              </a:endParaRPr>
            </a:p>
            <a:p>
              <a:pPr>
                <a:lnSpc>
                  <a:spcPts val="2000"/>
                </a:lnSpc>
                <a:spcBef>
                  <a:spcPct val="20000"/>
                </a:spcBef>
                <a:buClr>
                  <a:srgbClr val="009900"/>
                </a:buClr>
                <a:buSzPct val="80000"/>
              </a:pPr>
              <a:r>
                <a:rPr lang="en-US" altLang="zh-CN" sz="1400" smtClean="0">
                  <a:solidFill>
                    <a:srgbClr val="404040"/>
                  </a:solidFill>
                  <a:latin typeface="Arial" pitchFamily="34" charset="0"/>
                  <a:ea typeface="Microsoft YaHei" pitchFamily="34" charset="-122"/>
                  <a:cs typeface="Arial" pitchFamily="34" charset="0"/>
                </a:rPr>
                <a:t>-</a:t>
              </a:r>
              <a:r>
                <a:rPr lang="zh-CN" altLang="en-US" sz="1400" smtClean="0">
                  <a:solidFill>
                    <a:srgbClr val="404040"/>
                  </a:solidFill>
                  <a:latin typeface="Arial" pitchFamily="34" charset="0"/>
                  <a:ea typeface="Microsoft YaHei" pitchFamily="34" charset="-122"/>
                  <a:cs typeface="Arial" pitchFamily="34" charset="0"/>
                </a:rPr>
                <a:t>选择同行审稿专家</a:t>
              </a:r>
              <a:endParaRPr lang="en-US" altLang="zh-CN" sz="1400" smtClean="0">
                <a:solidFill>
                  <a:srgbClr val="404040"/>
                </a:solidFill>
                <a:latin typeface="Arial" pitchFamily="34" charset="0"/>
                <a:ea typeface="Microsoft YaHei" pitchFamily="34" charset="-122"/>
                <a:cs typeface="Arial" pitchFamily="34" charset="0"/>
              </a:endParaRPr>
            </a:p>
            <a:p>
              <a:pPr>
                <a:lnSpc>
                  <a:spcPts val="2000"/>
                </a:lnSpc>
                <a:spcBef>
                  <a:spcPct val="20000"/>
                </a:spcBef>
                <a:buClr>
                  <a:srgbClr val="009900"/>
                </a:buClr>
                <a:buSzPct val="80000"/>
              </a:pPr>
              <a:r>
                <a:rPr lang="en-US" altLang="zh-CN" sz="1400" smtClean="0">
                  <a:solidFill>
                    <a:srgbClr val="404040"/>
                  </a:solidFill>
                  <a:latin typeface="Arial" pitchFamily="34" charset="0"/>
                  <a:ea typeface="Microsoft YaHei" pitchFamily="34" charset="-122"/>
                  <a:cs typeface="Arial" pitchFamily="34" charset="0"/>
                </a:rPr>
                <a:t>-</a:t>
              </a:r>
              <a:r>
                <a:rPr lang="zh-CN" altLang="en-US" sz="1400" smtClean="0">
                  <a:solidFill>
                    <a:srgbClr val="404040"/>
                  </a:solidFill>
                  <a:latin typeface="Arial" pitchFamily="34" charset="0"/>
                  <a:ea typeface="Microsoft YaHei" pitchFamily="34" charset="-122"/>
                  <a:cs typeface="Arial" pitchFamily="34" charset="0"/>
                </a:rPr>
                <a:t>选择潜在的合作者</a:t>
              </a:r>
              <a:endParaRPr lang="en-US" altLang="zh-CN" sz="1400" smtClean="0">
                <a:solidFill>
                  <a:srgbClr val="404040"/>
                </a:solidFill>
                <a:latin typeface="Arial" pitchFamily="34" charset="0"/>
                <a:ea typeface="Microsoft YaHei" pitchFamily="34" charset="-122"/>
                <a:cs typeface="Arial" pitchFamily="34" charset="0"/>
              </a:endParaRPr>
            </a:p>
          </p:txBody>
        </p:sp>
        <p:sp>
          <p:nvSpPr>
            <p:cNvPr id="50190" name="TextBox 10"/>
            <p:cNvSpPr txBox="1">
              <a:spLocks noChangeArrowheads="1"/>
            </p:cNvSpPr>
            <p:nvPr/>
          </p:nvSpPr>
          <p:spPr bwMode="auto">
            <a:xfrm flipH="1">
              <a:off x="6484640" y="1562035"/>
              <a:ext cx="1424951" cy="387798"/>
            </a:xfrm>
            <a:prstGeom prst="rect">
              <a:avLst/>
            </a:prstGeom>
            <a:noFill/>
            <a:ln w="9525">
              <a:noFill/>
              <a:miter lim="800000"/>
              <a:headEnd/>
              <a:tailEnd/>
            </a:ln>
          </p:spPr>
          <p:txBody>
            <a:bodyPr>
              <a:spAutoFit/>
            </a:bodyPr>
            <a:lstStyle/>
            <a:p>
              <a:pPr algn="ctr">
                <a:lnSpc>
                  <a:spcPct val="80000"/>
                </a:lnSpc>
              </a:pPr>
              <a:r>
                <a:rPr lang="zh-CN" altLang="en-US" sz="2400" b="1" smtClean="0">
                  <a:solidFill>
                    <a:srgbClr val="984807"/>
                  </a:solidFill>
                  <a:latin typeface="Arial Rounded MT Bold" pitchFamily="34" charset="0"/>
                  <a:ea typeface="Microsoft YaHei" pitchFamily="34" charset="-122"/>
                  <a:cs typeface="Times New Roman" pitchFamily="18" charset="0"/>
                </a:rPr>
                <a:t>作者分析</a:t>
              </a:r>
            </a:p>
          </p:txBody>
        </p:sp>
      </p:grpSp>
      <p:sp>
        <p:nvSpPr>
          <p:cNvPr id="19" name="圆角矩形 21"/>
          <p:cNvSpPr>
            <a:spLocks noChangeArrowheads="1"/>
          </p:cNvSpPr>
          <p:nvPr/>
        </p:nvSpPr>
        <p:spPr bwMode="auto">
          <a:xfrm>
            <a:off x="2032000" y="3719285"/>
            <a:ext cx="2438400" cy="18505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smtClean="0">
              <a:solidFill>
                <a:srgbClr val="4B4B4B"/>
              </a:solidFill>
              <a:latin typeface="Arial" pitchFamily="34" charset="0"/>
              <a:ea typeface="宋体" pitchFamily="2" charset="-122"/>
              <a:cs typeface="Arial" pitchFamily="34" charset="0"/>
            </a:endParaRPr>
          </a:p>
        </p:txBody>
      </p:sp>
      <p:sp>
        <p:nvSpPr>
          <p:cNvPr id="24" name="圆角矩形 21"/>
          <p:cNvSpPr>
            <a:spLocks noChangeArrowheads="1"/>
          </p:cNvSpPr>
          <p:nvPr/>
        </p:nvSpPr>
        <p:spPr bwMode="auto">
          <a:xfrm>
            <a:off x="875393" y="1169307"/>
            <a:ext cx="1223963" cy="217488"/>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smtClean="0">
              <a:solidFill>
                <a:srgbClr val="4B4B4B"/>
              </a:solidFill>
              <a:latin typeface="Arial" pitchFamily="34" charset="0"/>
              <a:ea typeface="宋体" pitchFamily="2" charset="-122"/>
              <a:cs typeface="Arial" pitchFamily="34" charset="0"/>
            </a:endParaRPr>
          </a:p>
        </p:txBody>
      </p:sp>
      <p:pic>
        <p:nvPicPr>
          <p:cNvPr id="13" name="Picture 11"/>
          <p:cNvPicPr>
            <a:picLocks noGrp="1" noChangeAspect="1" noChangeArrowheads="1"/>
          </p:cNvPicPr>
          <p:nvPr>
            <p:ph idx="1"/>
          </p:nvPr>
        </p:nvPicPr>
        <p:blipFill>
          <a:blip r:embed="rId6" cstate="print"/>
          <a:srcRect/>
          <a:stretch>
            <a:fillRect/>
          </a:stretch>
        </p:blipFill>
        <p:spPr>
          <a:xfrm>
            <a:off x="628209" y="4165596"/>
            <a:ext cx="1751441" cy="2097314"/>
          </a:xfrm>
          <a:noFill/>
        </p:spPr>
      </p:pic>
      <p:sp>
        <p:nvSpPr>
          <p:cNvPr id="14" name="TextBox 13"/>
          <p:cNvSpPr txBox="1"/>
          <p:nvPr/>
        </p:nvSpPr>
        <p:spPr>
          <a:xfrm>
            <a:off x="2480399" y="4304789"/>
            <a:ext cx="5487956" cy="1815882"/>
          </a:xfrm>
          <a:prstGeom prst="rect">
            <a:avLst/>
          </a:prstGeom>
          <a:solidFill>
            <a:schemeClr val="tx2"/>
          </a:solidFill>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1600" b="1" dirty="0"/>
              <a:t>Karl </a:t>
            </a:r>
            <a:r>
              <a:rPr lang="en-US" sz="1600" b="1" dirty="0" err="1"/>
              <a:t>Wah</a:t>
            </a:r>
            <a:r>
              <a:rPr lang="en-US" sz="1600" b="1" dirty="0"/>
              <a:t>-Keung TSIM (</a:t>
            </a:r>
            <a:r>
              <a:rPr lang="zh-CN" altLang="en-US" sz="1600" b="1" dirty="0"/>
              <a:t>詹华强</a:t>
            </a:r>
            <a:r>
              <a:rPr lang="en-US" altLang="zh-CN" sz="1600" b="1" dirty="0"/>
              <a:t>)</a:t>
            </a:r>
            <a:r>
              <a:rPr lang="zh-CN" altLang="en-US" sz="1600" b="1" dirty="0"/>
              <a:t> </a:t>
            </a:r>
            <a:endParaRPr lang="zh-CN" altLang="en-US" sz="1600" dirty="0"/>
          </a:p>
          <a:p>
            <a:pPr>
              <a:buFont typeface="Wingdings" pitchFamily="2" charset="2"/>
              <a:buChar char="v"/>
              <a:defRPr/>
            </a:pPr>
            <a:r>
              <a:rPr lang="zh-CN" altLang="en-US" sz="1600" dirty="0"/>
              <a:t>香港科技大学教授</a:t>
            </a:r>
            <a:endParaRPr lang="en-US" altLang="zh-CN" sz="1600" dirty="0">
              <a:solidFill>
                <a:srgbClr val="FFFFFF"/>
              </a:solidFill>
              <a:latin typeface="+mn-ea"/>
            </a:endParaRPr>
          </a:p>
          <a:p>
            <a:pPr>
              <a:buFont typeface="Wingdings" pitchFamily="2" charset="2"/>
              <a:buChar char="v"/>
              <a:defRPr/>
            </a:pPr>
            <a:r>
              <a:rPr lang="zh-CN" altLang="en-US" sz="1600" dirty="0"/>
              <a:t>香港科技大学中药研发中心主任</a:t>
            </a:r>
            <a:endParaRPr lang="en-US" altLang="zh-CN" sz="1600" dirty="0"/>
          </a:p>
          <a:p>
            <a:pPr>
              <a:buFont typeface="Wingdings" pitchFamily="2" charset="2"/>
              <a:buChar char="v"/>
              <a:defRPr/>
            </a:pPr>
            <a:r>
              <a:rPr lang="zh-CN" altLang="en-US" sz="1600" dirty="0"/>
              <a:t>香港特区中药专家委员会委员；香港中药标准科学委员会专家</a:t>
            </a:r>
            <a:endParaRPr lang="en-US" altLang="zh-CN" sz="1600" dirty="0"/>
          </a:p>
          <a:p>
            <a:pPr>
              <a:buFont typeface="Wingdings" pitchFamily="2" charset="2"/>
              <a:buChar char="v"/>
              <a:defRPr/>
            </a:pPr>
            <a:r>
              <a:rPr lang="zh-CN" altLang="en-US" sz="1600" dirty="0"/>
              <a:t>主要致力于神经生物学、从化学和分子水平研究中药材的地道性研究；並从细胞学水平研究中药复方的机理研究</a:t>
            </a:r>
            <a:endParaRPr lang="en-US" altLang="zh-CN" sz="1600" dirty="0">
              <a:latin typeface="+mn-ea"/>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3"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srcRect/>
          <a:stretch>
            <a:fillRect/>
          </a:stretch>
        </p:blipFill>
        <p:spPr bwMode="auto">
          <a:xfrm>
            <a:off x="551543" y="548141"/>
            <a:ext cx="7923213" cy="5819775"/>
          </a:xfrm>
          <a:prstGeom prst="rect">
            <a:avLst/>
          </a:prstGeom>
          <a:noFill/>
          <a:ln w="9525">
            <a:noFill/>
            <a:miter lim="800000"/>
            <a:headEnd/>
            <a:tailEnd/>
          </a:ln>
        </p:spPr>
      </p:pic>
      <p:sp>
        <p:nvSpPr>
          <p:cNvPr id="52226" name="Rectangle 20"/>
          <p:cNvSpPr>
            <a:spLocks noChangeArrowheads="1"/>
          </p:cNvSpPr>
          <p:nvPr/>
        </p:nvSpPr>
        <p:spPr bwMode="auto">
          <a:xfrm>
            <a:off x="684213" y="1196975"/>
            <a:ext cx="7561262"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smtClean="0">
              <a:solidFill>
                <a:srgbClr val="4B4B4B"/>
              </a:solidFill>
              <a:latin typeface="Arial" pitchFamily="34" charset="0"/>
              <a:ea typeface="宋体" pitchFamily="2" charset="-122"/>
              <a:cs typeface="Arial" pitchFamily="34" charset="0"/>
            </a:endParaRPr>
          </a:p>
        </p:txBody>
      </p:sp>
      <p:sp>
        <p:nvSpPr>
          <p:cNvPr id="52228" name="Slide Number Placeholder 3"/>
          <p:cNvSpPr>
            <a:spLocks noGrp="1"/>
          </p:cNvSpPr>
          <p:nvPr>
            <p:ph type="sldNum" sz="quarter" idx="11"/>
          </p:nvPr>
        </p:nvSpPr>
        <p:spPr>
          <a:noFill/>
        </p:spPr>
        <p:txBody>
          <a:bodyPr/>
          <a:lstStyle/>
          <a:p>
            <a:fld id="{B84E1E14-CE4A-4DDD-B04E-E3674CEDF217}" type="slidenum">
              <a:rPr lang="en-US" altLang="en-US" smtClean="0">
                <a:latin typeface="Arial" pitchFamily="34" charset="0"/>
                <a:ea typeface="宋体" pitchFamily="2" charset="-122"/>
              </a:rPr>
              <a:pPr/>
              <a:t>18</a:t>
            </a:fld>
            <a:endParaRPr lang="en-US" altLang="en-US" smtClean="0">
              <a:latin typeface="Arial" pitchFamily="34" charset="0"/>
              <a:ea typeface="宋体" pitchFamily="2" charset="-122"/>
            </a:endParaRPr>
          </a:p>
        </p:txBody>
      </p:sp>
      <p:grpSp>
        <p:nvGrpSpPr>
          <p:cNvPr id="2" name="Group 14"/>
          <p:cNvGrpSpPr>
            <a:grpSpLocks/>
          </p:cNvGrpSpPr>
          <p:nvPr/>
        </p:nvGrpSpPr>
        <p:grpSpPr bwMode="auto">
          <a:xfrm>
            <a:off x="6799263" y="0"/>
            <a:ext cx="2344737" cy="5621338"/>
            <a:chOff x="4283968" y="620688"/>
            <a:chExt cx="2344688" cy="5621867"/>
          </a:xfrm>
        </p:grpSpPr>
        <p:pic>
          <p:nvPicPr>
            <p:cNvPr id="52230" name="图片 11"/>
            <p:cNvPicPr>
              <a:picLocks noChangeAspect="1"/>
            </p:cNvPicPr>
            <p:nvPr/>
          </p:nvPicPr>
          <p:blipFill>
            <a:blip r:embed="rId5" cstate="print"/>
            <a:srcRect l="16907" t="10083" r="15219" b="7048"/>
            <a:stretch>
              <a:fillRect/>
            </a:stretch>
          </p:blipFill>
          <p:spPr bwMode="auto">
            <a:xfrm>
              <a:off x="4283968" y="620688"/>
              <a:ext cx="2344688" cy="5621867"/>
            </a:xfrm>
            <a:prstGeom prst="rect">
              <a:avLst/>
            </a:prstGeom>
            <a:noFill/>
            <a:ln w="9525">
              <a:noFill/>
              <a:miter lim="800000"/>
              <a:headEnd/>
              <a:tailEnd/>
            </a:ln>
          </p:spPr>
        </p:pic>
        <p:sp>
          <p:nvSpPr>
            <p:cNvPr id="52231" name="TextBox 16"/>
            <p:cNvSpPr txBox="1">
              <a:spLocks noChangeArrowheads="1"/>
            </p:cNvSpPr>
            <p:nvPr/>
          </p:nvSpPr>
          <p:spPr bwMode="auto">
            <a:xfrm rot="21594277" flipH="1">
              <a:off x="4569712" y="1917798"/>
              <a:ext cx="1944646" cy="2437041"/>
            </a:xfrm>
            <a:prstGeom prst="rect">
              <a:avLst/>
            </a:prstGeom>
            <a:noFill/>
            <a:ln w="9525">
              <a:noFill/>
              <a:miter lim="800000"/>
              <a:headEnd/>
              <a:tailEnd/>
            </a:ln>
          </p:spPr>
          <p:txBody>
            <a:bodyPr>
              <a:spAutoFit/>
            </a:bodyPr>
            <a:lstStyle/>
            <a:p>
              <a:pPr>
                <a:lnSpc>
                  <a:spcPts val="2000"/>
                </a:lnSpc>
                <a:spcBef>
                  <a:spcPct val="20000"/>
                </a:spcBef>
                <a:buClr>
                  <a:srgbClr val="009900"/>
                </a:buClr>
                <a:buSzPct val="80000"/>
              </a:pPr>
              <a:endParaRPr lang="en-US" altLang="zh-CN" sz="1400" smtClean="0">
                <a:solidFill>
                  <a:srgbClr val="404040"/>
                </a:solidFill>
                <a:latin typeface="Arial" pitchFamily="34" charset="0"/>
                <a:ea typeface="Microsoft YaHei" pitchFamily="34" charset="-122"/>
                <a:cs typeface="Arial" pitchFamily="34" charset="0"/>
              </a:endParaRPr>
            </a:p>
            <a:p>
              <a:pPr>
                <a:lnSpc>
                  <a:spcPct val="150000"/>
                </a:lnSpc>
                <a:spcBef>
                  <a:spcPct val="20000"/>
                </a:spcBef>
                <a:buClr>
                  <a:srgbClr val="009900"/>
                </a:buClr>
                <a:buSzPct val="80000"/>
              </a:pPr>
              <a:r>
                <a:rPr lang="en-US" altLang="zh-CN" sz="1400" smtClean="0">
                  <a:solidFill>
                    <a:srgbClr val="404040"/>
                  </a:solidFill>
                  <a:latin typeface="Arial" pitchFamily="34" charset="0"/>
                  <a:ea typeface="Microsoft YaHei" pitchFamily="34" charset="-122"/>
                  <a:cs typeface="Arial" pitchFamily="34" charset="0"/>
                </a:rPr>
                <a:t>- </a:t>
              </a:r>
              <a:r>
                <a:rPr lang="zh-CN" altLang="en-US" sz="1400" smtClean="0">
                  <a:solidFill>
                    <a:srgbClr val="404040"/>
                  </a:solidFill>
                  <a:latin typeface="Arial" pitchFamily="34" charset="0"/>
                  <a:ea typeface="Microsoft YaHei" pitchFamily="34" charset="-122"/>
                  <a:cs typeface="Arial" pitchFamily="34" charset="0"/>
                </a:rPr>
                <a:t>发现该领域高产出的大学及研究机构</a:t>
              </a:r>
            </a:p>
            <a:p>
              <a:pPr>
                <a:lnSpc>
                  <a:spcPct val="150000"/>
                </a:lnSpc>
                <a:spcBef>
                  <a:spcPct val="20000"/>
                </a:spcBef>
                <a:buClr>
                  <a:srgbClr val="009900"/>
                </a:buClr>
                <a:buSzPct val="80000"/>
                <a:buFontTx/>
                <a:buChar char="-"/>
              </a:pPr>
              <a:r>
                <a:rPr lang="zh-CN" altLang="en-US" sz="1400" smtClean="0">
                  <a:solidFill>
                    <a:srgbClr val="404040"/>
                  </a:solidFill>
                  <a:latin typeface="Arial" pitchFamily="34" charset="0"/>
                  <a:ea typeface="Microsoft YaHei" pitchFamily="34" charset="-122"/>
                  <a:cs typeface="Arial" pitchFamily="34" charset="0"/>
                </a:rPr>
                <a:t> 有利于机构间的合作</a:t>
              </a:r>
            </a:p>
            <a:p>
              <a:pPr>
                <a:lnSpc>
                  <a:spcPct val="150000"/>
                </a:lnSpc>
                <a:spcBef>
                  <a:spcPct val="20000"/>
                </a:spcBef>
                <a:buClr>
                  <a:srgbClr val="009900"/>
                </a:buClr>
                <a:buSzPct val="80000"/>
                <a:buFontTx/>
                <a:buChar char="-"/>
              </a:pPr>
              <a:r>
                <a:rPr lang="zh-CN" altLang="en-US" sz="1400" smtClean="0">
                  <a:solidFill>
                    <a:srgbClr val="404040"/>
                  </a:solidFill>
                  <a:latin typeface="Arial" pitchFamily="34" charset="0"/>
                  <a:ea typeface="Microsoft YaHei" pitchFamily="34" charset="-122"/>
                  <a:cs typeface="Arial" pitchFamily="34" charset="0"/>
                </a:rPr>
                <a:t> 发现深造的研究机构 </a:t>
              </a:r>
            </a:p>
            <a:p>
              <a:pPr>
                <a:lnSpc>
                  <a:spcPct val="150000"/>
                </a:lnSpc>
                <a:spcBef>
                  <a:spcPct val="20000"/>
                </a:spcBef>
                <a:buClr>
                  <a:srgbClr val="009900"/>
                </a:buClr>
                <a:buSzPct val="80000"/>
                <a:buFontTx/>
                <a:buChar char="-"/>
              </a:pPr>
              <a:endParaRPr lang="en-US" altLang="zh-CN" sz="1400" smtClean="0">
                <a:solidFill>
                  <a:srgbClr val="404040"/>
                </a:solidFill>
                <a:latin typeface="Arial" pitchFamily="34" charset="0"/>
                <a:ea typeface="Microsoft YaHei" pitchFamily="34" charset="-122"/>
                <a:cs typeface="Arial" pitchFamily="34" charset="0"/>
              </a:endParaRPr>
            </a:p>
            <a:p>
              <a:pPr>
                <a:lnSpc>
                  <a:spcPts val="2000"/>
                </a:lnSpc>
                <a:spcBef>
                  <a:spcPct val="20000"/>
                </a:spcBef>
                <a:buClr>
                  <a:srgbClr val="009900"/>
                </a:buClr>
                <a:buSzPct val="80000"/>
              </a:pPr>
              <a:endParaRPr lang="zh-CN" altLang="en-US" sz="1400" smtClean="0">
                <a:solidFill>
                  <a:srgbClr val="404040"/>
                </a:solidFill>
                <a:latin typeface="Arial" pitchFamily="34" charset="0"/>
                <a:ea typeface="Microsoft YaHei" pitchFamily="34" charset="-122"/>
                <a:cs typeface="Arial" pitchFamily="34" charset="0"/>
              </a:endParaRPr>
            </a:p>
          </p:txBody>
        </p:sp>
        <p:sp>
          <p:nvSpPr>
            <p:cNvPr id="52232" name="TextBox 17"/>
            <p:cNvSpPr txBox="1">
              <a:spLocks noChangeArrowheads="1"/>
            </p:cNvSpPr>
            <p:nvPr/>
          </p:nvSpPr>
          <p:spPr bwMode="auto">
            <a:xfrm flipH="1">
              <a:off x="4716016" y="1700808"/>
              <a:ext cx="1584176" cy="461665"/>
            </a:xfrm>
            <a:prstGeom prst="rect">
              <a:avLst/>
            </a:prstGeom>
            <a:noFill/>
            <a:ln w="9525">
              <a:noFill/>
              <a:miter lim="800000"/>
              <a:headEnd/>
              <a:tailEnd/>
            </a:ln>
          </p:spPr>
          <p:txBody>
            <a:bodyPr>
              <a:spAutoFit/>
            </a:bodyPr>
            <a:lstStyle/>
            <a:p>
              <a:pPr algn="ctr"/>
              <a:r>
                <a:rPr lang="zh-CN" altLang="en-US" sz="2400" b="1" smtClean="0">
                  <a:solidFill>
                    <a:srgbClr val="984807"/>
                  </a:solidFill>
                  <a:latin typeface="Arial Rounded MT Bold" pitchFamily="34" charset="0"/>
                  <a:ea typeface="Microsoft YaHei" pitchFamily="34" charset="-122"/>
                  <a:cs typeface="Times New Roman" pitchFamily="18" charset="0"/>
                </a:rPr>
                <a:t>机构分析</a:t>
              </a:r>
            </a:p>
          </p:txBody>
        </p:sp>
      </p:grpSp>
      <p:sp>
        <p:nvSpPr>
          <p:cNvPr id="10" name="圆角矩形 21"/>
          <p:cNvSpPr>
            <a:spLocks noChangeArrowheads="1"/>
          </p:cNvSpPr>
          <p:nvPr/>
        </p:nvSpPr>
        <p:spPr bwMode="auto">
          <a:xfrm>
            <a:off x="638402" y="1780720"/>
            <a:ext cx="1785483" cy="251279"/>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smtClean="0">
              <a:solidFill>
                <a:srgbClr val="4B4B4B"/>
              </a:solidFill>
              <a:latin typeface="Arial" pitchFamily="34" charset="0"/>
              <a:ea typeface="宋体" pitchFamily="2" charset="-122"/>
              <a:cs typeface="Arial" pitchFamily="34" charset="0"/>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srcRect/>
          <a:stretch>
            <a:fillRect/>
          </a:stretch>
        </p:blipFill>
        <p:spPr bwMode="auto">
          <a:xfrm>
            <a:off x="568108" y="761093"/>
            <a:ext cx="6961187" cy="5829300"/>
          </a:xfrm>
          <a:prstGeom prst="rect">
            <a:avLst/>
          </a:prstGeom>
          <a:noFill/>
          <a:ln w="9525">
            <a:noFill/>
            <a:miter lim="800000"/>
            <a:headEnd/>
            <a:tailEnd/>
          </a:ln>
        </p:spPr>
      </p:pic>
      <p:sp>
        <p:nvSpPr>
          <p:cNvPr id="53252" name="Slide Number Placeholder 3"/>
          <p:cNvSpPr>
            <a:spLocks noGrp="1"/>
          </p:cNvSpPr>
          <p:nvPr>
            <p:ph type="sldNum" sz="quarter" idx="11"/>
          </p:nvPr>
        </p:nvSpPr>
        <p:spPr>
          <a:noFill/>
        </p:spPr>
        <p:txBody>
          <a:bodyPr/>
          <a:lstStyle/>
          <a:p>
            <a:fld id="{69D89952-58B0-43DA-BABB-1C870AD63386}" type="slidenum">
              <a:rPr lang="en-US" altLang="en-US" smtClean="0">
                <a:latin typeface="Arial" pitchFamily="34" charset="0"/>
                <a:ea typeface="宋体" pitchFamily="2" charset="-122"/>
              </a:rPr>
              <a:pPr/>
              <a:t>19</a:t>
            </a:fld>
            <a:endParaRPr lang="en-US" altLang="en-US" smtClean="0">
              <a:latin typeface="Arial" pitchFamily="34" charset="0"/>
              <a:ea typeface="宋体" pitchFamily="2" charset="-122"/>
            </a:endParaRPr>
          </a:p>
        </p:txBody>
      </p:sp>
      <p:grpSp>
        <p:nvGrpSpPr>
          <p:cNvPr id="2" name="Group 9"/>
          <p:cNvGrpSpPr>
            <a:grpSpLocks/>
          </p:cNvGrpSpPr>
          <p:nvPr/>
        </p:nvGrpSpPr>
        <p:grpSpPr bwMode="auto">
          <a:xfrm>
            <a:off x="6516688" y="476250"/>
            <a:ext cx="2344737" cy="5622925"/>
            <a:chOff x="4283968" y="620688"/>
            <a:chExt cx="2344688" cy="5621867"/>
          </a:xfrm>
        </p:grpSpPr>
        <p:pic>
          <p:nvPicPr>
            <p:cNvPr id="53257" name="图片 11"/>
            <p:cNvPicPr>
              <a:picLocks noChangeAspect="1"/>
            </p:cNvPicPr>
            <p:nvPr/>
          </p:nvPicPr>
          <p:blipFill>
            <a:blip r:embed="rId5" cstate="print"/>
            <a:srcRect l="16907" t="10083" r="15219" b="7048"/>
            <a:stretch>
              <a:fillRect/>
            </a:stretch>
          </p:blipFill>
          <p:spPr bwMode="auto">
            <a:xfrm>
              <a:off x="4283968" y="620688"/>
              <a:ext cx="2344688" cy="5621867"/>
            </a:xfrm>
            <a:prstGeom prst="rect">
              <a:avLst/>
            </a:prstGeom>
            <a:noFill/>
            <a:ln w="9525">
              <a:noFill/>
              <a:miter lim="800000"/>
              <a:headEnd/>
              <a:tailEnd/>
            </a:ln>
          </p:spPr>
        </p:pic>
        <p:sp>
          <p:nvSpPr>
            <p:cNvPr id="53258" name="TextBox 12"/>
            <p:cNvSpPr txBox="1">
              <a:spLocks noChangeArrowheads="1"/>
            </p:cNvSpPr>
            <p:nvPr/>
          </p:nvSpPr>
          <p:spPr bwMode="auto">
            <a:xfrm rot="21594277" flipH="1">
              <a:off x="4698296" y="2265029"/>
              <a:ext cx="1673190" cy="2026857"/>
            </a:xfrm>
            <a:prstGeom prst="rect">
              <a:avLst/>
            </a:prstGeom>
            <a:noFill/>
            <a:ln w="9525">
              <a:noFill/>
              <a:miter lim="800000"/>
              <a:headEnd/>
              <a:tailEnd/>
            </a:ln>
          </p:spPr>
          <p:txBody>
            <a:bodyPr>
              <a:spAutoFit/>
            </a:bodyPr>
            <a:lstStyle/>
            <a:p>
              <a:pPr>
                <a:lnSpc>
                  <a:spcPts val="2000"/>
                </a:lnSpc>
                <a:spcBef>
                  <a:spcPct val="20000"/>
                </a:spcBef>
                <a:buClr>
                  <a:srgbClr val="009900"/>
                </a:buClr>
                <a:buSzPct val="80000"/>
              </a:pPr>
              <a:endParaRPr lang="en-US" altLang="zh-CN" sz="1400" smtClean="0">
                <a:solidFill>
                  <a:srgbClr val="404040"/>
                </a:solidFill>
                <a:latin typeface="Arial" pitchFamily="34" charset="0"/>
                <a:ea typeface="Microsoft YaHei" pitchFamily="34" charset="-122"/>
                <a:cs typeface="Arial" pitchFamily="34" charset="0"/>
              </a:endParaRPr>
            </a:p>
            <a:p>
              <a:pPr>
                <a:lnSpc>
                  <a:spcPct val="150000"/>
                </a:lnSpc>
                <a:spcBef>
                  <a:spcPct val="20000"/>
                </a:spcBef>
                <a:buClr>
                  <a:srgbClr val="009900"/>
                </a:buClr>
                <a:buSzPct val="80000"/>
              </a:pPr>
              <a:r>
                <a:rPr lang="en-US" altLang="zh-CN" sz="1400" smtClean="0">
                  <a:solidFill>
                    <a:srgbClr val="404040"/>
                  </a:solidFill>
                  <a:latin typeface="Arial" pitchFamily="34" charset="0"/>
                  <a:ea typeface="Microsoft YaHei" pitchFamily="34" charset="-122"/>
                  <a:cs typeface="Arial" pitchFamily="34" charset="0"/>
                </a:rPr>
                <a:t>-</a:t>
              </a:r>
              <a:r>
                <a:rPr lang="zh-CN" altLang="en-US" sz="1400" smtClean="0">
                  <a:solidFill>
                    <a:srgbClr val="404040"/>
                  </a:solidFill>
                  <a:latin typeface="Arial" pitchFamily="34" charset="0"/>
                  <a:ea typeface="Microsoft YaHei" pitchFamily="34" charset="-122"/>
                  <a:cs typeface="Arial" pitchFamily="34" charset="0"/>
                </a:rPr>
                <a:t>发现该领域高产出的国家</a:t>
              </a:r>
              <a:r>
                <a:rPr lang="en-US" altLang="zh-CN" sz="1400" smtClean="0">
                  <a:solidFill>
                    <a:srgbClr val="404040"/>
                  </a:solidFill>
                  <a:latin typeface="Arial" pitchFamily="34" charset="0"/>
                  <a:ea typeface="Microsoft YaHei" pitchFamily="34" charset="-122"/>
                  <a:cs typeface="Arial" pitchFamily="34" charset="0"/>
                </a:rPr>
                <a:t>/</a:t>
              </a:r>
              <a:r>
                <a:rPr lang="zh-CN" altLang="en-US" sz="1400" smtClean="0">
                  <a:solidFill>
                    <a:srgbClr val="404040"/>
                  </a:solidFill>
                  <a:latin typeface="Arial" pitchFamily="34" charset="0"/>
                  <a:ea typeface="Microsoft YaHei" pitchFamily="34" charset="-122"/>
                  <a:cs typeface="Arial" pitchFamily="34" charset="0"/>
                </a:rPr>
                <a:t>地区。</a:t>
              </a:r>
              <a:endParaRPr lang="en-US" altLang="zh-CN" sz="1400" smtClean="0">
                <a:solidFill>
                  <a:srgbClr val="404040"/>
                </a:solidFill>
                <a:latin typeface="Arial" pitchFamily="34" charset="0"/>
                <a:ea typeface="Microsoft YaHei" pitchFamily="34" charset="-122"/>
                <a:cs typeface="Arial" pitchFamily="34" charset="0"/>
              </a:endParaRPr>
            </a:p>
            <a:p>
              <a:pPr>
                <a:lnSpc>
                  <a:spcPct val="150000"/>
                </a:lnSpc>
                <a:spcBef>
                  <a:spcPct val="20000"/>
                </a:spcBef>
                <a:buClr>
                  <a:srgbClr val="009900"/>
                </a:buClr>
                <a:buSzPct val="80000"/>
              </a:pPr>
              <a:r>
                <a:rPr lang="en-US" altLang="zh-CN" sz="1400" smtClean="0">
                  <a:solidFill>
                    <a:srgbClr val="404040"/>
                  </a:solidFill>
                  <a:latin typeface="Arial" pitchFamily="34" charset="0"/>
                  <a:ea typeface="Microsoft YaHei" pitchFamily="34" charset="-122"/>
                  <a:cs typeface="Arial" pitchFamily="34" charset="0"/>
                </a:rPr>
                <a:t>- </a:t>
              </a:r>
              <a:r>
                <a:rPr lang="zh-CN" altLang="en-US" sz="1400" smtClean="0">
                  <a:solidFill>
                    <a:srgbClr val="404040"/>
                  </a:solidFill>
                  <a:latin typeface="Arial" pitchFamily="34" charset="0"/>
                  <a:ea typeface="Microsoft YaHei" pitchFamily="34" charset="-122"/>
                  <a:cs typeface="Arial" pitchFamily="34" charset="0"/>
                </a:rPr>
                <a:t>进行国家与地区间的研究对比。</a:t>
              </a:r>
              <a:endParaRPr lang="en-US" altLang="zh-CN" sz="1400" smtClean="0">
                <a:solidFill>
                  <a:srgbClr val="404040"/>
                </a:solidFill>
                <a:latin typeface="Arial" pitchFamily="34" charset="0"/>
                <a:ea typeface="Microsoft YaHei" pitchFamily="34" charset="-122"/>
                <a:cs typeface="Arial" pitchFamily="34" charset="0"/>
              </a:endParaRPr>
            </a:p>
            <a:p>
              <a:pPr>
                <a:lnSpc>
                  <a:spcPts val="2000"/>
                </a:lnSpc>
                <a:spcBef>
                  <a:spcPct val="20000"/>
                </a:spcBef>
                <a:buClr>
                  <a:srgbClr val="009900"/>
                </a:buClr>
                <a:buSzPct val="80000"/>
              </a:pPr>
              <a:endParaRPr lang="zh-CN" altLang="en-US" sz="1400" smtClean="0">
                <a:solidFill>
                  <a:srgbClr val="404040"/>
                </a:solidFill>
                <a:latin typeface="Arial" pitchFamily="34" charset="0"/>
                <a:ea typeface="Microsoft YaHei" pitchFamily="34" charset="-122"/>
                <a:cs typeface="Arial" pitchFamily="34" charset="0"/>
              </a:endParaRPr>
            </a:p>
          </p:txBody>
        </p:sp>
        <p:sp>
          <p:nvSpPr>
            <p:cNvPr id="53259" name="TextBox 13"/>
            <p:cNvSpPr txBox="1">
              <a:spLocks noChangeArrowheads="1"/>
            </p:cNvSpPr>
            <p:nvPr/>
          </p:nvSpPr>
          <p:spPr bwMode="auto">
            <a:xfrm flipH="1">
              <a:off x="4716016" y="1700808"/>
              <a:ext cx="1584176" cy="830997"/>
            </a:xfrm>
            <a:prstGeom prst="rect">
              <a:avLst/>
            </a:prstGeom>
            <a:noFill/>
            <a:ln w="9525">
              <a:noFill/>
              <a:miter lim="800000"/>
              <a:headEnd/>
              <a:tailEnd/>
            </a:ln>
          </p:spPr>
          <p:txBody>
            <a:bodyPr>
              <a:spAutoFit/>
            </a:bodyPr>
            <a:lstStyle/>
            <a:p>
              <a:pPr algn="ctr"/>
              <a:r>
                <a:rPr lang="zh-CN" altLang="en-US" sz="2400" b="1" smtClean="0">
                  <a:solidFill>
                    <a:srgbClr val="984807"/>
                  </a:solidFill>
                  <a:latin typeface="Arial Rounded MT Bold" pitchFamily="34" charset="0"/>
                  <a:ea typeface="Microsoft YaHei" pitchFamily="34" charset="-122"/>
                  <a:cs typeface="Times New Roman" pitchFamily="18" charset="0"/>
                </a:rPr>
                <a:t>国家</a:t>
              </a:r>
              <a:r>
                <a:rPr lang="en-US" altLang="zh-CN" sz="2400" b="1" smtClean="0">
                  <a:solidFill>
                    <a:srgbClr val="984807"/>
                  </a:solidFill>
                  <a:latin typeface="Arial Rounded MT Bold" pitchFamily="34" charset="0"/>
                  <a:ea typeface="Microsoft YaHei" pitchFamily="34" charset="-122"/>
                  <a:cs typeface="Times New Roman" pitchFamily="18" charset="0"/>
                </a:rPr>
                <a:t>/</a:t>
              </a:r>
              <a:r>
                <a:rPr lang="zh-CN" altLang="en-US" sz="2400" b="1" smtClean="0">
                  <a:solidFill>
                    <a:srgbClr val="984807"/>
                  </a:solidFill>
                  <a:latin typeface="Arial Rounded MT Bold" pitchFamily="34" charset="0"/>
                  <a:ea typeface="Microsoft YaHei" pitchFamily="34" charset="-122"/>
                  <a:cs typeface="Times New Roman" pitchFamily="18" charset="0"/>
                </a:rPr>
                <a:t>地区分析</a:t>
              </a:r>
            </a:p>
          </p:txBody>
        </p:sp>
      </p:grpSp>
      <p:sp>
        <p:nvSpPr>
          <p:cNvPr id="12" name="圆角矩形 21"/>
          <p:cNvSpPr>
            <a:spLocks noChangeArrowheads="1"/>
          </p:cNvSpPr>
          <p:nvPr/>
        </p:nvSpPr>
        <p:spPr bwMode="auto">
          <a:xfrm>
            <a:off x="2032228" y="3969431"/>
            <a:ext cx="1800225" cy="210683"/>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smtClean="0">
              <a:solidFill>
                <a:srgbClr val="4B4B4B"/>
              </a:solidFill>
              <a:latin typeface="Arial" pitchFamily="34" charset="0"/>
              <a:ea typeface="宋体" pitchFamily="2" charset="-122"/>
              <a:cs typeface="Arial" pitchFamily="34" charset="0"/>
            </a:endParaRPr>
          </a:p>
        </p:txBody>
      </p:sp>
      <p:pic>
        <p:nvPicPr>
          <p:cNvPr id="14" name="Picture 2" descr="C:\Program Files (x86)\Microsoft Office\MEDIA\OFFICE12\Bullets\BD21301_.gif"/>
          <p:cNvPicPr>
            <a:picLocks noChangeAspect="1" noChangeArrowheads="1"/>
          </p:cNvPicPr>
          <p:nvPr/>
        </p:nvPicPr>
        <p:blipFill>
          <a:blip r:embed="rId6" cstate="print"/>
          <a:srcRect/>
          <a:stretch>
            <a:fillRect/>
          </a:stretch>
        </p:blipFill>
        <p:spPr bwMode="auto">
          <a:xfrm>
            <a:off x="1277031" y="3988934"/>
            <a:ext cx="195262" cy="195262"/>
          </a:xfrm>
          <a:prstGeom prst="rect">
            <a:avLst/>
          </a:prstGeom>
          <a:noFill/>
          <a:ln w="9525">
            <a:noFill/>
            <a:miter lim="800000"/>
            <a:headEnd/>
            <a:tailEnd/>
          </a:ln>
        </p:spPr>
      </p:pic>
      <p:sp>
        <p:nvSpPr>
          <p:cNvPr id="15" name="圆角矩形 21"/>
          <p:cNvSpPr>
            <a:spLocks noChangeArrowheads="1"/>
          </p:cNvSpPr>
          <p:nvPr/>
        </p:nvSpPr>
        <p:spPr bwMode="auto">
          <a:xfrm>
            <a:off x="609374" y="1954892"/>
            <a:ext cx="1785483" cy="251279"/>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smtClean="0">
              <a:solidFill>
                <a:srgbClr val="4B4B4B"/>
              </a:solidFill>
              <a:latin typeface="Arial" pitchFamily="34" charset="0"/>
              <a:ea typeface="宋体" pitchFamily="2" charset="-122"/>
              <a:cs typeface="Arial" pitchFamily="34" charset="0"/>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237318" y="2078182"/>
            <a:ext cx="862965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 name="Group 18"/>
          <p:cNvGrpSpPr/>
          <p:nvPr/>
        </p:nvGrpSpPr>
        <p:grpSpPr>
          <a:xfrm>
            <a:off x="0" y="762959"/>
            <a:ext cx="9060741" cy="1123005"/>
            <a:chOff x="-21303" y="762958"/>
            <a:chExt cx="9874101" cy="1325499"/>
          </a:xfrm>
        </p:grpSpPr>
        <p:sp>
          <p:nvSpPr>
            <p:cNvPr id="13" name="TextBox 12"/>
            <p:cNvSpPr txBox="1"/>
            <p:nvPr/>
          </p:nvSpPr>
          <p:spPr>
            <a:xfrm>
              <a:off x="3470146" y="1189978"/>
              <a:ext cx="556563" cy="584776"/>
            </a:xfrm>
            <a:prstGeom prst="rect">
              <a:avLst/>
            </a:prstGeom>
            <a:noFill/>
          </p:spPr>
          <p:txBody>
            <a:bodyPr wrap="none" rtlCol="0">
              <a:spAutoFit/>
            </a:bodyPr>
            <a:lstStyle/>
            <a:p>
              <a:pPr algn="ctr" defTabSz="457200" fontAlgn="auto">
                <a:spcBef>
                  <a:spcPts val="0"/>
                </a:spcBef>
                <a:spcAft>
                  <a:spcPts val="0"/>
                </a:spcAft>
              </a:pPr>
              <a:r>
                <a:rPr lang="en-US" sz="3200" dirty="0" smtClean="0">
                  <a:solidFill>
                    <a:srgbClr val="404040"/>
                  </a:solidFill>
                  <a:latin typeface="Arial"/>
                  <a:cs typeface="Arial"/>
                </a:rPr>
                <a:t>of</a:t>
              </a:r>
            </a:p>
          </p:txBody>
        </p:sp>
        <p:sp>
          <p:nvSpPr>
            <p:cNvPr id="15" name="TextBox 14"/>
            <p:cNvSpPr txBox="1"/>
            <p:nvPr/>
          </p:nvSpPr>
          <p:spPr>
            <a:xfrm>
              <a:off x="-21303" y="762958"/>
              <a:ext cx="3335569" cy="1323439"/>
            </a:xfrm>
            <a:prstGeom prst="rect">
              <a:avLst/>
            </a:prstGeom>
            <a:noFill/>
          </p:spPr>
          <p:txBody>
            <a:bodyPr wrap="none" rtlCol="0">
              <a:spAutoFit/>
            </a:bodyPr>
            <a:lstStyle/>
            <a:p>
              <a:pPr algn="ctr" defTabSz="457200" fontAlgn="auto">
                <a:spcBef>
                  <a:spcPts val="0"/>
                </a:spcBef>
                <a:spcAft>
                  <a:spcPts val="0"/>
                </a:spcAft>
              </a:pPr>
              <a:r>
                <a:rPr lang="en-US" sz="8000" b="1" spc="-300" dirty="0" smtClean="0">
                  <a:solidFill>
                    <a:srgbClr val="404040"/>
                  </a:solidFill>
                  <a:latin typeface="Arial"/>
                  <a:cs typeface="Arial"/>
                </a:rPr>
                <a:t>TABLE</a:t>
              </a:r>
            </a:p>
          </p:txBody>
        </p:sp>
        <p:sp>
          <p:nvSpPr>
            <p:cNvPr id="16" name="TextBox 15"/>
            <p:cNvSpPr txBox="1"/>
            <p:nvPr/>
          </p:nvSpPr>
          <p:spPr>
            <a:xfrm>
              <a:off x="4333338" y="765018"/>
              <a:ext cx="5519460" cy="1323439"/>
            </a:xfrm>
            <a:prstGeom prst="rect">
              <a:avLst/>
            </a:prstGeom>
            <a:noFill/>
          </p:spPr>
          <p:txBody>
            <a:bodyPr wrap="none" rtlCol="0">
              <a:spAutoFit/>
            </a:bodyPr>
            <a:lstStyle/>
            <a:p>
              <a:pPr algn="ctr" defTabSz="457200" fontAlgn="auto">
                <a:spcBef>
                  <a:spcPts val="0"/>
                </a:spcBef>
                <a:spcAft>
                  <a:spcPts val="0"/>
                </a:spcAft>
              </a:pPr>
              <a:r>
                <a:rPr lang="en-US" sz="8000" b="1" spc="-300" dirty="0" smtClean="0">
                  <a:solidFill>
                    <a:srgbClr val="404040"/>
                  </a:solidFill>
                  <a:latin typeface="Arial"/>
                  <a:cs typeface="Arial"/>
                </a:rPr>
                <a:t>CONTENTS</a:t>
              </a:r>
            </a:p>
          </p:txBody>
        </p:sp>
      </p:grpSp>
      <p:sp>
        <p:nvSpPr>
          <p:cNvPr id="27" name="Rectangle 26"/>
          <p:cNvSpPr/>
          <p:nvPr/>
        </p:nvSpPr>
        <p:spPr>
          <a:xfrm>
            <a:off x="2752744" y="2638946"/>
            <a:ext cx="1682589" cy="7491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zh-CN" altLang="en-US" sz="2800" dirty="0" smtClean="0">
                <a:solidFill>
                  <a:prstClr val="white"/>
                </a:solidFill>
              </a:rPr>
              <a:t>选题创新</a:t>
            </a:r>
            <a:endParaRPr lang="en-US" sz="2800" dirty="0">
              <a:solidFill>
                <a:prstClr val="white"/>
              </a:solidFill>
            </a:endParaRPr>
          </a:p>
        </p:txBody>
      </p:sp>
      <p:sp>
        <p:nvSpPr>
          <p:cNvPr id="29" name="Rectangle 28"/>
          <p:cNvSpPr/>
          <p:nvPr/>
        </p:nvSpPr>
        <p:spPr>
          <a:xfrm>
            <a:off x="2752744" y="3480474"/>
            <a:ext cx="1682589" cy="74917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zh-CN" altLang="en-US" sz="2800" dirty="0" smtClean="0">
                <a:solidFill>
                  <a:prstClr val="white"/>
                </a:solidFill>
              </a:rPr>
              <a:t>投稿</a:t>
            </a:r>
            <a:endParaRPr lang="en-US" sz="2800" dirty="0">
              <a:solidFill>
                <a:prstClr val="white"/>
              </a:solidFill>
            </a:endParaRPr>
          </a:p>
        </p:txBody>
      </p:sp>
      <p:sp>
        <p:nvSpPr>
          <p:cNvPr id="33" name="Rectangle 32"/>
          <p:cNvSpPr/>
          <p:nvPr/>
        </p:nvSpPr>
        <p:spPr>
          <a:xfrm>
            <a:off x="2752744" y="4305200"/>
            <a:ext cx="1682589" cy="74917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altLang="zh-CN" sz="2800" dirty="0" smtClean="0">
              <a:solidFill>
                <a:prstClr val="white"/>
              </a:solidFill>
            </a:endParaRPr>
          </a:p>
          <a:p>
            <a:pPr algn="ctr" defTabSz="457200" fontAlgn="auto">
              <a:spcBef>
                <a:spcPts val="0"/>
              </a:spcBef>
              <a:spcAft>
                <a:spcPts val="0"/>
              </a:spcAft>
            </a:pPr>
            <a:r>
              <a:rPr lang="zh-CN" altLang="en-US" sz="2800" dirty="0" smtClean="0">
                <a:solidFill>
                  <a:prstClr val="white"/>
                </a:solidFill>
              </a:rPr>
              <a:t>写作</a:t>
            </a:r>
            <a:endParaRPr lang="en-US" sz="2800" dirty="0" smtClean="0">
              <a:solidFill>
                <a:prstClr val="white"/>
              </a:solidFill>
            </a:endParaRPr>
          </a:p>
          <a:p>
            <a:pPr algn="ctr" defTabSz="457200" fontAlgn="auto">
              <a:spcBef>
                <a:spcPts val="0"/>
              </a:spcBef>
              <a:spcAft>
                <a:spcPts val="0"/>
              </a:spcAft>
            </a:pPr>
            <a:endParaRPr lang="en-US" sz="2800" dirty="0">
              <a:solidFill>
                <a:prstClr val="white"/>
              </a:solidFill>
            </a:endParaRPr>
          </a:p>
        </p:txBody>
      </p:sp>
      <p:sp>
        <p:nvSpPr>
          <p:cNvPr id="44" name="Oval 43"/>
          <p:cNvSpPr/>
          <p:nvPr/>
        </p:nvSpPr>
        <p:spPr>
          <a:xfrm>
            <a:off x="1858183" y="2710541"/>
            <a:ext cx="622500" cy="677581"/>
          </a:xfrm>
          <a:prstGeom prst="ellipse">
            <a:avLst/>
          </a:prstGeom>
          <a:solidFill>
            <a:srgbClr val="E16C2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3152" rIns="0" rtlCol="0" anchor="ctr"/>
          <a:lstStyle/>
          <a:p>
            <a:pPr algn="ctr" defTabSz="457200" fontAlgn="auto">
              <a:lnSpc>
                <a:spcPct val="80000"/>
              </a:lnSpc>
              <a:spcBef>
                <a:spcPts val="0"/>
              </a:spcBef>
              <a:spcAft>
                <a:spcPts val="0"/>
              </a:spcAft>
            </a:pPr>
            <a:r>
              <a:rPr lang="en-US" b="1" dirty="0" smtClean="0">
                <a:solidFill>
                  <a:prstClr val="white"/>
                </a:solidFill>
                <a:latin typeface="微软雅黑" pitchFamily="34" charset="-122"/>
                <a:ea typeface="微软雅黑" pitchFamily="34" charset="-122"/>
                <a:cs typeface="Arial"/>
              </a:rPr>
              <a:t>1</a:t>
            </a:r>
            <a:endParaRPr lang="en-US" b="1" dirty="0">
              <a:solidFill>
                <a:prstClr val="white"/>
              </a:solidFill>
              <a:latin typeface="微软雅黑" pitchFamily="34" charset="-122"/>
              <a:ea typeface="微软雅黑" pitchFamily="34" charset="-122"/>
              <a:cs typeface="Arial"/>
            </a:endParaRPr>
          </a:p>
        </p:txBody>
      </p:sp>
      <p:sp>
        <p:nvSpPr>
          <p:cNvPr id="45" name="Oval 44"/>
          <p:cNvSpPr/>
          <p:nvPr/>
        </p:nvSpPr>
        <p:spPr>
          <a:xfrm>
            <a:off x="1858183" y="3532726"/>
            <a:ext cx="622500" cy="677581"/>
          </a:xfrm>
          <a:prstGeom prst="ellipse">
            <a:avLst/>
          </a:prstGeom>
          <a:solidFill>
            <a:srgbClr val="EEA4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3152" rIns="0" rtlCol="0" anchor="ctr"/>
          <a:lstStyle/>
          <a:p>
            <a:pPr algn="ctr" defTabSz="457200" fontAlgn="auto">
              <a:lnSpc>
                <a:spcPct val="80000"/>
              </a:lnSpc>
              <a:spcBef>
                <a:spcPts val="0"/>
              </a:spcBef>
              <a:spcAft>
                <a:spcPts val="0"/>
              </a:spcAft>
            </a:pPr>
            <a:r>
              <a:rPr lang="en-US" b="1" dirty="0" smtClean="0">
                <a:solidFill>
                  <a:prstClr val="white"/>
                </a:solidFill>
                <a:latin typeface="微软雅黑" pitchFamily="34" charset="-122"/>
                <a:ea typeface="微软雅黑" pitchFamily="34" charset="-122"/>
                <a:cs typeface="Arial"/>
              </a:rPr>
              <a:t>2</a:t>
            </a:r>
            <a:endParaRPr lang="en-US" b="1" dirty="0">
              <a:solidFill>
                <a:prstClr val="white"/>
              </a:solidFill>
              <a:latin typeface="微软雅黑" pitchFamily="34" charset="-122"/>
              <a:ea typeface="微软雅黑" pitchFamily="34" charset="-122"/>
              <a:cs typeface="Arial"/>
            </a:endParaRPr>
          </a:p>
        </p:txBody>
      </p:sp>
      <p:sp>
        <p:nvSpPr>
          <p:cNvPr id="46" name="Oval 45"/>
          <p:cNvSpPr/>
          <p:nvPr/>
        </p:nvSpPr>
        <p:spPr>
          <a:xfrm>
            <a:off x="1845120" y="4367822"/>
            <a:ext cx="622500" cy="677581"/>
          </a:xfrm>
          <a:prstGeom prst="ellipse">
            <a:avLst/>
          </a:prstGeom>
          <a:solidFill>
            <a:srgbClr val="7A112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3152" rIns="0" rtlCol="0" anchor="ctr"/>
          <a:lstStyle/>
          <a:p>
            <a:pPr algn="ctr" defTabSz="457200" fontAlgn="auto">
              <a:lnSpc>
                <a:spcPct val="80000"/>
              </a:lnSpc>
              <a:spcBef>
                <a:spcPts val="0"/>
              </a:spcBef>
              <a:spcAft>
                <a:spcPts val="0"/>
              </a:spcAft>
            </a:pPr>
            <a:r>
              <a:rPr lang="en-US" b="1" dirty="0" smtClean="0">
                <a:solidFill>
                  <a:prstClr val="white"/>
                </a:solidFill>
                <a:latin typeface="微软雅黑" pitchFamily="34" charset="-122"/>
                <a:ea typeface="微软雅黑" pitchFamily="34" charset="-122"/>
                <a:cs typeface="Arial"/>
              </a:rPr>
              <a:t>3</a:t>
            </a:r>
            <a:endParaRPr lang="en-US" b="1" dirty="0">
              <a:solidFill>
                <a:prstClr val="white"/>
              </a:solidFill>
              <a:latin typeface="微软雅黑" pitchFamily="34" charset="-122"/>
              <a:ea typeface="微软雅黑" pitchFamily="34" charset="-122"/>
              <a:cs typeface="Arial"/>
            </a:endParaRPr>
          </a:p>
        </p:txBody>
      </p:sp>
      <p:sp>
        <p:nvSpPr>
          <p:cNvPr id="48" name="Rectangle 47"/>
          <p:cNvSpPr/>
          <p:nvPr/>
        </p:nvSpPr>
        <p:spPr>
          <a:xfrm>
            <a:off x="4611189" y="2638945"/>
            <a:ext cx="1293222" cy="240645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457200" fontAlgn="auto">
              <a:spcBef>
                <a:spcPts val="0"/>
              </a:spcBef>
              <a:spcAft>
                <a:spcPts val="0"/>
              </a:spcAft>
            </a:pPr>
            <a:r>
              <a:rPr lang="zh-CN" altLang="en-US" sz="4800" b="1" dirty="0" smtClean="0">
                <a:solidFill>
                  <a:srgbClr val="F79646"/>
                </a:solidFill>
              </a:rPr>
              <a:t>认识</a:t>
            </a:r>
            <a:r>
              <a:rPr lang="en-US" altLang="zh-CN" sz="4800" b="1" dirty="0" smtClean="0">
                <a:solidFill>
                  <a:srgbClr val="F79646"/>
                </a:solidFill>
              </a:rPr>
              <a:t>SCI</a:t>
            </a:r>
            <a:endParaRPr lang="en-US" sz="4800" b="1" dirty="0">
              <a:solidFill>
                <a:srgbClr val="F79646"/>
              </a:solidFill>
            </a:endParaRPr>
          </a:p>
        </p:txBody>
      </p:sp>
    </p:spTree>
    <p:extLst>
      <p:ext uri="{BB962C8B-B14F-4D97-AF65-F5344CB8AC3E}">
        <p14:creationId xmlns="" xmlns:p14="http://schemas.microsoft.com/office/powerpoint/2010/main" val="4078836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43542" y="812800"/>
            <a:ext cx="8997731" cy="4818743"/>
          </a:xfrm>
          <a:prstGeom prst="rect">
            <a:avLst/>
          </a:prstGeom>
          <a:noFill/>
          <a:ln w="9525">
            <a:noFill/>
            <a:miter lim="800000"/>
            <a:headEnd/>
            <a:tailEnd/>
          </a:ln>
        </p:spPr>
      </p:pic>
      <p:sp>
        <p:nvSpPr>
          <p:cNvPr id="6" name="TextBox 5"/>
          <p:cNvSpPr txBox="1"/>
          <p:nvPr/>
        </p:nvSpPr>
        <p:spPr>
          <a:xfrm>
            <a:off x="2230858" y="149655"/>
            <a:ext cx="5416077" cy="1882567"/>
          </a:xfrm>
          <a:prstGeom prst="rect">
            <a:avLst/>
          </a:prstGeom>
          <a:solidFill>
            <a:schemeClr val="tx2">
              <a:lumMod val="20000"/>
              <a:lumOff val="80000"/>
            </a:schemeClr>
          </a:solidFill>
          <a:ln>
            <a:solidFill>
              <a:schemeClr val="tx2"/>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spcAft>
                <a:spcPts val="1000"/>
              </a:spcAft>
            </a:pPr>
            <a:r>
              <a:rPr lang="zh-CN" altLang="en-US" b="1" dirty="0" smtClean="0">
                <a:solidFill>
                  <a:schemeClr val="tx2"/>
                </a:solidFill>
                <a:latin typeface="Arial Unicode MS" pitchFamily="34" charset="-122"/>
                <a:ea typeface="Arial Unicode MS" pitchFamily="34" charset="-122"/>
                <a:cs typeface="Arial Unicode MS" pitchFamily="34" charset="-122"/>
              </a:rPr>
              <a:t>继续利用“分析检索结果”分析我国在该领域：</a:t>
            </a:r>
            <a:endParaRPr lang="en-US" altLang="zh-CN" b="1" dirty="0" smtClean="0">
              <a:solidFill>
                <a:schemeClr val="tx2"/>
              </a:solidFill>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dirty="0" smtClean="0">
                <a:solidFill>
                  <a:schemeClr val="tx2"/>
                </a:solidFill>
                <a:latin typeface="Arial Unicode MS" pitchFamily="34" charset="-122"/>
                <a:ea typeface="Arial Unicode MS" pitchFamily="34" charset="-122"/>
                <a:cs typeface="Arial Unicode MS" pitchFamily="34" charset="-122"/>
              </a:rPr>
              <a:t> </a:t>
            </a:r>
            <a:r>
              <a:rPr lang="zh-CN" altLang="zh-CN" dirty="0" smtClean="0">
                <a:solidFill>
                  <a:schemeClr val="tx2"/>
                </a:solidFill>
                <a:latin typeface="Arial Unicode MS" pitchFamily="34" charset="-122"/>
                <a:ea typeface="Arial Unicode MS" pitchFamily="34" charset="-122"/>
                <a:cs typeface="Arial Unicode MS" pitchFamily="34" charset="-122"/>
              </a:rPr>
              <a:t>该课题</a:t>
            </a:r>
            <a:r>
              <a:rPr lang="zh-CN" altLang="en-US" dirty="0" smtClean="0">
                <a:solidFill>
                  <a:schemeClr val="tx2"/>
                </a:solidFill>
                <a:latin typeface="Arial Unicode MS" pitchFamily="34" charset="-122"/>
                <a:ea typeface="Arial Unicode MS" pitchFamily="34" charset="-122"/>
                <a:cs typeface="Arial Unicode MS" pitchFamily="34" charset="-122"/>
              </a:rPr>
              <a:t>的</a:t>
            </a:r>
            <a:r>
              <a:rPr lang="zh-CN" altLang="zh-CN" dirty="0" smtClean="0">
                <a:solidFill>
                  <a:schemeClr val="tx2"/>
                </a:solidFill>
                <a:latin typeface="Arial Unicode MS" pitchFamily="34" charset="-122"/>
                <a:ea typeface="Arial Unicode MS" pitchFamily="34" charset="-122"/>
                <a:cs typeface="Arial Unicode MS" pitchFamily="34" charset="-122"/>
              </a:rPr>
              <a:t>发展趋势</a:t>
            </a:r>
            <a:r>
              <a:rPr lang="zh-CN" altLang="en-US" dirty="0" smtClean="0">
                <a:solidFill>
                  <a:schemeClr val="tx2"/>
                </a:solidFill>
                <a:latin typeface="Arial Unicode MS" pitchFamily="34" charset="-122"/>
                <a:ea typeface="Arial Unicode MS" pitchFamily="34" charset="-122"/>
                <a:cs typeface="Arial Unicode MS" pitchFamily="34" charset="-122"/>
              </a:rPr>
              <a:t>；</a:t>
            </a:r>
            <a:endParaRPr lang="en-US" altLang="zh-CN" dirty="0" smtClean="0">
              <a:solidFill>
                <a:schemeClr val="tx2"/>
              </a:solidFill>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dirty="0" smtClean="0">
                <a:solidFill>
                  <a:schemeClr val="tx2"/>
                </a:solidFill>
                <a:latin typeface="Arial Unicode MS" pitchFamily="34" charset="-122"/>
                <a:ea typeface="Arial Unicode MS" pitchFamily="34" charset="-122"/>
                <a:cs typeface="Arial Unicode MS" pitchFamily="34" charset="-122"/>
              </a:rPr>
              <a:t> </a:t>
            </a:r>
            <a:r>
              <a:rPr lang="zh-CN" altLang="zh-CN" dirty="0" smtClean="0">
                <a:solidFill>
                  <a:schemeClr val="tx2"/>
                </a:solidFill>
                <a:latin typeface="Arial Unicode MS" pitchFamily="34" charset="-122"/>
                <a:ea typeface="Arial Unicode MS" pitchFamily="34" charset="-122"/>
                <a:cs typeface="Arial Unicode MS" pitchFamily="34" charset="-122"/>
              </a:rPr>
              <a:t>引领机构，高影响力作者；</a:t>
            </a:r>
            <a:endParaRPr lang="en-US" altLang="zh-CN" dirty="0" smtClean="0">
              <a:solidFill>
                <a:schemeClr val="tx2"/>
              </a:solidFill>
              <a:latin typeface="Arial Unicode MS" pitchFamily="34" charset="-122"/>
              <a:ea typeface="Arial Unicode MS" pitchFamily="34" charset="-122"/>
              <a:cs typeface="Arial Unicode MS" pitchFamily="34" charset="-122"/>
            </a:endParaRPr>
          </a:p>
          <a:p>
            <a:pPr lvl="0">
              <a:buFont typeface="Wingdings" pitchFamily="2" charset="2"/>
              <a:buChar char="Ø"/>
            </a:pPr>
            <a:r>
              <a:rPr lang="en-US" altLang="zh-CN" dirty="0" smtClean="0">
                <a:solidFill>
                  <a:schemeClr val="tx2"/>
                </a:solidFill>
                <a:latin typeface="Arial Unicode MS" pitchFamily="34" charset="-122"/>
                <a:ea typeface="Arial Unicode MS" pitchFamily="34" charset="-122"/>
                <a:cs typeface="Arial Unicode MS" pitchFamily="34" charset="-122"/>
              </a:rPr>
              <a:t> </a:t>
            </a:r>
            <a:r>
              <a:rPr lang="zh-CN" altLang="zh-CN" dirty="0" smtClean="0">
                <a:solidFill>
                  <a:schemeClr val="tx2"/>
                </a:solidFill>
                <a:latin typeface="Arial Unicode MS" pitchFamily="34" charset="-122"/>
                <a:ea typeface="Arial Unicode MS" pitchFamily="34" charset="-122"/>
                <a:cs typeface="Arial Unicode MS" pitchFamily="34" charset="-122"/>
              </a:rPr>
              <a:t>经常发表的期刊； </a:t>
            </a:r>
          </a:p>
          <a:p>
            <a:pPr lvl="0">
              <a:buFont typeface="Wingdings" pitchFamily="2" charset="2"/>
              <a:buChar char="Ø"/>
            </a:pPr>
            <a:r>
              <a:rPr lang="en-US" altLang="zh-CN" dirty="0" smtClean="0">
                <a:solidFill>
                  <a:schemeClr val="tx2"/>
                </a:solidFill>
                <a:latin typeface="Arial Unicode MS" pitchFamily="34" charset="-122"/>
                <a:ea typeface="Arial Unicode MS" pitchFamily="34" charset="-122"/>
                <a:cs typeface="Arial Unicode MS" pitchFamily="34" charset="-122"/>
              </a:rPr>
              <a:t> </a:t>
            </a:r>
            <a:r>
              <a:rPr lang="zh-CN" altLang="zh-CN" dirty="0" smtClean="0">
                <a:solidFill>
                  <a:schemeClr val="tx2"/>
                </a:solidFill>
                <a:latin typeface="Arial Unicode MS" pitchFamily="34" charset="-122"/>
                <a:ea typeface="Arial Unicode MS" pitchFamily="34" charset="-122"/>
                <a:cs typeface="Arial Unicode MS" pitchFamily="34" charset="-122"/>
              </a:rPr>
              <a:t>基金资助项目；</a:t>
            </a:r>
          </a:p>
          <a:p>
            <a:pPr>
              <a:buFont typeface="Wingdings" pitchFamily="2" charset="2"/>
              <a:buChar char="Ø"/>
            </a:pPr>
            <a:r>
              <a:rPr lang="en-US" altLang="zh-CN" dirty="0" smtClean="0">
                <a:solidFill>
                  <a:schemeClr val="tx2"/>
                </a:solidFill>
                <a:latin typeface="Arial Unicode MS" pitchFamily="34" charset="-122"/>
                <a:ea typeface="Arial Unicode MS" pitchFamily="34" charset="-122"/>
                <a:cs typeface="Arial Unicode MS" pitchFamily="34" charset="-122"/>
              </a:rPr>
              <a:t> </a:t>
            </a:r>
            <a:r>
              <a:rPr lang="zh-CN" altLang="zh-CN" dirty="0" smtClean="0">
                <a:solidFill>
                  <a:schemeClr val="tx2"/>
                </a:solidFill>
                <a:latin typeface="Arial Unicode MS" pitchFamily="34" charset="-122"/>
                <a:ea typeface="Arial Unicode MS" pitchFamily="34" charset="-122"/>
                <a:cs typeface="Arial Unicode MS" pitchFamily="34" charset="-122"/>
              </a:rPr>
              <a:t>合作的国家和机构……</a:t>
            </a:r>
          </a:p>
        </p:txBody>
      </p:sp>
      <p:sp>
        <p:nvSpPr>
          <p:cNvPr id="7" name="圆角矩形 11"/>
          <p:cNvSpPr>
            <a:spLocks noChangeArrowheads="1"/>
          </p:cNvSpPr>
          <p:nvPr/>
        </p:nvSpPr>
        <p:spPr bwMode="auto">
          <a:xfrm>
            <a:off x="0" y="2033348"/>
            <a:ext cx="1379276" cy="277220"/>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dirty="0"/>
          </a:p>
        </p:txBody>
      </p:sp>
      <p:sp>
        <p:nvSpPr>
          <p:cNvPr id="8" name="圆角矩形 11"/>
          <p:cNvSpPr>
            <a:spLocks noChangeArrowheads="1"/>
          </p:cNvSpPr>
          <p:nvPr/>
        </p:nvSpPr>
        <p:spPr bwMode="auto">
          <a:xfrm>
            <a:off x="7812152" y="2588947"/>
            <a:ext cx="968991" cy="193344"/>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0.70"/>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740229"/>
            <a:ext cx="8908176" cy="6858000"/>
          </a:xfrm>
          <a:prstGeom prst="rect">
            <a:avLst/>
          </a:prstGeom>
          <a:noFill/>
          <a:ln w="9525">
            <a:noFill/>
            <a:miter lim="800000"/>
            <a:headEnd/>
            <a:tailEnd/>
          </a:ln>
        </p:spPr>
      </p:pic>
      <p:sp>
        <p:nvSpPr>
          <p:cNvPr id="5" name="TextBox 4"/>
          <p:cNvSpPr txBox="1"/>
          <p:nvPr/>
        </p:nvSpPr>
        <p:spPr>
          <a:xfrm>
            <a:off x="1376262" y="1088579"/>
            <a:ext cx="5576080" cy="400110"/>
          </a:xfrm>
          <a:prstGeom prst="rect">
            <a:avLst/>
          </a:prstGeom>
          <a:noFill/>
        </p:spPr>
        <p:txBody>
          <a:bodyPr wrap="square" rtlCol="0">
            <a:spAutoFit/>
          </a:bodyPr>
          <a:lstStyle/>
          <a:p>
            <a:pPr defTabSz="914400" fontAlgn="base">
              <a:spcBef>
                <a:spcPct val="0"/>
              </a:spcBef>
              <a:spcAft>
                <a:spcPct val="0"/>
              </a:spcAft>
            </a:pPr>
            <a:r>
              <a:rPr lang="zh-CN" altLang="en-US" sz="2000" dirty="0" smtClean="0">
                <a:solidFill>
                  <a:schemeClr val="bg1"/>
                </a:solidFill>
                <a:latin typeface="Arial Unicode MS" pitchFamily="34" charset="-122"/>
                <a:ea typeface="Arial Unicode MS" pitchFamily="34" charset="-122"/>
                <a:cs typeface="Arial Unicode MS" pitchFamily="34" charset="-122"/>
              </a:rPr>
              <a:t>途径一：锁定课题中被引次数较高的文献</a:t>
            </a:r>
          </a:p>
        </p:txBody>
      </p:sp>
      <p:sp>
        <p:nvSpPr>
          <p:cNvPr id="6" name="TextBox 5"/>
          <p:cNvSpPr txBox="1"/>
          <p:nvPr/>
        </p:nvSpPr>
        <p:spPr>
          <a:xfrm>
            <a:off x="1061269" y="307077"/>
            <a:ext cx="3954868" cy="584775"/>
          </a:xfrm>
          <a:prstGeom prst="rect">
            <a:avLst/>
          </a:prstGeom>
          <a:solidFill>
            <a:schemeClr val="tx2"/>
          </a:solidFill>
          <a:ln>
            <a:noFill/>
          </a:ln>
        </p:spPr>
        <p:txBody>
          <a:bodyPr wrap="square" rtlCol="0">
            <a:spAutoFit/>
          </a:bodyPr>
          <a:lstStyle/>
          <a:p>
            <a:pPr algn="ctr" defTabSz="914400" fontAlgn="base">
              <a:spcBef>
                <a:spcPct val="0"/>
              </a:spcBef>
              <a:spcAft>
                <a:spcPct val="0"/>
              </a:spcAft>
            </a:pPr>
            <a:r>
              <a:rPr lang="zh-CN" altLang="en-US" sz="3200" dirty="0" smtClean="0">
                <a:solidFill>
                  <a:srgbClr val="FFFFFF"/>
                </a:solidFill>
                <a:latin typeface="Arial Unicode MS" pitchFamily="34" charset="-122"/>
                <a:ea typeface="Arial Unicode MS" pitchFamily="34" charset="-122"/>
                <a:cs typeface="Arial Unicode MS" pitchFamily="34" charset="-122"/>
              </a:rPr>
              <a:t>（</a:t>
            </a:r>
            <a:r>
              <a:rPr lang="en-US" altLang="zh-CN" sz="3200" dirty="0" smtClean="0">
                <a:solidFill>
                  <a:srgbClr val="FFFFFF"/>
                </a:solidFill>
                <a:latin typeface="Arial Unicode MS" pitchFamily="34" charset="-122"/>
                <a:ea typeface="Arial Unicode MS" pitchFamily="34" charset="-122"/>
                <a:cs typeface="Arial Unicode MS" pitchFamily="34" charset="-122"/>
              </a:rPr>
              <a:t>2</a:t>
            </a:r>
            <a:r>
              <a:rPr lang="zh-CN" altLang="en-US" sz="3200" dirty="0" smtClean="0">
                <a:solidFill>
                  <a:srgbClr val="FFFFFF"/>
                </a:solidFill>
                <a:latin typeface="Arial Unicode MS" pitchFamily="34" charset="-122"/>
                <a:ea typeface="Arial Unicode MS" pitchFamily="34" charset="-122"/>
                <a:cs typeface="Arial Unicode MS" pitchFamily="34" charset="-122"/>
              </a:rPr>
              <a:t>）经典文献</a:t>
            </a:r>
          </a:p>
        </p:txBody>
      </p:sp>
      <p:sp>
        <p:nvSpPr>
          <p:cNvPr id="8" name="Down Arrow 7"/>
          <p:cNvSpPr>
            <a:spLocks noChangeArrowheads="1"/>
          </p:cNvSpPr>
          <p:nvPr/>
        </p:nvSpPr>
        <p:spPr bwMode="auto">
          <a:xfrm>
            <a:off x="7148647" y="2895915"/>
            <a:ext cx="287932" cy="3024336"/>
          </a:xfrm>
          <a:prstGeom prst="downArrow">
            <a:avLst>
              <a:gd name="adj1" fmla="val 50000"/>
              <a:gd name="adj2" fmla="val 50091"/>
            </a:avLst>
          </a:prstGeom>
          <a:gradFill>
            <a:gsLst>
              <a:gs pos="0">
                <a:srgbClr val="FFF200"/>
              </a:gs>
              <a:gs pos="45000">
                <a:srgbClr val="FF7A00"/>
              </a:gs>
              <a:gs pos="70000">
                <a:srgbClr val="FF0300"/>
              </a:gs>
              <a:gs pos="100000">
                <a:srgbClr val="4D0808"/>
              </a:gs>
            </a:gsLst>
            <a:lin ang="16200000" scaled="0"/>
          </a:gradFill>
          <a:ln w="9525" algn="ctr">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scene3d>
              <a:camera prst="orthographicFront"/>
              <a:lightRig rig="threePt" dir="t"/>
            </a:scene3d>
            <a:sp3d extrusionH="57150" contourW="12700">
              <a:bevelT w="38100" h="38100"/>
              <a:contourClr>
                <a:schemeClr val="tx2"/>
              </a:contourClr>
            </a:sp3d>
          </a:bodyPr>
          <a:lstStyle/>
          <a:p>
            <a:pPr>
              <a:spcBef>
                <a:spcPct val="50000"/>
              </a:spcBef>
              <a:defRPr/>
            </a:pPr>
            <a:endParaRPr lang="en-US" sz="2400">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5400000" scaled="1"/>
                <a:tileRect/>
              </a:gradFill>
              <a:effectLst>
                <a:outerShdw blurRad="50800" dist="50800" dir="5400000" algn="ctr" rotWithShape="0">
                  <a:srgbClr val="EE8E00">
                    <a:alpha val="63000"/>
                  </a:srgbClr>
                </a:outerShdw>
              </a:effectLst>
              <a:latin typeface="Arial" charset="0"/>
              <a:cs typeface="Arial" charset="0"/>
            </a:endParaRPr>
          </a:p>
        </p:txBody>
      </p:sp>
      <p:sp>
        <p:nvSpPr>
          <p:cNvPr id="9" name="圆角矩形 21"/>
          <p:cNvSpPr>
            <a:spLocks noChangeArrowheads="1"/>
          </p:cNvSpPr>
          <p:nvPr/>
        </p:nvSpPr>
        <p:spPr bwMode="auto">
          <a:xfrm>
            <a:off x="2119313" y="1623792"/>
            <a:ext cx="1567315" cy="277579"/>
          </a:xfrm>
          <a:prstGeom prst="roundRect">
            <a:avLst>
              <a:gd name="adj" fmla="val 16667"/>
            </a:avLst>
          </a:prstGeom>
          <a:noFill/>
          <a:ln w="25400" algn="ctr">
            <a:solidFill>
              <a:srgbClr val="FF6600"/>
            </a:solidFill>
            <a:round/>
            <a:headEnd/>
            <a:tailEnd/>
          </a:ln>
        </p:spPr>
        <p:txBody>
          <a:bodyPr lIns="0" tIns="0" rIns="182880" bIns="0"/>
          <a:lstStyle/>
          <a:p>
            <a:pPr defTabSz="914400" fontAlgn="base">
              <a:spcBef>
                <a:spcPct val="50000"/>
              </a:spcBef>
              <a:spcAft>
                <a:spcPct val="0"/>
              </a:spcAft>
            </a:pPr>
            <a:endParaRPr lang="zh-CN" altLang="en-US" sz="2400">
              <a:solidFill>
                <a:srgbClr val="4B4B4B"/>
              </a:solidFill>
            </a:endParaRPr>
          </a:p>
        </p:txBody>
      </p:sp>
      <p:sp>
        <p:nvSpPr>
          <p:cNvPr id="10" name="圆角矩形 21"/>
          <p:cNvSpPr>
            <a:spLocks noChangeArrowheads="1"/>
          </p:cNvSpPr>
          <p:nvPr/>
        </p:nvSpPr>
        <p:spPr bwMode="auto">
          <a:xfrm>
            <a:off x="2329770" y="2618022"/>
            <a:ext cx="4825773" cy="734779"/>
          </a:xfrm>
          <a:prstGeom prst="roundRect">
            <a:avLst>
              <a:gd name="adj" fmla="val 16667"/>
            </a:avLst>
          </a:prstGeom>
          <a:noFill/>
          <a:ln w="25400" algn="ctr">
            <a:solidFill>
              <a:srgbClr val="FF6600"/>
            </a:solidFill>
            <a:round/>
            <a:headEnd/>
            <a:tailEnd/>
          </a:ln>
        </p:spPr>
        <p:txBody>
          <a:bodyPr lIns="0" tIns="0" rIns="182880" bIns="0"/>
          <a:lstStyle/>
          <a:p>
            <a:pPr defTabSz="914400" fontAlgn="base">
              <a:spcBef>
                <a:spcPct val="50000"/>
              </a:spcBef>
              <a:spcAft>
                <a:spcPct val="0"/>
              </a:spcAft>
            </a:pPr>
            <a:endParaRPr lang="zh-CN" altLang="en-US" sz="2400">
              <a:solidFill>
                <a:srgbClr val="4B4B4B"/>
              </a:solidFill>
            </a:endParaRPr>
          </a:p>
        </p:txBody>
      </p:sp>
      <p:sp>
        <p:nvSpPr>
          <p:cNvPr id="11" name="圆角矩形 9"/>
          <p:cNvSpPr/>
          <p:nvPr/>
        </p:nvSpPr>
        <p:spPr bwMode="auto">
          <a:xfrm>
            <a:off x="2041150" y="3632763"/>
            <a:ext cx="4032448" cy="674227"/>
          </a:xfrm>
          <a:prstGeom prst="roundRect">
            <a:avLst/>
          </a:prstGeom>
          <a:solidFill>
            <a:schemeClr val="tx2">
              <a:lumMod val="40000"/>
              <a:lumOff val="60000"/>
            </a:schemeClr>
          </a:solidFill>
          <a:ln>
            <a:noFill/>
          </a:ln>
        </p:spPr>
        <p:style>
          <a:lnRef idx="0">
            <a:schemeClr val="accent5"/>
          </a:lnRef>
          <a:fillRef idx="3">
            <a:schemeClr val="accent5"/>
          </a:fillRef>
          <a:effectRef idx="3">
            <a:schemeClr val="accent5"/>
          </a:effectRef>
          <a:fontRef idx="minor">
            <a:schemeClr val="lt1"/>
          </a:fontRef>
        </p:style>
        <p:txBody>
          <a:bodyPr>
            <a:spAutoFit/>
          </a:bodyPr>
          <a:lstStyle/>
          <a:p>
            <a:pPr eaLnBrk="0" hangingPunct="0">
              <a:lnSpc>
                <a:spcPct val="120000"/>
              </a:lnSpc>
              <a:defRPr/>
            </a:pPr>
            <a:r>
              <a:rPr lang="zh-CN" altLang="en-US" sz="2800" b="1" dirty="0">
                <a:solidFill>
                  <a:schemeClr val="tx1"/>
                </a:solidFill>
                <a:latin typeface="华文仿宋" pitchFamily="2" charset="-122"/>
                <a:ea typeface="华文仿宋" pitchFamily="2" charset="-122"/>
              </a:rPr>
              <a:t>黄芪的化学成分分析</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30630" y="783765"/>
            <a:ext cx="8926286" cy="5172079"/>
          </a:xfrm>
          <a:prstGeom prst="rect">
            <a:avLst/>
          </a:prstGeom>
          <a:noFill/>
          <a:ln w="9525">
            <a:noFill/>
            <a:miter lim="800000"/>
            <a:headEnd/>
            <a:tailEnd/>
          </a:ln>
        </p:spPr>
      </p:pic>
      <p:sp>
        <p:nvSpPr>
          <p:cNvPr id="6" name="圆角矩形 21"/>
          <p:cNvSpPr>
            <a:spLocks noChangeArrowheads="1"/>
          </p:cNvSpPr>
          <p:nvPr/>
        </p:nvSpPr>
        <p:spPr bwMode="auto">
          <a:xfrm>
            <a:off x="275992" y="1647802"/>
            <a:ext cx="1349601" cy="306616"/>
          </a:xfrm>
          <a:prstGeom prst="roundRect">
            <a:avLst>
              <a:gd name="adj" fmla="val 16667"/>
            </a:avLst>
          </a:prstGeom>
          <a:noFill/>
          <a:ln w="25400" algn="ctr">
            <a:solidFill>
              <a:srgbClr val="FF6600"/>
            </a:solidFill>
            <a:round/>
            <a:headEnd/>
            <a:tailEnd/>
          </a:ln>
        </p:spPr>
        <p:txBody>
          <a:bodyPr lIns="0" tIns="0" rIns="182880" bIns="0"/>
          <a:lstStyle/>
          <a:p>
            <a:pPr defTabSz="914400" fontAlgn="base">
              <a:spcBef>
                <a:spcPct val="50000"/>
              </a:spcBef>
              <a:spcAft>
                <a:spcPct val="0"/>
              </a:spcAft>
            </a:pPr>
            <a:endParaRPr lang="zh-CN" altLang="en-US" sz="2400">
              <a:solidFill>
                <a:srgbClr val="4B4B4B"/>
              </a:solidFill>
            </a:endParaRPr>
          </a:p>
        </p:txBody>
      </p:sp>
      <p:sp>
        <p:nvSpPr>
          <p:cNvPr id="7" name="TextBox 6"/>
          <p:cNvSpPr txBox="1"/>
          <p:nvPr/>
        </p:nvSpPr>
        <p:spPr>
          <a:xfrm>
            <a:off x="969859" y="1001495"/>
            <a:ext cx="7883852" cy="400110"/>
          </a:xfrm>
          <a:prstGeom prst="rect">
            <a:avLst/>
          </a:prstGeom>
          <a:noFill/>
        </p:spPr>
        <p:txBody>
          <a:bodyPr wrap="square" rtlCol="0">
            <a:spAutoFit/>
          </a:bodyPr>
          <a:lstStyle/>
          <a:p>
            <a:pPr defTabSz="914400" fontAlgn="base">
              <a:spcBef>
                <a:spcPct val="0"/>
              </a:spcBef>
              <a:spcAft>
                <a:spcPct val="0"/>
              </a:spcAft>
            </a:pPr>
            <a:r>
              <a:rPr lang="zh-CN" altLang="en-US" sz="2000" dirty="0" smtClean="0">
                <a:solidFill>
                  <a:schemeClr val="bg1"/>
                </a:solidFill>
                <a:latin typeface="Arial Unicode MS" pitchFamily="34" charset="-122"/>
                <a:ea typeface="Arial Unicode MS" pitchFamily="34" charset="-122"/>
                <a:cs typeface="Arial Unicode MS" pitchFamily="34" charset="-122"/>
              </a:rPr>
              <a:t>途径二：可在“精炼”中“直接过滤最近</a:t>
            </a:r>
            <a:r>
              <a:rPr lang="en-US" altLang="zh-CN" sz="2000" dirty="0" smtClean="0">
                <a:solidFill>
                  <a:schemeClr val="bg1"/>
                </a:solidFill>
                <a:latin typeface="Arial Unicode MS" pitchFamily="34" charset="-122"/>
                <a:ea typeface="Arial Unicode MS" pitchFamily="34" charset="-122"/>
                <a:cs typeface="Arial Unicode MS" pitchFamily="34" charset="-122"/>
              </a:rPr>
              <a:t>10</a:t>
            </a:r>
            <a:r>
              <a:rPr lang="zh-CN" altLang="en-US" sz="2000" dirty="0" smtClean="0">
                <a:solidFill>
                  <a:schemeClr val="bg1"/>
                </a:solidFill>
                <a:latin typeface="Arial Unicode MS" pitchFamily="34" charset="-122"/>
                <a:ea typeface="Arial Unicode MS" pitchFamily="34" charset="-122"/>
                <a:cs typeface="Arial Unicode MS" pitchFamily="34" charset="-122"/>
              </a:rPr>
              <a:t>年</a:t>
            </a:r>
            <a:r>
              <a:rPr lang="en-US" altLang="zh-CN" sz="2000" dirty="0" smtClean="0">
                <a:solidFill>
                  <a:schemeClr val="bg1"/>
                </a:solidFill>
                <a:latin typeface="Arial Unicode MS" pitchFamily="34" charset="-122"/>
                <a:ea typeface="Arial Unicode MS" pitchFamily="34" charset="-122"/>
                <a:cs typeface="Arial Unicode MS" pitchFamily="34" charset="-122"/>
              </a:rPr>
              <a:t>ESI</a:t>
            </a:r>
            <a:r>
              <a:rPr lang="zh-CN" altLang="en-US" sz="2000" dirty="0" smtClean="0">
                <a:solidFill>
                  <a:schemeClr val="bg1"/>
                </a:solidFill>
                <a:latin typeface="Arial Unicode MS" pitchFamily="34" charset="-122"/>
                <a:ea typeface="Arial Unicode MS" pitchFamily="34" charset="-122"/>
                <a:cs typeface="Arial Unicode MS" pitchFamily="34" charset="-122"/>
              </a:rPr>
              <a:t>高水平论文</a:t>
            </a:r>
          </a:p>
        </p:txBody>
      </p:sp>
      <p:sp>
        <p:nvSpPr>
          <p:cNvPr id="8" name="TextBox 7"/>
          <p:cNvSpPr txBox="1"/>
          <p:nvPr/>
        </p:nvSpPr>
        <p:spPr>
          <a:xfrm>
            <a:off x="1293489" y="0"/>
            <a:ext cx="3954868" cy="584775"/>
          </a:xfrm>
          <a:prstGeom prst="rect">
            <a:avLst/>
          </a:prstGeom>
          <a:solidFill>
            <a:schemeClr val="tx2"/>
          </a:solidFill>
          <a:ln>
            <a:noFill/>
          </a:ln>
        </p:spPr>
        <p:txBody>
          <a:bodyPr wrap="square" rtlCol="0">
            <a:spAutoFit/>
          </a:bodyPr>
          <a:lstStyle/>
          <a:p>
            <a:pPr algn="ctr" defTabSz="914400" fontAlgn="base">
              <a:spcBef>
                <a:spcPct val="0"/>
              </a:spcBef>
              <a:spcAft>
                <a:spcPct val="0"/>
              </a:spcAft>
            </a:pPr>
            <a:r>
              <a:rPr lang="zh-CN" altLang="en-US" sz="3200" dirty="0" smtClean="0">
                <a:solidFill>
                  <a:srgbClr val="FFFFFF"/>
                </a:solidFill>
                <a:latin typeface="Arial Unicode MS" pitchFamily="34" charset="-122"/>
                <a:ea typeface="Arial Unicode MS" pitchFamily="34" charset="-122"/>
                <a:cs typeface="Arial Unicode MS" pitchFamily="34" charset="-122"/>
              </a:rPr>
              <a:t>（</a:t>
            </a:r>
            <a:r>
              <a:rPr lang="en-US" altLang="zh-CN" sz="3200" dirty="0" smtClean="0">
                <a:solidFill>
                  <a:srgbClr val="FFFFFF"/>
                </a:solidFill>
                <a:latin typeface="Arial Unicode MS" pitchFamily="34" charset="-122"/>
                <a:ea typeface="Arial Unicode MS" pitchFamily="34" charset="-122"/>
                <a:cs typeface="Arial Unicode MS" pitchFamily="34" charset="-122"/>
              </a:rPr>
              <a:t>2</a:t>
            </a:r>
            <a:r>
              <a:rPr lang="zh-CN" altLang="en-US" sz="3200" dirty="0" smtClean="0">
                <a:solidFill>
                  <a:srgbClr val="FFFFFF"/>
                </a:solidFill>
                <a:latin typeface="Arial Unicode MS" pitchFamily="34" charset="-122"/>
                <a:ea typeface="Arial Unicode MS" pitchFamily="34" charset="-122"/>
                <a:cs typeface="Arial Unicode MS" pitchFamily="34" charset="-122"/>
              </a:rPr>
              <a:t>）经典文献</a:t>
            </a:r>
          </a:p>
        </p:txBody>
      </p:sp>
      <p:sp>
        <p:nvSpPr>
          <p:cNvPr id="9" name="圆角矩形 21"/>
          <p:cNvSpPr>
            <a:spLocks noChangeArrowheads="1"/>
          </p:cNvSpPr>
          <p:nvPr/>
        </p:nvSpPr>
        <p:spPr bwMode="auto">
          <a:xfrm>
            <a:off x="7351706" y="2569459"/>
            <a:ext cx="1349601" cy="3076592"/>
          </a:xfrm>
          <a:prstGeom prst="roundRect">
            <a:avLst>
              <a:gd name="adj" fmla="val 16667"/>
            </a:avLst>
          </a:prstGeom>
          <a:noFill/>
          <a:ln w="25400" algn="ctr">
            <a:solidFill>
              <a:srgbClr val="FF6600"/>
            </a:solidFill>
            <a:round/>
            <a:headEnd/>
            <a:tailEnd/>
          </a:ln>
        </p:spPr>
        <p:txBody>
          <a:bodyPr lIns="0" tIns="0" rIns="182880" bIns="0"/>
          <a:lstStyle/>
          <a:p>
            <a:pPr defTabSz="914400" fontAlgn="base">
              <a:spcBef>
                <a:spcPct val="50000"/>
              </a:spcBef>
              <a:spcAft>
                <a:spcPct val="0"/>
              </a:spcAft>
            </a:pPr>
            <a:endParaRPr lang="zh-CN" altLang="en-US" sz="2400">
              <a:solidFill>
                <a:srgbClr val="4B4B4B"/>
              </a:solidFill>
            </a:endParaRP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a:stretch>
            <a:fillRect/>
          </a:stretch>
        </p:blipFill>
        <p:spPr bwMode="auto">
          <a:xfrm>
            <a:off x="235824" y="754744"/>
            <a:ext cx="8908176" cy="6858000"/>
          </a:xfrm>
          <a:prstGeom prst="rect">
            <a:avLst/>
          </a:prstGeom>
          <a:noFill/>
          <a:ln w="9525">
            <a:noFill/>
            <a:miter lim="800000"/>
            <a:headEnd/>
            <a:tailEnd/>
          </a:ln>
        </p:spPr>
      </p:pic>
      <p:sp>
        <p:nvSpPr>
          <p:cNvPr id="3" name="TextBox 2"/>
          <p:cNvSpPr txBox="1"/>
          <p:nvPr/>
        </p:nvSpPr>
        <p:spPr>
          <a:xfrm>
            <a:off x="1525726" y="278048"/>
            <a:ext cx="3954868" cy="584775"/>
          </a:xfrm>
          <a:prstGeom prst="rect">
            <a:avLst/>
          </a:prstGeom>
          <a:solidFill>
            <a:schemeClr val="tx2"/>
          </a:solidFill>
          <a:ln>
            <a:noFill/>
          </a:ln>
        </p:spPr>
        <p:txBody>
          <a:bodyPr wrap="square" rtlCol="0">
            <a:spAutoFit/>
          </a:bodyPr>
          <a:lstStyle/>
          <a:p>
            <a:pPr algn="ctr" defTabSz="914400" fontAlgn="base">
              <a:spcBef>
                <a:spcPct val="0"/>
              </a:spcBef>
              <a:spcAft>
                <a:spcPct val="0"/>
              </a:spcAft>
            </a:pPr>
            <a:r>
              <a:rPr lang="zh-CN" altLang="en-US" sz="3200" dirty="0" smtClean="0">
                <a:solidFill>
                  <a:srgbClr val="FFFFFF"/>
                </a:solidFill>
                <a:latin typeface="Arial Unicode MS" pitchFamily="34" charset="-122"/>
                <a:ea typeface="Arial Unicode MS" pitchFamily="34" charset="-122"/>
                <a:cs typeface="Arial Unicode MS" pitchFamily="34" charset="-122"/>
              </a:rPr>
              <a:t>（</a:t>
            </a:r>
            <a:r>
              <a:rPr lang="en-US" altLang="zh-CN" sz="3200" dirty="0" smtClean="0">
                <a:solidFill>
                  <a:srgbClr val="FFFFFF"/>
                </a:solidFill>
                <a:latin typeface="Arial Unicode MS" pitchFamily="34" charset="-122"/>
                <a:ea typeface="Arial Unicode MS" pitchFamily="34" charset="-122"/>
                <a:cs typeface="Arial Unicode MS" pitchFamily="34" charset="-122"/>
              </a:rPr>
              <a:t>3</a:t>
            </a:r>
            <a:r>
              <a:rPr lang="zh-CN" altLang="en-US" sz="3200" dirty="0" smtClean="0">
                <a:solidFill>
                  <a:srgbClr val="FFFFFF"/>
                </a:solidFill>
                <a:latin typeface="Arial Unicode MS" pitchFamily="34" charset="-122"/>
                <a:ea typeface="Arial Unicode MS" pitchFamily="34" charset="-122"/>
                <a:cs typeface="Arial Unicode MS" pitchFamily="34" charset="-122"/>
              </a:rPr>
              <a:t>）热点文献</a:t>
            </a:r>
          </a:p>
        </p:txBody>
      </p:sp>
      <p:sp>
        <p:nvSpPr>
          <p:cNvPr id="5" name="圆角矩形 17"/>
          <p:cNvSpPr>
            <a:spLocks noChangeArrowheads="1"/>
          </p:cNvSpPr>
          <p:nvPr/>
        </p:nvSpPr>
        <p:spPr bwMode="auto">
          <a:xfrm>
            <a:off x="7916598" y="2438397"/>
            <a:ext cx="1009690" cy="159657"/>
          </a:xfrm>
          <a:prstGeom prst="roundRect">
            <a:avLst>
              <a:gd name="adj" fmla="val 16667"/>
            </a:avLst>
          </a:prstGeom>
          <a:noFill/>
          <a:ln w="28575" algn="ctr">
            <a:solidFill>
              <a:schemeClr val="tx2"/>
            </a:solidFill>
            <a:round/>
            <a:headEnd/>
            <a:tailEnd/>
          </a:ln>
        </p:spPr>
        <p:txBody>
          <a:bodyPr lIns="0" tIns="0" rIns="182880" bIns="0"/>
          <a:lstStyle/>
          <a:p>
            <a:pPr>
              <a:spcBef>
                <a:spcPct val="50000"/>
              </a:spcBef>
            </a:pPr>
            <a:endParaRPr lang="zh-CN" altLang="en-US" sz="2400"/>
          </a:p>
        </p:txBody>
      </p:sp>
      <p:cxnSp>
        <p:nvCxnSpPr>
          <p:cNvPr id="6" name="Elbow Connector 5"/>
          <p:cNvCxnSpPr/>
          <p:nvPr/>
        </p:nvCxnSpPr>
        <p:spPr>
          <a:xfrm>
            <a:off x="4804244" y="885363"/>
            <a:ext cx="3017520" cy="1645920"/>
          </a:xfrm>
          <a:prstGeom prst="bentConnector3">
            <a:avLst>
              <a:gd name="adj1" fmla="val 327"/>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7" name="Rectangular Callout 6"/>
          <p:cNvSpPr/>
          <p:nvPr/>
        </p:nvSpPr>
        <p:spPr>
          <a:xfrm>
            <a:off x="2648858" y="3621320"/>
            <a:ext cx="4557486" cy="1132110"/>
          </a:xfrm>
          <a:prstGeom prst="wedgeRectCallout">
            <a:avLst>
              <a:gd name="adj1" fmla="val 57603"/>
              <a:gd name="adj2" fmla="val -11191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zh-CN" altLang="en-US" sz="1600" dirty="0" smtClean="0">
                <a:solidFill>
                  <a:srgbClr val="FFFFFF"/>
                </a:solidFill>
              </a:rPr>
              <a:t>请注意：热点文献利用“创建引文报告”功能，但当文献量查过</a:t>
            </a:r>
            <a:r>
              <a:rPr lang="en-US" altLang="zh-CN" sz="1600" dirty="0" smtClean="0">
                <a:solidFill>
                  <a:srgbClr val="FFFFFF"/>
                </a:solidFill>
              </a:rPr>
              <a:t>1</a:t>
            </a:r>
            <a:r>
              <a:rPr lang="zh-CN" altLang="en-US" sz="1600" dirty="0" smtClean="0">
                <a:solidFill>
                  <a:srgbClr val="FFFFFF"/>
                </a:solidFill>
              </a:rPr>
              <a:t>万篇时，该功能不可用。建议精炼到</a:t>
            </a:r>
            <a:r>
              <a:rPr lang="en-US" altLang="zh-CN" sz="1600" dirty="0" smtClean="0">
                <a:solidFill>
                  <a:srgbClr val="FFFFFF"/>
                </a:solidFill>
              </a:rPr>
              <a:t>1</a:t>
            </a:r>
            <a:r>
              <a:rPr lang="zh-CN" altLang="en-US" sz="1600" dirty="0" smtClean="0">
                <a:solidFill>
                  <a:srgbClr val="FFFFFF"/>
                </a:solidFill>
              </a:rPr>
              <a:t>万篇以下，比如按照学科、出版时间、来源期刊等角度过滤。</a:t>
            </a:r>
            <a:endParaRPr lang="en-US" altLang="zh-CN" sz="1600" dirty="0" smtClean="0">
              <a:solidFill>
                <a:srgbClr val="FFFFFF"/>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4)">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 y="0"/>
            <a:ext cx="9143999" cy="7316394"/>
          </a:xfrm>
          <a:prstGeom prst="rect">
            <a:avLst/>
          </a:prstGeom>
          <a:noFill/>
          <a:ln w="9525">
            <a:noFill/>
            <a:miter lim="800000"/>
            <a:headEnd/>
            <a:tailEnd/>
          </a:ln>
        </p:spPr>
      </p:pic>
      <p:sp>
        <p:nvSpPr>
          <p:cNvPr id="4" name="Rectangle 3"/>
          <p:cNvSpPr/>
          <p:nvPr/>
        </p:nvSpPr>
        <p:spPr>
          <a:xfrm>
            <a:off x="116116" y="2075543"/>
            <a:ext cx="8955314" cy="522514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6422576" y="1915886"/>
            <a:ext cx="2213424" cy="538479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24110" y="4180141"/>
            <a:ext cx="4557491" cy="707865"/>
          </a:xfrm>
          <a:prstGeom prst="rect">
            <a:avLst/>
          </a:prstGeom>
          <a:solidFill>
            <a:schemeClr val="tx2"/>
          </a:solidFill>
        </p:spPr>
        <p:txBody>
          <a:bodyPr wrap="square" rtlCol="0">
            <a:spAutoFit/>
          </a:bodyPr>
          <a:lstStyle/>
          <a:p>
            <a:pPr marL="0" lvl="1"/>
            <a:r>
              <a:rPr lang="zh-CN" altLang="en-US" sz="2000" dirty="0" smtClean="0">
                <a:solidFill>
                  <a:schemeClr val="bg1"/>
                </a:solidFill>
                <a:latin typeface="Arial Unicode MS" pitchFamily="34" charset="-122"/>
                <a:ea typeface="Arial Unicode MS" pitchFamily="34" charset="-122"/>
                <a:cs typeface="Arial Unicode MS" pitchFamily="34" charset="-122"/>
              </a:rPr>
              <a:t>高影响力是对总被引频次的关注；</a:t>
            </a:r>
            <a:endParaRPr lang="en-US" altLang="zh-CN" sz="2000" dirty="0" smtClean="0">
              <a:solidFill>
                <a:schemeClr val="bg1"/>
              </a:solidFill>
              <a:latin typeface="Arial Unicode MS" pitchFamily="34" charset="-122"/>
              <a:ea typeface="Arial Unicode MS" pitchFamily="34" charset="-122"/>
              <a:cs typeface="Arial Unicode MS" pitchFamily="34" charset="-122"/>
            </a:endParaRPr>
          </a:p>
          <a:p>
            <a:pPr marL="0" lvl="1"/>
            <a:r>
              <a:rPr lang="zh-CN" altLang="en-US" sz="2000" dirty="0" smtClean="0">
                <a:solidFill>
                  <a:schemeClr val="bg1"/>
                </a:solidFill>
                <a:latin typeface="Arial Unicode MS" pitchFamily="34" charset="-122"/>
                <a:ea typeface="Arial Unicode MS" pitchFamily="34" charset="-122"/>
                <a:cs typeface="Arial Unicode MS" pitchFamily="34" charset="-122"/>
              </a:rPr>
              <a:t>高热点是对最近几年被引频次的关注</a:t>
            </a:r>
            <a:endParaRPr lang="en-US" altLang="zh-CN" sz="2000" dirty="0" smtClean="0">
              <a:solidFill>
                <a:schemeClr val="bg1"/>
              </a:solidFill>
              <a:latin typeface="Arial Unicode MS" pitchFamily="34" charset="-122"/>
              <a:ea typeface="Arial Unicode MS" pitchFamily="34" charset="-122"/>
              <a:cs typeface="Arial Unicode MS"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rot="21427732">
            <a:off x="4009764" y="2718963"/>
            <a:ext cx="2725019" cy="1752285"/>
            <a:chOff x="4037244" y="2751476"/>
            <a:chExt cx="2725019" cy="1752285"/>
          </a:xfrm>
        </p:grpSpPr>
        <p:pic>
          <p:nvPicPr>
            <p:cNvPr id="5122" name="Picture 2"/>
            <p:cNvPicPr>
              <a:picLocks noChangeAspect="1" noChangeArrowheads="1"/>
            </p:cNvPicPr>
            <p:nvPr/>
          </p:nvPicPr>
          <p:blipFill>
            <a:blip r:embed="rId2" cstate="print"/>
            <a:srcRect/>
            <a:stretch>
              <a:fillRect/>
            </a:stretch>
          </p:blipFill>
          <p:spPr bwMode="auto">
            <a:xfrm rot="20693044">
              <a:off x="4037244" y="2751476"/>
              <a:ext cx="1617493" cy="1752285"/>
            </a:xfrm>
            <a:prstGeom prst="rect">
              <a:avLst/>
            </a:prstGeom>
            <a:noFill/>
            <a:ln w="9525">
              <a:noFill/>
              <a:miter lim="800000"/>
              <a:headEnd/>
              <a:tailEnd/>
            </a:ln>
          </p:spPr>
        </p:pic>
        <p:sp>
          <p:nvSpPr>
            <p:cNvPr id="13" name="TextBox 12"/>
            <p:cNvSpPr txBox="1"/>
            <p:nvPr/>
          </p:nvSpPr>
          <p:spPr>
            <a:xfrm rot="172268">
              <a:off x="5429847" y="2754975"/>
              <a:ext cx="1332416" cy="307777"/>
            </a:xfrm>
            <a:prstGeom prst="rect">
              <a:avLst/>
            </a:prstGeom>
            <a:noFill/>
          </p:spPr>
          <p:txBody>
            <a:bodyPr wrap="none" rtlCol="0">
              <a:spAutoFit/>
            </a:bodyPr>
            <a:lstStyle/>
            <a:p>
              <a:r>
                <a:rPr lang="zh-CN" altLang="zh-CN" sz="1400" b="1" dirty="0" smtClean="0">
                  <a:solidFill>
                    <a:schemeClr val="tx2"/>
                  </a:solidFill>
                </a:rPr>
                <a:t>在</a:t>
              </a:r>
              <a:r>
                <a:rPr lang="en-US" altLang="zh-CN" sz="1400" b="1" dirty="0" smtClean="0">
                  <a:solidFill>
                    <a:schemeClr val="tx2"/>
                  </a:solidFill>
                </a:rPr>
                <a:t>WOS</a:t>
              </a:r>
              <a:r>
                <a:rPr lang="zh-CN" altLang="zh-CN" sz="1400" b="1" dirty="0" smtClean="0">
                  <a:solidFill>
                    <a:schemeClr val="tx2"/>
                  </a:solidFill>
                </a:rPr>
                <a:t>中寻找</a:t>
              </a:r>
              <a:endParaRPr lang="zh-CN" altLang="en-US" sz="1400" b="1" dirty="0" smtClean="0">
                <a:solidFill>
                  <a:schemeClr val="tx2"/>
                </a:solidFill>
              </a:endParaRPr>
            </a:p>
          </p:txBody>
        </p:sp>
      </p:grpSp>
      <p:sp>
        <p:nvSpPr>
          <p:cNvPr id="24" name="TextBox 23"/>
          <p:cNvSpPr txBox="1"/>
          <p:nvPr/>
        </p:nvSpPr>
        <p:spPr>
          <a:xfrm>
            <a:off x="224970" y="2126342"/>
            <a:ext cx="2577950" cy="338554"/>
          </a:xfrm>
          <a:prstGeom prst="rect">
            <a:avLst/>
          </a:prstGeom>
          <a:noFill/>
        </p:spPr>
        <p:txBody>
          <a:bodyPr wrap="none" rtlCol="0">
            <a:spAutoFit/>
          </a:bodyPr>
          <a:lstStyle/>
          <a:p>
            <a:r>
              <a:rPr lang="zh-CN" altLang="en-US" sz="1600" b="1" dirty="0" smtClean="0">
                <a:solidFill>
                  <a:schemeClr val="tx2"/>
                </a:solidFill>
                <a:latin typeface="Arial Unicode MS" pitchFamily="34" charset="-122"/>
                <a:ea typeface="Arial Unicode MS" pitchFamily="34" charset="-122"/>
                <a:cs typeface="Arial Unicode MS" pitchFamily="34" charset="-122"/>
              </a:rPr>
              <a:t>跟进后续进展</a:t>
            </a:r>
            <a:r>
              <a:rPr lang="en-US" altLang="zh-CN" sz="1600" b="1" dirty="0" smtClean="0">
                <a:solidFill>
                  <a:schemeClr val="tx2"/>
                </a:solidFill>
                <a:latin typeface="Arial Unicode MS" pitchFamily="34" charset="-122"/>
                <a:ea typeface="Arial Unicode MS" pitchFamily="34" charset="-122"/>
                <a:cs typeface="Arial Unicode MS" pitchFamily="34" charset="-122"/>
              </a:rPr>
              <a:t>&amp;</a:t>
            </a:r>
            <a:r>
              <a:rPr lang="zh-CN" altLang="en-US" sz="1600" b="1" dirty="0" smtClean="0">
                <a:solidFill>
                  <a:schemeClr val="tx2"/>
                </a:solidFill>
                <a:latin typeface="Arial Unicode MS" pitchFamily="34" charset="-122"/>
                <a:ea typeface="Arial Unicode MS" pitchFamily="34" charset="-122"/>
                <a:cs typeface="Arial Unicode MS" pitchFamily="34" charset="-122"/>
              </a:rPr>
              <a:t>最新进展？</a:t>
            </a:r>
            <a:endParaRPr lang="zh-CN" altLang="en-US" sz="1600" b="1" dirty="0">
              <a:solidFill>
                <a:schemeClr val="tx2"/>
              </a:solidFill>
              <a:latin typeface="Arial Unicode MS" pitchFamily="34" charset="-122"/>
              <a:ea typeface="Arial Unicode MS" pitchFamily="34" charset="-122"/>
              <a:cs typeface="Arial Unicode MS" pitchFamily="34" charset="-122"/>
            </a:endParaRPr>
          </a:p>
        </p:txBody>
      </p:sp>
      <p:sp>
        <p:nvSpPr>
          <p:cNvPr id="26" name="TextBox 25"/>
          <p:cNvSpPr txBox="1"/>
          <p:nvPr/>
        </p:nvSpPr>
        <p:spPr>
          <a:xfrm>
            <a:off x="6566050" y="2119085"/>
            <a:ext cx="2577950" cy="338554"/>
          </a:xfrm>
          <a:prstGeom prst="rect">
            <a:avLst/>
          </a:prstGeom>
          <a:noFill/>
        </p:spPr>
        <p:txBody>
          <a:bodyPr wrap="none" rtlCol="0">
            <a:spAutoFit/>
          </a:bodyPr>
          <a:lstStyle/>
          <a:p>
            <a:r>
              <a:rPr lang="zh-CN" altLang="en-US" sz="1600" b="1" dirty="0" smtClean="0">
                <a:solidFill>
                  <a:schemeClr val="tx2"/>
                </a:solidFill>
                <a:latin typeface="Arial Unicode MS" pitchFamily="34" charset="-122"/>
                <a:ea typeface="Arial Unicode MS" pitchFamily="34" charset="-122"/>
                <a:cs typeface="Arial Unicode MS" pitchFamily="34" charset="-122"/>
              </a:rPr>
              <a:t>跟进后续进展</a:t>
            </a:r>
            <a:r>
              <a:rPr lang="en-US" altLang="zh-CN" sz="1600" b="1" dirty="0" smtClean="0">
                <a:solidFill>
                  <a:schemeClr val="tx2"/>
                </a:solidFill>
                <a:latin typeface="Arial Unicode MS" pitchFamily="34" charset="-122"/>
                <a:ea typeface="Arial Unicode MS" pitchFamily="34" charset="-122"/>
                <a:cs typeface="Arial Unicode MS" pitchFamily="34" charset="-122"/>
              </a:rPr>
              <a:t>&amp;</a:t>
            </a:r>
            <a:r>
              <a:rPr lang="zh-CN" altLang="en-US" sz="1600" b="1" dirty="0" smtClean="0">
                <a:solidFill>
                  <a:schemeClr val="tx2"/>
                </a:solidFill>
                <a:latin typeface="Arial Unicode MS" pitchFamily="34" charset="-122"/>
                <a:ea typeface="Arial Unicode MS" pitchFamily="34" charset="-122"/>
                <a:cs typeface="Arial Unicode MS" pitchFamily="34" charset="-122"/>
              </a:rPr>
              <a:t>最新进展？</a:t>
            </a:r>
            <a:endParaRPr lang="zh-CN" altLang="en-US" sz="1600" b="1" dirty="0">
              <a:solidFill>
                <a:schemeClr val="tx2"/>
              </a:solidFill>
              <a:latin typeface="Arial Unicode MS" pitchFamily="34" charset="-122"/>
              <a:ea typeface="Arial Unicode MS" pitchFamily="34" charset="-122"/>
              <a:cs typeface="Arial Unicode MS" pitchFamily="34" charset="-122"/>
            </a:endParaRPr>
          </a:p>
        </p:txBody>
      </p:sp>
      <p:sp>
        <p:nvSpPr>
          <p:cNvPr id="27" name="TextBox 26"/>
          <p:cNvSpPr txBox="1"/>
          <p:nvPr/>
        </p:nvSpPr>
        <p:spPr>
          <a:xfrm>
            <a:off x="5950853" y="4731652"/>
            <a:ext cx="3309259" cy="523220"/>
          </a:xfrm>
          <a:prstGeom prst="rect">
            <a:avLst/>
          </a:prstGeom>
          <a:noFill/>
        </p:spPr>
        <p:txBody>
          <a:bodyPr wrap="square" rtlCol="0">
            <a:spAutoFit/>
          </a:bodyPr>
          <a:lstStyle/>
          <a:p>
            <a:pPr>
              <a:buFont typeface="Arial" pitchFamily="34" charset="0"/>
              <a:buChar char="•"/>
            </a:pPr>
            <a:r>
              <a:rPr lang="zh-CN" altLang="en-US" sz="1400" b="1" dirty="0" smtClean="0">
                <a:solidFill>
                  <a:srgbClr val="78A22F"/>
                </a:solidFill>
                <a:latin typeface="Arial Unicode MS" pitchFamily="34" charset="-122"/>
                <a:ea typeface="Arial Unicode MS" pitchFamily="34" charset="-122"/>
                <a:cs typeface="Arial Unicode MS" pitchFamily="34" charset="-122"/>
              </a:rPr>
              <a:t>“被引频次（降序）”锁定高影响力文献</a:t>
            </a:r>
            <a:endParaRPr lang="en-US" altLang="zh-CN" sz="1400" b="1" dirty="0" smtClean="0">
              <a:solidFill>
                <a:srgbClr val="78A22F"/>
              </a:solidFill>
              <a:latin typeface="Arial Unicode MS" pitchFamily="34" charset="-122"/>
              <a:ea typeface="Arial Unicode MS" pitchFamily="34" charset="-122"/>
              <a:cs typeface="Arial Unicode MS" pitchFamily="34" charset="-122"/>
            </a:endParaRPr>
          </a:p>
          <a:p>
            <a:pPr>
              <a:buFont typeface="Arial" pitchFamily="34" charset="0"/>
              <a:buChar char="•"/>
            </a:pPr>
            <a:r>
              <a:rPr lang="zh-CN" altLang="en-US" sz="1400" b="1" dirty="0" smtClean="0">
                <a:solidFill>
                  <a:srgbClr val="78A22F"/>
                </a:solidFill>
                <a:latin typeface="Arial Unicode MS" pitchFamily="34" charset="-122"/>
                <a:ea typeface="Arial Unicode MS" pitchFamily="34" charset="-122"/>
                <a:cs typeface="Arial Unicode MS" pitchFamily="34" charset="-122"/>
              </a:rPr>
              <a:t>“创建引文报告”锁定高热点文献</a:t>
            </a:r>
          </a:p>
        </p:txBody>
      </p:sp>
      <p:cxnSp>
        <p:nvCxnSpPr>
          <p:cNvPr id="30" name="Elbow Connector 29"/>
          <p:cNvCxnSpPr/>
          <p:nvPr/>
        </p:nvCxnSpPr>
        <p:spPr>
          <a:xfrm rot="16200000" flipH="1">
            <a:off x="5654808" y="3056752"/>
            <a:ext cx="2286942" cy="2282076"/>
          </a:xfrm>
          <a:prstGeom prst="bentConnector3">
            <a:avLst>
              <a:gd name="adj1" fmla="val 126794"/>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126513" y="3178629"/>
            <a:ext cx="1480457" cy="584775"/>
          </a:xfrm>
          <a:prstGeom prst="rect">
            <a:avLst/>
          </a:prstGeom>
          <a:noFill/>
        </p:spPr>
        <p:txBody>
          <a:bodyPr wrap="square" rtlCol="0">
            <a:spAutoFit/>
          </a:bodyPr>
          <a:lstStyle/>
          <a:p>
            <a:pPr algn="ctr"/>
            <a:r>
              <a:rPr lang="zh-CN" altLang="zh-CN" sz="1600" b="1" dirty="0" smtClean="0">
                <a:solidFill>
                  <a:srgbClr val="78A22F"/>
                </a:solidFill>
                <a:latin typeface="Arial Unicode MS" pitchFamily="34" charset="-122"/>
                <a:ea typeface="Arial Unicode MS" pitchFamily="34" charset="-122"/>
                <a:cs typeface="Arial Unicode MS" pitchFamily="34" charset="-122"/>
              </a:rPr>
              <a:t>“引证关系图”</a:t>
            </a:r>
            <a:r>
              <a:rPr lang="en-US" altLang="zh-CN" sz="1600" b="1" dirty="0" smtClean="0">
                <a:solidFill>
                  <a:srgbClr val="78A22F"/>
                </a:solidFill>
                <a:latin typeface="Arial Unicode MS" pitchFamily="34" charset="-122"/>
                <a:ea typeface="Arial Unicode MS" pitchFamily="34" charset="-122"/>
                <a:cs typeface="Arial Unicode MS" pitchFamily="34" charset="-122"/>
              </a:rPr>
              <a:t> &amp; </a:t>
            </a:r>
            <a:r>
              <a:rPr lang="zh-CN" altLang="zh-CN" sz="1600" b="1" dirty="0" smtClean="0">
                <a:solidFill>
                  <a:srgbClr val="78A22F"/>
                </a:solidFill>
                <a:latin typeface="Arial Unicode MS" pitchFamily="34" charset="-122"/>
                <a:ea typeface="Arial Unicode MS" pitchFamily="34" charset="-122"/>
                <a:cs typeface="Arial Unicode MS" pitchFamily="34" charset="-122"/>
              </a:rPr>
              <a:t>“引文跟踪”</a:t>
            </a:r>
            <a:endParaRPr lang="zh-CN" altLang="en-US" sz="1600" b="1" dirty="0" smtClean="0">
              <a:solidFill>
                <a:srgbClr val="78A22F"/>
              </a:solidFill>
              <a:latin typeface="Arial Unicode MS" pitchFamily="34" charset="-122"/>
              <a:ea typeface="Arial Unicode MS" pitchFamily="34" charset="-122"/>
              <a:cs typeface="Arial Unicode MS" pitchFamily="34" charset="-122"/>
            </a:endParaRPr>
          </a:p>
        </p:txBody>
      </p:sp>
      <p:cxnSp>
        <p:nvCxnSpPr>
          <p:cNvPr id="48" name="Straight Arrow Connector 47"/>
          <p:cNvCxnSpPr/>
          <p:nvPr/>
        </p:nvCxnSpPr>
        <p:spPr>
          <a:xfrm flipH="1" flipV="1">
            <a:off x="7910294" y="3802742"/>
            <a:ext cx="7254" cy="870854"/>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7895768" y="2467431"/>
            <a:ext cx="0" cy="703939"/>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V="1">
            <a:off x="1405813" y="2864383"/>
            <a:ext cx="1554480" cy="1280160"/>
          </a:xfrm>
          <a:prstGeom prst="bentConnector3">
            <a:avLst>
              <a:gd name="adj1" fmla="val -31446"/>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1887" y="3164108"/>
            <a:ext cx="2104570" cy="584775"/>
          </a:xfrm>
          <a:prstGeom prst="rect">
            <a:avLst/>
          </a:prstGeom>
          <a:solidFill>
            <a:schemeClr val="bg1"/>
          </a:solidFill>
        </p:spPr>
        <p:txBody>
          <a:bodyPr wrap="square" rtlCol="0">
            <a:spAutoFit/>
          </a:bodyPr>
          <a:lstStyle/>
          <a:p>
            <a:pPr algn="ctr"/>
            <a:r>
              <a:rPr lang="zh-CN" altLang="en-US" sz="1600" b="1" dirty="0" smtClean="0">
                <a:solidFill>
                  <a:srgbClr val="78A22F"/>
                </a:solidFill>
                <a:latin typeface="Arial Unicode MS" pitchFamily="34" charset="-122"/>
                <a:ea typeface="Arial Unicode MS" pitchFamily="34" charset="-122"/>
                <a:cs typeface="Arial Unicode MS" pitchFamily="34" charset="-122"/>
              </a:rPr>
              <a:t>“被引参考文献检索” </a:t>
            </a:r>
            <a:r>
              <a:rPr lang="en-US" altLang="zh-CN" sz="1600" b="1" dirty="0" smtClean="0">
                <a:solidFill>
                  <a:srgbClr val="78A22F"/>
                </a:solidFill>
                <a:latin typeface="Arial Unicode MS" pitchFamily="34" charset="-122"/>
                <a:ea typeface="Arial Unicode MS" pitchFamily="34" charset="-122"/>
                <a:cs typeface="Arial Unicode MS" pitchFamily="34" charset="-122"/>
              </a:rPr>
              <a:t>&amp; </a:t>
            </a:r>
            <a:r>
              <a:rPr lang="zh-CN" altLang="en-US" sz="1600" b="1" dirty="0" smtClean="0">
                <a:solidFill>
                  <a:srgbClr val="78A22F"/>
                </a:solidFill>
                <a:latin typeface="Arial Unicode MS" pitchFamily="34" charset="-122"/>
                <a:ea typeface="Arial Unicode MS" pitchFamily="34" charset="-122"/>
                <a:cs typeface="Arial Unicode MS" pitchFamily="34" charset="-122"/>
              </a:rPr>
              <a:t>“创建跟踪</a:t>
            </a:r>
            <a:r>
              <a:rPr lang="en-US" altLang="zh-CN" sz="1600" b="1" dirty="0" smtClean="0">
                <a:solidFill>
                  <a:srgbClr val="78A22F"/>
                </a:solidFill>
                <a:latin typeface="Arial Unicode MS" pitchFamily="34" charset="-122"/>
                <a:ea typeface="Arial Unicode MS" pitchFamily="34" charset="-122"/>
                <a:cs typeface="Arial Unicode MS" pitchFamily="34" charset="-122"/>
              </a:rPr>
              <a:t>/RSS</a:t>
            </a:r>
            <a:r>
              <a:rPr lang="zh-CN" altLang="en-US" sz="1600" b="1" dirty="0" smtClean="0">
                <a:solidFill>
                  <a:srgbClr val="78A22F"/>
                </a:solidFill>
                <a:latin typeface="Arial Unicode MS" pitchFamily="34" charset="-122"/>
                <a:ea typeface="Arial Unicode MS" pitchFamily="34" charset="-122"/>
                <a:cs typeface="Arial Unicode MS" pitchFamily="34" charset="-122"/>
              </a:rPr>
              <a:t>”</a:t>
            </a:r>
          </a:p>
        </p:txBody>
      </p:sp>
      <p:grpSp>
        <p:nvGrpSpPr>
          <p:cNvPr id="3" name="Group 3"/>
          <p:cNvGrpSpPr/>
          <p:nvPr/>
        </p:nvGrpSpPr>
        <p:grpSpPr>
          <a:xfrm rot="1326014">
            <a:off x="2034942" y="2629953"/>
            <a:ext cx="1914872" cy="1712685"/>
            <a:chOff x="1291927" y="2510971"/>
            <a:chExt cx="2118930" cy="1973943"/>
          </a:xfrm>
        </p:grpSpPr>
        <p:grpSp>
          <p:nvGrpSpPr>
            <p:cNvPr id="4" name="Group 31"/>
            <p:cNvGrpSpPr/>
            <p:nvPr/>
          </p:nvGrpSpPr>
          <p:grpSpPr>
            <a:xfrm>
              <a:off x="1927905" y="2510971"/>
              <a:ext cx="1482952" cy="1973943"/>
              <a:chOff x="4221163" y="2243138"/>
              <a:chExt cx="1593143" cy="2386919"/>
            </a:xfrm>
          </p:grpSpPr>
          <p:pic>
            <p:nvPicPr>
              <p:cNvPr id="7" name="Picture 5"/>
              <p:cNvPicPr>
                <a:picLocks noChangeAspect="1" noChangeArrowheads="1"/>
              </p:cNvPicPr>
              <p:nvPr/>
            </p:nvPicPr>
            <p:blipFill>
              <a:blip r:embed="rId3" cstate="print"/>
              <a:srcRect/>
              <a:stretch>
                <a:fillRect/>
              </a:stretch>
            </p:blipFill>
            <p:spPr bwMode="auto">
              <a:xfrm>
                <a:off x="4221163" y="2243138"/>
                <a:ext cx="1593143" cy="2386919"/>
              </a:xfrm>
              <a:prstGeom prst="rect">
                <a:avLst/>
              </a:prstGeom>
              <a:noFill/>
              <a:ln w="9525">
                <a:noFill/>
                <a:miter lim="800000"/>
                <a:headEnd/>
                <a:tailEnd/>
              </a:ln>
            </p:spPr>
          </p:pic>
          <p:sp>
            <p:nvSpPr>
              <p:cNvPr id="8" name="TextBox 7"/>
              <p:cNvSpPr txBox="1"/>
              <p:nvPr/>
            </p:nvSpPr>
            <p:spPr>
              <a:xfrm rot="19548788">
                <a:off x="4270015" y="3186501"/>
                <a:ext cx="638316" cy="215443"/>
              </a:xfrm>
              <a:prstGeom prst="rect">
                <a:avLst/>
              </a:prstGeom>
              <a:noFill/>
            </p:spPr>
            <p:txBody>
              <a:bodyPr wrap="none" rtlCol="0">
                <a:spAutoFit/>
              </a:bodyPr>
              <a:lstStyle/>
              <a:p>
                <a:r>
                  <a:rPr lang="en-US" altLang="zh-CN" sz="800" b="1" dirty="0" smtClean="0">
                    <a:solidFill>
                      <a:srgbClr val="993300"/>
                    </a:solidFill>
                  </a:rPr>
                  <a:t>materials</a:t>
                </a:r>
                <a:endParaRPr lang="zh-CN" altLang="en-US" sz="800" b="1" dirty="0">
                  <a:solidFill>
                    <a:srgbClr val="993300"/>
                  </a:solidFill>
                </a:endParaRPr>
              </a:p>
            </p:txBody>
          </p:sp>
        </p:grpSp>
        <p:sp>
          <p:nvSpPr>
            <p:cNvPr id="6" name="TextBox 5"/>
            <p:cNvSpPr txBox="1"/>
            <p:nvPr/>
          </p:nvSpPr>
          <p:spPr>
            <a:xfrm rot="20273986">
              <a:off x="1291927" y="2814589"/>
              <a:ext cx="999019" cy="354726"/>
            </a:xfrm>
            <a:prstGeom prst="rect">
              <a:avLst/>
            </a:prstGeom>
            <a:noFill/>
          </p:spPr>
          <p:txBody>
            <a:bodyPr wrap="none" rtlCol="0">
              <a:spAutoFit/>
            </a:bodyPr>
            <a:lstStyle/>
            <a:p>
              <a:r>
                <a:rPr lang="zh-CN" altLang="en-US" sz="1400" b="1" dirty="0" smtClean="0">
                  <a:solidFill>
                    <a:schemeClr val="tx2"/>
                  </a:solidFill>
                </a:rPr>
                <a:t>手边就有</a:t>
              </a:r>
              <a:endParaRPr lang="zh-CN" altLang="en-US" sz="1400" b="1" dirty="0">
                <a:solidFill>
                  <a:schemeClr val="tx2"/>
                </a:solidFill>
              </a:endParaRPr>
            </a:p>
          </p:txBody>
        </p:sp>
      </p:grpSp>
      <p:sp>
        <p:nvSpPr>
          <p:cNvPr id="21" name="Rectangle 20"/>
          <p:cNvSpPr/>
          <p:nvPr/>
        </p:nvSpPr>
        <p:spPr>
          <a:xfrm>
            <a:off x="130705" y="1451429"/>
            <a:ext cx="3788151" cy="4818743"/>
          </a:xfrm>
          <a:prstGeom prst="rect">
            <a:avLst/>
          </a:prstGeom>
          <a:noFill/>
          <a:ln w="38100">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1123406" y="590394"/>
            <a:ext cx="4242085" cy="584775"/>
          </a:xfrm>
          <a:prstGeom prst="rect">
            <a:avLst/>
          </a:prstGeom>
          <a:solidFill>
            <a:schemeClr val="tx2"/>
          </a:solidFill>
          <a:ln>
            <a:noFill/>
          </a:ln>
        </p:spPr>
        <p:txBody>
          <a:bodyPr wrap="square" rtlCol="0">
            <a:spAutoFit/>
          </a:bodyPr>
          <a:lstStyle/>
          <a:p>
            <a:pPr algn="ctr" defTabSz="914400" fontAlgn="base">
              <a:spcBef>
                <a:spcPct val="0"/>
              </a:spcBef>
              <a:spcAft>
                <a:spcPct val="0"/>
              </a:spcAft>
            </a:pPr>
            <a:r>
              <a:rPr lang="zh-CN" altLang="en-US" sz="3200" dirty="0" smtClean="0">
                <a:solidFill>
                  <a:srgbClr val="FFFFFF"/>
                </a:solidFill>
                <a:latin typeface="Arial Unicode MS" pitchFamily="34" charset="-122"/>
                <a:ea typeface="Arial Unicode MS" pitchFamily="34" charset="-122"/>
                <a:cs typeface="Arial Unicode MS" pitchFamily="34" charset="-122"/>
              </a:rPr>
              <a:t>（</a:t>
            </a:r>
            <a:r>
              <a:rPr lang="en-US" altLang="zh-CN" sz="3200" dirty="0" smtClean="0">
                <a:solidFill>
                  <a:srgbClr val="FFFFFF"/>
                </a:solidFill>
                <a:latin typeface="Arial Unicode MS" pitchFamily="34" charset="-122"/>
                <a:ea typeface="Arial Unicode MS" pitchFamily="34" charset="-122"/>
                <a:cs typeface="Arial Unicode MS" pitchFamily="34" charset="-122"/>
              </a:rPr>
              <a:t>4</a:t>
            </a:r>
            <a:r>
              <a:rPr lang="zh-CN" altLang="en-US" sz="3200" dirty="0" smtClean="0">
                <a:solidFill>
                  <a:srgbClr val="FFFFFF"/>
                </a:solidFill>
                <a:latin typeface="Arial Unicode MS" pitchFamily="34" charset="-122"/>
                <a:ea typeface="Arial Unicode MS" pitchFamily="34" charset="-122"/>
                <a:cs typeface="Arial Unicode MS" pitchFamily="34" charset="-122"/>
              </a:rPr>
              <a:t>）追踪课题</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2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up)">
                                      <p:cBhvr>
                                        <p:cTn id="33" dur="500"/>
                                        <p:tgtEl>
                                          <p:spTgt spid="30"/>
                                        </p:tgtEl>
                                      </p:cBhvr>
                                    </p:animEffect>
                                  </p:childTnLst>
                                </p:cTn>
                              </p:par>
                            </p:childTnLst>
                          </p:cTn>
                        </p:par>
                        <p:par>
                          <p:cTn id="34" fill="hold">
                            <p:stCondLst>
                              <p:cond delay="500"/>
                            </p:stCondLst>
                            <p:childTnLst>
                              <p:par>
                                <p:cTn id="35" presetID="37"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900" decel="100000" fill="hold"/>
                                        <p:tgtEl>
                                          <p:spTgt spid="2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41" fill="hold">
                            <p:stCondLst>
                              <p:cond delay="1500"/>
                            </p:stCondLst>
                            <p:childTnLst>
                              <p:par>
                                <p:cTn id="42" presetID="55"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1000" fill="hold"/>
                                        <p:tgtEl>
                                          <p:spTgt spid="45"/>
                                        </p:tgtEl>
                                        <p:attrNameLst>
                                          <p:attrName>ppt_w</p:attrName>
                                        </p:attrNameLst>
                                      </p:cBhvr>
                                      <p:tavLst>
                                        <p:tav tm="0">
                                          <p:val>
                                            <p:strVal val="#ppt_w*0.70"/>
                                          </p:val>
                                        </p:tav>
                                        <p:tav tm="100000">
                                          <p:val>
                                            <p:strVal val="#ppt_w"/>
                                          </p:val>
                                        </p:tav>
                                      </p:tavLst>
                                    </p:anim>
                                    <p:anim calcmode="lin" valueType="num">
                                      <p:cBhvr>
                                        <p:cTn id="45" dur="1000" fill="hold"/>
                                        <p:tgtEl>
                                          <p:spTgt spid="45"/>
                                        </p:tgtEl>
                                        <p:attrNameLst>
                                          <p:attrName>ppt_h</p:attrName>
                                        </p:attrNameLst>
                                      </p:cBhvr>
                                      <p:tavLst>
                                        <p:tav tm="0">
                                          <p:val>
                                            <p:strVal val="#ppt_h"/>
                                          </p:val>
                                        </p:tav>
                                        <p:tav tm="100000">
                                          <p:val>
                                            <p:strVal val="#ppt_h"/>
                                          </p:val>
                                        </p:tav>
                                      </p:tavLst>
                                    </p:anim>
                                    <p:animEffect transition="in" filter="fade">
                                      <p:cBhvr>
                                        <p:cTn id="46" dur="1000"/>
                                        <p:tgtEl>
                                          <p:spTgt spid="45"/>
                                        </p:tgtEl>
                                      </p:cBhvr>
                                    </p:animEffect>
                                  </p:childTnLst>
                                </p:cTn>
                              </p:par>
                            </p:childTnLst>
                          </p:cTn>
                        </p:par>
                        <p:par>
                          <p:cTn id="47" fill="hold">
                            <p:stCondLst>
                              <p:cond delay="2500"/>
                            </p:stCondLst>
                            <p:childTnLst>
                              <p:par>
                                <p:cTn id="48" presetID="22" presetClass="entr" presetSubtype="4" fill="hold" nodeType="afterEffect">
                                  <p:stCondLst>
                                    <p:cond delay="0"/>
                                  </p:stCondLst>
                                  <p:childTnLst>
                                    <p:set>
                                      <p:cBhvr>
                                        <p:cTn id="49" dur="1" fill="hold">
                                          <p:stCondLst>
                                            <p:cond delay="0"/>
                                          </p:stCondLst>
                                        </p:cTn>
                                        <p:tgtEl>
                                          <p:spTgt spid="48"/>
                                        </p:tgtEl>
                                        <p:attrNameLst>
                                          <p:attrName>style.visibility</p:attrName>
                                        </p:attrNameLst>
                                      </p:cBhvr>
                                      <p:to>
                                        <p:strVal val="visible"/>
                                      </p:to>
                                    </p:set>
                                    <p:animEffect transition="in" filter="wipe(down)">
                                      <p:cBhvr>
                                        <p:cTn id="50" dur="500"/>
                                        <p:tgtEl>
                                          <p:spTgt spid="48"/>
                                        </p:tgtEl>
                                      </p:cBhvr>
                                    </p:animEffect>
                                  </p:childTnLst>
                                </p:cTn>
                              </p:par>
                            </p:childTnLst>
                          </p:cTn>
                        </p:par>
                        <p:par>
                          <p:cTn id="51" fill="hold">
                            <p:stCondLst>
                              <p:cond delay="3000"/>
                            </p:stCondLst>
                            <p:childTnLst>
                              <p:par>
                                <p:cTn id="52" presetID="22" presetClass="entr" presetSubtype="4" fill="hold" nodeType="after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down)">
                                      <p:cBhvr>
                                        <p:cTn id="54" dur="500"/>
                                        <p:tgtEl>
                                          <p:spTgt spid="50"/>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4"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heel(4)">
                                      <p:cBhvr>
                                        <p:cTn id="5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45" grpId="0"/>
      <p:bldP spid="22"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WOS CC.jpg"/>
          <p:cNvPicPr>
            <a:picLocks noChangeAspect="1"/>
          </p:cNvPicPr>
          <p:nvPr/>
        </p:nvPicPr>
        <p:blipFill>
          <a:blip r:embed="rId3" cstate="print"/>
          <a:srcRect/>
          <a:stretch>
            <a:fillRect/>
          </a:stretch>
        </p:blipFill>
        <p:spPr bwMode="auto">
          <a:xfrm>
            <a:off x="304800" y="0"/>
            <a:ext cx="8583613" cy="8077200"/>
          </a:xfrm>
          <a:prstGeom prst="rect">
            <a:avLst/>
          </a:prstGeom>
          <a:noFill/>
          <a:ln w="9525">
            <a:noFill/>
            <a:miter lim="800000"/>
            <a:headEnd/>
            <a:tailEnd/>
          </a:ln>
        </p:spPr>
      </p:pic>
      <p:sp>
        <p:nvSpPr>
          <p:cNvPr id="9" name="Title 1"/>
          <p:cNvSpPr txBox="1">
            <a:spLocks/>
          </p:cNvSpPr>
          <p:nvPr/>
        </p:nvSpPr>
        <p:spPr bwMode="auto">
          <a:xfrm>
            <a:off x="3429000" y="228600"/>
            <a:ext cx="2819400" cy="331788"/>
          </a:xfrm>
          <a:prstGeom prst="rect">
            <a:avLst/>
          </a:prstGeom>
          <a:noFill/>
          <a:ln w="9525">
            <a:noFill/>
            <a:miter lim="800000"/>
            <a:headEnd/>
            <a:tailEnd/>
          </a:ln>
        </p:spPr>
        <p:txBody>
          <a:bodyPr lIns="0" tIns="0" rIns="0" bIns="0" anchor="b"/>
          <a:lstStyle/>
          <a:p>
            <a:pPr eaLnBrk="0" hangingPunct="0">
              <a:lnSpc>
                <a:spcPct val="90000"/>
              </a:lnSpc>
              <a:defRPr/>
            </a:pPr>
            <a:r>
              <a:rPr lang="en-US" altLang="zh-CN" b="1" kern="0" dirty="0">
                <a:solidFill>
                  <a:schemeClr val="bg1"/>
                </a:solidFill>
                <a:latin typeface="+mj-lt"/>
                <a:ea typeface="+mj-ea"/>
                <a:cs typeface="+mj-cs"/>
              </a:rPr>
              <a:t>Web of Science</a:t>
            </a:r>
            <a:r>
              <a:rPr lang="zh-CN" altLang="en-US" b="1" kern="0" dirty="0">
                <a:solidFill>
                  <a:schemeClr val="bg1"/>
                </a:solidFill>
                <a:latin typeface="+mj-lt"/>
                <a:ea typeface="+mj-ea"/>
                <a:cs typeface="+mj-cs"/>
              </a:rPr>
              <a:t>核心合集</a:t>
            </a:r>
            <a:endParaRPr lang="en-US" b="1" kern="0" dirty="0">
              <a:solidFill>
                <a:schemeClr val="bg1"/>
              </a:solidFill>
              <a:latin typeface="+mj-lt"/>
              <a:ea typeface="+mj-ea"/>
              <a:cs typeface="+mj-cs"/>
            </a:endParaRPr>
          </a:p>
        </p:txBody>
      </p:sp>
      <p:pic>
        <p:nvPicPr>
          <p:cNvPr id="11" name="Picture 10" descr="检索下拉条.jpg"/>
          <p:cNvPicPr>
            <a:picLocks noChangeAspect="1"/>
          </p:cNvPicPr>
          <p:nvPr/>
        </p:nvPicPr>
        <p:blipFill>
          <a:blip r:embed="rId4" cstate="print"/>
          <a:srcRect/>
          <a:stretch>
            <a:fillRect/>
          </a:stretch>
        </p:blipFill>
        <p:spPr bwMode="auto">
          <a:xfrm>
            <a:off x="1143000" y="1295400"/>
            <a:ext cx="2019300" cy="1400175"/>
          </a:xfrm>
          <a:prstGeom prst="rect">
            <a:avLst/>
          </a:prstGeom>
          <a:noFill/>
          <a:ln w="9525">
            <a:solidFill>
              <a:schemeClr val="tx2"/>
            </a:solidFill>
            <a:miter lim="800000"/>
            <a:headEnd/>
            <a:tailEnd/>
          </a:ln>
        </p:spPr>
      </p:pic>
      <p:sp>
        <p:nvSpPr>
          <p:cNvPr id="12" name="Rounded Rectangle 11"/>
          <p:cNvSpPr/>
          <p:nvPr/>
        </p:nvSpPr>
        <p:spPr>
          <a:xfrm>
            <a:off x="914400" y="762000"/>
            <a:ext cx="1981200" cy="304800"/>
          </a:xfrm>
          <a:prstGeom prst="roundRect">
            <a:avLst>
              <a:gd name="adj" fmla="val 7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ight Arrow 7"/>
          <p:cNvSpPr/>
          <p:nvPr/>
        </p:nvSpPr>
        <p:spPr>
          <a:xfrm rot="10800000">
            <a:off x="3276600" y="1947863"/>
            <a:ext cx="552450" cy="157162"/>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3429000" y="228600"/>
            <a:ext cx="2819400" cy="331788"/>
          </a:xfrm>
          <a:prstGeom prst="rect">
            <a:avLst/>
          </a:prstGeom>
          <a:noFill/>
          <a:ln w="9525">
            <a:noFill/>
            <a:miter lim="800000"/>
            <a:headEnd/>
            <a:tailEnd/>
          </a:ln>
        </p:spPr>
        <p:txBody>
          <a:bodyPr lIns="0" tIns="0" rIns="0" bIns="0" anchor="b"/>
          <a:lstStyle/>
          <a:p>
            <a:pPr eaLnBrk="0" hangingPunct="0">
              <a:lnSpc>
                <a:spcPct val="90000"/>
              </a:lnSpc>
              <a:defRPr/>
            </a:pPr>
            <a:r>
              <a:rPr lang="en-US" altLang="zh-CN" b="1" kern="0" dirty="0">
                <a:solidFill>
                  <a:schemeClr val="bg1"/>
                </a:solidFill>
                <a:latin typeface="+mj-lt"/>
                <a:ea typeface="+mj-ea"/>
                <a:cs typeface="+mj-cs"/>
              </a:rPr>
              <a:t>Web of Science</a:t>
            </a:r>
            <a:r>
              <a:rPr lang="zh-CN" altLang="en-US" b="1" kern="0" dirty="0">
                <a:solidFill>
                  <a:schemeClr val="bg1"/>
                </a:solidFill>
                <a:latin typeface="+mj-lt"/>
                <a:ea typeface="+mj-ea"/>
                <a:cs typeface="+mj-cs"/>
              </a:rPr>
              <a:t>核心合集</a:t>
            </a:r>
            <a:endParaRPr lang="en-US" b="1" kern="0" dirty="0">
              <a:solidFill>
                <a:schemeClr val="bg1"/>
              </a:solidFill>
              <a:latin typeface="+mj-lt"/>
              <a:ea typeface="+mj-ea"/>
              <a:cs typeface="+mj-cs"/>
            </a:endParaRPr>
          </a:p>
        </p:txBody>
      </p:sp>
      <p:sp>
        <p:nvSpPr>
          <p:cNvPr id="12" name="Rounded Rectangle 11"/>
          <p:cNvSpPr/>
          <p:nvPr/>
        </p:nvSpPr>
        <p:spPr>
          <a:xfrm>
            <a:off x="914400" y="762000"/>
            <a:ext cx="1981200" cy="304800"/>
          </a:xfrm>
          <a:prstGeom prst="roundRect">
            <a:avLst>
              <a:gd name="adj" fmla="val 7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372" name="Picture 9" descr="被引参考文献检索.jpg"/>
          <p:cNvPicPr>
            <a:picLocks noChangeAspect="1"/>
          </p:cNvPicPr>
          <p:nvPr/>
        </p:nvPicPr>
        <p:blipFill>
          <a:blip r:embed="rId3" cstate="print"/>
          <a:srcRect/>
          <a:stretch>
            <a:fillRect/>
          </a:stretch>
        </p:blipFill>
        <p:spPr bwMode="auto">
          <a:xfrm>
            <a:off x="250825" y="0"/>
            <a:ext cx="8689975" cy="7389813"/>
          </a:xfrm>
          <a:prstGeom prst="rect">
            <a:avLst/>
          </a:prstGeom>
          <a:noFill/>
          <a:ln w="9525">
            <a:noFill/>
            <a:miter lim="800000"/>
            <a:headEnd/>
            <a:tailEnd/>
          </a:ln>
        </p:spPr>
      </p:pic>
      <p:sp>
        <p:nvSpPr>
          <p:cNvPr id="13" name="圆角矩形 4"/>
          <p:cNvSpPr>
            <a:spLocks noChangeArrowheads="1"/>
          </p:cNvSpPr>
          <p:nvPr/>
        </p:nvSpPr>
        <p:spPr bwMode="auto">
          <a:xfrm>
            <a:off x="323850" y="652463"/>
            <a:ext cx="1471613" cy="338137"/>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5" name="Text Box 4"/>
          <p:cNvSpPr txBox="1">
            <a:spLocks noChangeArrowheads="1"/>
          </p:cNvSpPr>
          <p:nvPr/>
        </p:nvSpPr>
        <p:spPr bwMode="auto">
          <a:xfrm>
            <a:off x="6076950" y="1484313"/>
            <a:ext cx="1649413" cy="404812"/>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被引文献作者</a:t>
            </a:r>
          </a:p>
        </p:txBody>
      </p:sp>
      <p:sp>
        <p:nvSpPr>
          <p:cNvPr id="17" name="Line 5"/>
          <p:cNvSpPr>
            <a:spLocks noChangeShapeType="1"/>
          </p:cNvSpPr>
          <p:nvPr/>
        </p:nvSpPr>
        <p:spPr bwMode="auto">
          <a:xfrm flipH="1">
            <a:off x="4019550" y="1730375"/>
            <a:ext cx="2057400" cy="0"/>
          </a:xfrm>
          <a:prstGeom prst="line">
            <a:avLst/>
          </a:prstGeom>
          <a:noFill/>
          <a:ln w="31750">
            <a:solidFill>
              <a:srgbClr val="FF6600"/>
            </a:solidFill>
            <a:round/>
            <a:headEnd/>
            <a:tailEnd type="triangle" w="med" len="med"/>
          </a:ln>
        </p:spPr>
        <p:txBody>
          <a:bodyPr/>
          <a:lstStyle/>
          <a:p>
            <a:endParaRPr lang="en-US"/>
          </a:p>
        </p:txBody>
      </p:sp>
      <p:sp>
        <p:nvSpPr>
          <p:cNvPr id="18" name="Text Box 6"/>
          <p:cNvSpPr txBox="1">
            <a:spLocks noChangeArrowheads="1"/>
          </p:cNvSpPr>
          <p:nvPr/>
        </p:nvSpPr>
        <p:spPr bwMode="auto">
          <a:xfrm>
            <a:off x="6076950" y="2030413"/>
            <a:ext cx="1635125" cy="461962"/>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被引著作</a:t>
            </a:r>
          </a:p>
        </p:txBody>
      </p:sp>
      <p:sp>
        <p:nvSpPr>
          <p:cNvPr id="19" name="Line 7"/>
          <p:cNvSpPr>
            <a:spLocks noChangeShapeType="1"/>
          </p:cNvSpPr>
          <p:nvPr/>
        </p:nvSpPr>
        <p:spPr bwMode="auto">
          <a:xfrm flipH="1">
            <a:off x="4019550" y="2276475"/>
            <a:ext cx="2057400" cy="0"/>
          </a:xfrm>
          <a:prstGeom prst="line">
            <a:avLst/>
          </a:prstGeom>
          <a:noFill/>
          <a:ln w="31750">
            <a:solidFill>
              <a:srgbClr val="FF6600"/>
            </a:solidFill>
            <a:round/>
            <a:headEnd/>
            <a:tailEnd type="triangle" w="med" len="med"/>
          </a:ln>
        </p:spPr>
        <p:txBody>
          <a:bodyPr/>
          <a:lstStyle/>
          <a:p>
            <a:endParaRPr lang="en-US"/>
          </a:p>
        </p:txBody>
      </p:sp>
      <p:sp>
        <p:nvSpPr>
          <p:cNvPr id="20" name="Text Box 8"/>
          <p:cNvSpPr txBox="1">
            <a:spLocks noChangeArrowheads="1"/>
          </p:cNvSpPr>
          <p:nvPr/>
        </p:nvSpPr>
        <p:spPr bwMode="auto">
          <a:xfrm>
            <a:off x="6076950" y="2606675"/>
            <a:ext cx="1635125" cy="461963"/>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被引文献出版年</a:t>
            </a:r>
          </a:p>
        </p:txBody>
      </p:sp>
      <p:sp>
        <p:nvSpPr>
          <p:cNvPr id="21" name="Line 9"/>
          <p:cNvSpPr>
            <a:spLocks noChangeShapeType="1"/>
          </p:cNvSpPr>
          <p:nvPr/>
        </p:nvSpPr>
        <p:spPr bwMode="auto">
          <a:xfrm flipH="1">
            <a:off x="4019550" y="2781300"/>
            <a:ext cx="2057400" cy="0"/>
          </a:xfrm>
          <a:prstGeom prst="line">
            <a:avLst/>
          </a:prstGeom>
          <a:noFill/>
          <a:ln w="31750">
            <a:solidFill>
              <a:srgbClr val="FF6600"/>
            </a:solidFill>
            <a:round/>
            <a:headEnd/>
            <a:tailEnd type="triangle" w="med" len="med"/>
          </a:ln>
        </p:spPr>
        <p:txBody>
          <a:bodyPr/>
          <a:lstStyle/>
          <a:p>
            <a:endParaRPr lang="en-US"/>
          </a:p>
        </p:txBody>
      </p:sp>
      <p:sp>
        <p:nvSpPr>
          <p:cNvPr id="14" name="TextBox 13"/>
          <p:cNvSpPr txBox="1"/>
          <p:nvPr/>
        </p:nvSpPr>
        <p:spPr>
          <a:xfrm>
            <a:off x="769256" y="3331373"/>
            <a:ext cx="6386287" cy="1384995"/>
          </a:xfrm>
          <a:prstGeom prst="rect">
            <a:avLst/>
          </a:prstGeom>
          <a:solidFill>
            <a:schemeClr val="tx2">
              <a:lumMod val="20000"/>
              <a:lumOff val="80000"/>
            </a:schemeClr>
          </a:solidFill>
          <a:ln>
            <a:solidFill>
              <a:schemeClr val="tx2">
                <a:lumMod val="60000"/>
                <a:lumOff val="40000"/>
              </a:schemeClr>
            </a:solidFill>
          </a:ln>
        </p:spPr>
        <p:txBody>
          <a:bodyPr wrap="square" rtlCol="0">
            <a:spAutoFit/>
          </a:bodyPr>
          <a:lstStyle/>
          <a:p>
            <a:pPr algn="ctr"/>
            <a:r>
              <a:rPr lang="zh-CN" altLang="en-US" sz="1400" b="1" dirty="0" smtClean="0">
                <a:solidFill>
                  <a:schemeClr val="tx2"/>
                </a:solidFill>
                <a:latin typeface="Arial Unicode MS" pitchFamily="34" charset="-122"/>
                <a:ea typeface="Arial Unicode MS" pitchFamily="34" charset="-122"/>
                <a:cs typeface="Arial Unicode MS" pitchFamily="34" charset="-122"/>
              </a:rPr>
              <a:t>举例</a:t>
            </a:r>
            <a:endParaRPr lang="en-US" altLang="zh-CN" sz="1400" b="1" dirty="0" smtClean="0">
              <a:solidFill>
                <a:schemeClr val="tx2"/>
              </a:solidFill>
              <a:latin typeface="Arial Unicode MS" pitchFamily="34" charset="-122"/>
              <a:ea typeface="Arial Unicode MS" pitchFamily="34" charset="-122"/>
              <a:cs typeface="Arial Unicode MS" pitchFamily="34" charset="-122"/>
            </a:endParaRPr>
          </a:p>
          <a:p>
            <a:pPr eaLnBrk="1" hangingPunct="1">
              <a:buFontTx/>
              <a:buNone/>
              <a:defRPr/>
            </a:pPr>
            <a:r>
              <a:rPr lang="zh-CN" altLang="en-US" sz="1400" b="1" dirty="0" smtClean="0">
                <a:ea typeface="宋体" pitchFamily="2" charset="-122"/>
              </a:rPr>
              <a:t>标题：</a:t>
            </a:r>
            <a:r>
              <a:rPr lang="en-US" altLang="zh-CN" sz="1400" b="1" dirty="0" smtClean="0">
                <a:ea typeface="宋体" pitchFamily="2" charset="-122"/>
              </a:rPr>
              <a:t>Identifying molecular orientation of individual C-60 on a Si(III)-(7x7) Surface</a:t>
            </a:r>
          </a:p>
          <a:p>
            <a:pPr eaLnBrk="1" hangingPunct="1">
              <a:buFontTx/>
              <a:buNone/>
              <a:defRPr/>
            </a:pPr>
            <a:r>
              <a:rPr lang="zh-CN" altLang="en-US" sz="1400" b="1" dirty="0" smtClean="0">
                <a:ea typeface="宋体" pitchFamily="2" charset="-122"/>
              </a:rPr>
              <a:t>作者：</a:t>
            </a:r>
            <a:r>
              <a:rPr lang="en-US" altLang="zh-CN" sz="1400" b="1" dirty="0" err="1" smtClean="0">
                <a:ea typeface="宋体" pitchFamily="2" charset="-122"/>
              </a:rPr>
              <a:t>Hou</a:t>
            </a:r>
            <a:r>
              <a:rPr lang="en-US" altLang="zh-CN" sz="1400" b="1" dirty="0" smtClean="0">
                <a:ea typeface="宋体" pitchFamily="2" charset="-122"/>
              </a:rPr>
              <a:t> JG, Yang JL, Zhu </a:t>
            </a:r>
            <a:r>
              <a:rPr lang="en-US" altLang="zh-CN" sz="1400" b="1" dirty="0" err="1" smtClean="0">
                <a:ea typeface="宋体" pitchFamily="2" charset="-122"/>
              </a:rPr>
              <a:t>QS,etal</a:t>
            </a:r>
            <a:r>
              <a:rPr lang="en-US" altLang="zh-CN" sz="1400" b="1" dirty="0" smtClean="0">
                <a:ea typeface="宋体" pitchFamily="2" charset="-122"/>
              </a:rPr>
              <a:t>,  </a:t>
            </a:r>
          </a:p>
          <a:p>
            <a:pPr eaLnBrk="1" hangingPunct="1">
              <a:buFontTx/>
              <a:buNone/>
              <a:defRPr/>
            </a:pPr>
            <a:r>
              <a:rPr lang="zh-CN" altLang="en-US" sz="1400" b="1" dirty="0" smtClean="0">
                <a:ea typeface="宋体" pitchFamily="2" charset="-122"/>
              </a:rPr>
              <a:t>出版物：</a:t>
            </a:r>
            <a:r>
              <a:rPr lang="en-US" altLang="zh-CN" sz="1400" b="1" dirty="0" smtClean="0">
                <a:ea typeface="宋体" pitchFamily="2" charset="-122"/>
              </a:rPr>
              <a:t>Physical Review Letters,83: (15)3001-3004, Oct 11,1999</a:t>
            </a:r>
          </a:p>
          <a:p>
            <a:pPr eaLnBrk="1" hangingPunct="1">
              <a:buFontTx/>
              <a:buNone/>
              <a:defRPr/>
            </a:pPr>
            <a:r>
              <a:rPr lang="zh-CN" altLang="en-US" sz="1400" dirty="0" smtClean="0">
                <a:effectLst>
                  <a:outerShdw blurRad="38100" dist="38100" dir="2700000" algn="tl">
                    <a:srgbClr val="C0C0C0"/>
                  </a:outerShdw>
                </a:effectLst>
                <a:ea typeface="宋体" pitchFamily="2" charset="-122"/>
              </a:rPr>
              <a:t>用</a:t>
            </a:r>
            <a:r>
              <a:rPr lang="en-US" altLang="zh-CN" sz="1400" dirty="0" smtClean="0">
                <a:effectLst>
                  <a:outerShdw blurRad="38100" dist="38100" dir="2700000" algn="tl">
                    <a:srgbClr val="C0C0C0"/>
                  </a:outerShdw>
                </a:effectLst>
                <a:ea typeface="宋体" pitchFamily="2" charset="-122"/>
              </a:rPr>
              <a:t>STM</a:t>
            </a:r>
            <a:r>
              <a:rPr lang="zh-CN" altLang="en-US" sz="1400" dirty="0" smtClean="0">
                <a:effectLst>
                  <a:outerShdw blurRad="38100" dist="38100" dir="2700000" algn="tl">
                    <a:srgbClr val="C0C0C0"/>
                  </a:outerShdw>
                </a:effectLst>
                <a:ea typeface="宋体" pitchFamily="2" charset="-122"/>
              </a:rPr>
              <a:t>观测</a:t>
            </a:r>
            <a:r>
              <a:rPr lang="en-US" altLang="zh-CN" sz="1400" dirty="0" smtClean="0">
                <a:effectLst>
                  <a:outerShdw blurRad="38100" dist="38100" dir="2700000" algn="tl">
                    <a:srgbClr val="C0C0C0"/>
                  </a:outerShdw>
                </a:effectLst>
                <a:ea typeface="宋体" pitchFamily="2" charset="-122"/>
              </a:rPr>
              <a:t>C60</a:t>
            </a:r>
            <a:r>
              <a:rPr lang="zh-CN" altLang="en-US" sz="1400" dirty="0" smtClean="0">
                <a:effectLst>
                  <a:outerShdw blurRad="38100" dist="38100" dir="2700000" algn="tl">
                    <a:srgbClr val="C0C0C0"/>
                  </a:outerShdw>
                </a:effectLst>
                <a:ea typeface="宋体" pitchFamily="2" charset="-122"/>
              </a:rPr>
              <a:t>单分子在半导体材料表面取向研究工作的最新进展及其应用</a:t>
            </a:r>
            <a:endParaRPr lang="en-US" altLang="zh-CN" sz="1400" b="1" dirty="0" smtClean="0">
              <a:solidFill>
                <a:schemeClr val="tx2"/>
              </a:solidFill>
              <a:latin typeface="Arial Unicode MS" pitchFamily="34" charset="-122"/>
              <a:ea typeface="Arial Unicode MS" pitchFamily="34" charset="-122"/>
              <a:cs typeface="Arial Unicode MS"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amond(in)">
                                      <p:cBhvr>
                                        <p:cTn id="22" dur="2000"/>
                                        <p:tgtEl>
                                          <p:spTgt spid="17"/>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amond(in)">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diamond(in)">
                                      <p:cBhvr>
                                        <p:cTn id="30" dur="2000"/>
                                        <p:tgtEl>
                                          <p:spTgt spid="19"/>
                                        </p:tgtEl>
                                      </p:cBhvr>
                                    </p:animEffect>
                                  </p:childTnLst>
                                </p:cTn>
                              </p:par>
                              <p:par>
                                <p:cTn id="31" presetID="8" presetClass="entr" presetSubtype="16"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amond(in)">
                                      <p:cBhvr>
                                        <p:cTn id="33" dur="2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amond(in)">
                                      <p:cBhvr>
                                        <p:cTn id="38" dur="2000"/>
                                        <p:tgtEl>
                                          <p:spTgt spid="21"/>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diamond(in)">
                                      <p:cBhvr>
                                        <p:cTn id="41" dur="20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P spid="15" grpId="0" animBg="1"/>
      <p:bldP spid="17" grpId="0" animBg="1"/>
      <p:bldP spid="18" grpId="0" animBg="1"/>
      <p:bldP spid="19" grpId="0" animBg="1"/>
      <p:bldP spid="20" grpId="0" animBg="1"/>
      <p:bldP spid="21"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3" descr="被引参考文献检索界面.jpg"/>
          <p:cNvPicPr>
            <a:picLocks noChangeAspect="1"/>
          </p:cNvPicPr>
          <p:nvPr/>
        </p:nvPicPr>
        <p:blipFill>
          <a:blip r:embed="rId2" cstate="print"/>
          <a:srcRect/>
          <a:stretch>
            <a:fillRect/>
          </a:stretch>
        </p:blipFill>
        <p:spPr bwMode="auto">
          <a:xfrm>
            <a:off x="0" y="1204913"/>
            <a:ext cx="9144000" cy="4448175"/>
          </a:xfrm>
          <a:prstGeom prst="rect">
            <a:avLst/>
          </a:prstGeom>
          <a:noFill/>
          <a:ln w="9525">
            <a:noFill/>
            <a:miter lim="800000"/>
            <a:headEnd/>
            <a:tailEnd/>
          </a:ln>
        </p:spPr>
      </p:pic>
      <p:sp>
        <p:nvSpPr>
          <p:cNvPr id="15" name="Text Box 4"/>
          <p:cNvSpPr txBox="1">
            <a:spLocks noChangeArrowheads="1"/>
          </p:cNvSpPr>
          <p:nvPr/>
        </p:nvSpPr>
        <p:spPr bwMode="auto">
          <a:xfrm>
            <a:off x="4613275" y="2781300"/>
            <a:ext cx="2527300" cy="461963"/>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被引文献作者</a:t>
            </a:r>
            <a:r>
              <a:rPr lang="en-US" altLang="zh-CN" sz="1600" b="1" dirty="0">
                <a:latin typeface="宋体" pitchFamily="2" charset="-122"/>
              </a:rPr>
              <a:t>: </a:t>
            </a:r>
            <a:r>
              <a:rPr lang="en-US" altLang="zh-CN" sz="1600" b="1" dirty="0" err="1">
                <a:latin typeface="宋体" pitchFamily="2" charset="-122"/>
              </a:rPr>
              <a:t>Hou</a:t>
            </a:r>
            <a:r>
              <a:rPr lang="en-US" altLang="zh-CN" sz="1600" b="1" dirty="0">
                <a:latin typeface="宋体" pitchFamily="2" charset="-122"/>
              </a:rPr>
              <a:t> </a:t>
            </a:r>
            <a:r>
              <a:rPr lang="en-US" altLang="zh-CN" sz="1600" b="1" dirty="0" err="1">
                <a:latin typeface="宋体" pitchFamily="2" charset="-122"/>
              </a:rPr>
              <a:t>jg</a:t>
            </a:r>
            <a:endParaRPr lang="zh-CN" altLang="en-US" sz="1600" b="1" dirty="0">
              <a:latin typeface="宋体" pitchFamily="2" charset="-122"/>
            </a:endParaRPr>
          </a:p>
        </p:txBody>
      </p:sp>
      <p:sp>
        <p:nvSpPr>
          <p:cNvPr id="16" name="Line 5"/>
          <p:cNvSpPr>
            <a:spLocks noChangeShapeType="1"/>
          </p:cNvSpPr>
          <p:nvPr/>
        </p:nvSpPr>
        <p:spPr bwMode="auto">
          <a:xfrm flipH="1">
            <a:off x="2555875" y="3027363"/>
            <a:ext cx="2057400" cy="0"/>
          </a:xfrm>
          <a:prstGeom prst="line">
            <a:avLst/>
          </a:prstGeom>
          <a:noFill/>
          <a:ln w="31750">
            <a:solidFill>
              <a:srgbClr val="FF6600"/>
            </a:solidFill>
            <a:round/>
            <a:headEnd/>
            <a:tailEnd type="triangle" w="med" len="med"/>
          </a:ln>
        </p:spPr>
        <p:txBody>
          <a:bodyPr/>
          <a:lstStyle/>
          <a:p>
            <a:endParaRPr lang="en-US"/>
          </a:p>
        </p:txBody>
      </p:sp>
      <p:sp>
        <p:nvSpPr>
          <p:cNvPr id="17" name="Text Box 6"/>
          <p:cNvSpPr txBox="1">
            <a:spLocks noChangeArrowheads="1"/>
          </p:cNvSpPr>
          <p:nvPr/>
        </p:nvSpPr>
        <p:spPr bwMode="auto">
          <a:xfrm>
            <a:off x="4613275" y="3284538"/>
            <a:ext cx="3198813" cy="461962"/>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被引著作</a:t>
            </a:r>
            <a:r>
              <a:rPr lang="en-US" altLang="zh-CN" sz="1600" b="1" dirty="0">
                <a:latin typeface="宋体" pitchFamily="2" charset="-122"/>
              </a:rPr>
              <a:t>: phys* rev* </a:t>
            </a:r>
            <a:r>
              <a:rPr lang="en-US" altLang="zh-CN" sz="1600" b="1" dirty="0" err="1">
                <a:latin typeface="宋体" pitchFamily="2" charset="-122"/>
              </a:rPr>
              <a:t>lett</a:t>
            </a:r>
            <a:r>
              <a:rPr lang="en-US" altLang="zh-CN" sz="1600" b="1" dirty="0">
                <a:latin typeface="宋体" pitchFamily="2" charset="-122"/>
              </a:rPr>
              <a:t>*</a:t>
            </a:r>
            <a:endParaRPr lang="zh-CN" altLang="en-US" sz="1600" b="1" dirty="0">
              <a:latin typeface="宋体" pitchFamily="2" charset="-122"/>
            </a:endParaRPr>
          </a:p>
        </p:txBody>
      </p:sp>
      <p:sp>
        <p:nvSpPr>
          <p:cNvPr id="18" name="Line 7"/>
          <p:cNvSpPr>
            <a:spLocks noChangeShapeType="1"/>
          </p:cNvSpPr>
          <p:nvPr/>
        </p:nvSpPr>
        <p:spPr bwMode="auto">
          <a:xfrm flipH="1">
            <a:off x="2555875" y="3573463"/>
            <a:ext cx="2057400" cy="0"/>
          </a:xfrm>
          <a:prstGeom prst="line">
            <a:avLst/>
          </a:prstGeom>
          <a:noFill/>
          <a:ln w="31750">
            <a:solidFill>
              <a:srgbClr val="FF6600"/>
            </a:solidFill>
            <a:round/>
            <a:headEnd/>
            <a:tailEnd type="triangle" w="med" len="med"/>
          </a:ln>
        </p:spPr>
        <p:txBody>
          <a:bodyPr/>
          <a:lstStyle/>
          <a:p>
            <a:endParaRPr lang="en-US"/>
          </a:p>
        </p:txBody>
      </p:sp>
      <p:sp>
        <p:nvSpPr>
          <p:cNvPr id="19" name="Text Box 8"/>
          <p:cNvSpPr txBox="1">
            <a:spLocks noChangeArrowheads="1"/>
          </p:cNvSpPr>
          <p:nvPr/>
        </p:nvSpPr>
        <p:spPr bwMode="auto">
          <a:xfrm>
            <a:off x="4613275" y="3789363"/>
            <a:ext cx="2622550" cy="461962"/>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被引文献出版年</a:t>
            </a:r>
            <a:r>
              <a:rPr lang="en-US" altLang="zh-CN" sz="1600" b="1" dirty="0">
                <a:latin typeface="宋体" pitchFamily="2" charset="-122"/>
              </a:rPr>
              <a:t>: 1999</a:t>
            </a:r>
            <a:endParaRPr lang="zh-CN" altLang="en-US" sz="1600" b="1" dirty="0">
              <a:latin typeface="宋体" pitchFamily="2" charset="-122"/>
            </a:endParaRPr>
          </a:p>
        </p:txBody>
      </p:sp>
      <p:sp>
        <p:nvSpPr>
          <p:cNvPr id="20" name="Line 9"/>
          <p:cNvSpPr>
            <a:spLocks noChangeShapeType="1"/>
          </p:cNvSpPr>
          <p:nvPr/>
        </p:nvSpPr>
        <p:spPr bwMode="auto">
          <a:xfrm flipH="1">
            <a:off x="2555875" y="4076700"/>
            <a:ext cx="2057400" cy="0"/>
          </a:xfrm>
          <a:prstGeom prst="line">
            <a:avLst/>
          </a:prstGeom>
          <a:noFill/>
          <a:ln w="31750">
            <a:solidFill>
              <a:srgbClr val="FF6600"/>
            </a:solidFill>
            <a:round/>
            <a:headEnd/>
            <a:tailEnd type="triangle" w="med" len="med"/>
          </a:ln>
        </p:spPr>
        <p:txBody>
          <a:bodyPr/>
          <a:lstStyle/>
          <a:p>
            <a:endParaRPr lang="en-US"/>
          </a:p>
        </p:txBody>
      </p:sp>
      <p:sp>
        <p:nvSpPr>
          <p:cNvPr id="21" name="Text Box 8"/>
          <p:cNvSpPr txBox="1">
            <a:spLocks noChangeArrowheads="1"/>
          </p:cNvSpPr>
          <p:nvPr/>
        </p:nvSpPr>
        <p:spPr bwMode="auto">
          <a:xfrm>
            <a:off x="4613275" y="4191000"/>
            <a:ext cx="2622550" cy="461963"/>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被引文献卷</a:t>
            </a:r>
            <a:r>
              <a:rPr lang="en-US" altLang="zh-CN" sz="1600" b="1" dirty="0">
                <a:latin typeface="宋体" pitchFamily="2" charset="-122"/>
              </a:rPr>
              <a:t>: 83</a:t>
            </a:r>
            <a:endParaRPr lang="zh-CN" altLang="en-US" sz="1600" b="1" dirty="0">
              <a:latin typeface="宋体" pitchFamily="2" charset="-122"/>
            </a:endParaRPr>
          </a:p>
        </p:txBody>
      </p:sp>
      <p:sp>
        <p:nvSpPr>
          <p:cNvPr id="22" name="Line 9"/>
          <p:cNvSpPr>
            <a:spLocks noChangeShapeType="1"/>
          </p:cNvSpPr>
          <p:nvPr/>
        </p:nvSpPr>
        <p:spPr bwMode="auto">
          <a:xfrm flipH="1">
            <a:off x="2555875" y="4479925"/>
            <a:ext cx="2057400" cy="0"/>
          </a:xfrm>
          <a:prstGeom prst="line">
            <a:avLst/>
          </a:prstGeom>
          <a:noFill/>
          <a:ln w="31750">
            <a:solidFill>
              <a:srgbClr val="FF6600"/>
            </a:solidFill>
            <a:round/>
            <a:headEnd/>
            <a:tailEnd type="triangle" w="med" len="med"/>
          </a:ln>
        </p:spPr>
        <p:txBody>
          <a:bodyPr/>
          <a:lstStyle/>
          <a:p>
            <a:endParaRPr lang="en-US"/>
          </a:p>
        </p:txBody>
      </p:sp>
      <p:sp>
        <p:nvSpPr>
          <p:cNvPr id="23" name="Text Box 8"/>
          <p:cNvSpPr txBox="1">
            <a:spLocks noChangeArrowheads="1"/>
          </p:cNvSpPr>
          <p:nvPr/>
        </p:nvSpPr>
        <p:spPr bwMode="auto">
          <a:xfrm>
            <a:off x="4613275" y="4622800"/>
            <a:ext cx="2622550" cy="461963"/>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被引文献期</a:t>
            </a:r>
            <a:r>
              <a:rPr lang="en-US" altLang="zh-CN" sz="1600" b="1" dirty="0">
                <a:latin typeface="宋体" pitchFamily="2" charset="-122"/>
              </a:rPr>
              <a:t>: 15</a:t>
            </a:r>
            <a:endParaRPr lang="zh-CN" altLang="en-US" sz="1600" b="1" dirty="0">
              <a:latin typeface="宋体" pitchFamily="2" charset="-122"/>
            </a:endParaRPr>
          </a:p>
        </p:txBody>
      </p:sp>
      <p:sp>
        <p:nvSpPr>
          <p:cNvPr id="24" name="Line 9"/>
          <p:cNvSpPr>
            <a:spLocks noChangeShapeType="1"/>
          </p:cNvSpPr>
          <p:nvPr/>
        </p:nvSpPr>
        <p:spPr bwMode="auto">
          <a:xfrm flipH="1">
            <a:off x="2555875" y="4911725"/>
            <a:ext cx="2057400" cy="0"/>
          </a:xfrm>
          <a:prstGeom prst="line">
            <a:avLst/>
          </a:prstGeom>
          <a:noFill/>
          <a:ln w="31750">
            <a:solidFill>
              <a:srgbClr val="FF6600"/>
            </a:solidFill>
            <a:round/>
            <a:headEnd/>
            <a:tailEnd type="triangle" w="med" len="med"/>
          </a:ln>
        </p:spPr>
        <p:txBody>
          <a:bodyPr/>
          <a:lstStyle/>
          <a:p>
            <a:endParaRPr lang="en-US"/>
          </a:p>
        </p:txBody>
      </p:sp>
      <p:sp>
        <p:nvSpPr>
          <p:cNvPr id="25" name="Text Box 8"/>
          <p:cNvSpPr txBox="1">
            <a:spLocks noChangeArrowheads="1"/>
          </p:cNvSpPr>
          <p:nvPr/>
        </p:nvSpPr>
        <p:spPr bwMode="auto">
          <a:xfrm>
            <a:off x="4613275" y="5127625"/>
            <a:ext cx="2622550" cy="461963"/>
          </a:xfrm>
          <a:prstGeom prst="rect">
            <a:avLst/>
          </a:prstGeom>
          <a:gradFill>
            <a:gsLst>
              <a:gs pos="0">
                <a:srgbClr val="FF6600"/>
              </a:gs>
              <a:gs pos="50000">
                <a:schemeClr val="bg1"/>
              </a:gs>
              <a:gs pos="100000">
                <a:srgbClr val="FF6600"/>
              </a:gs>
            </a:gsLst>
            <a:lin ang="5400000" scaled="1"/>
          </a:gradFill>
          <a:ln cap="rnd">
            <a:solidFill>
              <a:schemeClr val="tx1"/>
            </a:solidFill>
          </a:ln>
        </p:spPr>
        <p:txBody>
          <a:bodyPr>
            <a:spAutoFit/>
          </a:bodyPr>
          <a:lstStyle/>
          <a:p>
            <a:pPr>
              <a:lnSpc>
                <a:spcPct val="150000"/>
              </a:lnSpc>
              <a:defRPr/>
            </a:pPr>
            <a:r>
              <a:rPr lang="zh-CN" altLang="en-US" sz="1600" b="1" dirty="0">
                <a:latin typeface="宋体" pitchFamily="2" charset="-122"/>
              </a:rPr>
              <a:t>被引文献标题</a:t>
            </a:r>
          </a:p>
        </p:txBody>
      </p:sp>
      <p:sp>
        <p:nvSpPr>
          <p:cNvPr id="26" name="Line 9"/>
          <p:cNvSpPr>
            <a:spLocks noChangeShapeType="1"/>
          </p:cNvSpPr>
          <p:nvPr/>
        </p:nvSpPr>
        <p:spPr bwMode="auto">
          <a:xfrm flipH="1">
            <a:off x="2555875" y="5373688"/>
            <a:ext cx="2057400" cy="0"/>
          </a:xfrm>
          <a:prstGeom prst="line">
            <a:avLst/>
          </a:prstGeom>
          <a:noFill/>
          <a:ln w="31750">
            <a:solidFill>
              <a:srgbClr val="FF6600"/>
            </a:solidFill>
            <a:round/>
            <a:headEnd/>
            <a:tailEnd type="triangle" w="med" len="med"/>
          </a:ln>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2000"/>
                                        <p:tgtEl>
                                          <p:spTgt spid="16"/>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amond(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amond(in)">
                                      <p:cBhvr>
                                        <p:cTn id="15" dur="2000"/>
                                        <p:tgtEl>
                                          <p:spTgt spid="18"/>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amond(in)">
                                      <p:cBhvr>
                                        <p:cTn id="18" dur="2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amond(in)">
                                      <p:cBhvr>
                                        <p:cTn id="23" dur="2000"/>
                                        <p:tgtEl>
                                          <p:spTgt spid="20"/>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diamond(in)">
                                      <p:cBhvr>
                                        <p:cTn id="26" dur="2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amond(in)">
                                      <p:cBhvr>
                                        <p:cTn id="31" dur="2000"/>
                                        <p:tgtEl>
                                          <p:spTgt spid="22"/>
                                        </p:tgtEl>
                                      </p:cBhvr>
                                    </p:animEffect>
                                  </p:childTnLst>
                                </p:cTn>
                              </p:par>
                              <p:par>
                                <p:cTn id="32" presetID="8"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amond(in)">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amond(in)">
                                      <p:cBhvr>
                                        <p:cTn id="39" dur="2000"/>
                                        <p:tgtEl>
                                          <p:spTgt spid="24"/>
                                        </p:tgtEl>
                                      </p:cBhvr>
                                    </p:animEffect>
                                  </p:childTnLst>
                                </p:cTn>
                              </p:par>
                              <p:par>
                                <p:cTn id="40" presetID="8"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diamond(in)">
                                      <p:cBhvr>
                                        <p:cTn id="42" dur="20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amond(in)">
                                      <p:cBhvr>
                                        <p:cTn id="47" dur="2000"/>
                                        <p:tgtEl>
                                          <p:spTgt spid="26"/>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diamond(in)">
                                      <p:cBhvr>
                                        <p:cTn id="50"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cstate="print"/>
          <a:srcRect/>
          <a:stretch>
            <a:fillRect/>
          </a:stretch>
        </p:blipFill>
        <p:spPr bwMode="auto">
          <a:xfrm>
            <a:off x="-58055" y="217711"/>
            <a:ext cx="9361714" cy="6944593"/>
          </a:xfrm>
          <a:prstGeom prst="rect">
            <a:avLst/>
          </a:prstGeom>
          <a:noFill/>
          <a:ln w="9525">
            <a:noFill/>
            <a:miter lim="800000"/>
            <a:headEnd/>
            <a:tailEnd/>
          </a:ln>
        </p:spPr>
      </p:pic>
      <p:sp>
        <p:nvSpPr>
          <p:cNvPr id="8" name="圆角矩形 5"/>
          <p:cNvSpPr>
            <a:spLocks noChangeArrowheads="1"/>
          </p:cNvSpPr>
          <p:nvPr/>
        </p:nvSpPr>
        <p:spPr bwMode="auto">
          <a:xfrm>
            <a:off x="107950" y="1373631"/>
            <a:ext cx="1655763" cy="431800"/>
          </a:xfrm>
          <a:prstGeom prst="roundRect">
            <a:avLst>
              <a:gd name="adj" fmla="val 2014"/>
            </a:avLst>
          </a:prstGeom>
          <a:noFill/>
          <a:ln w="25400" algn="ctr">
            <a:solidFill>
              <a:schemeClr val="tx2"/>
            </a:solidFill>
            <a:round/>
            <a:headEnd/>
            <a:tailEnd/>
          </a:ln>
        </p:spPr>
        <p:txBody>
          <a:bodyPr lIns="0" tIns="0" rIns="182880" bIns="0"/>
          <a:lstStyle/>
          <a:p>
            <a:pPr>
              <a:spcBef>
                <a:spcPct val="50000"/>
              </a:spcBef>
            </a:pPr>
            <a:endParaRPr lang="zh-CN" altLang="en-US" sz="2400"/>
          </a:p>
        </p:txBody>
      </p:sp>
      <p:grpSp>
        <p:nvGrpSpPr>
          <p:cNvPr id="2" name="Group 26"/>
          <p:cNvGrpSpPr/>
          <p:nvPr/>
        </p:nvGrpSpPr>
        <p:grpSpPr>
          <a:xfrm>
            <a:off x="503309" y="63442"/>
            <a:ext cx="8364938" cy="1095619"/>
            <a:chOff x="2607844" y="2313161"/>
            <a:chExt cx="8364938" cy="1095619"/>
          </a:xfrm>
        </p:grpSpPr>
        <p:grpSp>
          <p:nvGrpSpPr>
            <p:cNvPr id="3" name="Group 16"/>
            <p:cNvGrpSpPr/>
            <p:nvPr/>
          </p:nvGrpSpPr>
          <p:grpSpPr>
            <a:xfrm>
              <a:off x="2607844" y="2313161"/>
              <a:ext cx="854006" cy="1095619"/>
              <a:chOff x="1141900" y="5045706"/>
              <a:chExt cx="854006" cy="1095619"/>
            </a:xfrm>
          </p:grpSpPr>
          <p:pic>
            <p:nvPicPr>
              <p:cNvPr id="14" name="Picture 5"/>
              <p:cNvPicPr>
                <a:picLocks noChangeAspect="1" noChangeArrowheads="1"/>
              </p:cNvPicPr>
              <p:nvPr/>
            </p:nvPicPr>
            <p:blipFill>
              <a:blip r:embed="rId3" cstate="print"/>
              <a:srcRect/>
              <a:stretch>
                <a:fillRect/>
              </a:stretch>
            </p:blipFill>
            <p:spPr bwMode="auto">
              <a:xfrm rot="1326014">
                <a:off x="1141900" y="5054834"/>
                <a:ext cx="854006" cy="1053091"/>
              </a:xfrm>
              <a:prstGeom prst="rect">
                <a:avLst/>
              </a:prstGeom>
              <a:noFill/>
              <a:ln w="9525">
                <a:noFill/>
                <a:miter lim="800000"/>
                <a:headEnd/>
                <a:tailEnd/>
              </a:ln>
            </p:spPr>
          </p:pic>
          <p:sp>
            <p:nvSpPr>
              <p:cNvPr id="15" name="Rectangle 15"/>
              <p:cNvSpPr/>
              <p:nvPr/>
            </p:nvSpPr>
            <p:spPr>
              <a:xfrm rot="1269735">
                <a:off x="1160734" y="5045706"/>
                <a:ext cx="789189" cy="1095619"/>
              </a:xfrm>
              <a:prstGeom prst="rect">
                <a:avLst/>
              </a:prstGeom>
              <a:solidFill>
                <a:schemeClr val="accent1">
                  <a:lumMod val="20000"/>
                  <a:lumOff val="8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extBox 12"/>
            <p:cNvSpPr txBox="1"/>
            <p:nvPr/>
          </p:nvSpPr>
          <p:spPr>
            <a:xfrm>
              <a:off x="3400610" y="2756136"/>
              <a:ext cx="7572172" cy="461665"/>
            </a:xfrm>
            <a:prstGeom prst="rect">
              <a:avLst/>
            </a:prstGeom>
            <a:solidFill>
              <a:srgbClr val="003399"/>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如何跟进</a:t>
              </a:r>
              <a:r>
                <a:rPr lang="zh-CN" altLang="en-US" sz="2400" dirty="0" smtClean="0">
                  <a:solidFill>
                    <a:srgbClr val="FFFF00"/>
                  </a:solidFill>
                  <a:latin typeface="Arial Unicode MS" pitchFamily="34" charset="-122"/>
                  <a:ea typeface="Arial Unicode MS" pitchFamily="34" charset="-122"/>
                  <a:cs typeface="Arial Unicode MS" pitchFamily="34" charset="-122"/>
                </a:rPr>
                <a:t>手边文献</a:t>
              </a:r>
              <a:r>
                <a:rPr lang="zh-CN" altLang="en-US" sz="2400" dirty="0" smtClean="0">
                  <a:solidFill>
                    <a:schemeClr val="bg1"/>
                  </a:solidFill>
                  <a:latin typeface="Arial Unicode MS" pitchFamily="34" charset="-122"/>
                  <a:ea typeface="Arial Unicode MS" pitchFamily="34" charset="-122"/>
                  <a:cs typeface="Arial Unicode MS" pitchFamily="34" charset="-122"/>
                </a:rPr>
                <a:t>的后续进展 </a:t>
              </a:r>
              <a:r>
                <a:rPr lang="en-US" altLang="zh-CN" sz="2400" dirty="0" smtClean="0">
                  <a:solidFill>
                    <a:schemeClr val="bg1"/>
                  </a:solidFill>
                  <a:latin typeface="Arial Unicode MS" pitchFamily="34" charset="-122"/>
                  <a:ea typeface="Arial Unicode MS" pitchFamily="34" charset="-122"/>
                  <a:cs typeface="Arial Unicode MS" pitchFamily="34" charset="-122"/>
                </a:rPr>
                <a:t>&amp; </a:t>
              </a:r>
              <a:r>
                <a:rPr lang="zh-CN" altLang="en-US" sz="2400" dirty="0" smtClean="0">
                  <a:solidFill>
                    <a:schemeClr val="bg1"/>
                  </a:solidFill>
                  <a:latin typeface="Arial Unicode MS" pitchFamily="34" charset="-122"/>
                  <a:ea typeface="Arial Unicode MS" pitchFamily="34" charset="-122"/>
                  <a:cs typeface="Arial Unicode MS" pitchFamily="34" charset="-122"/>
                </a:rPr>
                <a:t>最新进展</a:t>
              </a:r>
              <a:r>
                <a:rPr lang="en-US" altLang="zh-CN" sz="2400" dirty="0" smtClean="0">
                  <a:solidFill>
                    <a:schemeClr val="bg1"/>
                  </a:solidFill>
                  <a:latin typeface="Arial Unicode MS" pitchFamily="34" charset="-122"/>
                  <a:ea typeface="Arial Unicode MS" pitchFamily="34" charset="-122"/>
                  <a:cs typeface="Arial Unicode MS" pitchFamily="34" charset="-122"/>
                </a:rPr>
                <a:t>?</a:t>
              </a:r>
              <a:r>
                <a:rPr lang="en-US" altLang="zh-CN" sz="1600" dirty="0" smtClean="0">
                  <a:solidFill>
                    <a:schemeClr val="bg1"/>
                  </a:solidFill>
                  <a:latin typeface="Arial Unicode MS" pitchFamily="34" charset="-122"/>
                  <a:ea typeface="Arial Unicode MS" pitchFamily="34" charset="-122"/>
                  <a:cs typeface="Arial Unicode MS" pitchFamily="34" charset="-122"/>
                </a:rPr>
                <a:t>(</a:t>
              </a:r>
              <a:r>
                <a:rPr lang="zh-CN" altLang="en-US" sz="1600" dirty="0" smtClean="0">
                  <a:solidFill>
                    <a:schemeClr val="bg1"/>
                  </a:solidFill>
                  <a:latin typeface="Arial Unicode MS" pitchFamily="34" charset="-122"/>
                  <a:ea typeface="Arial Unicode MS" pitchFamily="34" charset="-122"/>
                  <a:cs typeface="Arial Unicode MS" pitchFamily="34" charset="-122"/>
                </a:rPr>
                <a:t>文章或书均可）</a:t>
              </a:r>
            </a:p>
          </p:txBody>
        </p:sp>
      </p:grpSp>
      <p:sp>
        <p:nvSpPr>
          <p:cNvPr id="16" name="圆角矩形 5"/>
          <p:cNvSpPr>
            <a:spLocks noChangeArrowheads="1"/>
          </p:cNvSpPr>
          <p:nvPr/>
        </p:nvSpPr>
        <p:spPr bwMode="auto">
          <a:xfrm>
            <a:off x="2244044" y="1857829"/>
            <a:ext cx="6609669" cy="5000171"/>
          </a:xfrm>
          <a:prstGeom prst="roundRect">
            <a:avLst>
              <a:gd name="adj" fmla="val 2014"/>
            </a:avLst>
          </a:prstGeom>
          <a:noFill/>
          <a:ln w="25400" algn="ctr">
            <a:solidFill>
              <a:schemeClr val="tx2"/>
            </a:solidFill>
            <a:round/>
            <a:headEnd/>
            <a:tailEnd/>
          </a:ln>
        </p:spPr>
        <p:txBody>
          <a:bodyPr lIns="0" tIns="0" rIns="182880" bIns="0"/>
          <a:lstStyle/>
          <a:p>
            <a:pPr>
              <a:spcBef>
                <a:spcPct val="50000"/>
              </a:spcBef>
            </a:pPr>
            <a:endParaRPr lang="zh-CN" altLang="en-US" sz="2400"/>
          </a:p>
        </p:txBody>
      </p:sp>
      <p:sp>
        <p:nvSpPr>
          <p:cNvPr id="17" name="圆角矩形 5"/>
          <p:cNvSpPr>
            <a:spLocks noChangeArrowheads="1"/>
          </p:cNvSpPr>
          <p:nvPr/>
        </p:nvSpPr>
        <p:spPr bwMode="auto">
          <a:xfrm>
            <a:off x="72571" y="2614607"/>
            <a:ext cx="1204686" cy="346307"/>
          </a:xfrm>
          <a:prstGeom prst="roundRect">
            <a:avLst>
              <a:gd name="adj" fmla="val 2014"/>
            </a:avLst>
          </a:prstGeom>
          <a:noFill/>
          <a:ln w="25400" algn="ctr">
            <a:solidFill>
              <a:schemeClr val="tx2"/>
            </a:solidFill>
            <a:round/>
            <a:headEnd/>
            <a:tailEnd/>
          </a:ln>
        </p:spPr>
        <p:txBody>
          <a:bodyPr lIns="0" tIns="0" rIns="182880" bIns="0"/>
          <a:lstStyle/>
          <a:p>
            <a:pPr>
              <a:spcBef>
                <a:spcPct val="50000"/>
              </a:spcBef>
            </a:pPr>
            <a:endParaRPr lang="zh-CN" altLang="en-US" sz="2400"/>
          </a:p>
        </p:txBody>
      </p:sp>
      <p:cxnSp>
        <p:nvCxnSpPr>
          <p:cNvPr id="18" name="Straight Arrow Connector 17"/>
          <p:cNvCxnSpPr/>
          <p:nvPr/>
        </p:nvCxnSpPr>
        <p:spPr>
          <a:xfrm>
            <a:off x="4833285" y="1045026"/>
            <a:ext cx="14486" cy="1204685"/>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34"/>
          <p:cNvCxnSpPr/>
          <p:nvPr/>
        </p:nvCxnSpPr>
        <p:spPr>
          <a:xfrm rot="10800000" flipV="1">
            <a:off x="1223582" y="873743"/>
            <a:ext cx="5394960" cy="1920240"/>
          </a:xfrm>
          <a:prstGeom prst="bentConnector3">
            <a:avLst>
              <a:gd name="adj1" fmla="val 189"/>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24095" y="3175471"/>
            <a:ext cx="3486080" cy="338554"/>
          </a:xfrm>
          <a:prstGeom prst="rect">
            <a:avLst/>
          </a:prstGeo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zh-CN" altLang="en-US" sz="1600" dirty="0" smtClean="0">
                <a:ln>
                  <a:solidFill>
                    <a:schemeClr val="bg1"/>
                  </a:solidFill>
                </a:ln>
                <a:solidFill>
                  <a:schemeClr val="bg1"/>
                </a:solidFill>
                <a:latin typeface="华文仿宋" pitchFamily="2" charset="-122"/>
                <a:ea typeface="华文仿宋" pitchFamily="2" charset="-122"/>
                <a:cs typeface="Arial Unicode MS" pitchFamily="34" charset="-122"/>
              </a:rPr>
              <a:t>这些文献都是在该研究基础上的发展</a:t>
            </a:r>
            <a:endParaRPr lang="zh-CN" altLang="en-US" sz="1600" dirty="0">
              <a:ln>
                <a:solidFill>
                  <a:schemeClr val="bg1"/>
                </a:solidFill>
              </a:ln>
              <a:solidFill>
                <a:schemeClr val="bg1"/>
              </a:solidFill>
              <a:latin typeface="华文仿宋" pitchFamily="2" charset="-122"/>
              <a:ea typeface="华文仿宋" pitchFamily="2" charset="-122"/>
              <a:cs typeface="Arial Unicode MS" pitchFamily="34" charset="-122"/>
            </a:endParaRPr>
          </a:p>
        </p:txBody>
      </p:sp>
      <p:sp>
        <p:nvSpPr>
          <p:cNvPr id="27" name="TextBox 26"/>
          <p:cNvSpPr txBox="1"/>
          <p:nvPr/>
        </p:nvSpPr>
        <p:spPr>
          <a:xfrm>
            <a:off x="3657754" y="3859555"/>
            <a:ext cx="4441219" cy="1708160"/>
          </a:xfrm>
          <a:prstGeom prst="rect">
            <a:avLst/>
          </a:prstGeom>
          <a:solidFill>
            <a:schemeClr val="tx2">
              <a:lumMod val="20000"/>
              <a:lumOff val="80000"/>
            </a:schemeClr>
          </a:solidFill>
          <a:ln>
            <a:solidFill>
              <a:schemeClr val="tx2"/>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spcAft>
                <a:spcPts val="600"/>
              </a:spcAft>
            </a:pPr>
            <a:r>
              <a:rPr lang="zh-CN" altLang="en-US" b="1" dirty="0" smtClean="0">
                <a:solidFill>
                  <a:srgbClr val="FF0000"/>
                </a:solidFill>
                <a:latin typeface="Arial Unicode MS" pitchFamily="34" charset="-122"/>
                <a:ea typeface="Arial Unicode MS" pitchFamily="34" charset="-122"/>
                <a:cs typeface="Arial Unicode MS" pitchFamily="34" charset="-122"/>
              </a:rPr>
              <a:t>后续进展：</a:t>
            </a:r>
            <a:r>
              <a:rPr lang="zh-CN" altLang="en-US" b="1" dirty="0" smtClean="0">
                <a:solidFill>
                  <a:schemeClr val="tx1"/>
                </a:solidFill>
                <a:latin typeface="Arial Unicode MS" pitchFamily="34" charset="-122"/>
                <a:ea typeface="Arial Unicode MS" pitchFamily="34" charset="-122"/>
                <a:cs typeface="Arial Unicode MS" pitchFamily="34" charset="-122"/>
              </a:rPr>
              <a:t>可阅读检索得到的文献列表；</a:t>
            </a:r>
            <a:endParaRPr lang="en-US" altLang="zh-CN" b="1" dirty="0" smtClean="0">
              <a:solidFill>
                <a:schemeClr val="tx1"/>
              </a:solidFill>
              <a:latin typeface="Arial Unicode MS" pitchFamily="34" charset="-122"/>
              <a:ea typeface="Arial Unicode MS" pitchFamily="34" charset="-122"/>
              <a:cs typeface="Arial Unicode MS" pitchFamily="34" charset="-122"/>
            </a:endParaRPr>
          </a:p>
          <a:p>
            <a:pPr>
              <a:spcAft>
                <a:spcPts val="600"/>
              </a:spcAft>
            </a:pPr>
            <a:r>
              <a:rPr lang="zh-CN" altLang="en-US" b="1" dirty="0" smtClean="0">
                <a:solidFill>
                  <a:srgbClr val="FF0000"/>
                </a:solidFill>
                <a:latin typeface="Arial Unicode MS" pitchFamily="34" charset="-122"/>
                <a:ea typeface="Arial Unicode MS" pitchFamily="34" charset="-122"/>
                <a:cs typeface="Arial Unicode MS" pitchFamily="34" charset="-122"/>
              </a:rPr>
              <a:t>最新进展：</a:t>
            </a:r>
            <a:endParaRPr lang="en-US" altLang="zh-CN" b="1" dirty="0" smtClean="0">
              <a:solidFill>
                <a:srgbClr val="FF0000"/>
              </a:solidFill>
              <a:latin typeface="Arial Unicode MS" pitchFamily="34" charset="-122"/>
              <a:ea typeface="Arial Unicode MS" pitchFamily="34" charset="-122"/>
              <a:cs typeface="Arial Unicode MS" pitchFamily="34" charset="-122"/>
            </a:endParaRPr>
          </a:p>
          <a:p>
            <a:pPr>
              <a:spcAft>
                <a:spcPts val="600"/>
              </a:spcAft>
              <a:buFont typeface="Wingdings" pitchFamily="2" charset="2"/>
              <a:buChar char="v"/>
            </a:pPr>
            <a:r>
              <a:rPr lang="zh-CN" altLang="en-US" b="1" dirty="0" smtClean="0">
                <a:solidFill>
                  <a:schemeClr val="tx1"/>
                </a:solidFill>
                <a:latin typeface="Arial Unicode MS" pitchFamily="34" charset="-122"/>
                <a:ea typeface="Arial Unicode MS" pitchFamily="34" charset="-122"/>
                <a:cs typeface="Arial Unicode MS" pitchFamily="34" charset="-122"/>
              </a:rPr>
              <a:t>可利用“排序方式”</a:t>
            </a:r>
            <a:r>
              <a:rPr lang="en-US" altLang="zh-CN" b="1" dirty="0" smtClean="0">
                <a:solidFill>
                  <a:schemeClr val="tx1"/>
                </a:solidFill>
                <a:latin typeface="Arial Unicode MS" pitchFamily="34" charset="-122"/>
                <a:ea typeface="Arial Unicode MS" pitchFamily="34" charset="-122"/>
                <a:cs typeface="Arial Unicode MS" pitchFamily="34" charset="-122"/>
              </a:rPr>
              <a:t>-</a:t>
            </a:r>
            <a:r>
              <a:rPr lang="zh-CN" altLang="en-US" b="1" dirty="0" smtClean="0">
                <a:solidFill>
                  <a:schemeClr val="tx1"/>
                </a:solidFill>
                <a:latin typeface="Arial Unicode MS" pitchFamily="34" charset="-122"/>
                <a:ea typeface="Arial Unicode MS" pitchFamily="34" charset="-122"/>
                <a:cs typeface="Arial Unicode MS" pitchFamily="34" charset="-122"/>
              </a:rPr>
              <a:t>出版时间排序；</a:t>
            </a:r>
            <a:endParaRPr lang="en-US" altLang="zh-CN" b="1" dirty="0" smtClean="0">
              <a:solidFill>
                <a:schemeClr val="tx1"/>
              </a:solidFill>
              <a:latin typeface="Arial Unicode MS" pitchFamily="34" charset="-122"/>
              <a:ea typeface="Arial Unicode MS" pitchFamily="34" charset="-122"/>
              <a:cs typeface="Arial Unicode MS" pitchFamily="34" charset="-122"/>
            </a:endParaRPr>
          </a:p>
          <a:p>
            <a:pPr>
              <a:spcAft>
                <a:spcPts val="600"/>
              </a:spcAft>
              <a:buFont typeface="Wingdings" pitchFamily="2" charset="2"/>
              <a:buChar char="v"/>
            </a:pPr>
            <a:r>
              <a:rPr lang="zh-CN" altLang="en-US" b="1" dirty="0" smtClean="0">
                <a:solidFill>
                  <a:schemeClr val="tx1"/>
                </a:solidFill>
                <a:latin typeface="Arial Unicode MS" pitchFamily="34" charset="-122"/>
                <a:ea typeface="Arial Unicode MS" pitchFamily="34" charset="-122"/>
                <a:cs typeface="Arial Unicode MS" pitchFamily="34" charset="-122"/>
              </a:rPr>
              <a:t>也可创建跟踪定期发送更新报告：“创建跟踪服务”或“检索历史”中创建跟踪</a:t>
            </a:r>
            <a:endParaRPr lang="en-US" altLang="zh-CN" b="1" dirty="0" smtClean="0">
              <a:solidFill>
                <a:schemeClr val="tx1"/>
              </a:solidFill>
              <a:latin typeface="Arial Unicode MS" pitchFamily="34" charset="-122"/>
              <a:ea typeface="Arial Unicode MS" pitchFamily="34" charset="-122"/>
              <a:cs typeface="Arial Unicode MS" pitchFamily="34" charset="-122"/>
            </a:endParaRPr>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55"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strVal val="#ppt_w*0.70"/>
                                          </p:val>
                                        </p:tav>
                                        <p:tav tm="100000">
                                          <p:val>
                                            <p:strVal val="#ppt_w"/>
                                          </p:val>
                                        </p:tav>
                                      </p:tavLst>
                                    </p:anim>
                                    <p:anim calcmode="lin" valueType="num">
                                      <p:cBhvr>
                                        <p:cTn id="14" dur="1000" fill="hold"/>
                                        <p:tgtEl>
                                          <p:spTgt spid="24"/>
                                        </p:tgtEl>
                                        <p:attrNameLst>
                                          <p:attrName>ppt_h</p:attrName>
                                        </p:attrNameLst>
                                      </p:cBhvr>
                                      <p:tavLst>
                                        <p:tav tm="0">
                                          <p:val>
                                            <p:strVal val="#ppt_h"/>
                                          </p:val>
                                        </p:tav>
                                        <p:tav tm="100000">
                                          <p:val>
                                            <p:strVal val="#ppt_h"/>
                                          </p:val>
                                        </p:tav>
                                      </p:tavLst>
                                    </p:anim>
                                    <p:animEffect transition="in" filter="fade">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7" grpId="0" animBg="1"/>
      <p:bldP spid="24"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 y="483607"/>
            <a:ext cx="5846619" cy="886397"/>
          </a:xfrm>
          <a:prstGeom prst="rect">
            <a:avLst/>
          </a:prstGeom>
          <a:solidFill>
            <a:schemeClr val="bg1"/>
          </a:solidFill>
        </p:spPr>
        <p:txBody>
          <a:bodyPr wrap="square" lIns="457200" rIns="457200" bIns="228600" rtlCol="0" anchor="t">
            <a:spAutoFit/>
          </a:bodyPr>
          <a:lstStyle/>
          <a:p>
            <a:pPr algn="ctr" defTabSz="457200" fontAlgn="auto">
              <a:lnSpc>
                <a:spcPct val="90000"/>
              </a:lnSpc>
              <a:spcBef>
                <a:spcPts val="0"/>
              </a:spcBef>
              <a:spcAft>
                <a:spcPts val="0"/>
              </a:spcAft>
            </a:pPr>
            <a:r>
              <a:rPr lang="zh-CN" altLang="en-US" sz="4400" spc="300" dirty="0" smtClean="0">
                <a:solidFill>
                  <a:srgbClr val="E16C22"/>
                </a:solidFill>
                <a:latin typeface="微软雅黑" pitchFamily="34" charset="-122"/>
                <a:ea typeface="微软雅黑" pitchFamily="34" charset="-122"/>
                <a:cs typeface="Arial"/>
              </a:rPr>
              <a:t>认识</a:t>
            </a:r>
            <a:r>
              <a:rPr lang="en-US" altLang="zh-CN" sz="4400" spc="300" dirty="0" smtClean="0">
                <a:solidFill>
                  <a:srgbClr val="E16C22"/>
                </a:solidFill>
                <a:latin typeface="微软雅黑" pitchFamily="34" charset="-122"/>
                <a:ea typeface="微软雅黑" pitchFamily="34" charset="-122"/>
                <a:cs typeface="Arial"/>
              </a:rPr>
              <a:t>SCI</a:t>
            </a:r>
            <a:endParaRPr lang="en-US" sz="4400" spc="300" dirty="0" smtClean="0">
              <a:solidFill>
                <a:srgbClr val="E16C22"/>
              </a:solidFill>
              <a:latin typeface="微软雅黑" pitchFamily="34" charset="-122"/>
              <a:ea typeface="微软雅黑" pitchFamily="34" charset="-122"/>
              <a:cs typeface="Arial"/>
            </a:endParaRPr>
          </a:p>
        </p:txBody>
      </p:sp>
      <p:sp>
        <p:nvSpPr>
          <p:cNvPr id="4" name="TextBox 3"/>
          <p:cNvSpPr txBox="1"/>
          <p:nvPr/>
        </p:nvSpPr>
        <p:spPr>
          <a:xfrm>
            <a:off x="82723" y="6585519"/>
            <a:ext cx="2550353" cy="215444"/>
          </a:xfrm>
          <a:prstGeom prst="rect">
            <a:avLst/>
          </a:prstGeom>
          <a:noFill/>
        </p:spPr>
        <p:txBody>
          <a:bodyPr wrap="square" rtlCol="0">
            <a:spAutoFit/>
          </a:bodyPr>
          <a:lstStyle/>
          <a:p>
            <a:pPr defTabSz="457200" fontAlgn="auto">
              <a:spcBef>
                <a:spcPts val="0"/>
              </a:spcBef>
              <a:spcAft>
                <a:spcPts val="0"/>
              </a:spcAft>
            </a:pPr>
            <a:r>
              <a:rPr lang="en-US" sz="800" dirty="0">
                <a:solidFill>
                  <a:srgbClr val="4F81BD">
                    <a:lumMod val="60000"/>
                    <a:lumOff val="40000"/>
                  </a:srgbClr>
                </a:solidFill>
                <a:latin typeface="Arial"/>
                <a:cs typeface="Arial"/>
              </a:rPr>
              <a:t>http://</a:t>
            </a:r>
            <a:r>
              <a:rPr lang="en-US" sz="800" dirty="0" err="1">
                <a:solidFill>
                  <a:srgbClr val="4F81BD">
                    <a:lumMod val="60000"/>
                    <a:lumOff val="40000"/>
                  </a:srgbClr>
                </a:solidFill>
                <a:latin typeface="Arial"/>
                <a:cs typeface="Arial"/>
              </a:rPr>
              <a:t>www.worldfestivaldirectory.com</a:t>
            </a:r>
            <a:endParaRPr lang="en-US" sz="800" dirty="0">
              <a:solidFill>
                <a:srgbClr val="4F81BD">
                  <a:lumMod val="60000"/>
                  <a:lumOff val="40000"/>
                </a:srgbClr>
              </a:solidFill>
              <a:latin typeface="Arial"/>
              <a:cs typeface="Arial"/>
            </a:endParaRPr>
          </a:p>
        </p:txBody>
      </p:sp>
      <p:sp>
        <p:nvSpPr>
          <p:cNvPr id="5" name="Rectangle 4"/>
          <p:cNvSpPr/>
          <p:nvPr/>
        </p:nvSpPr>
        <p:spPr>
          <a:xfrm>
            <a:off x="470342" y="1140220"/>
            <a:ext cx="4769980" cy="2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en-US" sz="1500" spc="600" dirty="0" smtClean="0">
                <a:solidFill>
                  <a:srgbClr val="404040"/>
                </a:solidFill>
                <a:latin typeface="微软雅黑" pitchFamily="34" charset="-122"/>
                <a:ea typeface="微软雅黑" pitchFamily="34" charset="-122"/>
                <a:cs typeface="Arial"/>
              </a:rPr>
              <a:t>SCI</a:t>
            </a:r>
            <a:r>
              <a:rPr lang="zh-CN" altLang="en-US" sz="1500" spc="600" dirty="0" smtClean="0">
                <a:solidFill>
                  <a:srgbClr val="404040"/>
                </a:solidFill>
                <a:latin typeface="微软雅黑" pitchFamily="34" charset="-122"/>
                <a:ea typeface="微软雅黑" pitchFamily="34" charset="-122"/>
                <a:cs typeface="Arial"/>
              </a:rPr>
              <a:t>去妖魔化</a:t>
            </a:r>
            <a:endParaRPr lang="en-US" sz="1500" spc="600" dirty="0">
              <a:solidFill>
                <a:srgbClr val="404040"/>
              </a:solidFill>
              <a:latin typeface="微软雅黑" pitchFamily="34" charset="-122"/>
              <a:ea typeface="微软雅黑" pitchFamily="34" charset="-122"/>
              <a:cs typeface="Arial"/>
            </a:endParaRPr>
          </a:p>
        </p:txBody>
      </p:sp>
    </p:spTree>
    <p:extLst>
      <p:ext uri="{BB962C8B-B14F-4D97-AF65-F5344CB8AC3E}">
        <p14:creationId xmlns="" xmlns:p14="http://schemas.microsoft.com/office/powerpoint/2010/main" val="2711720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7575" y="2091634"/>
            <a:ext cx="7369175" cy="4570412"/>
          </a:xfrm>
        </p:spPr>
        <p:txBody>
          <a:bodyPr/>
          <a:lstStyle/>
          <a:p>
            <a:endParaRPr lang="en-US"/>
          </a:p>
        </p:txBody>
      </p:sp>
      <p:pic>
        <p:nvPicPr>
          <p:cNvPr id="15363" name="Picture 3"/>
          <p:cNvPicPr>
            <a:picLocks noChangeAspect="1" noChangeArrowheads="1"/>
          </p:cNvPicPr>
          <p:nvPr/>
        </p:nvPicPr>
        <p:blipFill>
          <a:blip r:embed="rId2" cstate="print"/>
          <a:srcRect/>
          <a:stretch>
            <a:fillRect/>
          </a:stretch>
        </p:blipFill>
        <p:spPr bwMode="auto">
          <a:xfrm>
            <a:off x="0" y="1088557"/>
            <a:ext cx="9517653" cy="6241142"/>
          </a:xfrm>
          <a:prstGeom prst="rect">
            <a:avLst/>
          </a:prstGeom>
          <a:noFill/>
          <a:ln w="9525">
            <a:noFill/>
            <a:miter lim="800000"/>
            <a:headEnd/>
            <a:tailEnd/>
          </a:ln>
        </p:spPr>
      </p:pic>
      <p:sp>
        <p:nvSpPr>
          <p:cNvPr id="6" name="圆角矩形 9"/>
          <p:cNvSpPr>
            <a:spLocks noChangeArrowheads="1"/>
          </p:cNvSpPr>
          <p:nvPr/>
        </p:nvSpPr>
        <p:spPr bwMode="auto">
          <a:xfrm>
            <a:off x="2830279" y="2306444"/>
            <a:ext cx="1437564" cy="259309"/>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7" name="TextBox 6"/>
          <p:cNvSpPr txBox="1"/>
          <p:nvPr/>
        </p:nvSpPr>
        <p:spPr>
          <a:xfrm>
            <a:off x="1891241" y="496959"/>
            <a:ext cx="5967278" cy="830997"/>
          </a:xfrm>
          <a:prstGeom prst="rect">
            <a:avLst/>
          </a:prstGeom>
          <a:solidFill>
            <a:schemeClr val="accent2">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buFont typeface="Wingdings" pitchFamily="2" charset="2"/>
              <a:buChar char="Ø"/>
            </a:pPr>
            <a:r>
              <a:rPr lang="zh-CN" altLang="en-US" sz="1600" dirty="0" smtClean="0">
                <a:ln>
                  <a:solidFill>
                    <a:schemeClr val="bg1"/>
                  </a:solidFill>
                </a:ln>
                <a:solidFill>
                  <a:schemeClr val="bg1"/>
                </a:solidFill>
              </a:rPr>
              <a:t> 定题检索相关课题，并把最新结果发送到指定的邮箱中；</a:t>
            </a:r>
            <a:endParaRPr lang="en-US" altLang="zh-CN" sz="1600" dirty="0" smtClean="0">
              <a:ln>
                <a:solidFill>
                  <a:schemeClr val="bg1"/>
                </a:solidFill>
              </a:ln>
              <a:solidFill>
                <a:schemeClr val="bg1"/>
              </a:solidFill>
            </a:endParaRPr>
          </a:p>
          <a:p>
            <a:pPr>
              <a:buFont typeface="Wingdings" pitchFamily="2" charset="2"/>
              <a:buChar char="Ø"/>
            </a:pPr>
            <a:r>
              <a:rPr lang="zh-CN" altLang="en-US" sz="1600" dirty="0" smtClean="0">
                <a:ln>
                  <a:solidFill>
                    <a:schemeClr val="bg1"/>
                  </a:solidFill>
                </a:ln>
                <a:solidFill>
                  <a:schemeClr val="bg1"/>
                </a:solidFill>
              </a:rPr>
              <a:t> 有效期半年，到期后可续订；</a:t>
            </a:r>
            <a:endParaRPr lang="en-US" altLang="zh-CN" sz="1600" dirty="0" smtClean="0">
              <a:ln>
                <a:solidFill>
                  <a:schemeClr val="bg1"/>
                </a:solidFill>
              </a:ln>
              <a:solidFill>
                <a:schemeClr val="bg1"/>
              </a:solidFill>
            </a:endParaRPr>
          </a:p>
          <a:p>
            <a:pPr>
              <a:buFont typeface="Wingdings" pitchFamily="2" charset="2"/>
              <a:buChar char="Ø"/>
            </a:pPr>
            <a:r>
              <a:rPr lang="zh-CN" altLang="en-US" sz="1600" dirty="0" smtClean="0">
                <a:ln>
                  <a:solidFill>
                    <a:schemeClr val="bg1"/>
                  </a:solidFill>
                </a:ln>
                <a:solidFill>
                  <a:schemeClr val="bg1"/>
                </a:solidFill>
              </a:rPr>
              <a:t> 支持</a:t>
            </a:r>
            <a:r>
              <a:rPr lang="en-US" altLang="zh-CN" sz="1600" dirty="0" smtClean="0">
                <a:ln>
                  <a:solidFill>
                    <a:schemeClr val="bg1"/>
                  </a:solidFill>
                </a:ln>
                <a:solidFill>
                  <a:schemeClr val="bg1"/>
                </a:solidFill>
              </a:rPr>
              <a:t>RSS Feed</a:t>
            </a:r>
            <a:endParaRPr lang="zh-CN" altLang="en-US" sz="1600" dirty="0">
              <a:ln>
                <a:solidFill>
                  <a:schemeClr val="bg1"/>
                </a:solidFill>
              </a:ln>
              <a:solidFill>
                <a:schemeClr val="bg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lide(fromBottom)">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rot="21427732">
            <a:off x="4009764" y="2718963"/>
            <a:ext cx="2725019" cy="1752285"/>
            <a:chOff x="4037244" y="2751476"/>
            <a:chExt cx="2725019" cy="1752285"/>
          </a:xfrm>
        </p:grpSpPr>
        <p:pic>
          <p:nvPicPr>
            <p:cNvPr id="5122" name="Picture 2"/>
            <p:cNvPicPr>
              <a:picLocks noChangeAspect="1" noChangeArrowheads="1"/>
            </p:cNvPicPr>
            <p:nvPr/>
          </p:nvPicPr>
          <p:blipFill>
            <a:blip r:embed="rId2" cstate="print"/>
            <a:srcRect/>
            <a:stretch>
              <a:fillRect/>
            </a:stretch>
          </p:blipFill>
          <p:spPr bwMode="auto">
            <a:xfrm rot="20693044">
              <a:off x="4037244" y="2751476"/>
              <a:ext cx="1617493" cy="1752285"/>
            </a:xfrm>
            <a:prstGeom prst="rect">
              <a:avLst/>
            </a:prstGeom>
            <a:noFill/>
            <a:ln w="9525">
              <a:noFill/>
              <a:miter lim="800000"/>
              <a:headEnd/>
              <a:tailEnd/>
            </a:ln>
          </p:spPr>
        </p:pic>
        <p:sp>
          <p:nvSpPr>
            <p:cNvPr id="13" name="TextBox 12"/>
            <p:cNvSpPr txBox="1"/>
            <p:nvPr/>
          </p:nvSpPr>
          <p:spPr>
            <a:xfrm rot="172268">
              <a:off x="5429847" y="2754975"/>
              <a:ext cx="1332416" cy="307777"/>
            </a:xfrm>
            <a:prstGeom prst="rect">
              <a:avLst/>
            </a:prstGeom>
            <a:noFill/>
          </p:spPr>
          <p:txBody>
            <a:bodyPr wrap="none" rtlCol="0">
              <a:spAutoFit/>
            </a:bodyPr>
            <a:lstStyle/>
            <a:p>
              <a:r>
                <a:rPr lang="zh-CN" altLang="zh-CN" sz="1400" b="1" dirty="0" smtClean="0">
                  <a:solidFill>
                    <a:schemeClr val="tx2"/>
                  </a:solidFill>
                </a:rPr>
                <a:t>在</a:t>
              </a:r>
              <a:r>
                <a:rPr lang="en-US" altLang="zh-CN" sz="1400" b="1" dirty="0" smtClean="0">
                  <a:solidFill>
                    <a:schemeClr val="tx2"/>
                  </a:solidFill>
                </a:rPr>
                <a:t>WOS</a:t>
              </a:r>
              <a:r>
                <a:rPr lang="zh-CN" altLang="zh-CN" sz="1400" b="1" dirty="0" smtClean="0">
                  <a:solidFill>
                    <a:schemeClr val="tx2"/>
                  </a:solidFill>
                </a:rPr>
                <a:t>中寻找</a:t>
              </a:r>
              <a:endParaRPr lang="zh-CN" altLang="en-US" sz="1400" b="1" dirty="0" smtClean="0">
                <a:solidFill>
                  <a:schemeClr val="tx2"/>
                </a:solidFill>
              </a:endParaRPr>
            </a:p>
          </p:txBody>
        </p:sp>
      </p:grpSp>
      <p:sp>
        <p:nvSpPr>
          <p:cNvPr id="24" name="TextBox 23"/>
          <p:cNvSpPr txBox="1"/>
          <p:nvPr/>
        </p:nvSpPr>
        <p:spPr>
          <a:xfrm>
            <a:off x="224970" y="2126342"/>
            <a:ext cx="2577950" cy="338554"/>
          </a:xfrm>
          <a:prstGeom prst="rect">
            <a:avLst/>
          </a:prstGeom>
          <a:noFill/>
        </p:spPr>
        <p:txBody>
          <a:bodyPr wrap="none" rtlCol="0">
            <a:spAutoFit/>
          </a:bodyPr>
          <a:lstStyle/>
          <a:p>
            <a:r>
              <a:rPr lang="zh-CN" altLang="en-US" sz="1600" b="1" dirty="0" smtClean="0">
                <a:solidFill>
                  <a:schemeClr val="tx2"/>
                </a:solidFill>
                <a:latin typeface="Arial Unicode MS" pitchFamily="34" charset="-122"/>
                <a:ea typeface="Arial Unicode MS" pitchFamily="34" charset="-122"/>
                <a:cs typeface="Arial Unicode MS" pitchFamily="34" charset="-122"/>
              </a:rPr>
              <a:t>跟进后续进展</a:t>
            </a:r>
            <a:r>
              <a:rPr lang="en-US" altLang="zh-CN" sz="1600" b="1" dirty="0" smtClean="0">
                <a:solidFill>
                  <a:schemeClr val="tx2"/>
                </a:solidFill>
                <a:latin typeface="Arial Unicode MS" pitchFamily="34" charset="-122"/>
                <a:ea typeface="Arial Unicode MS" pitchFamily="34" charset="-122"/>
                <a:cs typeface="Arial Unicode MS" pitchFamily="34" charset="-122"/>
              </a:rPr>
              <a:t>&amp;</a:t>
            </a:r>
            <a:r>
              <a:rPr lang="zh-CN" altLang="en-US" sz="1600" b="1" dirty="0" smtClean="0">
                <a:solidFill>
                  <a:schemeClr val="tx2"/>
                </a:solidFill>
                <a:latin typeface="Arial Unicode MS" pitchFamily="34" charset="-122"/>
                <a:ea typeface="Arial Unicode MS" pitchFamily="34" charset="-122"/>
                <a:cs typeface="Arial Unicode MS" pitchFamily="34" charset="-122"/>
              </a:rPr>
              <a:t>最新进展？</a:t>
            </a:r>
            <a:endParaRPr lang="zh-CN" altLang="en-US" sz="1600" b="1" dirty="0">
              <a:solidFill>
                <a:schemeClr val="tx2"/>
              </a:solidFill>
              <a:latin typeface="Arial Unicode MS" pitchFamily="34" charset="-122"/>
              <a:ea typeface="Arial Unicode MS" pitchFamily="34" charset="-122"/>
              <a:cs typeface="Arial Unicode MS" pitchFamily="34" charset="-122"/>
            </a:endParaRPr>
          </a:p>
        </p:txBody>
      </p:sp>
      <p:sp>
        <p:nvSpPr>
          <p:cNvPr id="26" name="TextBox 25"/>
          <p:cNvSpPr txBox="1"/>
          <p:nvPr/>
        </p:nvSpPr>
        <p:spPr>
          <a:xfrm>
            <a:off x="6566050" y="2119085"/>
            <a:ext cx="2577950" cy="338554"/>
          </a:xfrm>
          <a:prstGeom prst="rect">
            <a:avLst/>
          </a:prstGeom>
          <a:noFill/>
        </p:spPr>
        <p:txBody>
          <a:bodyPr wrap="none" rtlCol="0">
            <a:spAutoFit/>
          </a:bodyPr>
          <a:lstStyle/>
          <a:p>
            <a:r>
              <a:rPr lang="zh-CN" altLang="en-US" sz="1600" b="1" dirty="0" smtClean="0">
                <a:solidFill>
                  <a:schemeClr val="tx2"/>
                </a:solidFill>
                <a:latin typeface="Arial Unicode MS" pitchFamily="34" charset="-122"/>
                <a:ea typeface="Arial Unicode MS" pitchFamily="34" charset="-122"/>
                <a:cs typeface="Arial Unicode MS" pitchFamily="34" charset="-122"/>
              </a:rPr>
              <a:t>跟进后续进展</a:t>
            </a:r>
            <a:r>
              <a:rPr lang="en-US" altLang="zh-CN" sz="1600" b="1" dirty="0" smtClean="0">
                <a:solidFill>
                  <a:schemeClr val="tx2"/>
                </a:solidFill>
                <a:latin typeface="Arial Unicode MS" pitchFamily="34" charset="-122"/>
                <a:ea typeface="Arial Unicode MS" pitchFamily="34" charset="-122"/>
                <a:cs typeface="Arial Unicode MS" pitchFamily="34" charset="-122"/>
              </a:rPr>
              <a:t>&amp;</a:t>
            </a:r>
            <a:r>
              <a:rPr lang="zh-CN" altLang="en-US" sz="1600" b="1" dirty="0" smtClean="0">
                <a:solidFill>
                  <a:schemeClr val="tx2"/>
                </a:solidFill>
                <a:latin typeface="Arial Unicode MS" pitchFamily="34" charset="-122"/>
                <a:ea typeface="Arial Unicode MS" pitchFamily="34" charset="-122"/>
                <a:cs typeface="Arial Unicode MS" pitchFamily="34" charset="-122"/>
              </a:rPr>
              <a:t>最新进展？</a:t>
            </a:r>
            <a:endParaRPr lang="zh-CN" altLang="en-US" sz="1600" b="1" dirty="0">
              <a:solidFill>
                <a:schemeClr val="tx2"/>
              </a:solidFill>
              <a:latin typeface="Arial Unicode MS" pitchFamily="34" charset="-122"/>
              <a:ea typeface="Arial Unicode MS" pitchFamily="34" charset="-122"/>
              <a:cs typeface="Arial Unicode MS" pitchFamily="34" charset="-122"/>
            </a:endParaRPr>
          </a:p>
        </p:txBody>
      </p:sp>
      <p:sp>
        <p:nvSpPr>
          <p:cNvPr id="27" name="TextBox 26"/>
          <p:cNvSpPr txBox="1"/>
          <p:nvPr/>
        </p:nvSpPr>
        <p:spPr>
          <a:xfrm>
            <a:off x="5950853" y="4731652"/>
            <a:ext cx="3309259" cy="523220"/>
          </a:xfrm>
          <a:prstGeom prst="rect">
            <a:avLst/>
          </a:prstGeom>
          <a:noFill/>
        </p:spPr>
        <p:txBody>
          <a:bodyPr wrap="square" rtlCol="0">
            <a:spAutoFit/>
          </a:bodyPr>
          <a:lstStyle/>
          <a:p>
            <a:pPr>
              <a:buFont typeface="Arial" pitchFamily="34" charset="0"/>
              <a:buChar char="•"/>
            </a:pPr>
            <a:r>
              <a:rPr lang="zh-CN" altLang="en-US" sz="1400" b="1" dirty="0" smtClean="0">
                <a:solidFill>
                  <a:srgbClr val="78A22F"/>
                </a:solidFill>
                <a:latin typeface="Arial Unicode MS" pitchFamily="34" charset="-122"/>
                <a:ea typeface="Arial Unicode MS" pitchFamily="34" charset="-122"/>
                <a:cs typeface="Arial Unicode MS" pitchFamily="34" charset="-122"/>
              </a:rPr>
              <a:t>“被引频次（降序）”锁定高影响力文献</a:t>
            </a:r>
            <a:endParaRPr lang="en-US" altLang="zh-CN" sz="1400" b="1" dirty="0" smtClean="0">
              <a:solidFill>
                <a:srgbClr val="78A22F"/>
              </a:solidFill>
              <a:latin typeface="Arial Unicode MS" pitchFamily="34" charset="-122"/>
              <a:ea typeface="Arial Unicode MS" pitchFamily="34" charset="-122"/>
              <a:cs typeface="Arial Unicode MS" pitchFamily="34" charset="-122"/>
            </a:endParaRPr>
          </a:p>
          <a:p>
            <a:pPr>
              <a:buFont typeface="Arial" pitchFamily="34" charset="0"/>
              <a:buChar char="•"/>
            </a:pPr>
            <a:r>
              <a:rPr lang="zh-CN" altLang="en-US" sz="1400" b="1" dirty="0" smtClean="0">
                <a:solidFill>
                  <a:srgbClr val="78A22F"/>
                </a:solidFill>
                <a:latin typeface="Arial Unicode MS" pitchFamily="34" charset="-122"/>
                <a:ea typeface="Arial Unicode MS" pitchFamily="34" charset="-122"/>
                <a:cs typeface="Arial Unicode MS" pitchFamily="34" charset="-122"/>
              </a:rPr>
              <a:t>“创建引文报告”锁定高热点文献</a:t>
            </a:r>
          </a:p>
        </p:txBody>
      </p:sp>
      <p:cxnSp>
        <p:nvCxnSpPr>
          <p:cNvPr id="30" name="Elbow Connector 29"/>
          <p:cNvCxnSpPr/>
          <p:nvPr/>
        </p:nvCxnSpPr>
        <p:spPr>
          <a:xfrm rot="16200000" flipH="1">
            <a:off x="5654808" y="3056752"/>
            <a:ext cx="2286942" cy="2282076"/>
          </a:xfrm>
          <a:prstGeom prst="bentConnector3">
            <a:avLst>
              <a:gd name="adj1" fmla="val 126794"/>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126513" y="3178629"/>
            <a:ext cx="1480457" cy="584775"/>
          </a:xfrm>
          <a:prstGeom prst="rect">
            <a:avLst/>
          </a:prstGeom>
          <a:noFill/>
        </p:spPr>
        <p:txBody>
          <a:bodyPr wrap="square" rtlCol="0">
            <a:spAutoFit/>
          </a:bodyPr>
          <a:lstStyle/>
          <a:p>
            <a:pPr algn="ctr"/>
            <a:r>
              <a:rPr lang="zh-CN" altLang="zh-CN" sz="1600" b="1" dirty="0" smtClean="0">
                <a:solidFill>
                  <a:srgbClr val="78A22F"/>
                </a:solidFill>
                <a:latin typeface="Arial Unicode MS" pitchFamily="34" charset="-122"/>
                <a:ea typeface="Arial Unicode MS" pitchFamily="34" charset="-122"/>
                <a:cs typeface="Arial Unicode MS" pitchFamily="34" charset="-122"/>
              </a:rPr>
              <a:t>“引证关系图”</a:t>
            </a:r>
            <a:r>
              <a:rPr lang="en-US" altLang="zh-CN" sz="1600" b="1" dirty="0" smtClean="0">
                <a:solidFill>
                  <a:srgbClr val="78A22F"/>
                </a:solidFill>
                <a:latin typeface="Arial Unicode MS" pitchFamily="34" charset="-122"/>
                <a:ea typeface="Arial Unicode MS" pitchFamily="34" charset="-122"/>
                <a:cs typeface="Arial Unicode MS" pitchFamily="34" charset="-122"/>
              </a:rPr>
              <a:t> &amp; </a:t>
            </a:r>
            <a:r>
              <a:rPr lang="zh-CN" altLang="zh-CN" sz="1600" b="1" dirty="0" smtClean="0">
                <a:solidFill>
                  <a:srgbClr val="78A22F"/>
                </a:solidFill>
                <a:latin typeface="Arial Unicode MS" pitchFamily="34" charset="-122"/>
                <a:ea typeface="Arial Unicode MS" pitchFamily="34" charset="-122"/>
                <a:cs typeface="Arial Unicode MS" pitchFamily="34" charset="-122"/>
              </a:rPr>
              <a:t>“引文跟踪”</a:t>
            </a:r>
            <a:endParaRPr lang="zh-CN" altLang="en-US" sz="1600" b="1" dirty="0" smtClean="0">
              <a:solidFill>
                <a:srgbClr val="78A22F"/>
              </a:solidFill>
              <a:latin typeface="Arial Unicode MS" pitchFamily="34" charset="-122"/>
              <a:ea typeface="Arial Unicode MS" pitchFamily="34" charset="-122"/>
              <a:cs typeface="Arial Unicode MS" pitchFamily="34" charset="-122"/>
            </a:endParaRPr>
          </a:p>
        </p:txBody>
      </p:sp>
      <p:cxnSp>
        <p:nvCxnSpPr>
          <p:cNvPr id="48" name="Straight Arrow Connector 47"/>
          <p:cNvCxnSpPr/>
          <p:nvPr/>
        </p:nvCxnSpPr>
        <p:spPr>
          <a:xfrm flipH="1" flipV="1">
            <a:off x="7910294" y="3802742"/>
            <a:ext cx="7254" cy="870854"/>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7895768" y="2467431"/>
            <a:ext cx="0" cy="703939"/>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6200000" flipV="1">
            <a:off x="1405813" y="2864383"/>
            <a:ext cx="1554480" cy="1280160"/>
          </a:xfrm>
          <a:prstGeom prst="bentConnector3">
            <a:avLst>
              <a:gd name="adj1" fmla="val -31446"/>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91887" y="3164108"/>
            <a:ext cx="2104570" cy="584775"/>
          </a:xfrm>
          <a:prstGeom prst="rect">
            <a:avLst/>
          </a:prstGeom>
          <a:solidFill>
            <a:schemeClr val="bg1"/>
          </a:solidFill>
        </p:spPr>
        <p:txBody>
          <a:bodyPr wrap="square" rtlCol="0">
            <a:spAutoFit/>
          </a:bodyPr>
          <a:lstStyle/>
          <a:p>
            <a:pPr algn="ctr"/>
            <a:r>
              <a:rPr lang="zh-CN" altLang="en-US" sz="1600" b="1" dirty="0" smtClean="0">
                <a:solidFill>
                  <a:srgbClr val="78A22F"/>
                </a:solidFill>
                <a:latin typeface="Arial Unicode MS" pitchFamily="34" charset="-122"/>
                <a:ea typeface="Arial Unicode MS" pitchFamily="34" charset="-122"/>
                <a:cs typeface="Arial Unicode MS" pitchFamily="34" charset="-122"/>
              </a:rPr>
              <a:t>“被引参考文献检索” </a:t>
            </a:r>
            <a:r>
              <a:rPr lang="en-US" altLang="zh-CN" sz="1600" b="1" dirty="0" smtClean="0">
                <a:solidFill>
                  <a:srgbClr val="78A22F"/>
                </a:solidFill>
                <a:latin typeface="Arial Unicode MS" pitchFamily="34" charset="-122"/>
                <a:ea typeface="Arial Unicode MS" pitchFamily="34" charset="-122"/>
                <a:cs typeface="Arial Unicode MS" pitchFamily="34" charset="-122"/>
              </a:rPr>
              <a:t>&amp; </a:t>
            </a:r>
            <a:r>
              <a:rPr lang="zh-CN" altLang="en-US" sz="1600" b="1" dirty="0" smtClean="0">
                <a:solidFill>
                  <a:srgbClr val="78A22F"/>
                </a:solidFill>
                <a:latin typeface="Arial Unicode MS" pitchFamily="34" charset="-122"/>
                <a:ea typeface="Arial Unicode MS" pitchFamily="34" charset="-122"/>
                <a:cs typeface="Arial Unicode MS" pitchFamily="34" charset="-122"/>
              </a:rPr>
              <a:t>“创建跟踪</a:t>
            </a:r>
            <a:r>
              <a:rPr lang="en-US" altLang="zh-CN" sz="1600" b="1" dirty="0" smtClean="0">
                <a:solidFill>
                  <a:srgbClr val="78A22F"/>
                </a:solidFill>
                <a:latin typeface="Arial Unicode MS" pitchFamily="34" charset="-122"/>
                <a:ea typeface="Arial Unicode MS" pitchFamily="34" charset="-122"/>
                <a:cs typeface="Arial Unicode MS" pitchFamily="34" charset="-122"/>
              </a:rPr>
              <a:t>/RSS</a:t>
            </a:r>
            <a:r>
              <a:rPr lang="zh-CN" altLang="en-US" sz="1600" b="1" dirty="0" smtClean="0">
                <a:solidFill>
                  <a:srgbClr val="78A22F"/>
                </a:solidFill>
                <a:latin typeface="Arial Unicode MS" pitchFamily="34" charset="-122"/>
                <a:ea typeface="Arial Unicode MS" pitchFamily="34" charset="-122"/>
                <a:cs typeface="Arial Unicode MS" pitchFamily="34" charset="-122"/>
              </a:rPr>
              <a:t>”</a:t>
            </a:r>
          </a:p>
        </p:txBody>
      </p:sp>
      <p:grpSp>
        <p:nvGrpSpPr>
          <p:cNvPr id="3" name="Group 3"/>
          <p:cNvGrpSpPr/>
          <p:nvPr/>
        </p:nvGrpSpPr>
        <p:grpSpPr>
          <a:xfrm rot="1326014">
            <a:off x="2034942" y="2629953"/>
            <a:ext cx="1914872" cy="1712685"/>
            <a:chOff x="1291927" y="2510971"/>
            <a:chExt cx="2118930" cy="1973943"/>
          </a:xfrm>
        </p:grpSpPr>
        <p:grpSp>
          <p:nvGrpSpPr>
            <p:cNvPr id="4" name="Group 31"/>
            <p:cNvGrpSpPr/>
            <p:nvPr/>
          </p:nvGrpSpPr>
          <p:grpSpPr>
            <a:xfrm>
              <a:off x="1927905" y="2510971"/>
              <a:ext cx="1482952" cy="1973943"/>
              <a:chOff x="4221163" y="2243138"/>
              <a:chExt cx="1593143" cy="2386919"/>
            </a:xfrm>
          </p:grpSpPr>
          <p:pic>
            <p:nvPicPr>
              <p:cNvPr id="7" name="Picture 5"/>
              <p:cNvPicPr>
                <a:picLocks noChangeAspect="1" noChangeArrowheads="1"/>
              </p:cNvPicPr>
              <p:nvPr/>
            </p:nvPicPr>
            <p:blipFill>
              <a:blip r:embed="rId3" cstate="print"/>
              <a:srcRect/>
              <a:stretch>
                <a:fillRect/>
              </a:stretch>
            </p:blipFill>
            <p:spPr bwMode="auto">
              <a:xfrm>
                <a:off x="4221163" y="2243138"/>
                <a:ext cx="1593143" cy="2386919"/>
              </a:xfrm>
              <a:prstGeom prst="rect">
                <a:avLst/>
              </a:prstGeom>
              <a:noFill/>
              <a:ln w="9525">
                <a:noFill/>
                <a:miter lim="800000"/>
                <a:headEnd/>
                <a:tailEnd/>
              </a:ln>
            </p:spPr>
          </p:pic>
          <p:sp>
            <p:nvSpPr>
              <p:cNvPr id="8" name="TextBox 7"/>
              <p:cNvSpPr txBox="1"/>
              <p:nvPr/>
            </p:nvSpPr>
            <p:spPr>
              <a:xfrm rot="19548788">
                <a:off x="4270015" y="3186501"/>
                <a:ext cx="638316" cy="215443"/>
              </a:xfrm>
              <a:prstGeom prst="rect">
                <a:avLst/>
              </a:prstGeom>
              <a:noFill/>
            </p:spPr>
            <p:txBody>
              <a:bodyPr wrap="none" rtlCol="0">
                <a:spAutoFit/>
              </a:bodyPr>
              <a:lstStyle/>
              <a:p>
                <a:r>
                  <a:rPr lang="en-US" altLang="zh-CN" sz="800" b="1" dirty="0" smtClean="0">
                    <a:solidFill>
                      <a:srgbClr val="993300"/>
                    </a:solidFill>
                  </a:rPr>
                  <a:t>materials</a:t>
                </a:r>
                <a:endParaRPr lang="zh-CN" altLang="en-US" sz="800" b="1" dirty="0">
                  <a:solidFill>
                    <a:srgbClr val="993300"/>
                  </a:solidFill>
                </a:endParaRPr>
              </a:p>
            </p:txBody>
          </p:sp>
        </p:grpSp>
        <p:sp>
          <p:nvSpPr>
            <p:cNvPr id="6" name="TextBox 5"/>
            <p:cNvSpPr txBox="1"/>
            <p:nvPr/>
          </p:nvSpPr>
          <p:spPr>
            <a:xfrm rot="20273986">
              <a:off x="1291927" y="2814589"/>
              <a:ext cx="999019" cy="354726"/>
            </a:xfrm>
            <a:prstGeom prst="rect">
              <a:avLst/>
            </a:prstGeom>
            <a:noFill/>
          </p:spPr>
          <p:txBody>
            <a:bodyPr wrap="none" rtlCol="0">
              <a:spAutoFit/>
            </a:bodyPr>
            <a:lstStyle/>
            <a:p>
              <a:r>
                <a:rPr lang="zh-CN" altLang="en-US" sz="1400" b="1" dirty="0" smtClean="0">
                  <a:solidFill>
                    <a:schemeClr val="tx2"/>
                  </a:solidFill>
                </a:rPr>
                <a:t>手边就有</a:t>
              </a:r>
              <a:endParaRPr lang="zh-CN" altLang="en-US" sz="1400" b="1" dirty="0">
                <a:solidFill>
                  <a:schemeClr val="tx2"/>
                </a:solidFill>
              </a:endParaRPr>
            </a:p>
          </p:txBody>
        </p:sp>
      </p:grpSp>
      <p:sp>
        <p:nvSpPr>
          <p:cNvPr id="29" name="TextBox 28"/>
          <p:cNvSpPr txBox="1"/>
          <p:nvPr/>
        </p:nvSpPr>
        <p:spPr>
          <a:xfrm>
            <a:off x="1494970" y="733427"/>
            <a:ext cx="6212115" cy="461665"/>
          </a:xfrm>
          <a:prstGeom prst="rect">
            <a:avLst/>
          </a:prstGeom>
          <a:solidFill>
            <a:srgbClr val="003399"/>
          </a:solidFill>
        </p:spPr>
        <p:txBody>
          <a:bodyPr wrap="square" rtlCol="0">
            <a:spAutoFit/>
          </a:bodyPr>
          <a:lstStyle/>
          <a:p>
            <a:pPr algn="ctr"/>
            <a:r>
              <a:rPr lang="en-US" altLang="zh-CN" sz="2400" dirty="0" smtClean="0">
                <a:solidFill>
                  <a:schemeClr val="bg1"/>
                </a:solidFill>
                <a:latin typeface="Arial Unicode MS" pitchFamily="34" charset="-122"/>
                <a:ea typeface="Arial Unicode MS" pitchFamily="34" charset="-122"/>
                <a:cs typeface="Arial Unicode MS" pitchFamily="34" charset="-122"/>
              </a:rPr>
              <a:t>④ </a:t>
            </a:r>
            <a:r>
              <a:rPr lang="zh-CN" altLang="en-US" sz="2400" dirty="0" smtClean="0">
                <a:solidFill>
                  <a:schemeClr val="bg1"/>
                </a:solidFill>
                <a:latin typeface="Arial Unicode MS" pitchFamily="34" charset="-122"/>
                <a:ea typeface="Arial Unicode MS" pitchFamily="34" charset="-122"/>
                <a:cs typeface="Arial Unicode MS" pitchFamily="34" charset="-122"/>
              </a:rPr>
              <a:t>跟进课题的后续进展</a:t>
            </a:r>
            <a:r>
              <a:rPr lang="en-US" altLang="zh-CN" sz="2400" dirty="0" smtClean="0">
                <a:solidFill>
                  <a:schemeClr val="bg1"/>
                </a:solidFill>
                <a:latin typeface="Arial Unicode MS" pitchFamily="34" charset="-122"/>
                <a:ea typeface="Arial Unicode MS" pitchFamily="34" charset="-122"/>
                <a:cs typeface="Arial Unicode MS" pitchFamily="34" charset="-122"/>
              </a:rPr>
              <a:t>&amp;</a:t>
            </a:r>
            <a:r>
              <a:rPr lang="zh-CN" altLang="en-US" sz="2400" dirty="0" smtClean="0">
                <a:solidFill>
                  <a:schemeClr val="bg1"/>
                </a:solidFill>
                <a:latin typeface="Arial Unicode MS" pitchFamily="34" charset="-122"/>
                <a:ea typeface="Arial Unicode MS" pitchFamily="34" charset="-122"/>
                <a:cs typeface="Arial Unicode MS" pitchFamily="34" charset="-122"/>
              </a:rPr>
              <a:t>最新进展</a:t>
            </a:r>
          </a:p>
        </p:txBody>
      </p:sp>
      <p:sp>
        <p:nvSpPr>
          <p:cNvPr id="23" name="Rectangle 22"/>
          <p:cNvSpPr/>
          <p:nvPr/>
        </p:nvSpPr>
        <p:spPr>
          <a:xfrm>
            <a:off x="3802747" y="1523999"/>
            <a:ext cx="5079997" cy="4818743"/>
          </a:xfrm>
          <a:prstGeom prst="rect">
            <a:avLst/>
          </a:prstGeom>
          <a:noFill/>
          <a:ln w="38100">
            <a:solidFill>
              <a:schemeClr val="tx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4)">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0" y="740229"/>
            <a:ext cx="8908176" cy="6858000"/>
          </a:xfrm>
          <a:prstGeom prst="rect">
            <a:avLst/>
          </a:prstGeom>
          <a:noFill/>
          <a:ln w="9525">
            <a:noFill/>
            <a:miter lim="800000"/>
            <a:headEnd/>
            <a:tailEnd/>
          </a:ln>
        </p:spPr>
      </p:pic>
      <p:sp>
        <p:nvSpPr>
          <p:cNvPr id="5" name="矩形 5"/>
          <p:cNvSpPr/>
          <p:nvPr/>
        </p:nvSpPr>
        <p:spPr>
          <a:xfrm>
            <a:off x="2086405" y="3483413"/>
            <a:ext cx="6389938" cy="81281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endParaRPr>
          </a:p>
        </p:txBody>
      </p:sp>
      <p:grpSp>
        <p:nvGrpSpPr>
          <p:cNvPr id="6" name="组合 16"/>
          <p:cNvGrpSpPr/>
          <p:nvPr/>
        </p:nvGrpSpPr>
        <p:grpSpPr>
          <a:xfrm>
            <a:off x="2018636" y="-87084"/>
            <a:ext cx="7183428" cy="900987"/>
            <a:chOff x="1670291" y="0"/>
            <a:chExt cx="7183428" cy="900987"/>
          </a:xfrm>
        </p:grpSpPr>
        <p:pic>
          <p:nvPicPr>
            <p:cNvPr id="7" name="Picture 2"/>
            <p:cNvPicPr>
              <a:picLocks noChangeAspect="1" noChangeArrowheads="1"/>
            </p:cNvPicPr>
            <p:nvPr/>
          </p:nvPicPr>
          <p:blipFill>
            <a:blip r:embed="rId3" cstate="print"/>
            <a:srcRect/>
            <a:stretch>
              <a:fillRect/>
            </a:stretch>
          </p:blipFill>
          <p:spPr bwMode="auto">
            <a:xfrm rot="20520776">
              <a:off x="1670291" y="0"/>
              <a:ext cx="831680" cy="900987"/>
            </a:xfrm>
            <a:prstGeom prst="rect">
              <a:avLst/>
            </a:prstGeom>
            <a:noFill/>
            <a:ln w="9525">
              <a:noFill/>
              <a:miter lim="800000"/>
              <a:headEnd/>
              <a:tailEnd/>
            </a:ln>
          </p:spPr>
        </p:pic>
        <p:sp>
          <p:nvSpPr>
            <p:cNvPr id="8" name="TextBox 7"/>
            <p:cNvSpPr txBox="1"/>
            <p:nvPr/>
          </p:nvSpPr>
          <p:spPr>
            <a:xfrm>
              <a:off x="2486229" y="245165"/>
              <a:ext cx="6367490" cy="461665"/>
            </a:xfrm>
            <a:prstGeom prst="rect">
              <a:avLst/>
            </a:prstGeom>
            <a:solidFill>
              <a:srgbClr val="003399"/>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如何跟进</a:t>
              </a:r>
              <a:r>
                <a:rPr lang="en-US" altLang="zh-CN" sz="2400" dirty="0" smtClean="0">
                  <a:solidFill>
                    <a:srgbClr val="FFFF00"/>
                  </a:solidFill>
                  <a:latin typeface="Arial Unicode MS" pitchFamily="34" charset="-122"/>
                  <a:ea typeface="Arial Unicode MS" pitchFamily="34" charset="-122"/>
                  <a:cs typeface="Arial Unicode MS" pitchFamily="34" charset="-122"/>
                </a:rPr>
                <a:t>WOS</a:t>
              </a:r>
              <a:r>
                <a:rPr lang="zh-CN" altLang="en-US" sz="2400" dirty="0" smtClean="0">
                  <a:solidFill>
                    <a:srgbClr val="FFFF00"/>
                  </a:solidFill>
                  <a:latin typeface="Arial Unicode MS" pitchFamily="34" charset="-122"/>
                  <a:ea typeface="Arial Unicode MS" pitchFamily="34" charset="-122"/>
                  <a:cs typeface="Arial Unicode MS" pitchFamily="34" charset="-122"/>
                </a:rPr>
                <a:t>中文献</a:t>
              </a:r>
              <a:r>
                <a:rPr lang="zh-CN" altLang="en-US" sz="2400" dirty="0" smtClean="0">
                  <a:solidFill>
                    <a:schemeClr val="bg1"/>
                  </a:solidFill>
                  <a:latin typeface="Arial Unicode MS" pitchFamily="34" charset="-122"/>
                  <a:ea typeface="Arial Unicode MS" pitchFamily="34" charset="-122"/>
                  <a:cs typeface="Arial Unicode MS" pitchFamily="34" charset="-122"/>
                </a:rPr>
                <a:t>的后续进展</a:t>
              </a:r>
              <a:r>
                <a:rPr lang="en-US" altLang="zh-CN" sz="2400" dirty="0" smtClean="0">
                  <a:solidFill>
                    <a:schemeClr val="bg1"/>
                  </a:solidFill>
                  <a:latin typeface="Arial Unicode MS" pitchFamily="34" charset="-122"/>
                  <a:ea typeface="Arial Unicode MS" pitchFamily="34" charset="-122"/>
                  <a:cs typeface="Arial Unicode MS" pitchFamily="34" charset="-122"/>
                </a:rPr>
                <a:t>&amp;</a:t>
              </a:r>
              <a:r>
                <a:rPr lang="zh-CN" altLang="en-US" sz="2400" dirty="0" smtClean="0">
                  <a:solidFill>
                    <a:schemeClr val="bg1"/>
                  </a:solidFill>
                  <a:latin typeface="Arial Unicode MS" pitchFamily="34" charset="-122"/>
                  <a:ea typeface="Arial Unicode MS" pitchFamily="34" charset="-122"/>
                  <a:cs typeface="Arial Unicode MS" pitchFamily="34" charset="-122"/>
                </a:rPr>
                <a:t>最新进展？</a:t>
              </a:r>
            </a:p>
          </p:txBody>
        </p:sp>
      </p:gr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174173" y="493486"/>
            <a:ext cx="8882743" cy="7503386"/>
          </a:xfrm>
          <a:prstGeom prst="rect">
            <a:avLst/>
          </a:prstGeom>
          <a:noFill/>
          <a:ln w="9525">
            <a:noFill/>
            <a:miter lim="800000"/>
            <a:headEnd/>
            <a:tailEnd/>
          </a:ln>
        </p:spPr>
      </p:pic>
      <p:grpSp>
        <p:nvGrpSpPr>
          <p:cNvPr id="2" name="组合 16"/>
          <p:cNvGrpSpPr/>
          <p:nvPr/>
        </p:nvGrpSpPr>
        <p:grpSpPr>
          <a:xfrm>
            <a:off x="1989608" y="841812"/>
            <a:ext cx="7183428" cy="900987"/>
            <a:chOff x="1670291" y="0"/>
            <a:chExt cx="7183428" cy="900987"/>
          </a:xfrm>
        </p:grpSpPr>
        <p:pic>
          <p:nvPicPr>
            <p:cNvPr id="4" name="Picture 2"/>
            <p:cNvPicPr>
              <a:picLocks noChangeAspect="1" noChangeArrowheads="1"/>
            </p:cNvPicPr>
            <p:nvPr/>
          </p:nvPicPr>
          <p:blipFill>
            <a:blip r:embed="rId3" cstate="print"/>
            <a:srcRect/>
            <a:stretch>
              <a:fillRect/>
            </a:stretch>
          </p:blipFill>
          <p:spPr bwMode="auto">
            <a:xfrm rot="20520776">
              <a:off x="1670291" y="0"/>
              <a:ext cx="831680" cy="900987"/>
            </a:xfrm>
            <a:prstGeom prst="rect">
              <a:avLst/>
            </a:prstGeom>
            <a:noFill/>
            <a:ln w="9525">
              <a:noFill/>
              <a:miter lim="800000"/>
              <a:headEnd/>
              <a:tailEnd/>
            </a:ln>
          </p:spPr>
        </p:pic>
        <p:sp>
          <p:nvSpPr>
            <p:cNvPr id="5" name="TextBox 4"/>
            <p:cNvSpPr txBox="1"/>
            <p:nvPr/>
          </p:nvSpPr>
          <p:spPr>
            <a:xfrm>
              <a:off x="2486229" y="245165"/>
              <a:ext cx="6367490" cy="461665"/>
            </a:xfrm>
            <a:prstGeom prst="rect">
              <a:avLst/>
            </a:prstGeom>
            <a:solidFill>
              <a:srgbClr val="003399"/>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如何跟进</a:t>
              </a:r>
              <a:r>
                <a:rPr lang="en-US" altLang="zh-CN" sz="2400" dirty="0" smtClean="0">
                  <a:solidFill>
                    <a:srgbClr val="FFFF00"/>
                  </a:solidFill>
                  <a:latin typeface="Arial Unicode MS" pitchFamily="34" charset="-122"/>
                  <a:ea typeface="Arial Unicode MS" pitchFamily="34" charset="-122"/>
                  <a:cs typeface="Arial Unicode MS" pitchFamily="34" charset="-122"/>
                </a:rPr>
                <a:t>WOS</a:t>
              </a:r>
              <a:r>
                <a:rPr lang="zh-CN" altLang="en-US" sz="2400" dirty="0" smtClean="0">
                  <a:solidFill>
                    <a:srgbClr val="FFFF00"/>
                  </a:solidFill>
                  <a:latin typeface="Arial Unicode MS" pitchFamily="34" charset="-122"/>
                  <a:ea typeface="Arial Unicode MS" pitchFamily="34" charset="-122"/>
                  <a:cs typeface="Arial Unicode MS" pitchFamily="34" charset="-122"/>
                </a:rPr>
                <a:t>中文献</a:t>
              </a:r>
              <a:r>
                <a:rPr lang="zh-CN" altLang="en-US" sz="2400" dirty="0" smtClean="0">
                  <a:solidFill>
                    <a:schemeClr val="bg1"/>
                  </a:solidFill>
                  <a:latin typeface="Arial Unicode MS" pitchFamily="34" charset="-122"/>
                  <a:ea typeface="Arial Unicode MS" pitchFamily="34" charset="-122"/>
                  <a:cs typeface="Arial Unicode MS" pitchFamily="34" charset="-122"/>
                </a:rPr>
                <a:t>的后续进展</a:t>
              </a:r>
              <a:r>
                <a:rPr lang="en-US" altLang="zh-CN" sz="2400" dirty="0" smtClean="0">
                  <a:solidFill>
                    <a:schemeClr val="bg1"/>
                  </a:solidFill>
                  <a:latin typeface="Arial Unicode MS" pitchFamily="34" charset="-122"/>
                  <a:ea typeface="Arial Unicode MS" pitchFamily="34" charset="-122"/>
                  <a:cs typeface="Arial Unicode MS" pitchFamily="34" charset="-122"/>
                </a:rPr>
                <a:t>&amp;</a:t>
              </a:r>
              <a:r>
                <a:rPr lang="zh-CN" altLang="en-US" sz="2400" dirty="0" smtClean="0">
                  <a:solidFill>
                    <a:schemeClr val="bg1"/>
                  </a:solidFill>
                  <a:latin typeface="Arial Unicode MS" pitchFamily="34" charset="-122"/>
                  <a:ea typeface="Arial Unicode MS" pitchFamily="34" charset="-122"/>
                  <a:cs typeface="Arial Unicode MS" pitchFamily="34" charset="-122"/>
                </a:rPr>
                <a:t>最新进展？</a:t>
              </a:r>
            </a:p>
          </p:txBody>
        </p:sp>
      </p:grpSp>
      <p:sp>
        <p:nvSpPr>
          <p:cNvPr id="6" name="矩形 5"/>
          <p:cNvSpPr/>
          <p:nvPr/>
        </p:nvSpPr>
        <p:spPr>
          <a:xfrm>
            <a:off x="522514" y="1669128"/>
            <a:ext cx="5646058" cy="46447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endParaRPr>
          </a:p>
        </p:txBody>
      </p:sp>
      <p:sp>
        <p:nvSpPr>
          <p:cNvPr id="7" name="矩形 5"/>
          <p:cNvSpPr/>
          <p:nvPr/>
        </p:nvSpPr>
        <p:spPr>
          <a:xfrm>
            <a:off x="6966857" y="2714152"/>
            <a:ext cx="1335317" cy="174171"/>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solidFill>
                <a:srgbClr val="00B050"/>
              </a:solidFill>
            </a:endParaRPr>
          </a:p>
        </p:txBody>
      </p:sp>
      <p:cxnSp>
        <p:nvCxnSpPr>
          <p:cNvPr id="10" name="Elbow Connector 9"/>
          <p:cNvCxnSpPr/>
          <p:nvPr/>
        </p:nvCxnSpPr>
        <p:spPr>
          <a:xfrm>
            <a:off x="5907315" y="1582037"/>
            <a:ext cx="1074057" cy="1188720"/>
          </a:xfrm>
          <a:prstGeom prst="bentConnector3">
            <a:avLst>
              <a:gd name="adj1" fmla="val -135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矩形 5"/>
          <p:cNvSpPr/>
          <p:nvPr/>
        </p:nvSpPr>
        <p:spPr>
          <a:xfrm>
            <a:off x="6959605" y="2910088"/>
            <a:ext cx="1328054" cy="15240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endParaRPr>
          </a:p>
        </p:txBody>
      </p:sp>
      <p:cxnSp>
        <p:nvCxnSpPr>
          <p:cNvPr id="14" name="Elbow Connector 13"/>
          <p:cNvCxnSpPr/>
          <p:nvPr/>
        </p:nvCxnSpPr>
        <p:spPr>
          <a:xfrm flipH="1">
            <a:off x="8323930" y="1763466"/>
            <a:ext cx="365760" cy="1188720"/>
          </a:xfrm>
          <a:prstGeom prst="bentConnector3">
            <a:avLst>
              <a:gd name="adj1" fmla="val -135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6" name="矩形 5"/>
          <p:cNvSpPr/>
          <p:nvPr/>
        </p:nvSpPr>
        <p:spPr>
          <a:xfrm>
            <a:off x="6901547" y="2198908"/>
            <a:ext cx="1335317" cy="174171"/>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solidFill>
                <a:srgbClr val="00B050"/>
              </a:solidFill>
            </a:endParaRPr>
          </a:p>
        </p:txBody>
      </p:sp>
      <p:cxnSp>
        <p:nvCxnSpPr>
          <p:cNvPr id="18" name="Straight Connector 17"/>
          <p:cNvCxnSpPr/>
          <p:nvPr/>
        </p:nvCxnSpPr>
        <p:spPr>
          <a:xfrm>
            <a:off x="5907315" y="2278723"/>
            <a:ext cx="957943" cy="0"/>
          </a:xfrm>
          <a:prstGeom prst="line">
            <a:avLst/>
          </a:prstGeom>
          <a:ln w="38100">
            <a:solidFill>
              <a:schemeClr val="tx2">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500"/>
                            </p:stCondLst>
                            <p:childTnLst>
                              <p:par>
                                <p:cTn id="26" presetID="8" presetClass="entr" presetSubtype="16"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amond(in)">
                                      <p:cBhvr>
                                        <p:cTn id="28" dur="500"/>
                                        <p:tgtEl>
                                          <p:spTgt spid="7"/>
                                        </p:tgtEl>
                                      </p:cBhvr>
                                    </p:animEffect>
                                  </p:childTnLst>
                                </p:cTn>
                              </p:par>
                            </p:childTnLst>
                          </p:cTn>
                        </p:par>
                        <p:par>
                          <p:cTn id="29" fill="hold">
                            <p:stCondLst>
                              <p:cond delay="1000"/>
                            </p:stCondLst>
                            <p:childTnLst>
                              <p:par>
                                <p:cTn id="30" presetID="8" presetClass="entr" presetSubtype="16"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amond(i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500"/>
                            </p:stCondLst>
                            <p:childTnLst>
                              <p:par>
                                <p:cTn id="39" presetID="8"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amond(in)">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zh-CN" altLang="en-US" dirty="0"/>
          </a:p>
        </p:txBody>
      </p:sp>
      <p:sp>
        <p:nvSpPr>
          <p:cNvPr id="4" name="TextBox 3"/>
          <p:cNvSpPr txBox="1"/>
          <p:nvPr/>
        </p:nvSpPr>
        <p:spPr>
          <a:xfrm>
            <a:off x="184152" y="587940"/>
            <a:ext cx="6277970" cy="523220"/>
          </a:xfrm>
          <a:prstGeom prst="rect">
            <a:avLst/>
          </a:prstGeom>
          <a:noFill/>
        </p:spPr>
        <p:txBody>
          <a:bodyPr wrap="square" rtlCol="0">
            <a:spAutoFit/>
          </a:bodyPr>
          <a:lstStyle/>
          <a:p>
            <a:r>
              <a:rPr lang="zh-CN" altLang="en-US" sz="2800" b="1" dirty="0" smtClean="0">
                <a:solidFill>
                  <a:schemeClr val="tx2"/>
                </a:solidFill>
                <a:latin typeface="黑体" pitchFamily="2" charset="-122"/>
                <a:ea typeface="黑体" pitchFamily="2" charset="-122"/>
              </a:rPr>
              <a:t>和施引文献的关系：追踪后续进展</a:t>
            </a:r>
            <a:endParaRPr lang="zh-CN" altLang="en-US" sz="2800" b="1" dirty="0">
              <a:solidFill>
                <a:schemeClr val="tx2"/>
              </a:solidFill>
              <a:latin typeface="黑体" pitchFamily="2" charset="-122"/>
              <a:ea typeface="黑体" pitchFamily="2" charset="-122"/>
            </a:endParaRPr>
          </a:p>
        </p:txBody>
      </p:sp>
      <p:pic>
        <p:nvPicPr>
          <p:cNvPr id="43010" name="Picture 2"/>
          <p:cNvPicPr>
            <a:picLocks noChangeAspect="1" noChangeArrowheads="1"/>
          </p:cNvPicPr>
          <p:nvPr/>
        </p:nvPicPr>
        <p:blipFill>
          <a:blip r:embed="rId2" cstate="print"/>
          <a:srcRect/>
          <a:stretch>
            <a:fillRect/>
          </a:stretch>
        </p:blipFill>
        <p:spPr bwMode="auto">
          <a:xfrm>
            <a:off x="-21414" y="1451882"/>
            <a:ext cx="9165414" cy="4136118"/>
          </a:xfrm>
          <a:prstGeom prst="rect">
            <a:avLst/>
          </a:prstGeom>
          <a:noFill/>
          <a:ln w="9525">
            <a:noFill/>
            <a:miter lim="800000"/>
            <a:headEnd/>
            <a:tailEnd/>
          </a:ln>
        </p:spPr>
      </p:pic>
      <p:sp>
        <p:nvSpPr>
          <p:cNvPr id="6" name="TextBox 5"/>
          <p:cNvSpPr txBox="1"/>
          <p:nvPr/>
        </p:nvSpPr>
        <p:spPr>
          <a:xfrm>
            <a:off x="4996203" y="1308750"/>
            <a:ext cx="3262432" cy="400110"/>
          </a:xfrm>
          <a:prstGeom prst="rect">
            <a:avLst/>
          </a:prstGeom>
          <a:solidFill>
            <a:schemeClr val="accent2">
              <a:lumMod val="60000"/>
              <a:lumOff val="40000"/>
            </a:schemeClr>
          </a:solidFill>
          <a:ln>
            <a:noFill/>
          </a:ln>
        </p:spPr>
        <p:txBody>
          <a:bodyPr wrap="none" rtlCol="0">
            <a:spAutoFit/>
          </a:bodyPr>
          <a:lstStyle/>
          <a:p>
            <a:r>
              <a:rPr lang="zh-CN" altLang="en-US" sz="2000" b="1" dirty="0" smtClean="0">
                <a:solidFill>
                  <a:srgbClr val="FFFF00"/>
                </a:solidFill>
                <a:latin typeface="华文仿宋" pitchFamily="2" charset="-122"/>
                <a:ea typeface="华文仿宋" pitchFamily="2" charset="-122"/>
              </a:rPr>
              <a:t>通过活跃节点捕捉后续进展</a:t>
            </a:r>
            <a:endParaRPr lang="zh-CN" altLang="en-US" sz="2000" b="1" dirty="0">
              <a:solidFill>
                <a:srgbClr val="FFFF00"/>
              </a:solidFill>
              <a:latin typeface="华文仿宋" pitchFamily="2" charset="-122"/>
              <a:ea typeface="华文仿宋" pitchFamily="2" charset="-122"/>
            </a:endParaRPr>
          </a:p>
        </p:txBody>
      </p:sp>
      <p:sp>
        <p:nvSpPr>
          <p:cNvPr id="7" name="饼形 7"/>
          <p:cNvSpPr/>
          <p:nvPr/>
        </p:nvSpPr>
        <p:spPr>
          <a:xfrm rot="18223716">
            <a:off x="1285526" y="2902724"/>
            <a:ext cx="3051718" cy="2993588"/>
          </a:xfrm>
          <a:prstGeom prst="pie">
            <a:avLst>
              <a:gd name="adj1" fmla="val 6031602"/>
              <a:gd name="adj2" fmla="val 13967840"/>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Pie 8"/>
          <p:cNvSpPr/>
          <p:nvPr/>
        </p:nvSpPr>
        <p:spPr>
          <a:xfrm rot="19485398">
            <a:off x="4015386" y="2366135"/>
            <a:ext cx="2927519" cy="2974823"/>
          </a:xfrm>
          <a:prstGeom prst="pie">
            <a:avLst>
              <a:gd name="adj1" fmla="val 3720195"/>
              <a:gd name="adj2" fmla="val 4938972"/>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1000"/>
                                        <p:tgtEl>
                                          <p:spTgt spid="7"/>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cstate="print"/>
          <a:srcRect/>
          <a:stretch>
            <a:fillRect/>
          </a:stretch>
        </p:blipFill>
        <p:spPr bwMode="auto">
          <a:xfrm>
            <a:off x="203201" y="537030"/>
            <a:ext cx="8882743" cy="7503386"/>
          </a:xfrm>
          <a:prstGeom prst="rect">
            <a:avLst/>
          </a:prstGeom>
          <a:noFill/>
          <a:ln w="9525">
            <a:noFill/>
            <a:miter lim="800000"/>
            <a:headEnd/>
            <a:tailEnd/>
          </a:ln>
        </p:spPr>
      </p:pic>
      <p:grpSp>
        <p:nvGrpSpPr>
          <p:cNvPr id="2" name="组合 16"/>
          <p:cNvGrpSpPr/>
          <p:nvPr/>
        </p:nvGrpSpPr>
        <p:grpSpPr>
          <a:xfrm>
            <a:off x="2018636" y="870840"/>
            <a:ext cx="7183428" cy="900987"/>
            <a:chOff x="1670291" y="0"/>
            <a:chExt cx="7183428" cy="900987"/>
          </a:xfrm>
        </p:grpSpPr>
        <p:pic>
          <p:nvPicPr>
            <p:cNvPr id="4" name="Picture 2"/>
            <p:cNvPicPr>
              <a:picLocks noChangeAspect="1" noChangeArrowheads="1"/>
            </p:cNvPicPr>
            <p:nvPr/>
          </p:nvPicPr>
          <p:blipFill>
            <a:blip r:embed="rId3" cstate="print"/>
            <a:srcRect/>
            <a:stretch>
              <a:fillRect/>
            </a:stretch>
          </p:blipFill>
          <p:spPr bwMode="auto">
            <a:xfrm rot="20520776">
              <a:off x="1670291" y="0"/>
              <a:ext cx="831680" cy="900987"/>
            </a:xfrm>
            <a:prstGeom prst="rect">
              <a:avLst/>
            </a:prstGeom>
            <a:noFill/>
            <a:ln w="9525">
              <a:noFill/>
              <a:miter lim="800000"/>
              <a:headEnd/>
              <a:tailEnd/>
            </a:ln>
          </p:spPr>
        </p:pic>
        <p:sp>
          <p:nvSpPr>
            <p:cNvPr id="5" name="TextBox 4"/>
            <p:cNvSpPr txBox="1"/>
            <p:nvPr/>
          </p:nvSpPr>
          <p:spPr>
            <a:xfrm>
              <a:off x="2486229" y="245165"/>
              <a:ext cx="6367490" cy="461665"/>
            </a:xfrm>
            <a:prstGeom prst="rect">
              <a:avLst/>
            </a:prstGeom>
            <a:solidFill>
              <a:srgbClr val="003399"/>
            </a:solidFill>
            <a:ln/>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zh-CN" altLang="en-US" sz="2400" dirty="0" smtClean="0">
                  <a:solidFill>
                    <a:schemeClr val="bg1"/>
                  </a:solidFill>
                  <a:latin typeface="Arial Unicode MS" pitchFamily="34" charset="-122"/>
                  <a:ea typeface="Arial Unicode MS" pitchFamily="34" charset="-122"/>
                  <a:cs typeface="Arial Unicode MS" pitchFamily="34" charset="-122"/>
                </a:rPr>
                <a:t>如何跟进</a:t>
              </a:r>
              <a:r>
                <a:rPr lang="en-US" altLang="zh-CN" sz="2400" dirty="0" smtClean="0">
                  <a:solidFill>
                    <a:srgbClr val="FFFF00"/>
                  </a:solidFill>
                  <a:latin typeface="Arial Unicode MS" pitchFamily="34" charset="-122"/>
                  <a:ea typeface="Arial Unicode MS" pitchFamily="34" charset="-122"/>
                  <a:cs typeface="Arial Unicode MS" pitchFamily="34" charset="-122"/>
                </a:rPr>
                <a:t>WOS</a:t>
              </a:r>
              <a:r>
                <a:rPr lang="zh-CN" altLang="en-US" sz="2400" dirty="0" smtClean="0">
                  <a:solidFill>
                    <a:srgbClr val="FFFF00"/>
                  </a:solidFill>
                  <a:latin typeface="Arial Unicode MS" pitchFamily="34" charset="-122"/>
                  <a:ea typeface="Arial Unicode MS" pitchFamily="34" charset="-122"/>
                  <a:cs typeface="Arial Unicode MS" pitchFamily="34" charset="-122"/>
                </a:rPr>
                <a:t>中文献</a:t>
              </a:r>
              <a:r>
                <a:rPr lang="zh-CN" altLang="en-US" sz="2400" dirty="0" smtClean="0">
                  <a:solidFill>
                    <a:schemeClr val="bg1"/>
                  </a:solidFill>
                  <a:latin typeface="Arial Unicode MS" pitchFamily="34" charset="-122"/>
                  <a:ea typeface="Arial Unicode MS" pitchFamily="34" charset="-122"/>
                  <a:cs typeface="Arial Unicode MS" pitchFamily="34" charset="-122"/>
                </a:rPr>
                <a:t>的后续进展</a:t>
              </a:r>
              <a:r>
                <a:rPr lang="en-US" altLang="zh-CN" sz="2400" dirty="0" smtClean="0">
                  <a:solidFill>
                    <a:schemeClr val="bg1"/>
                  </a:solidFill>
                  <a:latin typeface="Arial Unicode MS" pitchFamily="34" charset="-122"/>
                  <a:ea typeface="Arial Unicode MS" pitchFamily="34" charset="-122"/>
                  <a:cs typeface="Arial Unicode MS" pitchFamily="34" charset="-122"/>
                </a:rPr>
                <a:t>&amp;</a:t>
              </a:r>
              <a:r>
                <a:rPr lang="zh-CN" altLang="en-US" sz="2400" dirty="0" smtClean="0">
                  <a:solidFill>
                    <a:schemeClr val="bg1"/>
                  </a:solidFill>
                  <a:latin typeface="Arial Unicode MS" pitchFamily="34" charset="-122"/>
                  <a:ea typeface="Arial Unicode MS" pitchFamily="34" charset="-122"/>
                  <a:cs typeface="Arial Unicode MS" pitchFamily="34" charset="-122"/>
                </a:rPr>
                <a:t>最新进展？</a:t>
              </a:r>
            </a:p>
          </p:txBody>
        </p:sp>
      </p:grpSp>
      <p:sp>
        <p:nvSpPr>
          <p:cNvPr id="6" name="矩形 5"/>
          <p:cNvSpPr/>
          <p:nvPr/>
        </p:nvSpPr>
        <p:spPr>
          <a:xfrm>
            <a:off x="391887" y="1654630"/>
            <a:ext cx="6081484" cy="44992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endParaRPr>
          </a:p>
        </p:txBody>
      </p:sp>
      <p:sp>
        <p:nvSpPr>
          <p:cNvPr id="16" name="矩形 5"/>
          <p:cNvSpPr/>
          <p:nvPr/>
        </p:nvSpPr>
        <p:spPr>
          <a:xfrm>
            <a:off x="6930575" y="2227936"/>
            <a:ext cx="1342568" cy="471702"/>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tx2"/>
                </a:solidFill>
              </a:ln>
              <a:solidFill>
                <a:srgbClr val="00B050"/>
              </a:solidFill>
            </a:endParaRPr>
          </a:p>
        </p:txBody>
      </p:sp>
      <p:sp>
        <p:nvSpPr>
          <p:cNvPr id="17" name="TextBox 16"/>
          <p:cNvSpPr txBox="1"/>
          <p:nvPr/>
        </p:nvSpPr>
        <p:spPr>
          <a:xfrm>
            <a:off x="4554886" y="3337111"/>
            <a:ext cx="4226256" cy="712371"/>
          </a:xfrm>
          <a:prstGeom prst="rect">
            <a:avLst/>
          </a:prstGeom>
          <a:solidFill>
            <a:schemeClr val="tx2">
              <a:lumMod val="20000"/>
              <a:lumOff val="80000"/>
            </a:schemeClr>
          </a:solidFill>
        </p:spPr>
        <p:txBody>
          <a:bodyPr wrap="square" rtlCol="0">
            <a:spAutoFit/>
          </a:bodyPr>
          <a:lstStyle/>
          <a:p>
            <a:r>
              <a:rPr lang="zh-CN" altLang="en-US" sz="2000" dirty="0" smtClean="0">
                <a:solidFill>
                  <a:schemeClr val="tx2"/>
                </a:solidFill>
                <a:latin typeface="Arial Unicode MS" pitchFamily="34" charset="-122"/>
                <a:ea typeface="Arial Unicode MS" pitchFamily="34" charset="-122"/>
                <a:cs typeface="Arial Unicode MS" pitchFamily="34" charset="-122"/>
              </a:rPr>
              <a:t>施引文献、参考文献和相关记录可以作为拓展更多有价值资源的途径</a:t>
            </a:r>
          </a:p>
        </p:txBody>
      </p:sp>
      <p:sp>
        <p:nvSpPr>
          <p:cNvPr id="19" name="Down Arrow 15"/>
          <p:cNvSpPr/>
          <p:nvPr/>
        </p:nvSpPr>
        <p:spPr>
          <a:xfrm>
            <a:off x="7358742" y="2743196"/>
            <a:ext cx="348343" cy="551543"/>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amond(i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cstate="print"/>
          <a:srcRect/>
          <a:stretch>
            <a:fillRect/>
          </a:stretch>
        </p:blipFill>
        <p:spPr bwMode="auto">
          <a:xfrm>
            <a:off x="507995" y="-580560"/>
            <a:ext cx="8882743" cy="7503386"/>
          </a:xfrm>
          <a:prstGeom prst="rect">
            <a:avLst/>
          </a:prstGeom>
          <a:noFill/>
          <a:ln w="9525">
            <a:noFill/>
            <a:miter lim="800000"/>
            <a:headEnd/>
            <a:tailEnd/>
          </a:ln>
        </p:spPr>
      </p:pic>
      <p:sp>
        <p:nvSpPr>
          <p:cNvPr id="9" name="圆角矩形 5"/>
          <p:cNvSpPr>
            <a:spLocks noChangeArrowheads="1"/>
          </p:cNvSpPr>
          <p:nvPr/>
        </p:nvSpPr>
        <p:spPr bwMode="auto">
          <a:xfrm>
            <a:off x="628650" y="260351"/>
            <a:ext cx="1475921" cy="262164"/>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1" name="Left Arrow 10"/>
          <p:cNvSpPr>
            <a:spLocks noChangeArrowheads="1"/>
          </p:cNvSpPr>
          <p:nvPr/>
        </p:nvSpPr>
        <p:spPr bwMode="auto">
          <a:xfrm rot="16200000">
            <a:off x="695212" y="526030"/>
            <a:ext cx="367846" cy="389844"/>
          </a:xfrm>
          <a:prstGeom prst="leftArrow">
            <a:avLst>
              <a:gd name="adj1" fmla="val 50000"/>
              <a:gd name="adj2" fmla="val 50000"/>
            </a:avLst>
          </a:prstGeom>
          <a:solidFill>
            <a:schemeClr val="tx2"/>
          </a:solidFill>
          <a:ln w="9525" algn="ctr">
            <a:noFill/>
            <a:round/>
            <a:headEnd/>
            <a:tailEnd/>
          </a:ln>
        </p:spPr>
        <p:txBody>
          <a:bodyPr lIns="0" tIns="0" rIns="182880" bIns="0"/>
          <a:lstStyle/>
          <a:p>
            <a:pPr>
              <a:spcBef>
                <a:spcPct val="50000"/>
              </a:spcBef>
            </a:pPr>
            <a:endParaRPr lang="en-US" sz="2400"/>
          </a:p>
        </p:txBody>
      </p:sp>
      <p:sp>
        <p:nvSpPr>
          <p:cNvPr id="7" name="TextBox 6"/>
          <p:cNvSpPr txBox="1"/>
          <p:nvPr/>
        </p:nvSpPr>
        <p:spPr>
          <a:xfrm>
            <a:off x="2925139" y="42493"/>
            <a:ext cx="4520690" cy="523220"/>
          </a:xfrm>
          <a:prstGeom prst="rect">
            <a:avLst/>
          </a:prstGeom>
          <a:solidFill>
            <a:srgbClr val="003399"/>
          </a:solidFill>
        </p:spPr>
        <p:txBody>
          <a:bodyPr wrap="square" rtlCol="0">
            <a:spAutoFit/>
          </a:bodyPr>
          <a:lstStyle/>
          <a:p>
            <a:pPr algn="ctr"/>
            <a:r>
              <a:rPr lang="zh-CN" altLang="en-US" sz="2800" dirty="0" smtClean="0">
                <a:solidFill>
                  <a:schemeClr val="bg1"/>
                </a:solidFill>
                <a:latin typeface="Arial Unicode MS" pitchFamily="34" charset="-122"/>
                <a:ea typeface="Arial Unicode MS" pitchFamily="34" charset="-122"/>
                <a:cs typeface="Arial Unicode MS" pitchFamily="34" charset="-122"/>
              </a:rPr>
              <a:t>如何获取全文？</a:t>
            </a:r>
          </a:p>
        </p:txBody>
      </p:sp>
      <p:pic>
        <p:nvPicPr>
          <p:cNvPr id="17410" name="Picture 2"/>
          <p:cNvPicPr>
            <a:picLocks noChangeAspect="1" noChangeArrowheads="1"/>
          </p:cNvPicPr>
          <p:nvPr/>
        </p:nvPicPr>
        <p:blipFill>
          <a:blip r:embed="rId3" cstate="print"/>
          <a:srcRect/>
          <a:stretch>
            <a:fillRect/>
          </a:stretch>
        </p:blipFill>
        <p:spPr bwMode="auto">
          <a:xfrm>
            <a:off x="294142" y="903058"/>
            <a:ext cx="1704975" cy="1771650"/>
          </a:xfrm>
          <a:prstGeom prst="rect">
            <a:avLst/>
          </a:prstGeom>
          <a:noFill/>
          <a:ln w="9525">
            <a:solidFill>
              <a:schemeClr val="tx2">
                <a:lumMod val="75000"/>
              </a:schemeClr>
            </a:solid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par>
                          <p:cTn id="15" fill="hold">
                            <p:stCondLst>
                              <p:cond delay="500"/>
                            </p:stCondLst>
                            <p:childTnLst>
                              <p:par>
                                <p:cTn id="16" presetID="16" presetClass="entr" presetSubtype="2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Horizontal)">
                                      <p:cBhvr>
                                        <p:cTn id="18" dur="500"/>
                                        <p:tgtEl>
                                          <p:spTgt spid="1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7410"/>
                                        </p:tgtEl>
                                        <p:attrNameLst>
                                          <p:attrName>style.visibility</p:attrName>
                                        </p:attrNameLst>
                                      </p:cBhvr>
                                      <p:to>
                                        <p:strVal val="visible"/>
                                      </p:to>
                                    </p:set>
                                    <p:animEffect transition="in" filter="fade">
                                      <p:cBhvr>
                                        <p:cTn id="2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cstate="print"/>
          <a:srcRect/>
          <a:stretch>
            <a:fillRect/>
          </a:stretch>
        </p:blipFill>
        <p:spPr bwMode="auto">
          <a:xfrm>
            <a:off x="0" y="-1480456"/>
            <a:ext cx="9144000" cy="9860062"/>
          </a:xfrm>
          <a:prstGeom prst="rect">
            <a:avLst/>
          </a:prstGeom>
          <a:noFill/>
          <a:ln w="9525">
            <a:noFill/>
            <a:miter lim="800000"/>
            <a:headEnd/>
            <a:tailEnd/>
          </a:ln>
        </p:spPr>
      </p:pic>
      <p:sp>
        <p:nvSpPr>
          <p:cNvPr id="6" name="Rounded Rectangle 5"/>
          <p:cNvSpPr/>
          <p:nvPr/>
        </p:nvSpPr>
        <p:spPr>
          <a:xfrm>
            <a:off x="127002" y="5711352"/>
            <a:ext cx="1828800" cy="9144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Box 6"/>
          <p:cNvSpPr txBox="1"/>
          <p:nvPr/>
        </p:nvSpPr>
        <p:spPr>
          <a:xfrm>
            <a:off x="2260602" y="5903221"/>
            <a:ext cx="2209798" cy="646331"/>
          </a:xfrm>
          <a:prstGeom prst="rect">
            <a:avLst/>
          </a:prstGeom>
          <a:solidFill>
            <a:schemeClr val="tx2">
              <a:lumMod val="40000"/>
              <a:lumOff val="60000"/>
            </a:schemeClr>
          </a:solidFill>
          <a:scene3d>
            <a:camera prst="orthographicFront"/>
            <a:lightRig rig="threePt" dir="t"/>
          </a:scene3d>
          <a:sp3d>
            <a:bevelT/>
            <a:bevelB/>
          </a:sp3d>
        </p:spPr>
        <p:txBody>
          <a:bodyPr wrap="square">
            <a:spAutoFit/>
          </a:bodyPr>
          <a:lstStyle/>
          <a:p>
            <a:pPr>
              <a:defRPr/>
            </a:pPr>
            <a:r>
              <a:rPr lang="zh-CN" altLang="en-US" b="1" dirty="0" smtClean="0">
                <a:solidFill>
                  <a:schemeClr val="tx2"/>
                </a:solidFill>
              </a:rPr>
              <a:t>精炼中增加了对</a:t>
            </a:r>
            <a:r>
              <a:rPr lang="en-US" altLang="zh-CN" b="1" dirty="0">
                <a:solidFill>
                  <a:schemeClr val="tx2"/>
                </a:solidFill>
              </a:rPr>
              <a:t>OA</a:t>
            </a:r>
            <a:r>
              <a:rPr lang="zh-CN" altLang="en-US" b="1" dirty="0">
                <a:solidFill>
                  <a:schemeClr val="tx2"/>
                </a:solidFill>
              </a:rPr>
              <a:t>期刊文章</a:t>
            </a:r>
            <a:r>
              <a:rPr lang="zh-CN" altLang="en-US" b="1" dirty="0" smtClean="0">
                <a:solidFill>
                  <a:schemeClr val="tx2"/>
                </a:solidFill>
              </a:rPr>
              <a:t>的过滤</a:t>
            </a:r>
            <a:endParaRPr lang="en-US" b="1" dirty="0">
              <a:solidFill>
                <a:schemeClr val="tx2"/>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25 E" pathEditMode="relative" ptsTypes="">
                                      <p:cBhvr>
                                        <p:cTn id="6" dur="2000" fill="hold"/>
                                        <p:tgtEl>
                                          <p:spTgt spid="1741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cstate="print"/>
          <a:srcRect/>
          <a:stretch>
            <a:fillRect/>
          </a:stretch>
        </p:blipFill>
        <p:spPr bwMode="auto">
          <a:xfrm>
            <a:off x="507995" y="-580560"/>
            <a:ext cx="8882743" cy="7503386"/>
          </a:xfrm>
          <a:prstGeom prst="rect">
            <a:avLst/>
          </a:prstGeom>
          <a:noFill/>
          <a:ln w="9525">
            <a:noFill/>
            <a:miter lim="800000"/>
            <a:headEnd/>
            <a:tailEnd/>
          </a:ln>
        </p:spPr>
      </p:pic>
      <p:sp>
        <p:nvSpPr>
          <p:cNvPr id="9" name="圆角矩形 5"/>
          <p:cNvSpPr>
            <a:spLocks noChangeArrowheads="1"/>
          </p:cNvSpPr>
          <p:nvPr/>
        </p:nvSpPr>
        <p:spPr bwMode="auto">
          <a:xfrm>
            <a:off x="628650" y="260351"/>
            <a:ext cx="1388836" cy="233136"/>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10" name="圆角矩形 6"/>
          <p:cNvSpPr>
            <a:spLocks noChangeArrowheads="1"/>
          </p:cNvSpPr>
          <p:nvPr/>
        </p:nvSpPr>
        <p:spPr bwMode="auto">
          <a:xfrm>
            <a:off x="772886" y="6242277"/>
            <a:ext cx="1694543" cy="245609"/>
          </a:xfrm>
          <a:prstGeom prst="roundRect">
            <a:avLst>
              <a:gd name="adj" fmla="val 16667"/>
            </a:avLst>
          </a:prstGeom>
          <a:noFill/>
          <a:ln w="25400" algn="ctr">
            <a:solidFill>
              <a:schemeClr val="tx2"/>
            </a:solidFill>
            <a:round/>
            <a:headEnd/>
            <a:tailEnd/>
          </a:ln>
        </p:spPr>
        <p:txBody>
          <a:bodyPr vert="eaVert" wrap="none" anchor="ctr"/>
          <a:lstStyle/>
          <a:p>
            <a:pPr algn="ctr"/>
            <a:endParaRPr lang="zh-CN" altLang="en-US"/>
          </a:p>
        </p:txBody>
      </p:sp>
      <p:sp>
        <p:nvSpPr>
          <p:cNvPr id="7" name="TextBox 6"/>
          <p:cNvSpPr txBox="1"/>
          <p:nvPr/>
        </p:nvSpPr>
        <p:spPr>
          <a:xfrm>
            <a:off x="2925139" y="42493"/>
            <a:ext cx="4520690" cy="523220"/>
          </a:xfrm>
          <a:prstGeom prst="rect">
            <a:avLst/>
          </a:prstGeom>
          <a:solidFill>
            <a:srgbClr val="003399"/>
          </a:solidFill>
        </p:spPr>
        <p:txBody>
          <a:bodyPr wrap="square" rtlCol="0">
            <a:spAutoFit/>
          </a:bodyPr>
          <a:lstStyle/>
          <a:p>
            <a:pPr algn="ctr"/>
            <a:r>
              <a:rPr lang="zh-CN" altLang="en-US" sz="2800" dirty="0" smtClean="0">
                <a:solidFill>
                  <a:schemeClr val="bg1"/>
                </a:solidFill>
                <a:latin typeface="Arial Unicode MS" pitchFamily="34" charset="-122"/>
                <a:ea typeface="Arial Unicode MS" pitchFamily="34" charset="-122"/>
                <a:cs typeface="Arial Unicode MS" pitchFamily="34" charset="-122"/>
              </a:rPr>
              <a:t>如何获取全文？</a:t>
            </a:r>
          </a:p>
        </p:txBody>
      </p:sp>
      <p:sp>
        <p:nvSpPr>
          <p:cNvPr id="15" name="TextBox 14"/>
          <p:cNvSpPr txBox="1"/>
          <p:nvPr/>
        </p:nvSpPr>
        <p:spPr>
          <a:xfrm>
            <a:off x="2481944" y="1799772"/>
            <a:ext cx="4267200" cy="2369880"/>
          </a:xfrm>
          <a:prstGeom prst="rect">
            <a:avLst/>
          </a:prstGeom>
          <a:solidFill>
            <a:schemeClr val="tx2"/>
          </a:solidFill>
        </p:spPr>
        <p:txBody>
          <a:bodyPr wrap="square" rtlCol="0">
            <a:spAutoFit/>
          </a:bodyPr>
          <a:lstStyle/>
          <a:p>
            <a:pPr algn="ctr">
              <a:spcBef>
                <a:spcPts val="0"/>
              </a:spcBef>
              <a:spcAft>
                <a:spcPts val="600"/>
              </a:spcAft>
            </a:pPr>
            <a:r>
              <a:rPr lang="zh-CN" altLang="en-US" sz="2400" dirty="0" smtClean="0">
                <a:solidFill>
                  <a:srgbClr val="FFFFFF"/>
                </a:solidFill>
                <a:latin typeface="Arial" pitchFamily="34" charset="0"/>
              </a:rPr>
              <a:t>获取全文的建议</a:t>
            </a:r>
            <a:r>
              <a:rPr lang="en-US" altLang="zh-CN" sz="2400" dirty="0" smtClean="0">
                <a:solidFill>
                  <a:srgbClr val="FFFFFF"/>
                </a:solidFill>
                <a:latin typeface="Arial" pitchFamily="34" charset="0"/>
              </a:rPr>
              <a:t>:</a:t>
            </a:r>
          </a:p>
          <a:p>
            <a:pPr>
              <a:spcBef>
                <a:spcPts val="0"/>
              </a:spcBef>
              <a:spcAft>
                <a:spcPts val="600"/>
              </a:spcAft>
              <a:buFont typeface="Wingdings" pitchFamily="2" charset="2"/>
              <a:buChar char="v"/>
            </a:pPr>
            <a:r>
              <a:rPr lang="zh-CN" altLang="en-US" sz="2000" dirty="0" smtClean="0">
                <a:solidFill>
                  <a:srgbClr val="FFFFFF"/>
                </a:solidFill>
                <a:latin typeface="Arial" pitchFamily="34" charset="0"/>
              </a:rPr>
              <a:t>在</a:t>
            </a:r>
            <a:r>
              <a:rPr lang="en-US" altLang="zh-CN" sz="2000" dirty="0" smtClean="0">
                <a:solidFill>
                  <a:srgbClr val="FFFFFF"/>
                </a:solidFill>
                <a:latin typeface="Arial" pitchFamily="34" charset="0"/>
              </a:rPr>
              <a:t>WOS</a:t>
            </a:r>
            <a:r>
              <a:rPr lang="zh-CN" altLang="en-US" sz="2000" dirty="0" smtClean="0">
                <a:solidFill>
                  <a:srgbClr val="FFFFFF"/>
                </a:solidFill>
                <a:latin typeface="Arial" pitchFamily="34" charset="0"/>
              </a:rPr>
              <a:t>平台精炼入口中</a:t>
            </a:r>
            <a:r>
              <a:rPr lang="en-US" altLang="zh-CN" sz="2000" dirty="0" smtClean="0">
                <a:solidFill>
                  <a:srgbClr val="FFFFFF"/>
                </a:solidFill>
                <a:latin typeface="Arial" pitchFamily="34" charset="0"/>
              </a:rPr>
              <a:t>,”</a:t>
            </a:r>
            <a:r>
              <a:rPr lang="zh-CN" altLang="en-US" sz="2000" dirty="0" smtClean="0">
                <a:solidFill>
                  <a:srgbClr val="FFFFFF"/>
                </a:solidFill>
                <a:latin typeface="Arial" pitchFamily="34" charset="0"/>
              </a:rPr>
              <a:t>开放获取</a:t>
            </a:r>
            <a:r>
              <a:rPr lang="en-US" altLang="zh-CN" sz="2000" dirty="0" smtClean="0">
                <a:solidFill>
                  <a:srgbClr val="FFFFFF"/>
                </a:solidFill>
                <a:latin typeface="Arial" pitchFamily="34" charset="0"/>
              </a:rPr>
              <a:t>”</a:t>
            </a:r>
            <a:r>
              <a:rPr lang="zh-CN" altLang="en-US" sz="2000" dirty="0" smtClean="0">
                <a:solidFill>
                  <a:srgbClr val="FFFFFF"/>
                </a:solidFill>
                <a:latin typeface="Arial" pitchFamily="34" charset="0"/>
              </a:rPr>
              <a:t>可直接获得免费文章</a:t>
            </a:r>
            <a:r>
              <a:rPr lang="en-US" altLang="zh-CN" sz="2000" dirty="0" smtClean="0">
                <a:solidFill>
                  <a:srgbClr val="FFFFFF"/>
                </a:solidFill>
                <a:latin typeface="Arial" pitchFamily="34" charset="0"/>
              </a:rPr>
              <a:t>;</a:t>
            </a:r>
          </a:p>
          <a:p>
            <a:pPr>
              <a:spcBef>
                <a:spcPts val="0"/>
              </a:spcBef>
              <a:spcAft>
                <a:spcPts val="600"/>
              </a:spcAft>
              <a:buFont typeface="Wingdings" pitchFamily="2" charset="2"/>
              <a:buChar char="v"/>
            </a:pPr>
            <a:r>
              <a:rPr lang="zh-CN" altLang="en-US" sz="2000" dirty="0" smtClean="0">
                <a:solidFill>
                  <a:srgbClr val="FFFFFF"/>
                </a:solidFill>
                <a:latin typeface="Arial" pitchFamily="34" charset="0"/>
              </a:rPr>
              <a:t>与</a:t>
            </a:r>
            <a:r>
              <a:rPr lang="en-US" altLang="zh-CN" sz="2000" dirty="0" smtClean="0">
                <a:solidFill>
                  <a:srgbClr val="FFFFFF"/>
                </a:solidFill>
                <a:latin typeface="Arial" pitchFamily="34" charset="0"/>
              </a:rPr>
              <a:t>Google Scholar</a:t>
            </a:r>
            <a:r>
              <a:rPr lang="zh-CN" altLang="en-US" sz="2000" dirty="0" smtClean="0">
                <a:solidFill>
                  <a:srgbClr val="FFFFFF"/>
                </a:solidFill>
                <a:latin typeface="Arial" pitchFamily="34" charset="0"/>
              </a:rPr>
              <a:t>的互通</a:t>
            </a:r>
            <a:r>
              <a:rPr lang="en-US" altLang="zh-CN" sz="2000" dirty="0" smtClean="0">
                <a:solidFill>
                  <a:srgbClr val="FFFFFF"/>
                </a:solidFill>
                <a:latin typeface="Arial" pitchFamily="34" charset="0"/>
              </a:rPr>
              <a:t>;</a:t>
            </a:r>
          </a:p>
          <a:p>
            <a:pPr>
              <a:spcBef>
                <a:spcPts val="0"/>
              </a:spcBef>
              <a:spcAft>
                <a:spcPts val="600"/>
              </a:spcAft>
              <a:buFont typeface="Wingdings" pitchFamily="2" charset="2"/>
              <a:buChar char="v"/>
            </a:pPr>
            <a:r>
              <a:rPr lang="zh-CN" altLang="en-US" sz="2000" dirty="0" smtClean="0">
                <a:solidFill>
                  <a:srgbClr val="FFFFFF"/>
                </a:solidFill>
                <a:latin typeface="Arial" pitchFamily="34" charset="0"/>
              </a:rPr>
              <a:t>馆际互借和文献传递</a:t>
            </a:r>
            <a:r>
              <a:rPr lang="en-US" altLang="zh-CN" sz="2000" dirty="0" smtClean="0">
                <a:solidFill>
                  <a:srgbClr val="FFFFFF"/>
                </a:solidFill>
                <a:latin typeface="Arial" pitchFamily="34" charset="0"/>
              </a:rPr>
              <a:t>;</a:t>
            </a:r>
          </a:p>
          <a:p>
            <a:pPr>
              <a:spcBef>
                <a:spcPts val="0"/>
              </a:spcBef>
              <a:spcAft>
                <a:spcPts val="600"/>
              </a:spcAft>
              <a:buFont typeface="Wingdings" pitchFamily="2" charset="2"/>
              <a:buChar char="v"/>
            </a:pPr>
            <a:r>
              <a:rPr lang="zh-CN" altLang="en-US" sz="2000" dirty="0" smtClean="0">
                <a:solidFill>
                  <a:srgbClr val="FFFFFF"/>
                </a:solidFill>
                <a:latin typeface="Arial" pitchFamily="34" charset="0"/>
              </a:rPr>
              <a:t>直接</a:t>
            </a:r>
            <a:r>
              <a:rPr lang="en-US" altLang="zh-CN" sz="2000" dirty="0" smtClean="0">
                <a:solidFill>
                  <a:srgbClr val="FFFFFF"/>
                </a:solidFill>
                <a:latin typeface="Arial" pitchFamily="34" charset="0"/>
              </a:rPr>
              <a:t>E-mail</a:t>
            </a:r>
            <a:r>
              <a:rPr lang="zh-CN" altLang="en-US" sz="2000" dirty="0" smtClean="0">
                <a:solidFill>
                  <a:srgbClr val="FFFFFF"/>
                </a:solidFill>
                <a:latin typeface="Arial" pitchFamily="34" charset="0"/>
              </a:rPr>
              <a:t>联系文章作者</a:t>
            </a:r>
            <a:endParaRPr lang="en-US" altLang="zh-CN" sz="2000" dirty="0" smtClean="0">
              <a:solidFill>
                <a:srgbClr val="FFFFFF"/>
              </a:solidFill>
              <a:latin typeface="Arial"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2" cstate="print"/>
          <a:srcRect/>
          <a:stretch>
            <a:fillRect/>
          </a:stretch>
        </p:blipFill>
        <p:spPr bwMode="auto">
          <a:xfrm>
            <a:off x="0" y="672192"/>
            <a:ext cx="9121052" cy="4030436"/>
          </a:xfrm>
          <a:prstGeom prst="rect">
            <a:avLst/>
          </a:prstGeom>
          <a:noFill/>
          <a:ln w="9525">
            <a:noFill/>
            <a:miter lim="800000"/>
            <a:headEnd/>
            <a:tailEnd/>
          </a:ln>
        </p:spPr>
      </p:pic>
      <p:sp>
        <p:nvSpPr>
          <p:cNvPr id="6" name="TextBox 5"/>
          <p:cNvSpPr txBox="1"/>
          <p:nvPr/>
        </p:nvSpPr>
        <p:spPr>
          <a:xfrm>
            <a:off x="783772" y="4194628"/>
            <a:ext cx="7071167" cy="2031325"/>
          </a:xfrm>
          <a:prstGeom prst="rect">
            <a:avLst/>
          </a:prstGeom>
          <a:solidFill>
            <a:srgbClr val="FF0000"/>
          </a:solidFill>
        </p:spPr>
        <p:txBody>
          <a:bodyPr wrap="none" rtlCol="0">
            <a:spAutoFit/>
          </a:bodyPr>
          <a:lstStyle/>
          <a:p>
            <a:r>
              <a:rPr lang="zh-CN" altLang="en-US" dirty="0" smtClean="0">
                <a:solidFill>
                  <a:schemeClr val="bg1"/>
                </a:solidFill>
              </a:rPr>
              <a:t>作者：</a:t>
            </a:r>
            <a:r>
              <a:rPr lang="en-US" altLang="zh-CN" dirty="0" err="1" smtClean="0">
                <a:solidFill>
                  <a:schemeClr val="bg1"/>
                </a:solidFill>
              </a:rPr>
              <a:t>wang</a:t>
            </a:r>
            <a:r>
              <a:rPr lang="en-US" altLang="zh-CN" dirty="0" smtClean="0">
                <a:solidFill>
                  <a:schemeClr val="bg1"/>
                </a:solidFill>
              </a:rPr>
              <a:t> h</a:t>
            </a:r>
            <a:r>
              <a:rPr lang="zh-CN" altLang="en-US" dirty="0" smtClean="0">
                <a:solidFill>
                  <a:schemeClr val="bg1"/>
                </a:solidFill>
              </a:rPr>
              <a:t>*</a:t>
            </a:r>
            <a:r>
              <a:rPr lang="en-US" altLang="zh-CN" dirty="0" smtClean="0">
                <a:solidFill>
                  <a:schemeClr val="bg1"/>
                </a:solidFill>
              </a:rPr>
              <a:t>w</a:t>
            </a:r>
            <a:r>
              <a:rPr lang="zh-CN" altLang="en-US" dirty="0" smtClean="0">
                <a:solidFill>
                  <a:schemeClr val="bg1"/>
                </a:solidFill>
              </a:rPr>
              <a:t>* </a:t>
            </a:r>
            <a:r>
              <a:rPr lang="en-US" altLang="zh-CN" dirty="0" smtClean="0">
                <a:solidFill>
                  <a:schemeClr val="bg1"/>
                </a:solidFill>
              </a:rPr>
              <a:t>or h*w* </a:t>
            </a:r>
            <a:r>
              <a:rPr lang="en-US" altLang="zh-CN" dirty="0" err="1" smtClean="0">
                <a:solidFill>
                  <a:schemeClr val="bg1"/>
                </a:solidFill>
              </a:rPr>
              <a:t>wang</a:t>
            </a:r>
            <a:endParaRPr lang="en-US" altLang="zh-CN" dirty="0" smtClean="0">
              <a:solidFill>
                <a:schemeClr val="bg1"/>
              </a:solidFill>
            </a:endParaRPr>
          </a:p>
          <a:p>
            <a:r>
              <a:rPr lang="zh-CN" altLang="en-US" dirty="0" smtClean="0">
                <a:solidFill>
                  <a:schemeClr val="bg1"/>
                </a:solidFill>
              </a:rPr>
              <a:t>机构：</a:t>
            </a:r>
            <a:r>
              <a:rPr lang="en-US" altLang="zh-CN" dirty="0" err="1" smtClean="0">
                <a:solidFill>
                  <a:schemeClr val="bg1"/>
                </a:solidFill>
              </a:rPr>
              <a:t>tsinghua</a:t>
            </a:r>
            <a:r>
              <a:rPr lang="en-US" altLang="zh-CN" dirty="0" smtClean="0">
                <a:solidFill>
                  <a:schemeClr val="bg1"/>
                </a:solidFill>
              </a:rPr>
              <a:t> </a:t>
            </a:r>
            <a:r>
              <a:rPr lang="en-US" altLang="zh-CN" dirty="0" err="1" smtClean="0">
                <a:solidFill>
                  <a:schemeClr val="bg1"/>
                </a:solidFill>
              </a:rPr>
              <a:t>univ</a:t>
            </a:r>
            <a:r>
              <a:rPr lang="en-US" altLang="zh-CN" dirty="0" smtClean="0">
                <a:solidFill>
                  <a:schemeClr val="bg1"/>
                </a:solidFill>
              </a:rPr>
              <a:t> or </a:t>
            </a:r>
            <a:r>
              <a:rPr lang="en-US" altLang="zh-CN" dirty="0" err="1" smtClean="0">
                <a:solidFill>
                  <a:schemeClr val="bg1"/>
                </a:solidFill>
              </a:rPr>
              <a:t>univ</a:t>
            </a:r>
            <a:r>
              <a:rPr lang="en-US" altLang="zh-CN" dirty="0" smtClean="0">
                <a:solidFill>
                  <a:schemeClr val="bg1"/>
                </a:solidFill>
              </a:rPr>
              <a:t> </a:t>
            </a:r>
            <a:r>
              <a:rPr lang="en-US" altLang="zh-CN" dirty="0" err="1" smtClean="0">
                <a:solidFill>
                  <a:schemeClr val="bg1"/>
                </a:solidFill>
              </a:rPr>
              <a:t>tsinghua</a:t>
            </a:r>
            <a:endParaRPr lang="en-US" altLang="zh-CN" dirty="0" smtClean="0">
              <a:solidFill>
                <a:schemeClr val="bg1"/>
              </a:solidFill>
            </a:endParaRPr>
          </a:p>
          <a:p>
            <a:endParaRPr lang="en-US" altLang="zh-CN" dirty="0" smtClean="0">
              <a:solidFill>
                <a:schemeClr val="bg1"/>
              </a:solidFill>
            </a:endParaRPr>
          </a:p>
          <a:p>
            <a:r>
              <a:rPr lang="zh-CN" altLang="en-US" dirty="0" smtClean="0">
                <a:solidFill>
                  <a:schemeClr val="bg1"/>
                </a:solidFill>
              </a:rPr>
              <a:t>更多个人检索式的编写技巧可参考</a:t>
            </a:r>
            <a:endParaRPr lang="en-US" altLang="zh-CN" dirty="0" smtClean="0">
              <a:solidFill>
                <a:schemeClr val="bg1"/>
              </a:solidFill>
            </a:endParaRPr>
          </a:p>
          <a:p>
            <a:r>
              <a:rPr lang="zh-CN" altLang="en-US" dirty="0" smtClean="0">
                <a:solidFill>
                  <a:schemeClr val="bg1"/>
                </a:solidFill>
              </a:rPr>
              <a:t>汤森路透以下网址</a:t>
            </a:r>
            <a:r>
              <a:rPr lang="en-US" altLang="zh-CN" dirty="0" smtClean="0">
                <a:solidFill>
                  <a:schemeClr val="bg1"/>
                </a:solidFill>
              </a:rPr>
              <a:t>ip-science.thomsonreuters.com.cn/</a:t>
            </a:r>
            <a:r>
              <a:rPr lang="en-US" altLang="zh-CN" dirty="0" err="1" smtClean="0">
                <a:solidFill>
                  <a:schemeClr val="bg1"/>
                </a:solidFill>
              </a:rPr>
              <a:t>productraining</a:t>
            </a:r>
            <a:endParaRPr lang="en-US" altLang="zh-CN" dirty="0" smtClean="0">
              <a:solidFill>
                <a:schemeClr val="bg1"/>
              </a:solidFill>
            </a:endParaRPr>
          </a:p>
          <a:p>
            <a:r>
              <a:rPr lang="zh-CN" altLang="en-US" dirty="0" smtClean="0">
                <a:solidFill>
                  <a:schemeClr val="bg1"/>
                </a:solidFill>
              </a:rPr>
              <a:t>中</a:t>
            </a:r>
            <a:r>
              <a:rPr lang="en-US" altLang="zh-CN" dirty="0" smtClean="0">
                <a:solidFill>
                  <a:schemeClr val="bg1"/>
                </a:solidFill>
              </a:rPr>
              <a:t>web of Science</a:t>
            </a:r>
            <a:r>
              <a:rPr lang="zh-CN" altLang="en-US" dirty="0" smtClean="0">
                <a:solidFill>
                  <a:schemeClr val="bg1"/>
                </a:solidFill>
              </a:rPr>
              <a:t>核心合集培训</a:t>
            </a:r>
            <a:r>
              <a:rPr lang="en-US" altLang="zh-CN" dirty="0" smtClean="0">
                <a:solidFill>
                  <a:schemeClr val="bg1"/>
                </a:solidFill>
              </a:rPr>
              <a:t>-&gt;</a:t>
            </a:r>
            <a:r>
              <a:rPr lang="zh-CN" altLang="en-US" dirty="0" smtClean="0">
                <a:solidFill>
                  <a:schemeClr val="bg1"/>
                </a:solidFill>
              </a:rPr>
              <a:t>应用技巧</a:t>
            </a:r>
            <a:r>
              <a:rPr lang="en-US" altLang="zh-CN" dirty="0" smtClean="0">
                <a:solidFill>
                  <a:schemeClr val="bg1"/>
                </a:solidFill>
              </a:rPr>
              <a:t>-&gt;</a:t>
            </a:r>
          </a:p>
          <a:p>
            <a:r>
              <a:rPr lang="zh-CN" altLang="en-US" dirty="0" smtClean="0">
                <a:solidFill>
                  <a:schemeClr val="bg1"/>
                </a:solidFill>
              </a:rPr>
              <a:t>“</a:t>
            </a:r>
            <a:r>
              <a:rPr lang="en-US" altLang="zh-CN" dirty="0" smtClean="0">
                <a:solidFill>
                  <a:schemeClr val="bg1"/>
                </a:solidFill>
              </a:rPr>
              <a:t>5.1 </a:t>
            </a:r>
            <a:r>
              <a:rPr lang="zh-CN" altLang="en-US" dirty="0" smtClean="0">
                <a:solidFill>
                  <a:schemeClr val="bg1"/>
                </a:solidFill>
              </a:rPr>
              <a:t>如何了解您的论文被</a:t>
            </a:r>
            <a:r>
              <a:rPr lang="en-US" altLang="zh-CN" dirty="0" smtClean="0">
                <a:solidFill>
                  <a:schemeClr val="bg1"/>
                </a:solidFill>
              </a:rPr>
              <a:t>SCI</a:t>
            </a:r>
            <a:r>
              <a:rPr lang="zh-CN" altLang="en-US" dirty="0" smtClean="0">
                <a:solidFill>
                  <a:schemeClr val="bg1"/>
                </a:solidFill>
              </a:rPr>
              <a:t>收录的情况”</a:t>
            </a:r>
            <a:endParaRPr lang="en-US" altLang="zh-CN" dirty="0" smtClean="0">
              <a:solidFill>
                <a:schemeClr val="bg1"/>
              </a:solidFill>
            </a:endParaRPr>
          </a:p>
        </p:txBody>
      </p:sp>
      <p:sp>
        <p:nvSpPr>
          <p:cNvPr id="8" name="TextBox 7"/>
          <p:cNvSpPr txBox="1"/>
          <p:nvPr/>
        </p:nvSpPr>
        <p:spPr>
          <a:xfrm>
            <a:off x="3300549" y="706508"/>
            <a:ext cx="4242085" cy="584775"/>
          </a:xfrm>
          <a:prstGeom prst="rect">
            <a:avLst/>
          </a:prstGeom>
          <a:solidFill>
            <a:schemeClr val="tx2"/>
          </a:solidFill>
          <a:ln>
            <a:noFill/>
          </a:ln>
        </p:spPr>
        <p:txBody>
          <a:bodyPr wrap="square" rtlCol="0">
            <a:spAutoFit/>
          </a:bodyPr>
          <a:lstStyle/>
          <a:p>
            <a:pPr algn="ctr" defTabSz="914400" fontAlgn="base">
              <a:spcBef>
                <a:spcPct val="0"/>
              </a:spcBef>
              <a:spcAft>
                <a:spcPct val="0"/>
              </a:spcAft>
            </a:pPr>
            <a:r>
              <a:rPr lang="zh-CN" altLang="en-US" sz="3200" dirty="0" smtClean="0">
                <a:solidFill>
                  <a:srgbClr val="FFFFFF"/>
                </a:solidFill>
                <a:latin typeface="Arial Unicode MS" pitchFamily="34" charset="-122"/>
                <a:ea typeface="Arial Unicode MS" pitchFamily="34" charset="-122"/>
                <a:cs typeface="Arial Unicode MS" pitchFamily="34" charset="-122"/>
              </a:rPr>
              <a:t>（</a:t>
            </a:r>
            <a:r>
              <a:rPr lang="en-US" altLang="zh-CN" sz="3200" dirty="0" smtClean="0">
                <a:solidFill>
                  <a:srgbClr val="FFFFFF"/>
                </a:solidFill>
                <a:latin typeface="Arial Unicode MS" pitchFamily="34" charset="-122"/>
                <a:ea typeface="Arial Unicode MS" pitchFamily="34" charset="-122"/>
                <a:cs typeface="Arial Unicode MS" pitchFamily="34" charset="-122"/>
              </a:rPr>
              <a:t>5</a:t>
            </a:r>
            <a:r>
              <a:rPr lang="zh-CN" altLang="en-US" sz="3200" dirty="0" smtClean="0">
                <a:solidFill>
                  <a:srgbClr val="FFFFFF"/>
                </a:solidFill>
                <a:latin typeface="Arial Unicode MS" pitchFamily="34" charset="-122"/>
                <a:ea typeface="Arial Unicode MS" pitchFamily="34" charset="-122"/>
                <a:cs typeface="Arial Unicode MS" pitchFamily="34" charset="-122"/>
              </a:rPr>
              <a:t>）追踪学术牛人</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00" y="457200"/>
            <a:ext cx="7369175" cy="836612"/>
          </a:xfrm>
        </p:spPr>
        <p:txBody>
          <a:bodyPr/>
          <a:lstStyle/>
          <a:p>
            <a:pPr lvl="1"/>
            <a:r>
              <a:rPr lang="en-US" altLang="zh-CN" sz="3200" b="1" dirty="0" smtClean="0"/>
              <a:t>Web of Science</a:t>
            </a:r>
            <a:r>
              <a:rPr lang="zh-CN" altLang="en-US" sz="3200" b="1" dirty="0" smtClean="0"/>
              <a:t>核心合集</a:t>
            </a:r>
            <a:r>
              <a:rPr lang="en-US" altLang="zh-CN" sz="3200" b="1" dirty="0" smtClean="0"/>
              <a:t>——</a:t>
            </a:r>
            <a:r>
              <a:rPr lang="zh-CN" altLang="en-US" sz="3200" b="1" dirty="0" smtClean="0"/>
              <a:t>广度</a:t>
            </a:r>
            <a:endParaRPr lang="zh-CN" altLang="en-US" sz="3200" dirty="0"/>
          </a:p>
        </p:txBody>
      </p:sp>
      <p:pic>
        <p:nvPicPr>
          <p:cNvPr id="6" name="内容占位符 5" descr="期刊（英文）.GIF"/>
          <p:cNvPicPr>
            <a:picLocks noGrp="1" noChangeAspect="1"/>
          </p:cNvPicPr>
          <p:nvPr>
            <p:ph idx="1"/>
          </p:nvPr>
        </p:nvPicPr>
        <p:blipFill>
          <a:blip r:embed="rId2" cstate="print"/>
          <a:stretch>
            <a:fillRect/>
          </a:stretch>
        </p:blipFill>
        <p:spPr>
          <a:xfrm>
            <a:off x="0" y="2517595"/>
            <a:ext cx="2392776" cy="1923738"/>
          </a:xfrm>
        </p:spPr>
      </p:pic>
      <p:grpSp>
        <p:nvGrpSpPr>
          <p:cNvPr id="3" name="组合 27"/>
          <p:cNvGrpSpPr/>
          <p:nvPr/>
        </p:nvGrpSpPr>
        <p:grpSpPr>
          <a:xfrm>
            <a:off x="419913" y="4521879"/>
            <a:ext cx="1094096" cy="965284"/>
            <a:chOff x="506104" y="2071048"/>
            <a:chExt cx="1094096" cy="965284"/>
          </a:xfrm>
        </p:grpSpPr>
        <p:sp>
          <p:nvSpPr>
            <p:cNvPr id="10" name="TextBox 9"/>
            <p:cNvSpPr txBox="1"/>
            <p:nvPr/>
          </p:nvSpPr>
          <p:spPr>
            <a:xfrm>
              <a:off x="506104" y="2071048"/>
              <a:ext cx="649537" cy="369332"/>
            </a:xfrm>
            <a:prstGeom prst="rect">
              <a:avLst/>
            </a:prstGeom>
            <a:noFill/>
          </p:spPr>
          <p:txBody>
            <a:bodyPr wrap="none" rtlCol="0">
              <a:spAutoFit/>
            </a:bodyPr>
            <a:lstStyle/>
            <a:p>
              <a:pPr>
                <a:buFont typeface="Arial" pitchFamily="34" charset="0"/>
                <a:buChar char="•"/>
              </a:pPr>
              <a:r>
                <a:rPr lang="en-US" altLang="zh-CN" b="1" dirty="0" smtClean="0">
                  <a:solidFill>
                    <a:srgbClr val="0070C0"/>
                  </a:solidFill>
                </a:rPr>
                <a:t>SCI</a:t>
              </a:r>
              <a:endParaRPr lang="zh-CN" altLang="en-US" b="1" dirty="0">
                <a:solidFill>
                  <a:srgbClr val="0070C0"/>
                </a:solidFill>
              </a:endParaRPr>
            </a:p>
          </p:txBody>
        </p:sp>
        <p:sp>
          <p:nvSpPr>
            <p:cNvPr id="11" name="TextBox 10"/>
            <p:cNvSpPr txBox="1"/>
            <p:nvPr/>
          </p:nvSpPr>
          <p:spPr>
            <a:xfrm>
              <a:off x="533400" y="2362200"/>
              <a:ext cx="914400" cy="369332"/>
            </a:xfrm>
            <a:prstGeom prst="rect">
              <a:avLst/>
            </a:prstGeom>
            <a:noFill/>
          </p:spPr>
          <p:txBody>
            <a:bodyPr wrap="square" rtlCol="0">
              <a:spAutoFit/>
            </a:bodyPr>
            <a:lstStyle/>
            <a:p>
              <a:pPr>
                <a:buFont typeface="Arial" pitchFamily="34" charset="0"/>
                <a:buChar char="•"/>
              </a:pPr>
              <a:r>
                <a:rPr lang="en-US" altLang="zh-CN" b="1" dirty="0" smtClean="0">
                  <a:solidFill>
                    <a:srgbClr val="0070C0"/>
                  </a:solidFill>
                </a:rPr>
                <a:t>SSCI</a:t>
              </a:r>
              <a:endParaRPr lang="zh-CN" altLang="en-US" b="1" dirty="0">
                <a:solidFill>
                  <a:srgbClr val="0070C0"/>
                </a:solidFill>
              </a:endParaRPr>
            </a:p>
          </p:txBody>
        </p:sp>
        <p:sp>
          <p:nvSpPr>
            <p:cNvPr id="12" name="TextBox 11"/>
            <p:cNvSpPr txBox="1"/>
            <p:nvPr/>
          </p:nvSpPr>
          <p:spPr>
            <a:xfrm>
              <a:off x="533400" y="2667000"/>
              <a:ext cx="1066800" cy="369332"/>
            </a:xfrm>
            <a:prstGeom prst="rect">
              <a:avLst/>
            </a:prstGeom>
            <a:noFill/>
          </p:spPr>
          <p:txBody>
            <a:bodyPr wrap="square" rtlCol="0">
              <a:spAutoFit/>
            </a:bodyPr>
            <a:lstStyle/>
            <a:p>
              <a:pPr>
                <a:buFont typeface="Arial" pitchFamily="34" charset="0"/>
                <a:buChar char="•"/>
              </a:pPr>
              <a:r>
                <a:rPr lang="en-US" altLang="zh-CN" b="1" dirty="0" smtClean="0">
                  <a:solidFill>
                    <a:srgbClr val="0070C0"/>
                  </a:solidFill>
                </a:rPr>
                <a:t>A&amp;HCI</a:t>
              </a:r>
              <a:endParaRPr lang="zh-CN" altLang="en-US" b="1" dirty="0">
                <a:solidFill>
                  <a:srgbClr val="0070C0"/>
                </a:solidFill>
              </a:endParaRPr>
            </a:p>
          </p:txBody>
        </p:sp>
      </p:grpSp>
      <p:pic>
        <p:nvPicPr>
          <p:cNvPr id="7" name="图片 6" descr="book.jpg"/>
          <p:cNvPicPr>
            <a:picLocks noChangeAspect="1"/>
          </p:cNvPicPr>
          <p:nvPr/>
        </p:nvPicPr>
        <p:blipFill>
          <a:blip r:embed="rId3" cstate="print"/>
          <a:stretch>
            <a:fillRect/>
          </a:stretch>
        </p:blipFill>
        <p:spPr>
          <a:xfrm>
            <a:off x="5260301" y="2412751"/>
            <a:ext cx="2084881" cy="1942185"/>
          </a:xfrm>
          <a:prstGeom prst="rect">
            <a:avLst/>
          </a:prstGeom>
        </p:spPr>
      </p:pic>
      <p:pic>
        <p:nvPicPr>
          <p:cNvPr id="9" name="图片 8" descr="InternationalConference（剪裁后）.jpg"/>
          <p:cNvPicPr>
            <a:picLocks noChangeAspect="1"/>
          </p:cNvPicPr>
          <p:nvPr/>
        </p:nvPicPr>
        <p:blipFill>
          <a:blip r:embed="rId4" cstate="print"/>
          <a:stretch>
            <a:fillRect/>
          </a:stretch>
        </p:blipFill>
        <p:spPr>
          <a:xfrm>
            <a:off x="2576740" y="2515190"/>
            <a:ext cx="2579875" cy="1879760"/>
          </a:xfrm>
          <a:prstGeom prst="rect">
            <a:avLst/>
          </a:prstGeom>
        </p:spPr>
      </p:pic>
      <p:pic>
        <p:nvPicPr>
          <p:cNvPr id="32" name="图片 31" descr="水分子.jpg"/>
          <p:cNvPicPr>
            <a:picLocks noChangeAspect="1"/>
          </p:cNvPicPr>
          <p:nvPr/>
        </p:nvPicPr>
        <p:blipFill>
          <a:blip r:embed="rId5" cstate="print"/>
          <a:stretch>
            <a:fillRect/>
          </a:stretch>
        </p:blipFill>
        <p:spPr>
          <a:xfrm>
            <a:off x="7240249" y="2606679"/>
            <a:ext cx="1903751" cy="1519852"/>
          </a:xfrm>
          <a:prstGeom prst="rect">
            <a:avLst/>
          </a:prstGeom>
        </p:spPr>
      </p:pic>
      <p:grpSp>
        <p:nvGrpSpPr>
          <p:cNvPr id="4" name="组合 27"/>
          <p:cNvGrpSpPr/>
          <p:nvPr/>
        </p:nvGrpSpPr>
        <p:grpSpPr>
          <a:xfrm>
            <a:off x="3103478" y="4555010"/>
            <a:ext cx="1733565" cy="656211"/>
            <a:chOff x="519357" y="2044544"/>
            <a:chExt cx="1733565" cy="656211"/>
          </a:xfrm>
        </p:grpSpPr>
        <p:sp>
          <p:nvSpPr>
            <p:cNvPr id="26" name="TextBox 25"/>
            <p:cNvSpPr txBox="1"/>
            <p:nvPr/>
          </p:nvSpPr>
          <p:spPr>
            <a:xfrm>
              <a:off x="519357" y="2044544"/>
              <a:ext cx="1008609" cy="338554"/>
            </a:xfrm>
            <a:prstGeom prst="rect">
              <a:avLst/>
            </a:prstGeom>
            <a:noFill/>
          </p:spPr>
          <p:txBody>
            <a:bodyPr wrap="none" rtlCol="0">
              <a:spAutoFit/>
            </a:bodyPr>
            <a:lstStyle/>
            <a:p>
              <a:pPr>
                <a:buFont typeface="Arial" pitchFamily="34" charset="0"/>
                <a:buChar char="•"/>
              </a:pPr>
              <a:r>
                <a:rPr lang="en-US" altLang="zh-CN" sz="1600" b="1" dirty="0" smtClean="0">
                  <a:solidFill>
                    <a:srgbClr val="0070C0"/>
                  </a:solidFill>
                </a:rPr>
                <a:t> CPCI-S</a:t>
              </a:r>
              <a:endParaRPr lang="zh-CN" altLang="en-US" sz="1600" b="1" dirty="0">
                <a:solidFill>
                  <a:srgbClr val="0070C0"/>
                </a:solidFill>
              </a:endParaRPr>
            </a:p>
          </p:txBody>
        </p:sp>
        <p:sp>
          <p:nvSpPr>
            <p:cNvPr id="27" name="TextBox 26"/>
            <p:cNvSpPr txBox="1"/>
            <p:nvPr/>
          </p:nvSpPr>
          <p:spPr>
            <a:xfrm>
              <a:off x="533399" y="2362201"/>
              <a:ext cx="1719523" cy="338554"/>
            </a:xfrm>
            <a:prstGeom prst="rect">
              <a:avLst/>
            </a:prstGeom>
            <a:noFill/>
          </p:spPr>
          <p:txBody>
            <a:bodyPr wrap="square" rtlCol="0">
              <a:spAutoFit/>
            </a:bodyPr>
            <a:lstStyle/>
            <a:p>
              <a:pPr>
                <a:buFont typeface="Arial" pitchFamily="34" charset="0"/>
                <a:buChar char="•"/>
              </a:pPr>
              <a:r>
                <a:rPr lang="en-US" altLang="zh-CN" sz="1600" b="1" dirty="0" smtClean="0">
                  <a:solidFill>
                    <a:srgbClr val="0070C0"/>
                  </a:solidFill>
                </a:rPr>
                <a:t> CPCI-SSH</a:t>
              </a:r>
            </a:p>
          </p:txBody>
        </p:sp>
      </p:grpSp>
      <p:grpSp>
        <p:nvGrpSpPr>
          <p:cNvPr id="5" name="组合 27"/>
          <p:cNvGrpSpPr/>
          <p:nvPr/>
        </p:nvGrpSpPr>
        <p:grpSpPr>
          <a:xfrm>
            <a:off x="5614766" y="4521881"/>
            <a:ext cx="1733565" cy="656211"/>
            <a:chOff x="519357" y="2044544"/>
            <a:chExt cx="1733565" cy="656211"/>
          </a:xfrm>
        </p:grpSpPr>
        <p:sp>
          <p:nvSpPr>
            <p:cNvPr id="29" name="TextBox 28"/>
            <p:cNvSpPr txBox="1"/>
            <p:nvPr/>
          </p:nvSpPr>
          <p:spPr>
            <a:xfrm>
              <a:off x="519357" y="2044544"/>
              <a:ext cx="986167" cy="338554"/>
            </a:xfrm>
            <a:prstGeom prst="rect">
              <a:avLst/>
            </a:prstGeom>
            <a:noFill/>
          </p:spPr>
          <p:txBody>
            <a:bodyPr wrap="none" rtlCol="0">
              <a:spAutoFit/>
            </a:bodyPr>
            <a:lstStyle/>
            <a:p>
              <a:pPr>
                <a:buFont typeface="Arial" pitchFamily="34" charset="0"/>
                <a:buChar char="•"/>
              </a:pPr>
              <a:r>
                <a:rPr lang="en-US" altLang="zh-CN" sz="1600" b="1" dirty="0" smtClean="0">
                  <a:solidFill>
                    <a:srgbClr val="0070C0"/>
                  </a:solidFill>
                </a:rPr>
                <a:t> </a:t>
              </a:r>
              <a:r>
                <a:rPr lang="en-US" altLang="zh-CN" sz="1600" b="1" dirty="0" err="1" smtClean="0">
                  <a:solidFill>
                    <a:srgbClr val="0070C0"/>
                  </a:solidFill>
                </a:rPr>
                <a:t>BkCI</a:t>
              </a:r>
              <a:r>
                <a:rPr lang="en-US" altLang="zh-CN" sz="1600" b="1" dirty="0" smtClean="0">
                  <a:solidFill>
                    <a:srgbClr val="0070C0"/>
                  </a:solidFill>
                </a:rPr>
                <a:t>-S</a:t>
              </a:r>
              <a:endParaRPr lang="zh-CN" altLang="en-US" sz="1600" b="1" dirty="0">
                <a:solidFill>
                  <a:srgbClr val="0070C0"/>
                </a:solidFill>
              </a:endParaRPr>
            </a:p>
          </p:txBody>
        </p:sp>
        <p:sp>
          <p:nvSpPr>
            <p:cNvPr id="30" name="TextBox 29"/>
            <p:cNvSpPr txBox="1"/>
            <p:nvPr/>
          </p:nvSpPr>
          <p:spPr>
            <a:xfrm>
              <a:off x="533399" y="2362201"/>
              <a:ext cx="1719523" cy="338554"/>
            </a:xfrm>
            <a:prstGeom prst="rect">
              <a:avLst/>
            </a:prstGeom>
            <a:noFill/>
          </p:spPr>
          <p:txBody>
            <a:bodyPr wrap="square" rtlCol="0">
              <a:spAutoFit/>
            </a:bodyPr>
            <a:lstStyle/>
            <a:p>
              <a:pPr>
                <a:buFont typeface="Arial" pitchFamily="34" charset="0"/>
                <a:buChar char="•"/>
              </a:pPr>
              <a:r>
                <a:rPr lang="en-US" altLang="zh-CN" sz="1600" b="1" dirty="0" smtClean="0">
                  <a:solidFill>
                    <a:srgbClr val="0070C0"/>
                  </a:solidFill>
                </a:rPr>
                <a:t> </a:t>
              </a:r>
              <a:r>
                <a:rPr lang="en-US" altLang="zh-CN" sz="1600" b="1" dirty="0" err="1" smtClean="0">
                  <a:solidFill>
                    <a:srgbClr val="0070C0"/>
                  </a:solidFill>
                </a:rPr>
                <a:t>BkCI</a:t>
              </a:r>
              <a:r>
                <a:rPr lang="en-US" altLang="zh-CN" sz="1600" b="1" dirty="0" smtClean="0">
                  <a:solidFill>
                    <a:srgbClr val="0070C0"/>
                  </a:solidFill>
                </a:rPr>
                <a:t>-SSH</a:t>
              </a:r>
            </a:p>
          </p:txBody>
        </p:sp>
      </p:grpSp>
      <p:grpSp>
        <p:nvGrpSpPr>
          <p:cNvPr id="8" name="组合 27"/>
          <p:cNvGrpSpPr/>
          <p:nvPr/>
        </p:nvGrpSpPr>
        <p:grpSpPr>
          <a:xfrm>
            <a:off x="7410435" y="4502003"/>
            <a:ext cx="1733565" cy="616455"/>
            <a:chOff x="519357" y="2044544"/>
            <a:chExt cx="1733565" cy="616455"/>
          </a:xfrm>
        </p:grpSpPr>
        <p:sp>
          <p:nvSpPr>
            <p:cNvPr id="33" name="TextBox 32"/>
            <p:cNvSpPr txBox="1"/>
            <p:nvPr/>
          </p:nvSpPr>
          <p:spPr>
            <a:xfrm>
              <a:off x="519357" y="2044544"/>
              <a:ext cx="756938" cy="338554"/>
            </a:xfrm>
            <a:prstGeom prst="rect">
              <a:avLst/>
            </a:prstGeom>
            <a:noFill/>
          </p:spPr>
          <p:txBody>
            <a:bodyPr wrap="square" rtlCol="0">
              <a:spAutoFit/>
            </a:bodyPr>
            <a:lstStyle/>
            <a:p>
              <a:pPr>
                <a:buFont typeface="Arial" pitchFamily="34" charset="0"/>
                <a:buChar char="•"/>
              </a:pPr>
              <a:r>
                <a:rPr lang="en-US" altLang="zh-CN" sz="1600" b="1" dirty="0" smtClean="0">
                  <a:solidFill>
                    <a:srgbClr val="0070C0"/>
                  </a:solidFill>
                </a:rPr>
                <a:t> CCR</a:t>
              </a:r>
              <a:endParaRPr lang="zh-CN" altLang="en-US" sz="1600" b="1" dirty="0">
                <a:solidFill>
                  <a:srgbClr val="0070C0"/>
                </a:solidFill>
              </a:endParaRPr>
            </a:p>
          </p:txBody>
        </p:sp>
        <p:sp>
          <p:nvSpPr>
            <p:cNvPr id="34" name="TextBox 33"/>
            <p:cNvSpPr txBox="1"/>
            <p:nvPr/>
          </p:nvSpPr>
          <p:spPr>
            <a:xfrm>
              <a:off x="533399" y="2322445"/>
              <a:ext cx="1719523" cy="338554"/>
            </a:xfrm>
            <a:prstGeom prst="rect">
              <a:avLst/>
            </a:prstGeom>
            <a:noFill/>
          </p:spPr>
          <p:txBody>
            <a:bodyPr wrap="square" rtlCol="0">
              <a:spAutoFit/>
            </a:bodyPr>
            <a:lstStyle/>
            <a:p>
              <a:pPr>
                <a:buFont typeface="Arial" pitchFamily="34" charset="0"/>
                <a:buChar char="•"/>
              </a:pPr>
              <a:r>
                <a:rPr lang="en-US" altLang="zh-CN" sz="1600" b="1" dirty="0" smtClean="0">
                  <a:solidFill>
                    <a:srgbClr val="0070C0"/>
                  </a:solidFill>
                </a:rPr>
                <a:t> IC</a:t>
              </a:r>
            </a:p>
          </p:txBody>
        </p:sp>
      </p:grpSp>
      <p:sp>
        <p:nvSpPr>
          <p:cNvPr id="23" name="TextBox 22"/>
          <p:cNvSpPr txBox="1"/>
          <p:nvPr/>
        </p:nvSpPr>
        <p:spPr>
          <a:xfrm>
            <a:off x="1245705" y="4558748"/>
            <a:ext cx="1786066" cy="338554"/>
          </a:xfrm>
          <a:prstGeom prst="rect">
            <a:avLst/>
          </a:prstGeom>
          <a:noFill/>
        </p:spPr>
        <p:txBody>
          <a:bodyPr wrap="none" rtlCol="0">
            <a:spAutoFit/>
          </a:bodyPr>
          <a:lstStyle/>
          <a:p>
            <a:r>
              <a:rPr lang="en-US" altLang="zh-CN" sz="1600" dirty="0" smtClean="0">
                <a:solidFill>
                  <a:srgbClr val="FF8000">
                    <a:lumMod val="75000"/>
                  </a:srgbClr>
                </a:solidFill>
              </a:rPr>
              <a:t>~8777</a:t>
            </a:r>
            <a:r>
              <a:rPr lang="zh-CN" altLang="zh-CN" sz="1600" dirty="0" smtClean="0">
                <a:solidFill>
                  <a:srgbClr val="FF8000">
                    <a:lumMod val="75000"/>
                  </a:srgbClr>
                </a:solidFill>
              </a:rPr>
              <a:t>种核心期刊</a:t>
            </a:r>
            <a:endParaRPr lang="zh-CN" altLang="en-US" sz="1600" dirty="0">
              <a:solidFill>
                <a:srgbClr val="FF8000">
                  <a:lumMod val="75000"/>
                </a:srgbClr>
              </a:solidFill>
            </a:endParaRPr>
          </a:p>
        </p:txBody>
      </p:sp>
      <p:sp>
        <p:nvSpPr>
          <p:cNvPr id="24" name="TextBox 23"/>
          <p:cNvSpPr txBox="1"/>
          <p:nvPr/>
        </p:nvSpPr>
        <p:spPr>
          <a:xfrm>
            <a:off x="1265584" y="4856923"/>
            <a:ext cx="2246243" cy="338554"/>
          </a:xfrm>
          <a:prstGeom prst="rect">
            <a:avLst/>
          </a:prstGeom>
          <a:noFill/>
        </p:spPr>
        <p:txBody>
          <a:bodyPr wrap="square" rtlCol="0">
            <a:spAutoFit/>
          </a:bodyPr>
          <a:lstStyle/>
          <a:p>
            <a:r>
              <a:rPr lang="en-US" altLang="zh-CN" sz="1600" dirty="0" smtClean="0">
                <a:solidFill>
                  <a:srgbClr val="FF8000">
                    <a:lumMod val="75000"/>
                  </a:srgbClr>
                </a:solidFill>
              </a:rPr>
              <a:t>~3221</a:t>
            </a:r>
            <a:r>
              <a:rPr lang="zh-CN" altLang="en-US" sz="1600" dirty="0" smtClean="0">
                <a:solidFill>
                  <a:srgbClr val="FF8000">
                    <a:lumMod val="75000"/>
                  </a:srgbClr>
                </a:solidFill>
              </a:rPr>
              <a:t>种</a:t>
            </a:r>
            <a:r>
              <a:rPr lang="zh-CN" altLang="zh-CN" sz="1600" dirty="0" smtClean="0">
                <a:solidFill>
                  <a:srgbClr val="FF8000">
                    <a:lumMod val="75000"/>
                  </a:srgbClr>
                </a:solidFill>
              </a:rPr>
              <a:t>核心期刊</a:t>
            </a:r>
            <a:endParaRPr lang="zh-CN" altLang="en-US" sz="1600" dirty="0" smtClean="0">
              <a:solidFill>
                <a:srgbClr val="FF8000">
                  <a:lumMod val="75000"/>
                </a:srgbClr>
              </a:solidFill>
            </a:endParaRPr>
          </a:p>
        </p:txBody>
      </p:sp>
      <p:sp>
        <p:nvSpPr>
          <p:cNvPr id="25" name="TextBox 24"/>
          <p:cNvSpPr txBox="1"/>
          <p:nvPr/>
        </p:nvSpPr>
        <p:spPr>
          <a:xfrm>
            <a:off x="1285463" y="5141843"/>
            <a:ext cx="1786066" cy="338554"/>
          </a:xfrm>
          <a:prstGeom prst="rect">
            <a:avLst/>
          </a:prstGeom>
          <a:noFill/>
        </p:spPr>
        <p:txBody>
          <a:bodyPr wrap="none" rtlCol="0">
            <a:spAutoFit/>
          </a:bodyPr>
          <a:lstStyle/>
          <a:p>
            <a:r>
              <a:rPr lang="en-US" altLang="zh-CN" sz="1600" dirty="0" smtClean="0">
                <a:solidFill>
                  <a:srgbClr val="FF8000">
                    <a:lumMod val="75000"/>
                  </a:srgbClr>
                </a:solidFill>
              </a:rPr>
              <a:t>~1764</a:t>
            </a:r>
            <a:r>
              <a:rPr lang="zh-CN" altLang="en-US" sz="1600" dirty="0" smtClean="0">
                <a:solidFill>
                  <a:srgbClr val="FF8000">
                    <a:lumMod val="75000"/>
                  </a:srgbClr>
                </a:solidFill>
              </a:rPr>
              <a:t>种</a:t>
            </a:r>
            <a:r>
              <a:rPr lang="zh-CN" altLang="zh-CN" sz="1600" dirty="0" smtClean="0">
                <a:solidFill>
                  <a:srgbClr val="FF8000">
                    <a:lumMod val="75000"/>
                  </a:srgbClr>
                </a:solidFill>
              </a:rPr>
              <a:t>核心期刊</a:t>
            </a:r>
            <a:endParaRPr lang="zh-CN" altLang="en-US" sz="1600" dirty="0" smtClean="0">
              <a:solidFill>
                <a:srgbClr val="FF8000">
                  <a:lumMod val="75000"/>
                </a:srgbClr>
              </a:solidFill>
            </a:endParaRPr>
          </a:p>
        </p:txBody>
      </p:sp>
      <p:sp>
        <p:nvSpPr>
          <p:cNvPr id="28" name="Rectangle 11"/>
          <p:cNvSpPr>
            <a:spLocks noChangeArrowheads="1"/>
          </p:cNvSpPr>
          <p:nvPr/>
        </p:nvSpPr>
        <p:spPr bwMode="auto">
          <a:xfrm>
            <a:off x="7273246" y="6208424"/>
            <a:ext cx="1460656" cy="246221"/>
          </a:xfrm>
          <a:prstGeom prst="rect">
            <a:avLst/>
          </a:prstGeom>
          <a:noFill/>
          <a:ln w="9525">
            <a:noFill/>
            <a:miter lim="800000"/>
            <a:headEnd/>
            <a:tailEnd/>
          </a:ln>
        </p:spPr>
        <p:txBody>
          <a:bodyPr wrap="none">
            <a:spAutoFit/>
          </a:bodyPr>
          <a:lstStyle/>
          <a:p>
            <a:r>
              <a:rPr lang="zh-CN" altLang="en-US" sz="1000" dirty="0">
                <a:latin typeface="Arial"/>
                <a:ea typeface="+mn-ea"/>
              </a:rPr>
              <a:t>截止日期至</a:t>
            </a:r>
            <a:r>
              <a:rPr lang="en-US" altLang="zh-CN" sz="1000" dirty="0" smtClean="0">
                <a:latin typeface="Arial"/>
                <a:ea typeface="+mn-ea"/>
              </a:rPr>
              <a:t>2015/11/02</a:t>
            </a:r>
            <a:endParaRPr lang="en-US" sz="1000" dirty="0">
              <a:latin typeface="Arial"/>
              <a:ea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strips(downRigh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downLeft)">
                                      <p:cBhvr>
                                        <p:cTn id="33" dur="500"/>
                                        <p:tgtEl>
                                          <p:spTgt spid="4"/>
                                        </p:tgtEl>
                                      </p:cBhvr>
                                    </p:animEffect>
                                  </p:childTnLst>
                                </p:cTn>
                              </p:par>
                            </p:childTnLst>
                          </p:cTn>
                        </p:par>
                        <p:par>
                          <p:cTn id="34" fill="hold">
                            <p:stCondLst>
                              <p:cond delay="500"/>
                            </p:stCondLst>
                            <p:childTnLst>
                              <p:par>
                                <p:cTn id="35" presetID="18" presetClass="entr" presetSubtype="12"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slide(fromTop)">
                                      <p:cBhvr>
                                        <p:cTn id="42" dur="500"/>
                                        <p:tgtEl>
                                          <p:spTgt spid="23"/>
                                        </p:tgtEl>
                                      </p:cBhvr>
                                    </p:animEffect>
                                  </p:childTnLst>
                                </p:cTn>
                              </p:par>
                            </p:childTnLst>
                          </p:cTn>
                        </p:par>
                        <p:par>
                          <p:cTn id="43" fill="hold">
                            <p:stCondLst>
                              <p:cond delay="500"/>
                            </p:stCondLst>
                            <p:childTnLst>
                              <p:par>
                                <p:cTn id="44" presetID="12" presetClass="entr" presetSubtype="1"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slide(fromTop)">
                                      <p:cBhvr>
                                        <p:cTn id="46" dur="500"/>
                                        <p:tgtEl>
                                          <p:spTgt spid="24"/>
                                        </p:tgtEl>
                                      </p:cBhvr>
                                    </p:animEffect>
                                  </p:childTnLst>
                                </p:cTn>
                              </p:par>
                            </p:childTnLst>
                          </p:cTn>
                        </p:par>
                        <p:par>
                          <p:cTn id="47" fill="hold">
                            <p:stCondLst>
                              <p:cond delay="1000"/>
                            </p:stCondLst>
                            <p:childTnLst>
                              <p:par>
                                <p:cTn id="48" presetID="12" presetClass="entr" presetSubtype="1"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slide(fromTop)">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cstate="print"/>
          <a:srcRect/>
          <a:stretch>
            <a:fillRect/>
          </a:stretch>
        </p:blipFill>
        <p:spPr bwMode="auto">
          <a:xfrm>
            <a:off x="232229" y="1016000"/>
            <a:ext cx="8911771" cy="4805767"/>
          </a:xfrm>
          <a:prstGeom prst="rect">
            <a:avLst/>
          </a:prstGeom>
          <a:noFill/>
          <a:ln w="9525">
            <a:noFill/>
            <a:miter lim="800000"/>
            <a:headEnd/>
            <a:tailEnd/>
          </a:ln>
        </p:spPr>
      </p:pic>
      <p:sp>
        <p:nvSpPr>
          <p:cNvPr id="5" name="矩形 11"/>
          <p:cNvSpPr/>
          <p:nvPr/>
        </p:nvSpPr>
        <p:spPr>
          <a:xfrm>
            <a:off x="210514" y="3534210"/>
            <a:ext cx="1473144" cy="38461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 y="483606"/>
            <a:ext cx="5598945" cy="886397"/>
          </a:xfrm>
          <a:prstGeom prst="rect">
            <a:avLst/>
          </a:prstGeom>
          <a:solidFill>
            <a:schemeClr val="bg1"/>
          </a:solidFill>
        </p:spPr>
        <p:txBody>
          <a:bodyPr wrap="square" lIns="457200" rIns="457200" bIns="228600" rtlCol="0" anchor="t">
            <a:spAutoFit/>
          </a:bodyPr>
          <a:lstStyle/>
          <a:p>
            <a:pPr algn="ctr" defTabSz="457200" fontAlgn="auto">
              <a:lnSpc>
                <a:spcPct val="90000"/>
              </a:lnSpc>
              <a:spcBef>
                <a:spcPts val="0"/>
              </a:spcBef>
              <a:spcAft>
                <a:spcPts val="0"/>
              </a:spcAft>
            </a:pPr>
            <a:r>
              <a:rPr lang="en-US" altLang="zh-CN" sz="4400" spc="300" dirty="0" smtClean="0">
                <a:solidFill>
                  <a:srgbClr val="E16C22"/>
                </a:solidFill>
                <a:latin typeface="微软雅黑" pitchFamily="34" charset="-122"/>
                <a:ea typeface="微软雅黑" pitchFamily="34" charset="-122"/>
                <a:cs typeface="Arial"/>
              </a:rPr>
              <a:t>2.</a:t>
            </a:r>
            <a:r>
              <a:rPr lang="zh-CN" altLang="en-US" sz="4400" spc="300" dirty="0" smtClean="0">
                <a:solidFill>
                  <a:srgbClr val="E16C22"/>
                </a:solidFill>
                <a:latin typeface="微软雅黑" pitchFamily="34" charset="-122"/>
                <a:ea typeface="微软雅黑" pitchFamily="34" charset="-122"/>
                <a:cs typeface="Arial"/>
              </a:rPr>
              <a:t>投稿</a:t>
            </a:r>
            <a:endParaRPr lang="en-US" altLang="en-US" sz="4400" spc="300" dirty="0" smtClean="0">
              <a:solidFill>
                <a:srgbClr val="E16C22"/>
              </a:solidFill>
              <a:latin typeface="微软雅黑" pitchFamily="34" charset="-122"/>
              <a:ea typeface="微软雅黑" pitchFamily="34" charset="-122"/>
              <a:cs typeface="Arial"/>
            </a:endParaRPr>
          </a:p>
        </p:txBody>
      </p:sp>
      <p:sp>
        <p:nvSpPr>
          <p:cNvPr id="3" name="Rectangle 2"/>
          <p:cNvSpPr/>
          <p:nvPr/>
        </p:nvSpPr>
        <p:spPr>
          <a:xfrm>
            <a:off x="1222191" y="1140219"/>
            <a:ext cx="3461676" cy="2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zh-CN" altLang="en-US" sz="1500" spc="600" dirty="0" smtClean="0">
                <a:solidFill>
                  <a:srgbClr val="404040"/>
                </a:solidFill>
                <a:latin typeface="微软雅黑" pitchFamily="34" charset="-122"/>
                <a:ea typeface="微软雅黑" pitchFamily="34" charset="-122"/>
                <a:cs typeface="Arial"/>
              </a:rPr>
              <a:t>选刊很重要</a:t>
            </a:r>
            <a:endParaRPr lang="en-US" sz="1500" spc="600" dirty="0">
              <a:solidFill>
                <a:srgbClr val="404040"/>
              </a:solidFill>
              <a:latin typeface="微软雅黑" pitchFamily="34" charset="-122"/>
              <a:ea typeface="微软雅黑" pitchFamily="34" charset="-122"/>
              <a:cs typeface="Arial"/>
            </a:endParaRPr>
          </a:p>
        </p:txBody>
      </p:sp>
      <p:sp>
        <p:nvSpPr>
          <p:cNvPr id="4" name="TextBox 3"/>
          <p:cNvSpPr txBox="1"/>
          <p:nvPr/>
        </p:nvSpPr>
        <p:spPr>
          <a:xfrm>
            <a:off x="82723" y="6585519"/>
            <a:ext cx="2550353" cy="215444"/>
          </a:xfrm>
          <a:prstGeom prst="rect">
            <a:avLst/>
          </a:prstGeom>
          <a:noFill/>
        </p:spPr>
        <p:txBody>
          <a:bodyPr wrap="square" rtlCol="0">
            <a:spAutoFit/>
          </a:bodyPr>
          <a:lstStyle/>
          <a:p>
            <a:pPr defTabSz="457200" fontAlgn="auto">
              <a:spcBef>
                <a:spcPts val="0"/>
              </a:spcBef>
              <a:spcAft>
                <a:spcPts val="0"/>
              </a:spcAft>
            </a:pPr>
            <a:r>
              <a:rPr lang="en-US" sz="800" dirty="0">
                <a:solidFill>
                  <a:srgbClr val="622E04"/>
                </a:solidFill>
                <a:latin typeface="Arial"/>
                <a:cs typeface="Arial"/>
              </a:rPr>
              <a:t>REUTERS/</a:t>
            </a:r>
            <a:r>
              <a:rPr lang="en-US" sz="800" dirty="0" err="1">
                <a:solidFill>
                  <a:srgbClr val="622E04"/>
                </a:solidFill>
                <a:latin typeface="Arial"/>
                <a:cs typeface="Arial"/>
              </a:rPr>
              <a:t>Navesh</a:t>
            </a:r>
            <a:r>
              <a:rPr lang="en-US" sz="800" dirty="0">
                <a:solidFill>
                  <a:srgbClr val="622E04"/>
                </a:solidFill>
                <a:latin typeface="Arial"/>
                <a:cs typeface="Arial"/>
              </a:rPr>
              <a:t> </a:t>
            </a:r>
            <a:r>
              <a:rPr lang="en-US" sz="800" dirty="0" err="1">
                <a:solidFill>
                  <a:srgbClr val="622E04"/>
                </a:solidFill>
                <a:latin typeface="Arial"/>
                <a:cs typeface="Arial"/>
              </a:rPr>
              <a:t>Chitrakar</a:t>
            </a:r>
            <a:endParaRPr lang="en-US" sz="800" dirty="0">
              <a:solidFill>
                <a:srgbClr val="622E04"/>
              </a:solidFill>
              <a:latin typeface="Arial"/>
              <a:cs typeface="Arial"/>
            </a:endParaRPr>
          </a:p>
        </p:txBody>
      </p:sp>
    </p:spTree>
    <p:extLst>
      <p:ext uri="{BB962C8B-B14F-4D97-AF65-F5344CB8AC3E}">
        <p14:creationId xmlns="" xmlns:p14="http://schemas.microsoft.com/office/powerpoint/2010/main" val="4195795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4825683" y="1733549"/>
            <a:ext cx="3213339" cy="2095021"/>
            <a:chOff x="4829324" y="620369"/>
            <a:chExt cx="4016674" cy="2618775"/>
          </a:xfrm>
        </p:grpSpPr>
        <p:pic>
          <p:nvPicPr>
            <p:cNvPr id="3075" name="Picture 3"/>
            <p:cNvPicPr>
              <a:picLocks noChangeAspect="1" noChangeArrowheads="1"/>
            </p:cNvPicPr>
            <p:nvPr/>
          </p:nvPicPr>
          <p:blipFill>
            <a:blip r:embed="rId2" cstate="print"/>
            <a:srcRect/>
            <a:stretch>
              <a:fillRect/>
            </a:stretch>
          </p:blipFill>
          <p:spPr bwMode="auto">
            <a:xfrm>
              <a:off x="4829324" y="620369"/>
              <a:ext cx="4016674" cy="2268605"/>
            </a:xfrm>
            <a:prstGeom prst="rect">
              <a:avLst/>
            </a:prstGeom>
            <a:noFill/>
            <a:ln w="9525">
              <a:noFill/>
              <a:miter lim="800000"/>
              <a:headEnd/>
              <a:tailEnd/>
            </a:ln>
          </p:spPr>
        </p:pic>
        <p:sp>
          <p:nvSpPr>
            <p:cNvPr id="12" name="TextBox 11"/>
            <p:cNvSpPr txBox="1"/>
            <p:nvPr/>
          </p:nvSpPr>
          <p:spPr>
            <a:xfrm>
              <a:off x="6167940" y="2854423"/>
              <a:ext cx="1128514" cy="384721"/>
            </a:xfrm>
            <a:prstGeom prst="rect">
              <a:avLst/>
            </a:prstGeom>
            <a:noFill/>
          </p:spPr>
          <p:txBody>
            <a:bodyPr wrap="none" rtlCol="0">
              <a:spAutoFit/>
            </a:bodyPr>
            <a:lstStyle/>
            <a:p>
              <a:r>
                <a:rPr lang="zh-CN" altLang="en-US" sz="1400" b="1" dirty="0" smtClean="0">
                  <a:solidFill>
                    <a:srgbClr val="FF8000"/>
                  </a:solidFill>
                  <a:latin typeface="Arial Unicode MS" pitchFamily="34" charset="-122"/>
                  <a:ea typeface="Arial Unicode MS" pitchFamily="34" charset="-122"/>
                  <a:cs typeface="Arial Unicode MS" pitchFamily="34" charset="-122"/>
                </a:rPr>
                <a:t>自行检索</a:t>
              </a:r>
              <a:endParaRPr lang="zh-CN" altLang="en-US" sz="1400" b="1" dirty="0">
                <a:solidFill>
                  <a:srgbClr val="FF8000"/>
                </a:solidFill>
                <a:latin typeface="Arial Unicode MS" pitchFamily="34" charset="-122"/>
                <a:ea typeface="Arial Unicode MS" pitchFamily="34" charset="-122"/>
                <a:cs typeface="Arial Unicode MS" pitchFamily="34" charset="-122"/>
              </a:endParaRPr>
            </a:p>
          </p:txBody>
        </p:sp>
      </p:grpSp>
      <p:grpSp>
        <p:nvGrpSpPr>
          <p:cNvPr id="3" name="Group 8"/>
          <p:cNvGrpSpPr/>
          <p:nvPr/>
        </p:nvGrpSpPr>
        <p:grpSpPr>
          <a:xfrm>
            <a:off x="1940203" y="1658417"/>
            <a:ext cx="2582518" cy="2152479"/>
            <a:chOff x="1489626" y="0"/>
            <a:chExt cx="3228147" cy="2690599"/>
          </a:xfrm>
        </p:grpSpPr>
        <p:pic>
          <p:nvPicPr>
            <p:cNvPr id="3074" name="Picture 2"/>
            <p:cNvPicPr>
              <a:picLocks noChangeAspect="1" noChangeArrowheads="1"/>
            </p:cNvPicPr>
            <p:nvPr/>
          </p:nvPicPr>
          <p:blipFill>
            <a:blip r:embed="rId3" cstate="print"/>
            <a:srcRect/>
            <a:stretch>
              <a:fillRect/>
            </a:stretch>
          </p:blipFill>
          <p:spPr bwMode="auto">
            <a:xfrm>
              <a:off x="1489626" y="0"/>
              <a:ext cx="3228147" cy="2636853"/>
            </a:xfrm>
            <a:prstGeom prst="rect">
              <a:avLst/>
            </a:prstGeom>
            <a:noFill/>
            <a:ln w="9525">
              <a:noFill/>
              <a:miter lim="800000"/>
              <a:headEnd/>
              <a:tailEnd/>
            </a:ln>
          </p:spPr>
        </p:pic>
        <p:sp>
          <p:nvSpPr>
            <p:cNvPr id="8" name="TextBox 7"/>
            <p:cNvSpPr txBox="1"/>
            <p:nvPr/>
          </p:nvSpPr>
          <p:spPr>
            <a:xfrm>
              <a:off x="2358886" y="2305878"/>
              <a:ext cx="1128514" cy="384721"/>
            </a:xfrm>
            <a:prstGeom prst="rect">
              <a:avLst/>
            </a:prstGeom>
            <a:noFill/>
          </p:spPr>
          <p:txBody>
            <a:bodyPr wrap="none" rtlCol="0">
              <a:spAutoFit/>
            </a:bodyPr>
            <a:lstStyle/>
            <a:p>
              <a:r>
                <a:rPr lang="zh-CN" altLang="zh-CN" sz="1400" b="1" dirty="0" smtClean="0">
                  <a:solidFill>
                    <a:srgbClr val="FF8000"/>
                  </a:solidFill>
                  <a:latin typeface="Arial Unicode MS" pitchFamily="34" charset="-122"/>
                  <a:ea typeface="Arial Unicode MS" pitchFamily="34" charset="-122"/>
                  <a:cs typeface="Arial Unicode MS" pitchFamily="34" charset="-122"/>
                </a:rPr>
                <a:t>请教同行</a:t>
              </a:r>
              <a:endParaRPr lang="zh-CN" altLang="en-US" sz="1400" b="1" dirty="0">
                <a:solidFill>
                  <a:srgbClr val="FF8000"/>
                </a:solidFill>
                <a:latin typeface="Arial Unicode MS" pitchFamily="34" charset="-122"/>
                <a:ea typeface="Arial Unicode MS" pitchFamily="34" charset="-122"/>
                <a:cs typeface="Arial Unicode MS" pitchFamily="34" charset="-122"/>
              </a:endParaRPr>
            </a:p>
          </p:txBody>
        </p:sp>
      </p:grpSp>
      <p:grpSp>
        <p:nvGrpSpPr>
          <p:cNvPr id="4" name="Group 16"/>
          <p:cNvGrpSpPr/>
          <p:nvPr/>
        </p:nvGrpSpPr>
        <p:grpSpPr>
          <a:xfrm>
            <a:off x="554080" y="2845439"/>
            <a:ext cx="1085618" cy="2876181"/>
            <a:chOff x="1987825" y="1113183"/>
            <a:chExt cx="2292627" cy="5711180"/>
          </a:xfrm>
        </p:grpSpPr>
        <p:pic>
          <p:nvPicPr>
            <p:cNvPr id="18" name="Picture 4"/>
            <p:cNvPicPr>
              <a:picLocks noChangeAspect="1" noChangeArrowheads="1"/>
            </p:cNvPicPr>
            <p:nvPr/>
          </p:nvPicPr>
          <p:blipFill>
            <a:blip r:embed="rId4" cstate="print"/>
            <a:srcRect/>
            <a:stretch>
              <a:fillRect/>
            </a:stretch>
          </p:blipFill>
          <p:spPr bwMode="auto">
            <a:xfrm>
              <a:off x="2202690" y="1113183"/>
              <a:ext cx="2077762" cy="3973265"/>
            </a:xfrm>
            <a:prstGeom prst="rect">
              <a:avLst/>
            </a:prstGeom>
            <a:noFill/>
            <a:ln w="9525">
              <a:noFill/>
              <a:miter lim="800000"/>
              <a:headEnd/>
              <a:tailEnd/>
            </a:ln>
          </p:spPr>
        </p:pic>
        <p:sp>
          <p:nvSpPr>
            <p:cNvPr id="19" name="TextBox 18"/>
            <p:cNvSpPr txBox="1"/>
            <p:nvPr/>
          </p:nvSpPr>
          <p:spPr>
            <a:xfrm>
              <a:off x="1987825" y="4929810"/>
              <a:ext cx="2093844" cy="1894553"/>
            </a:xfrm>
            <a:prstGeom prst="rect">
              <a:avLst/>
            </a:prstGeom>
            <a:noFill/>
          </p:spPr>
          <p:txBody>
            <a:bodyPr wrap="square" rtlCol="0">
              <a:spAutoFit/>
            </a:bodyPr>
            <a:lstStyle/>
            <a:p>
              <a:pPr algn="ctr"/>
              <a:r>
                <a:rPr lang="zh-CN" altLang="en-US" sz="1400" b="1" dirty="0" smtClean="0">
                  <a:solidFill>
                    <a:srgbClr val="FF8000"/>
                  </a:solidFill>
                  <a:latin typeface="Arial Unicode MS" pitchFamily="34" charset="-122"/>
                  <a:ea typeface="Arial Unicode MS" pitchFamily="34" charset="-122"/>
                  <a:cs typeface="Arial Unicode MS" pitchFamily="34" charset="-122"/>
                </a:rPr>
                <a:t>查阅所引用参考文献的来源出版物</a:t>
              </a:r>
              <a:endParaRPr lang="zh-CN" altLang="en-US" sz="1400" b="1" dirty="0">
                <a:solidFill>
                  <a:srgbClr val="FF8000"/>
                </a:solidFill>
                <a:latin typeface="Arial Unicode MS" pitchFamily="34" charset="-122"/>
                <a:ea typeface="Arial Unicode MS" pitchFamily="34" charset="-122"/>
                <a:cs typeface="Arial Unicode MS" pitchFamily="34" charset="-122"/>
              </a:endParaRPr>
            </a:p>
          </p:txBody>
        </p:sp>
      </p:grpSp>
      <p:grpSp>
        <p:nvGrpSpPr>
          <p:cNvPr id="5" name="Group 29"/>
          <p:cNvGrpSpPr/>
          <p:nvPr/>
        </p:nvGrpSpPr>
        <p:grpSpPr>
          <a:xfrm>
            <a:off x="4325265" y="4049486"/>
            <a:ext cx="2887845" cy="1509485"/>
            <a:chOff x="4717143" y="4049486"/>
            <a:chExt cx="2887845" cy="1509485"/>
          </a:xfrm>
        </p:grpSpPr>
        <p:sp>
          <p:nvSpPr>
            <p:cNvPr id="15" name="TextBox 14"/>
            <p:cNvSpPr txBox="1"/>
            <p:nvPr/>
          </p:nvSpPr>
          <p:spPr>
            <a:xfrm>
              <a:off x="4826003" y="4680857"/>
              <a:ext cx="2145139" cy="338554"/>
            </a:xfrm>
            <a:prstGeom prst="rect">
              <a:avLst/>
            </a:prstGeom>
            <a:noFill/>
            <a:ln>
              <a:noFill/>
            </a:ln>
          </p:spPr>
          <p:txBody>
            <a:bodyPr wrap="none" rtlCol="0">
              <a:spAutoFit/>
            </a:bodyPr>
            <a:lstStyle/>
            <a:p>
              <a:r>
                <a:rPr lang="zh-CN" altLang="en-US" sz="1600" b="1" dirty="0" smtClean="0">
                  <a:solidFill>
                    <a:srgbClr val="FF8000"/>
                  </a:solidFill>
                  <a:latin typeface="Arial Unicode MS" pitchFamily="34" charset="-122"/>
                  <a:ea typeface="Arial Unicode MS" pitchFamily="34" charset="-122"/>
                  <a:cs typeface="Arial Unicode MS" pitchFamily="34" charset="-122"/>
                </a:rPr>
                <a:t>我国学者的投稿倾向</a:t>
              </a:r>
              <a:r>
                <a:rPr lang="en-US" altLang="zh-CN" sz="1600" b="1" dirty="0" smtClean="0">
                  <a:solidFill>
                    <a:srgbClr val="FF8000"/>
                  </a:solidFill>
                  <a:latin typeface="Arial Unicode MS" pitchFamily="34" charset="-122"/>
                  <a:ea typeface="Arial Unicode MS" pitchFamily="34" charset="-122"/>
                  <a:cs typeface="Arial Unicode MS" pitchFamily="34" charset="-122"/>
                </a:rPr>
                <a:t>?</a:t>
              </a:r>
            </a:p>
          </p:txBody>
        </p:sp>
        <p:sp>
          <p:nvSpPr>
            <p:cNvPr id="16" name="TextBox 15"/>
            <p:cNvSpPr txBox="1"/>
            <p:nvPr/>
          </p:nvSpPr>
          <p:spPr>
            <a:xfrm>
              <a:off x="4862287" y="5167086"/>
              <a:ext cx="1119217" cy="338554"/>
            </a:xfrm>
            <a:prstGeom prst="rect">
              <a:avLst/>
            </a:prstGeom>
            <a:noFill/>
            <a:ln>
              <a:noFill/>
            </a:ln>
          </p:spPr>
          <p:txBody>
            <a:bodyPr wrap="none" rtlCol="0">
              <a:spAutoFit/>
            </a:bodyPr>
            <a:lstStyle/>
            <a:p>
              <a:r>
                <a:rPr lang="zh-CN" altLang="en-US" sz="1600" b="1" dirty="0" smtClean="0">
                  <a:solidFill>
                    <a:srgbClr val="FF8000"/>
                  </a:solidFill>
                  <a:latin typeface="Arial Unicode MS" pitchFamily="34" charset="-122"/>
                  <a:ea typeface="Arial Unicode MS" pitchFamily="34" charset="-122"/>
                  <a:cs typeface="Arial Unicode MS" pitchFamily="34" charset="-122"/>
                </a:rPr>
                <a:t>语言因素</a:t>
              </a:r>
              <a:r>
                <a:rPr lang="en-US" altLang="zh-CN" sz="1600" b="1" dirty="0" smtClean="0">
                  <a:solidFill>
                    <a:srgbClr val="FF8000"/>
                  </a:solidFill>
                  <a:latin typeface="Arial Unicode MS" pitchFamily="34" charset="-122"/>
                  <a:ea typeface="Arial Unicode MS" pitchFamily="34" charset="-122"/>
                  <a:cs typeface="Arial Unicode MS" pitchFamily="34" charset="-122"/>
                </a:rPr>
                <a:t>?</a:t>
              </a:r>
              <a:endParaRPr lang="zh-CN" altLang="en-US" sz="1600" b="1" dirty="0">
                <a:solidFill>
                  <a:srgbClr val="FF8000"/>
                </a:solidFill>
                <a:latin typeface="Arial Unicode MS" pitchFamily="34" charset="-122"/>
                <a:ea typeface="Arial Unicode MS" pitchFamily="34" charset="-122"/>
                <a:cs typeface="Arial Unicode MS" pitchFamily="34" charset="-122"/>
              </a:endParaRPr>
            </a:p>
          </p:txBody>
        </p:sp>
        <p:sp>
          <p:nvSpPr>
            <p:cNvPr id="14" name="TextBox 13"/>
            <p:cNvSpPr txBox="1"/>
            <p:nvPr/>
          </p:nvSpPr>
          <p:spPr>
            <a:xfrm>
              <a:off x="4804229" y="4194627"/>
              <a:ext cx="2784737" cy="338554"/>
            </a:xfrm>
            <a:prstGeom prst="rect">
              <a:avLst/>
            </a:prstGeom>
            <a:noFill/>
            <a:ln>
              <a:noFill/>
            </a:ln>
          </p:spPr>
          <p:txBody>
            <a:bodyPr wrap="none" rtlCol="0">
              <a:spAutoFit/>
            </a:bodyPr>
            <a:lstStyle/>
            <a:p>
              <a:r>
                <a:rPr lang="zh-CN" altLang="en-US" sz="1600" b="1" dirty="0" smtClean="0">
                  <a:solidFill>
                    <a:srgbClr val="FF8000"/>
                  </a:solidFill>
                  <a:latin typeface="Arial Unicode MS" pitchFamily="34" charset="-122"/>
                  <a:ea typeface="Arial Unicode MS" pitchFamily="34" charset="-122"/>
                  <a:cs typeface="Arial Unicode MS" pitchFamily="34" charset="-122"/>
                </a:rPr>
                <a:t>本领域的</a:t>
              </a:r>
              <a:r>
                <a:rPr lang="en-US" altLang="zh-CN" sz="1600" b="1" dirty="0" smtClean="0">
                  <a:solidFill>
                    <a:srgbClr val="FF8000"/>
                  </a:solidFill>
                  <a:latin typeface="Arial Unicode MS" pitchFamily="34" charset="-122"/>
                  <a:ea typeface="Arial Unicode MS" pitchFamily="34" charset="-122"/>
                  <a:cs typeface="Arial Unicode MS" pitchFamily="34" charset="-122"/>
                </a:rPr>
                <a:t>SCI</a:t>
              </a:r>
              <a:r>
                <a:rPr lang="zh-CN" altLang="en-US" sz="1600" b="1" dirty="0" smtClean="0">
                  <a:solidFill>
                    <a:srgbClr val="FF8000"/>
                  </a:solidFill>
                  <a:latin typeface="Arial Unicode MS" pitchFamily="34" charset="-122"/>
                  <a:ea typeface="Arial Unicode MS" pitchFamily="34" charset="-122"/>
                  <a:cs typeface="Arial Unicode MS" pitchFamily="34" charset="-122"/>
                </a:rPr>
                <a:t>期刊都有哪些？</a:t>
              </a:r>
              <a:endParaRPr lang="en-US" altLang="zh-CN" sz="1600" b="1" dirty="0" smtClean="0">
                <a:solidFill>
                  <a:srgbClr val="FF8000"/>
                </a:solidFill>
                <a:latin typeface="Arial Unicode MS" pitchFamily="34" charset="-122"/>
                <a:ea typeface="Arial Unicode MS" pitchFamily="34" charset="-122"/>
                <a:cs typeface="Arial Unicode MS" pitchFamily="34" charset="-122"/>
              </a:endParaRPr>
            </a:p>
          </p:txBody>
        </p:sp>
        <p:grpSp>
          <p:nvGrpSpPr>
            <p:cNvPr id="6" name="Group 28"/>
            <p:cNvGrpSpPr/>
            <p:nvPr/>
          </p:nvGrpSpPr>
          <p:grpSpPr>
            <a:xfrm>
              <a:off x="4717143" y="4049486"/>
              <a:ext cx="2887845" cy="1509485"/>
              <a:chOff x="4717143" y="4049486"/>
              <a:chExt cx="2887845" cy="1509485"/>
            </a:xfrm>
          </p:grpSpPr>
          <p:sp>
            <p:nvSpPr>
              <p:cNvPr id="21" name="Rectangle 20"/>
              <p:cNvSpPr/>
              <p:nvPr/>
            </p:nvSpPr>
            <p:spPr>
              <a:xfrm>
                <a:off x="4731657" y="4049486"/>
                <a:ext cx="2859314" cy="1509485"/>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8000"/>
                  </a:solidFill>
                </a:endParaRPr>
              </a:p>
            </p:txBody>
          </p:sp>
          <p:cxnSp>
            <p:nvCxnSpPr>
              <p:cNvPr id="23" name="Straight Connector 22"/>
              <p:cNvCxnSpPr/>
              <p:nvPr/>
            </p:nvCxnSpPr>
            <p:spPr>
              <a:xfrm>
                <a:off x="4717143" y="4572000"/>
                <a:ext cx="288036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24628" y="5101764"/>
                <a:ext cx="288036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7" name="Group 30"/>
          <p:cNvGrpSpPr/>
          <p:nvPr/>
        </p:nvGrpSpPr>
        <p:grpSpPr>
          <a:xfrm>
            <a:off x="7118633" y="4049486"/>
            <a:ext cx="1285146" cy="1509485"/>
            <a:chOff x="7510511" y="4049486"/>
            <a:chExt cx="1285146" cy="1509485"/>
          </a:xfrm>
        </p:grpSpPr>
        <p:sp>
          <p:nvSpPr>
            <p:cNvPr id="17" name="TextBox 16"/>
            <p:cNvSpPr txBox="1"/>
            <p:nvPr/>
          </p:nvSpPr>
          <p:spPr>
            <a:xfrm>
              <a:off x="7510511" y="4347031"/>
              <a:ext cx="1226618" cy="830997"/>
            </a:xfrm>
            <a:prstGeom prst="rect">
              <a:avLst/>
            </a:prstGeom>
            <a:noFill/>
            <a:ln>
              <a:noFill/>
            </a:ln>
          </p:spPr>
          <p:txBody>
            <a:bodyPr wrap="none" rtlCol="0">
              <a:spAutoFit/>
            </a:bodyPr>
            <a:lstStyle/>
            <a:p>
              <a:pPr>
                <a:buFont typeface="Wingdings" pitchFamily="2" charset="2"/>
                <a:buChar char="Ø"/>
              </a:pPr>
              <a:r>
                <a:rPr lang="zh-CN" altLang="en-US" sz="1600" b="1" dirty="0" smtClean="0">
                  <a:solidFill>
                    <a:srgbClr val="FF8000"/>
                  </a:solidFill>
                  <a:latin typeface="Arial Unicode MS" pitchFamily="34" charset="-122"/>
                  <a:ea typeface="Arial Unicode MS" pitchFamily="34" charset="-122"/>
                  <a:cs typeface="Arial Unicode MS" pitchFamily="34" charset="-122"/>
                </a:rPr>
                <a:t> 用稿特点</a:t>
              </a:r>
              <a:endParaRPr lang="en-US" altLang="zh-CN" sz="1600" b="1" dirty="0" smtClean="0">
                <a:solidFill>
                  <a:srgbClr val="FF8000"/>
                </a:solidFill>
                <a:latin typeface="Arial Unicode MS" pitchFamily="34" charset="-122"/>
                <a:ea typeface="Arial Unicode MS" pitchFamily="34" charset="-122"/>
                <a:cs typeface="Arial Unicode MS" pitchFamily="34" charset="-122"/>
              </a:endParaRPr>
            </a:p>
            <a:p>
              <a:pPr>
                <a:buFont typeface="Wingdings" pitchFamily="2" charset="2"/>
                <a:buChar char="Ø"/>
              </a:pPr>
              <a:r>
                <a:rPr lang="zh-CN" altLang="en-US" sz="1600" b="1" dirty="0" smtClean="0">
                  <a:solidFill>
                    <a:srgbClr val="FF8000"/>
                  </a:solidFill>
                  <a:latin typeface="Arial Unicode MS" pitchFamily="34" charset="-122"/>
                  <a:ea typeface="Arial Unicode MS" pitchFamily="34" charset="-122"/>
                  <a:cs typeface="Arial Unicode MS" pitchFamily="34" charset="-122"/>
                </a:rPr>
                <a:t> 影响因子</a:t>
              </a:r>
              <a:endParaRPr lang="en-US" altLang="zh-CN" sz="1600" b="1" dirty="0" smtClean="0">
                <a:solidFill>
                  <a:srgbClr val="FF8000"/>
                </a:solidFill>
                <a:latin typeface="Arial Unicode MS" pitchFamily="34" charset="-122"/>
                <a:ea typeface="Arial Unicode MS" pitchFamily="34" charset="-122"/>
                <a:cs typeface="Arial Unicode MS" pitchFamily="34" charset="-122"/>
              </a:endParaRPr>
            </a:p>
            <a:p>
              <a:pPr>
                <a:buFont typeface="Wingdings" pitchFamily="2" charset="2"/>
                <a:buChar char="Ø"/>
              </a:pPr>
              <a:r>
                <a:rPr lang="en-US" altLang="zh-CN" sz="1600" b="1" dirty="0" smtClean="0">
                  <a:solidFill>
                    <a:srgbClr val="FF8000"/>
                  </a:solidFill>
                  <a:latin typeface="Arial Unicode MS" pitchFamily="34" charset="-122"/>
                  <a:ea typeface="Arial Unicode MS" pitchFamily="34" charset="-122"/>
                  <a:cs typeface="Arial Unicode MS" pitchFamily="34" charset="-122"/>
                </a:rPr>
                <a:t> </a:t>
              </a:r>
              <a:r>
                <a:rPr lang="zh-CN" altLang="en-US" sz="1600" b="1" dirty="0" smtClean="0">
                  <a:solidFill>
                    <a:srgbClr val="FF8000"/>
                  </a:solidFill>
                  <a:latin typeface="Arial Unicode MS" pitchFamily="34" charset="-122"/>
                  <a:ea typeface="Arial Unicode MS" pitchFamily="34" charset="-122"/>
                  <a:cs typeface="Arial Unicode MS" pitchFamily="34" charset="-122"/>
                </a:rPr>
                <a:t>投稿须知</a:t>
              </a:r>
              <a:endParaRPr lang="en-US" altLang="zh-CN" sz="1600" b="1" dirty="0" smtClean="0">
                <a:solidFill>
                  <a:srgbClr val="FF8000"/>
                </a:solidFill>
                <a:latin typeface="Arial Unicode MS" pitchFamily="34" charset="-122"/>
                <a:ea typeface="Arial Unicode MS" pitchFamily="34" charset="-122"/>
                <a:cs typeface="Arial Unicode MS" pitchFamily="34" charset="-122"/>
              </a:endParaRPr>
            </a:p>
          </p:txBody>
        </p:sp>
        <p:sp>
          <p:nvSpPr>
            <p:cNvPr id="28" name="Rectangle 27"/>
            <p:cNvSpPr/>
            <p:nvPr/>
          </p:nvSpPr>
          <p:spPr>
            <a:xfrm>
              <a:off x="7591647" y="4049486"/>
              <a:ext cx="1204010" cy="1509485"/>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25" name="TextBox 24"/>
          <p:cNvSpPr txBox="1"/>
          <p:nvPr/>
        </p:nvSpPr>
        <p:spPr>
          <a:xfrm>
            <a:off x="476375" y="550372"/>
            <a:ext cx="5880883" cy="584775"/>
          </a:xfrm>
          <a:prstGeom prst="rect">
            <a:avLst/>
          </a:prstGeom>
          <a:solidFill>
            <a:schemeClr val="tx2"/>
          </a:solidFill>
        </p:spPr>
        <p:txBody>
          <a:bodyPr wrap="square" rtlCol="0">
            <a:spAutoFit/>
          </a:bodyPr>
          <a:lstStyle/>
          <a:p>
            <a:pPr marL="0" lvl="1" algn="ctr"/>
            <a:r>
              <a:rPr lang="zh-CN" altLang="en-US" sz="3200" dirty="0" smtClean="0">
                <a:solidFill>
                  <a:srgbClr val="FFFFFF"/>
                </a:solidFill>
                <a:latin typeface="Arial Unicode MS" pitchFamily="34" charset="-122"/>
                <a:ea typeface="Arial Unicode MS" pitchFamily="34" charset="-122"/>
                <a:cs typeface="Arial Unicode MS" pitchFamily="34" charset="-122"/>
              </a:rPr>
              <a:t>如何选择合适的期刊投稿？</a:t>
            </a:r>
          </a:p>
        </p:txBody>
      </p:sp>
    </p:spTree>
    <p:extLst>
      <p:ext uri="{BB962C8B-B14F-4D97-AF65-F5344CB8AC3E}">
        <p14:creationId xmlns:p14="http://schemas.microsoft.com/office/powerpoint/2010/main" xmlns="" val="1449637241"/>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cstate="print"/>
          <a:srcRect/>
          <a:stretch>
            <a:fillRect/>
          </a:stretch>
        </p:blipFill>
        <p:spPr bwMode="auto">
          <a:xfrm>
            <a:off x="0" y="566058"/>
            <a:ext cx="9144000" cy="5540265"/>
          </a:xfrm>
          <a:prstGeom prst="rect">
            <a:avLst/>
          </a:prstGeom>
          <a:noFill/>
          <a:ln w="9525">
            <a:noFill/>
            <a:miter lim="800000"/>
            <a:headEnd/>
            <a:tailEnd/>
          </a:ln>
        </p:spPr>
      </p:pic>
      <p:sp>
        <p:nvSpPr>
          <p:cNvPr id="36867" name="Slide Number Placeholder 3"/>
          <p:cNvSpPr>
            <a:spLocks noGrp="1"/>
          </p:cNvSpPr>
          <p:nvPr>
            <p:ph type="sldNum" sz="quarter" idx="11"/>
          </p:nvPr>
        </p:nvSpPr>
        <p:spPr/>
        <p:txBody>
          <a:bodyPr/>
          <a:lstStyle/>
          <a:p>
            <a:pPr>
              <a:defRPr/>
            </a:pPr>
            <a:fld id="{0E55EFC5-6BCD-49A0-8B9A-2234F2AACC07}" type="slidenum">
              <a:rPr lang="en-US" altLang="en-US" smtClean="0">
                <a:solidFill>
                  <a:srgbClr val="4B4B4B"/>
                </a:solidFill>
              </a:rPr>
              <a:pPr>
                <a:defRPr/>
              </a:pPr>
              <a:t>43</a:t>
            </a:fld>
            <a:endParaRPr lang="en-US" altLang="en-US" smtClean="0">
              <a:solidFill>
                <a:srgbClr val="4B4B4B"/>
              </a:solidFill>
            </a:endParaRPr>
          </a:p>
        </p:txBody>
      </p:sp>
      <p:sp>
        <p:nvSpPr>
          <p:cNvPr id="8" name="Rounded Rectangle 7"/>
          <p:cNvSpPr/>
          <p:nvPr/>
        </p:nvSpPr>
        <p:spPr>
          <a:xfrm>
            <a:off x="683079" y="1387022"/>
            <a:ext cx="1981200" cy="304800"/>
          </a:xfrm>
          <a:prstGeom prst="roundRect">
            <a:avLst>
              <a:gd name="adj" fmla="val 7374"/>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solidFill>
                <a:srgbClr val="FFFFFF"/>
              </a:solidFill>
            </a:endParaRPr>
          </a:p>
        </p:txBody>
      </p:sp>
      <p:sp>
        <p:nvSpPr>
          <p:cNvPr id="10" name="矩形 7"/>
          <p:cNvSpPr>
            <a:spLocks noChangeArrowheads="1"/>
          </p:cNvSpPr>
          <p:nvPr/>
        </p:nvSpPr>
        <p:spPr bwMode="auto">
          <a:xfrm>
            <a:off x="0" y="4709876"/>
            <a:ext cx="3599543" cy="239496"/>
          </a:xfrm>
          <a:prstGeom prst="rect">
            <a:avLst/>
          </a:prstGeom>
          <a:noFill/>
          <a:ln w="38100" algn="ctr">
            <a:solidFill>
              <a:srgbClr val="FF6600"/>
            </a:solidFill>
            <a:round/>
            <a:headEnd/>
            <a:tailEnd/>
          </a:ln>
          <a:effectLst>
            <a:outerShdw dist="35921" dir="2700000" algn="ctr" rotWithShape="0">
              <a:srgbClr val="C0C0C0">
                <a:alpha val="79999"/>
              </a:srgbClr>
            </a:outerShdw>
          </a:effectLst>
        </p:spPr>
        <p:txBody>
          <a:bodyPr anchor="ctr"/>
          <a:lstStyle/>
          <a:p>
            <a:pPr algn="ctr">
              <a:defRPr/>
            </a:pPr>
            <a:endParaRPr lang="zh-CN" altLang="en-US">
              <a:solidFill>
                <a:srgbClr val="4B4B4B"/>
              </a:solidFill>
              <a:latin typeface="Arial"/>
            </a:endParaRPr>
          </a:p>
        </p:txBody>
      </p:sp>
      <p:sp>
        <p:nvSpPr>
          <p:cNvPr id="13" name="矩形 9"/>
          <p:cNvSpPr>
            <a:spLocks noChangeArrowheads="1"/>
          </p:cNvSpPr>
          <p:nvPr/>
        </p:nvSpPr>
        <p:spPr bwMode="auto">
          <a:xfrm>
            <a:off x="4266248" y="4027147"/>
            <a:ext cx="4035923" cy="1015663"/>
          </a:xfrm>
          <a:prstGeom prst="rect">
            <a:avLst/>
          </a:prstGeom>
          <a:solidFill>
            <a:srgbClr val="FF0000"/>
          </a:solid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eaLnBrk="0" hangingPunct="0">
              <a:defRPr/>
            </a:pPr>
            <a:r>
              <a:rPr lang="zh-CN" altLang="en-US" sz="2000" dirty="0" smtClean="0">
                <a:solidFill>
                  <a:srgbClr val="FFFFFF"/>
                </a:solidFill>
                <a:latin typeface="华文仿宋" pitchFamily="2" charset="-122"/>
                <a:ea typeface="华文仿宋" pitchFamily="2" charset="-122"/>
              </a:rPr>
              <a:t>请注意：</a:t>
            </a:r>
            <a:endParaRPr lang="en-US" altLang="zh-CN" sz="2000" dirty="0" smtClean="0">
              <a:solidFill>
                <a:srgbClr val="FFFFFF"/>
              </a:solidFill>
              <a:latin typeface="华文仿宋" pitchFamily="2" charset="-122"/>
              <a:ea typeface="华文仿宋" pitchFamily="2" charset="-122"/>
            </a:endParaRPr>
          </a:p>
          <a:p>
            <a:pPr eaLnBrk="0" hangingPunct="0">
              <a:defRPr/>
            </a:pPr>
            <a:r>
              <a:rPr lang="zh-CN" altLang="en-US" sz="2000" dirty="0" smtClean="0">
                <a:solidFill>
                  <a:srgbClr val="FFFFFF"/>
                </a:solidFill>
                <a:latin typeface="华文仿宋" pitchFamily="2" charset="-122"/>
                <a:ea typeface="华文仿宋" pitchFamily="2" charset="-122"/>
              </a:rPr>
              <a:t>如果只查看被</a:t>
            </a:r>
            <a:r>
              <a:rPr lang="en-US" altLang="zh-CN" sz="2000" dirty="0" smtClean="0">
                <a:solidFill>
                  <a:srgbClr val="FFFFFF"/>
                </a:solidFill>
                <a:latin typeface="华文仿宋" pitchFamily="2" charset="-122"/>
                <a:ea typeface="华文仿宋" pitchFamily="2" charset="-122"/>
              </a:rPr>
              <a:t>SCIE</a:t>
            </a:r>
            <a:r>
              <a:rPr lang="zh-CN" altLang="en-US" sz="2000" dirty="0" smtClean="0">
                <a:solidFill>
                  <a:srgbClr val="FFFFFF"/>
                </a:solidFill>
                <a:latin typeface="华文仿宋" pitchFamily="2" charset="-122"/>
                <a:ea typeface="华文仿宋" pitchFamily="2" charset="-122"/>
              </a:rPr>
              <a:t>收录的期刊，检索时务必只选择</a:t>
            </a:r>
            <a:r>
              <a:rPr lang="en-US" altLang="zh-CN" sz="2000" dirty="0" smtClean="0">
                <a:solidFill>
                  <a:srgbClr val="FFFFFF"/>
                </a:solidFill>
                <a:latin typeface="华文仿宋" pitchFamily="2" charset="-122"/>
                <a:ea typeface="华文仿宋" pitchFamily="2" charset="-122"/>
              </a:rPr>
              <a:t>SCIE</a:t>
            </a:r>
            <a:endParaRPr lang="en-US" altLang="zh-CN" sz="2000" dirty="0">
              <a:solidFill>
                <a:srgbClr val="FFFFFF"/>
              </a:solidFill>
              <a:latin typeface="华文仿宋" pitchFamily="2" charset="-122"/>
              <a:ea typeface="华文仿宋" pitchFamily="2" charset="-122"/>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0" y="968375"/>
            <a:ext cx="9194160" cy="4735739"/>
          </a:xfrm>
          <a:prstGeom prst="rect">
            <a:avLst/>
          </a:prstGeom>
          <a:noFill/>
          <a:ln w="9525">
            <a:noFill/>
            <a:miter lim="800000"/>
            <a:headEnd/>
            <a:tailEnd/>
          </a:ln>
        </p:spPr>
      </p:pic>
      <p:sp>
        <p:nvSpPr>
          <p:cNvPr id="25604" name="Slide Number Placeholder 3"/>
          <p:cNvSpPr>
            <a:spLocks noGrp="1"/>
          </p:cNvSpPr>
          <p:nvPr>
            <p:ph type="sldNum" sz="quarter" idx="11"/>
          </p:nvPr>
        </p:nvSpPr>
        <p:spPr>
          <a:noFill/>
        </p:spPr>
        <p:txBody>
          <a:bodyPr/>
          <a:lstStyle/>
          <a:p>
            <a:fld id="{07901F85-4FC8-4B21-B584-BF76542DB39A}" type="slidenum">
              <a:rPr lang="en-US" altLang="en-US" smtClean="0">
                <a:latin typeface="Arial" pitchFamily="34" charset="0"/>
                <a:ea typeface="宋体" pitchFamily="2" charset="-122"/>
              </a:rPr>
              <a:pPr/>
              <a:t>44</a:t>
            </a:fld>
            <a:endParaRPr lang="en-US" altLang="en-US" smtClean="0">
              <a:latin typeface="Arial" pitchFamily="34" charset="0"/>
              <a:ea typeface="宋体" pitchFamily="2" charset="-122"/>
            </a:endParaRPr>
          </a:p>
        </p:txBody>
      </p:sp>
      <p:sp>
        <p:nvSpPr>
          <p:cNvPr id="25605" name="圆角矩形 5"/>
          <p:cNvSpPr>
            <a:spLocks noChangeArrowheads="1"/>
          </p:cNvSpPr>
          <p:nvPr/>
        </p:nvSpPr>
        <p:spPr bwMode="auto">
          <a:xfrm>
            <a:off x="107950" y="1951712"/>
            <a:ext cx="1368425" cy="360363"/>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smtClean="0">
              <a:solidFill>
                <a:srgbClr val="4B4B4B"/>
              </a:solidFill>
              <a:latin typeface="Arial"/>
              <a:ea typeface="宋体" pitchFamily="2" charset="-122"/>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0" y="899887"/>
            <a:ext cx="9030256" cy="518160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TextBox 5"/>
          <p:cNvSpPr txBox="1"/>
          <p:nvPr/>
        </p:nvSpPr>
        <p:spPr>
          <a:xfrm>
            <a:off x="4818742" y="863121"/>
            <a:ext cx="3191102" cy="442878"/>
          </a:xfrm>
          <a:prstGeom prst="rect">
            <a:avLst/>
          </a:prstGeom>
          <a:solidFill>
            <a:schemeClr val="tx2"/>
          </a:solidFill>
          <a:ln cap="rnd">
            <a:noFill/>
          </a:ln>
          <a:scene3d>
            <a:camera prst="orthographicFront"/>
            <a:lightRig rig="threePt" dir="t"/>
          </a:scene3d>
          <a:sp3d>
            <a:bevelT/>
          </a:sp3d>
        </p:spPr>
        <p:txBody>
          <a:bodyPr wrap="square">
            <a:spAutoFit/>
          </a:bodyPr>
          <a:lstStyle/>
          <a:p>
            <a:pPr defTabSz="914400" fontAlgn="base">
              <a:lnSpc>
                <a:spcPct val="150000"/>
              </a:lnSpc>
              <a:spcBef>
                <a:spcPct val="0"/>
              </a:spcBef>
              <a:spcAft>
                <a:spcPct val="0"/>
              </a:spcAft>
              <a:defRPr/>
            </a:pPr>
            <a:r>
              <a:rPr lang="zh-CN" altLang="en-US" b="1" dirty="0" smtClean="0">
                <a:solidFill>
                  <a:srgbClr val="FFFFFF"/>
                </a:solidFill>
                <a:latin typeface="宋体" pitchFamily="2" charset="-122"/>
              </a:rPr>
              <a:t>精炼出来自中国作者的论文</a:t>
            </a:r>
            <a:endParaRPr lang="en-US" altLang="zh-CN" b="1" dirty="0">
              <a:solidFill>
                <a:srgbClr val="FFFFFF"/>
              </a:solidFill>
              <a:latin typeface="宋体" pitchFamily="2" charset="-122"/>
            </a:endParaRPr>
          </a:p>
        </p:txBody>
      </p:sp>
      <p:sp>
        <p:nvSpPr>
          <p:cNvPr id="7" name="圆角矩形 5"/>
          <p:cNvSpPr>
            <a:spLocks noChangeArrowheads="1"/>
          </p:cNvSpPr>
          <p:nvPr/>
        </p:nvSpPr>
        <p:spPr bwMode="auto">
          <a:xfrm>
            <a:off x="7833632" y="2365829"/>
            <a:ext cx="1005568" cy="246743"/>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smtClean="0">
              <a:solidFill>
                <a:srgbClr val="4B4B4B"/>
              </a:solidFill>
              <a:latin typeface="Arial"/>
              <a:ea typeface="宋体" pitchFamily="2" charset="-122"/>
              <a:cs typeface="Arial" pitchFamily="34" charset="0"/>
            </a:endParaRPr>
          </a:p>
        </p:txBody>
      </p:sp>
      <p:sp>
        <p:nvSpPr>
          <p:cNvPr id="9" name="圆角矩形 5"/>
          <p:cNvSpPr>
            <a:spLocks noChangeArrowheads="1"/>
          </p:cNvSpPr>
          <p:nvPr/>
        </p:nvSpPr>
        <p:spPr bwMode="auto">
          <a:xfrm>
            <a:off x="107950" y="1922684"/>
            <a:ext cx="1082221" cy="239945"/>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smtClean="0">
              <a:solidFill>
                <a:srgbClr val="4B4B4B"/>
              </a:solidFill>
              <a:latin typeface="Arial"/>
              <a:ea typeface="宋体" pitchFamily="2" charset="-122"/>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377371" y="0"/>
            <a:ext cx="7852229" cy="6275245"/>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6" name="标题 1"/>
          <p:cNvSpPr txBox="1">
            <a:spLocks/>
          </p:cNvSpPr>
          <p:nvPr/>
        </p:nvSpPr>
        <p:spPr bwMode="auto">
          <a:xfrm>
            <a:off x="2612572" y="377372"/>
            <a:ext cx="6531428" cy="525009"/>
          </a:xfrm>
          <a:prstGeom prst="rect">
            <a:avLst/>
          </a:prstGeom>
          <a:solidFill>
            <a:schemeClr val="tx2"/>
          </a:solidFill>
          <a:ln w="9525">
            <a:noFill/>
            <a:miter lim="800000"/>
            <a:headEnd/>
            <a:tailEnd/>
          </a:ln>
        </p:spPr>
        <p:txBody>
          <a:bodyPr vert="horz" wrap="square" lIns="0" tIns="0" rIns="0" bIns="0" numCol="1" anchor="b" anchorCtr="0" compatLnSpc="1">
            <a:prstTxWarp prst="textNoShape">
              <a:avLst/>
            </a:prstTxWarp>
          </a:bodyPr>
          <a:lstStyle/>
          <a:p>
            <a:pPr algn="ctr" defTabSz="914400" eaLnBrk="0" fontAlgn="base" hangingPunct="0">
              <a:lnSpc>
                <a:spcPct val="90000"/>
              </a:lnSpc>
              <a:spcBef>
                <a:spcPct val="0"/>
              </a:spcBef>
              <a:spcAft>
                <a:spcPct val="0"/>
              </a:spcAft>
              <a:defRPr/>
            </a:pPr>
            <a:r>
              <a:rPr lang="zh-CN" altLang="en-US" sz="2800" kern="0" dirty="0" smtClean="0">
                <a:solidFill>
                  <a:srgbClr val="FFFFFF"/>
                </a:solidFill>
                <a:latin typeface="黑体" pitchFamily="49" charset="-122"/>
                <a:ea typeface="黑体" pitchFamily="49" charset="-122"/>
              </a:rPr>
              <a:t>刊载中国作者文章较多的期刊</a:t>
            </a:r>
            <a:r>
              <a:rPr lang="en-US" altLang="zh-CN" sz="2800" kern="0" dirty="0" smtClean="0">
                <a:solidFill>
                  <a:srgbClr val="FFFFFF"/>
                </a:solidFill>
                <a:latin typeface="黑体" pitchFamily="49" charset="-122"/>
                <a:ea typeface="黑体" pitchFamily="49" charset="-122"/>
              </a:rPr>
              <a:t>(TOP10)</a:t>
            </a:r>
            <a:endParaRPr lang="zh-CN" altLang="en-US" sz="2800" kern="0" dirty="0" smtClean="0">
              <a:solidFill>
                <a:srgbClr val="FFFFFF"/>
              </a:solidFill>
              <a:ea typeface="宋体" pitchFamily="2" charset="-122"/>
            </a:endParaRPr>
          </a:p>
        </p:txBody>
      </p:sp>
      <p:sp>
        <p:nvSpPr>
          <p:cNvPr id="7" name="圆角矩形 5"/>
          <p:cNvSpPr>
            <a:spLocks noChangeArrowheads="1"/>
          </p:cNvSpPr>
          <p:nvPr/>
        </p:nvSpPr>
        <p:spPr bwMode="auto">
          <a:xfrm>
            <a:off x="2867025" y="4032251"/>
            <a:ext cx="2822575" cy="234950"/>
          </a:xfrm>
          <a:prstGeom prst="roundRect">
            <a:avLst>
              <a:gd name="adj" fmla="val 16667"/>
            </a:avLst>
          </a:prstGeom>
          <a:noFill/>
          <a:ln w="25400" algn="ctr">
            <a:solidFill>
              <a:schemeClr val="tx2"/>
            </a:solidFill>
            <a:round/>
            <a:headEnd/>
            <a:tailEnd/>
          </a:ln>
        </p:spPr>
        <p:txBody>
          <a:bodyPr vert="eaVert" wrap="none" anchor="ctr"/>
          <a:lstStyle/>
          <a:p>
            <a:pPr algn="ctr" defTabSz="914400" fontAlgn="base">
              <a:spcBef>
                <a:spcPct val="0"/>
              </a:spcBef>
              <a:spcAft>
                <a:spcPct val="0"/>
              </a:spcAft>
            </a:pPr>
            <a:endParaRPr lang="zh-CN" altLang="en-US">
              <a:solidFill>
                <a:srgbClr val="4B4B4B"/>
              </a:solidFill>
            </a:endParaRPr>
          </a:p>
        </p:txBody>
      </p:sp>
      <p:sp>
        <p:nvSpPr>
          <p:cNvPr id="8" name="圆角矩形 6"/>
          <p:cNvSpPr/>
          <p:nvPr/>
        </p:nvSpPr>
        <p:spPr bwMode="auto">
          <a:xfrm>
            <a:off x="5192168" y="5082769"/>
            <a:ext cx="3771900" cy="1441450"/>
          </a:xfrm>
          <a:prstGeom prst="roundRect">
            <a:avLst/>
          </a:prstGeom>
          <a:solidFill>
            <a:schemeClr val="tx2">
              <a:lumMod val="40000"/>
              <a:lumOff val="60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none" anchor="ctr"/>
          <a:lstStyle/>
          <a:p>
            <a:pPr defTabSz="914400" fontAlgn="base">
              <a:spcBef>
                <a:spcPct val="0"/>
              </a:spcBef>
              <a:spcAft>
                <a:spcPct val="0"/>
              </a:spcAft>
              <a:defRPr/>
            </a:pPr>
            <a:endParaRPr lang="en-US" altLang="zh-CN" b="1" dirty="0">
              <a:solidFill>
                <a:srgbClr val="236402"/>
              </a:solidFill>
            </a:endParaRPr>
          </a:p>
          <a:p>
            <a:pPr defTabSz="914400" fontAlgn="base">
              <a:lnSpc>
                <a:spcPct val="120000"/>
              </a:lnSpc>
              <a:spcBef>
                <a:spcPct val="0"/>
              </a:spcBef>
              <a:spcAft>
                <a:spcPct val="0"/>
              </a:spcAft>
              <a:defRPr/>
            </a:pPr>
            <a:r>
              <a:rPr lang="zh-CN" altLang="en-US" b="1" dirty="0">
                <a:solidFill>
                  <a:srgbClr val="4B4B4B"/>
                </a:solidFill>
                <a:latin typeface="宋体" pitchFamily="2" charset="-122"/>
              </a:rPr>
              <a:t>来源期刊：</a:t>
            </a:r>
            <a:endParaRPr lang="en-US" altLang="zh-CN" b="1" dirty="0">
              <a:solidFill>
                <a:srgbClr val="4B4B4B"/>
              </a:solidFill>
              <a:latin typeface="宋体" pitchFamily="2" charset="-122"/>
            </a:endParaRPr>
          </a:p>
          <a:p>
            <a:pPr defTabSz="914400" fontAlgn="base">
              <a:lnSpc>
                <a:spcPct val="120000"/>
              </a:lnSpc>
              <a:spcBef>
                <a:spcPct val="0"/>
              </a:spcBef>
              <a:spcAft>
                <a:spcPct val="0"/>
              </a:spcAft>
              <a:buFontTx/>
              <a:buChar char="-"/>
              <a:defRPr/>
            </a:pPr>
            <a:r>
              <a:rPr lang="zh-CN" altLang="en-US" b="1" dirty="0">
                <a:solidFill>
                  <a:srgbClr val="4B4B4B"/>
                </a:solidFill>
                <a:latin typeface="宋体" pitchFamily="2" charset="-122"/>
              </a:rPr>
              <a:t> 发现相关的学术期刊进行投稿</a:t>
            </a:r>
          </a:p>
          <a:p>
            <a:pPr defTabSz="914400" fontAlgn="base">
              <a:lnSpc>
                <a:spcPct val="120000"/>
              </a:lnSpc>
              <a:spcBef>
                <a:spcPct val="0"/>
              </a:spcBef>
              <a:spcAft>
                <a:spcPct val="0"/>
              </a:spcAft>
              <a:buFontTx/>
              <a:buChar char="-"/>
              <a:defRPr/>
            </a:pPr>
            <a:r>
              <a:rPr lang="en-US" altLang="zh-CN" b="1" dirty="0">
                <a:solidFill>
                  <a:srgbClr val="4B4B4B"/>
                </a:solidFill>
                <a:latin typeface="宋体" pitchFamily="2" charset="-122"/>
              </a:rPr>
              <a:t> </a:t>
            </a:r>
            <a:r>
              <a:rPr lang="zh-CN" altLang="en-US" b="1" dirty="0">
                <a:solidFill>
                  <a:srgbClr val="4B4B4B"/>
                </a:solidFill>
                <a:latin typeface="宋体" pitchFamily="2" charset="-122"/>
              </a:rPr>
              <a:t>分析备选期刊的录用倾向性</a:t>
            </a:r>
            <a:endParaRPr lang="en-US" altLang="zh-CN" b="1" dirty="0">
              <a:solidFill>
                <a:srgbClr val="4B4B4B"/>
              </a:solidFill>
              <a:latin typeface="宋体" pitchFamily="2" charset="-122"/>
            </a:endParaRPr>
          </a:p>
          <a:p>
            <a:pPr defTabSz="914400" fontAlgn="base">
              <a:lnSpc>
                <a:spcPct val="120000"/>
              </a:lnSpc>
              <a:spcBef>
                <a:spcPct val="0"/>
              </a:spcBef>
              <a:spcAft>
                <a:spcPct val="0"/>
              </a:spcAft>
              <a:buFontTx/>
              <a:buChar char="-"/>
              <a:defRPr/>
            </a:pPr>
            <a:r>
              <a:rPr lang="en-US" altLang="zh-CN" b="1" dirty="0">
                <a:solidFill>
                  <a:srgbClr val="4B4B4B"/>
                </a:solidFill>
                <a:latin typeface="宋体" pitchFamily="2" charset="-122"/>
              </a:rPr>
              <a:t> </a:t>
            </a:r>
            <a:r>
              <a:rPr lang="en-US" altLang="zh-CN" b="1" dirty="0" smtClean="0">
                <a:solidFill>
                  <a:srgbClr val="4B4B4B"/>
                </a:solidFill>
                <a:latin typeface="宋体" pitchFamily="2" charset="-122"/>
              </a:rPr>
              <a:t>……</a:t>
            </a:r>
            <a:endParaRPr lang="zh-CN" altLang="en-US" b="1" dirty="0">
              <a:solidFill>
                <a:srgbClr val="4B4B4B"/>
              </a:solidFill>
              <a:latin typeface="宋体" pitchFamily="2" charset="-122"/>
            </a:endParaRPr>
          </a:p>
          <a:p>
            <a:pPr algn="ctr" defTabSz="914400" fontAlgn="base">
              <a:spcBef>
                <a:spcPct val="0"/>
              </a:spcBef>
              <a:spcAft>
                <a:spcPct val="0"/>
              </a:spcAft>
              <a:defRPr/>
            </a:pPr>
            <a:endParaRPr lang="zh-CN" altLang="en-US" dirty="0">
              <a:solidFill>
                <a:srgbClr val="4B4B4B"/>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24770" y="508001"/>
            <a:ext cx="8819230" cy="5341256"/>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6" name="圆角矩形 9"/>
          <p:cNvSpPr>
            <a:spLocks noChangeArrowheads="1"/>
          </p:cNvSpPr>
          <p:nvPr/>
        </p:nvSpPr>
        <p:spPr bwMode="auto">
          <a:xfrm>
            <a:off x="2268538" y="2177147"/>
            <a:ext cx="6585176" cy="3643082"/>
          </a:xfrm>
          <a:prstGeom prst="roundRect">
            <a:avLst>
              <a:gd name="adj" fmla="val 16667"/>
            </a:avLst>
          </a:prstGeom>
          <a:noFill/>
          <a:ln w="25400" algn="ctr">
            <a:solidFill>
              <a:schemeClr val="tx2"/>
            </a:solidFill>
            <a:round/>
            <a:headEnd/>
            <a:tailEnd/>
          </a:ln>
        </p:spPr>
        <p:txBody>
          <a:bodyPr vert="eaVert" wrap="none" anchor="ctr"/>
          <a:lstStyle/>
          <a:p>
            <a:pPr algn="ctr" defTabSz="914400" fontAlgn="base">
              <a:spcBef>
                <a:spcPct val="0"/>
              </a:spcBef>
              <a:spcAft>
                <a:spcPct val="0"/>
              </a:spcAft>
            </a:pPr>
            <a:endParaRPr lang="zh-CN" altLang="en-US">
              <a:solidFill>
                <a:srgbClr val="4B4B4B"/>
              </a:solidFill>
            </a:endParaRPr>
          </a:p>
        </p:txBody>
      </p:sp>
      <p:pic>
        <p:nvPicPr>
          <p:cNvPr id="7" name="图片 4" descr="小手.jpg"/>
          <p:cNvPicPr>
            <a:picLocks noChangeAspect="1"/>
          </p:cNvPicPr>
          <p:nvPr/>
        </p:nvPicPr>
        <p:blipFill>
          <a:blip r:embed="rId3" cstate="print"/>
          <a:stretch>
            <a:fillRect/>
          </a:stretch>
        </p:blipFill>
        <p:spPr>
          <a:xfrm>
            <a:off x="5124276" y="2579398"/>
            <a:ext cx="395834" cy="477329"/>
          </a:xfrm>
          <a:prstGeom prst="rect">
            <a:avLst/>
          </a:prstGeom>
        </p:spPr>
      </p:pic>
      <p:sp>
        <p:nvSpPr>
          <p:cNvPr id="8" name="Rounded Rectangle 7"/>
          <p:cNvSpPr/>
          <p:nvPr/>
        </p:nvSpPr>
        <p:spPr bwMode="auto">
          <a:xfrm>
            <a:off x="4268458" y="5645423"/>
            <a:ext cx="3786969" cy="973096"/>
          </a:xfrm>
          <a:prstGeom prst="roundRect">
            <a:avLst/>
          </a:prstGeom>
          <a:solidFill>
            <a:schemeClr val="tx2"/>
          </a:solidFill>
          <a:ln>
            <a:noFill/>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1"/>
          </a:lnRef>
          <a:fillRef idx="3">
            <a:schemeClr val="accent1"/>
          </a:fillRef>
          <a:effectRef idx="3">
            <a:schemeClr val="accent1"/>
          </a:effectRef>
          <a:fontRef idx="minor">
            <a:schemeClr val="lt1"/>
          </a:fontRef>
        </p:style>
        <p:txBody>
          <a:bodyPr lIns="0" tIns="0" rIns="182880" bIns="0"/>
          <a:lstStyle/>
          <a:p>
            <a:pPr defTabSz="914400" fontAlgn="base">
              <a:spcAft>
                <a:spcPct val="0"/>
              </a:spcAft>
              <a:defRPr/>
            </a:pPr>
            <a:r>
              <a:rPr lang="zh-CN" altLang="en-US" dirty="0" smtClean="0">
                <a:solidFill>
                  <a:srgbClr val="FFFFFF"/>
                </a:solidFill>
                <a:latin typeface="Microsoft YaHei" pitchFamily="34" charset="-122"/>
                <a:ea typeface="Microsoft YaHei" pitchFamily="34" charset="-122"/>
              </a:rPr>
              <a:t>看标题和摘要，捕捉期刊录用稿件特点和倾向。如果要获得该期刊的影响因子，可进入全记录页面</a:t>
            </a:r>
            <a:endParaRPr lang="en-US" dirty="0">
              <a:solidFill>
                <a:srgbClr val="4B4B4B"/>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0" y="0"/>
            <a:ext cx="8940800" cy="6945260"/>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6" name="圆角矩形 9"/>
          <p:cNvSpPr>
            <a:spLocks noChangeArrowheads="1"/>
          </p:cNvSpPr>
          <p:nvPr/>
        </p:nvSpPr>
        <p:spPr bwMode="auto">
          <a:xfrm>
            <a:off x="0" y="2510972"/>
            <a:ext cx="1088571" cy="246743"/>
          </a:xfrm>
          <a:prstGeom prst="roundRect">
            <a:avLst>
              <a:gd name="adj" fmla="val 16667"/>
            </a:avLst>
          </a:prstGeom>
          <a:noFill/>
          <a:ln w="25400" algn="ctr">
            <a:solidFill>
              <a:schemeClr val="tx2"/>
            </a:solidFill>
            <a:round/>
            <a:headEnd/>
            <a:tailEnd/>
          </a:ln>
        </p:spPr>
        <p:txBody>
          <a:bodyPr vert="eaVert" wrap="none" anchor="ctr"/>
          <a:lstStyle/>
          <a:p>
            <a:pPr algn="ctr" defTabSz="914400" fontAlgn="base">
              <a:spcBef>
                <a:spcPct val="0"/>
              </a:spcBef>
              <a:spcAft>
                <a:spcPct val="0"/>
              </a:spcAft>
            </a:pPr>
            <a:endParaRPr lang="zh-CN" altLang="en-US">
              <a:solidFill>
                <a:srgbClr val="4B4B4B"/>
              </a:solidFill>
            </a:endParaRPr>
          </a:p>
        </p:txBody>
      </p:sp>
      <p:pic>
        <p:nvPicPr>
          <p:cNvPr id="19459" name="Picture 3"/>
          <p:cNvPicPr>
            <a:picLocks noChangeAspect="1" noChangeArrowheads="1"/>
          </p:cNvPicPr>
          <p:nvPr/>
        </p:nvPicPr>
        <p:blipFill>
          <a:blip r:embed="rId3" cstate="print"/>
          <a:srcRect/>
          <a:stretch>
            <a:fillRect/>
          </a:stretch>
        </p:blipFill>
        <p:spPr bwMode="auto">
          <a:xfrm>
            <a:off x="1303565" y="2090057"/>
            <a:ext cx="3980196" cy="4238172"/>
          </a:xfrm>
          <a:prstGeom prst="rect">
            <a:avLst/>
          </a:prstGeom>
          <a:noFill/>
          <a:ln w="9525">
            <a:solidFill>
              <a:schemeClr val="tx2"/>
            </a:solidFill>
            <a:miter lim="800000"/>
            <a:headEnd/>
            <a:tailEnd/>
          </a:ln>
        </p:spPr>
      </p:pic>
      <p:sp>
        <p:nvSpPr>
          <p:cNvPr id="7" name="矩形标注 6"/>
          <p:cNvSpPr/>
          <p:nvPr/>
        </p:nvSpPr>
        <p:spPr>
          <a:xfrm>
            <a:off x="1930398" y="797946"/>
            <a:ext cx="4634413" cy="1148214"/>
          </a:xfrm>
          <a:prstGeom prst="wedgeRectCallout">
            <a:avLst>
              <a:gd name="adj1" fmla="val 377"/>
              <a:gd name="adj2" fmla="val 107605"/>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a:defRPr/>
            </a:pPr>
            <a:r>
              <a:rPr lang="zh-CN" altLang="en-US" sz="1600" dirty="0" smtClean="0">
                <a:solidFill>
                  <a:srgbClr val="FFFFFF"/>
                </a:solidFill>
                <a:ea typeface="黑体" pitchFamily="49" charset="-122"/>
              </a:rPr>
              <a:t>可通过全记录页面中的“查看期刊信息</a:t>
            </a:r>
            <a:r>
              <a:rPr lang="en-US" altLang="zh-CN" sz="1600" dirty="0" smtClean="0">
                <a:solidFill>
                  <a:srgbClr val="FFFFFF"/>
                </a:solidFill>
                <a:ea typeface="黑体" pitchFamily="49" charset="-122"/>
              </a:rPr>
              <a:t>”</a:t>
            </a:r>
            <a:r>
              <a:rPr lang="zh-CN" altLang="en-US" sz="1600" dirty="0" smtClean="0">
                <a:solidFill>
                  <a:srgbClr val="FFFFFF"/>
                </a:solidFill>
                <a:ea typeface="黑体" pitchFamily="49" charset="-122"/>
              </a:rPr>
              <a:t>或页面下方与</a:t>
            </a:r>
            <a:r>
              <a:rPr lang="en-US" altLang="zh-CN" sz="1600" dirty="0" smtClean="0">
                <a:solidFill>
                  <a:srgbClr val="FFFFFF"/>
                </a:solidFill>
                <a:ea typeface="黑体" pitchFamily="49" charset="-122"/>
              </a:rPr>
              <a:t>Journal citation Report</a:t>
            </a:r>
            <a:r>
              <a:rPr lang="zh-CN" altLang="en-US" sz="1600" dirty="0" smtClean="0">
                <a:solidFill>
                  <a:srgbClr val="FFFFFF"/>
                </a:solidFill>
                <a:ea typeface="黑体" pitchFamily="49" charset="-122"/>
              </a:rPr>
              <a:t>的链接（后者需要具有</a:t>
            </a:r>
            <a:r>
              <a:rPr lang="en-US" altLang="zh-CN" sz="1600" dirty="0" smtClean="0">
                <a:solidFill>
                  <a:srgbClr val="FFFFFF"/>
                </a:solidFill>
                <a:ea typeface="黑体" pitchFamily="49" charset="-122"/>
              </a:rPr>
              <a:t>JCR</a:t>
            </a:r>
            <a:r>
              <a:rPr lang="zh-CN" altLang="en-US" sz="1600" dirty="0" smtClean="0">
                <a:solidFill>
                  <a:srgbClr val="FFFFFF"/>
                </a:solidFill>
                <a:ea typeface="黑体" pitchFamily="49" charset="-122"/>
              </a:rPr>
              <a:t>访问权限）查看影响因子、区间排名和出版周期等信息</a:t>
            </a:r>
            <a:endParaRPr lang="zh-CN" altLang="en-US" sz="1600" dirty="0">
              <a:solidFill>
                <a:srgbClr val="FFFFFF"/>
              </a:solidFill>
              <a:ea typeface="黑体" pitchFamily="49"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barn(inHorizontal)">
                                      <p:cBhvr>
                                        <p:cTn id="12" dur="500"/>
                                        <p:tgtEl>
                                          <p:spTgt spid="1945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cstate="print"/>
          <a:srcRect/>
          <a:stretch>
            <a:fillRect/>
          </a:stretch>
        </p:blipFill>
        <p:spPr bwMode="auto">
          <a:xfrm>
            <a:off x="306389" y="3208322"/>
            <a:ext cx="5179124" cy="3286821"/>
          </a:xfrm>
          <a:prstGeom prst="rect">
            <a:avLst/>
          </a:prstGeom>
          <a:noFill/>
          <a:ln w="9525">
            <a:noFill/>
            <a:miter lim="800000"/>
            <a:headEnd/>
            <a:tailEnd/>
          </a:ln>
        </p:spPr>
      </p:pic>
      <p:pic>
        <p:nvPicPr>
          <p:cNvPr id="20482" name="Picture 2"/>
          <p:cNvPicPr>
            <a:picLocks noChangeAspect="1" noChangeArrowheads="1"/>
          </p:cNvPicPr>
          <p:nvPr/>
        </p:nvPicPr>
        <p:blipFill>
          <a:blip r:embed="rId4" cstate="print"/>
          <a:srcRect/>
          <a:stretch>
            <a:fillRect/>
          </a:stretch>
        </p:blipFill>
        <p:spPr bwMode="auto">
          <a:xfrm>
            <a:off x="566057" y="27218"/>
            <a:ext cx="7953829" cy="4000729"/>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7" name="矩形标注 6"/>
          <p:cNvSpPr/>
          <p:nvPr/>
        </p:nvSpPr>
        <p:spPr>
          <a:xfrm>
            <a:off x="5515429" y="4673600"/>
            <a:ext cx="3628571" cy="1088571"/>
          </a:xfrm>
          <a:prstGeom prst="wedgeRectCallout">
            <a:avLst>
              <a:gd name="adj1" fmla="val -31970"/>
              <a:gd name="adj2" fmla="val -103728"/>
            </a:avLst>
          </a:prstGeom>
          <a:solidFill>
            <a:schemeClr val="tx2"/>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600" dirty="0" smtClean="0">
                <a:solidFill>
                  <a:srgbClr val="FFFFFF"/>
                </a:solidFill>
                <a:ea typeface="黑体" pitchFamily="49" charset="-122"/>
              </a:rPr>
              <a:t>期刊</a:t>
            </a:r>
            <a:r>
              <a:rPr lang="en-US" altLang="zh-CN" sz="1600" dirty="0" smtClean="0">
                <a:solidFill>
                  <a:srgbClr val="FFFFFF"/>
                </a:solidFill>
                <a:ea typeface="黑体" pitchFamily="49" charset="-122"/>
              </a:rPr>
              <a:t>《</a:t>
            </a:r>
            <a:r>
              <a:rPr lang="en-US" altLang="en-US" sz="1600" dirty="0" smtClean="0">
                <a:solidFill>
                  <a:srgbClr val="FFFFFF"/>
                </a:solidFill>
                <a:ea typeface="黑体" pitchFamily="49" charset="-122"/>
              </a:rPr>
              <a:t> JOURNAL OF ETHNOPHARMACOLOGY</a:t>
            </a:r>
            <a:r>
              <a:rPr lang="en-US" altLang="zh-CN" sz="1600" dirty="0" smtClean="0">
                <a:solidFill>
                  <a:srgbClr val="FFFFFF"/>
                </a:solidFill>
                <a:ea typeface="黑体" pitchFamily="49" charset="-122"/>
              </a:rPr>
              <a:t>》</a:t>
            </a:r>
            <a:r>
              <a:rPr lang="zh-CN" altLang="en-US" sz="1600" dirty="0" smtClean="0">
                <a:solidFill>
                  <a:srgbClr val="FFFFFF"/>
                </a:solidFill>
                <a:ea typeface="黑体" pitchFamily="49" charset="-122"/>
              </a:rPr>
              <a:t>在</a:t>
            </a:r>
            <a:r>
              <a:rPr lang="en-US" altLang="zh-CN" sz="1600" dirty="0" smtClean="0">
                <a:solidFill>
                  <a:srgbClr val="FFFFFF"/>
                </a:solidFill>
                <a:ea typeface="黑体" pitchFamily="49" charset="-122"/>
              </a:rPr>
              <a:t>JCR</a:t>
            </a:r>
            <a:r>
              <a:rPr lang="zh-CN" altLang="en-US" sz="1600" dirty="0" smtClean="0">
                <a:solidFill>
                  <a:srgbClr val="FFFFFF"/>
                </a:solidFill>
                <a:ea typeface="黑体" pitchFamily="49" charset="-122"/>
              </a:rPr>
              <a:t>数据库中的部分信息</a:t>
            </a:r>
            <a:endParaRPr lang="zh-CN" altLang="en-US" sz="1600" dirty="0">
              <a:solidFill>
                <a:srgbClr val="FFFFFF"/>
              </a:solidFill>
              <a:ea typeface="黑体" pitchFamily="49" charset="-122"/>
            </a:endParaRPr>
          </a:p>
        </p:txBody>
      </p:sp>
      <p:sp>
        <p:nvSpPr>
          <p:cNvPr id="6" name="圆角矩形 9"/>
          <p:cNvSpPr>
            <a:spLocks noChangeArrowheads="1"/>
          </p:cNvSpPr>
          <p:nvPr/>
        </p:nvSpPr>
        <p:spPr bwMode="auto">
          <a:xfrm>
            <a:off x="6560454" y="3744691"/>
            <a:ext cx="1088571" cy="246743"/>
          </a:xfrm>
          <a:prstGeom prst="roundRect">
            <a:avLst>
              <a:gd name="adj" fmla="val 16667"/>
            </a:avLst>
          </a:prstGeom>
          <a:noFill/>
          <a:ln w="25400" algn="ctr">
            <a:solidFill>
              <a:schemeClr val="tx2"/>
            </a:solidFill>
            <a:round/>
            <a:headEnd/>
            <a:tailEnd/>
          </a:ln>
        </p:spPr>
        <p:txBody>
          <a:bodyPr vert="eaVert" wrap="none" anchor="ctr"/>
          <a:lstStyle/>
          <a:p>
            <a:pPr algn="ctr" defTabSz="914400" fontAlgn="base">
              <a:spcBef>
                <a:spcPct val="0"/>
              </a:spcBef>
              <a:spcAft>
                <a:spcPct val="0"/>
              </a:spcAft>
            </a:pPr>
            <a:endParaRPr lang="zh-CN" altLang="en-US">
              <a:solidFill>
                <a:srgbClr val="4B4B4B"/>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68740" y="3234518"/>
            <a:ext cx="7132320" cy="91440"/>
          </a:xfrm>
          <a:prstGeom prst="rect">
            <a:avLst/>
          </a:prstGeom>
          <a:gradFill flip="none" rotWithShape="1">
            <a:gsLst>
              <a:gs pos="14000">
                <a:schemeClr val="tx2">
                  <a:alpha val="61000"/>
                </a:schemeClr>
              </a:gs>
              <a:gs pos="48000">
                <a:srgbClr val="92D050"/>
              </a:gs>
              <a:gs pos="100000">
                <a:srgbClr val="156B1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Line Callout 1 19"/>
          <p:cNvSpPr/>
          <p:nvPr/>
        </p:nvSpPr>
        <p:spPr>
          <a:xfrm>
            <a:off x="395783" y="3657595"/>
            <a:ext cx="1310185" cy="709687"/>
          </a:xfrm>
          <a:prstGeom prst="borderCallout1">
            <a:avLst>
              <a:gd name="adj1" fmla="val -11553"/>
              <a:gd name="adj2" fmla="val 43722"/>
              <a:gd name="adj3" fmla="val -81441"/>
              <a:gd name="adj4" fmla="val 43859"/>
            </a:avLst>
          </a:prstGeom>
          <a:noFill/>
          <a:ln>
            <a:solidFill>
              <a:srgbClr val="78A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4B4B4B"/>
                </a:solidFill>
              </a:rPr>
              <a:t>SCI/SSCI</a:t>
            </a:r>
          </a:p>
          <a:p>
            <a:pPr algn="ctr"/>
            <a:r>
              <a:rPr lang="en-US" dirty="0" smtClean="0">
                <a:solidFill>
                  <a:srgbClr val="4B4B4B"/>
                </a:solidFill>
              </a:rPr>
              <a:t>1900</a:t>
            </a:r>
            <a:endParaRPr lang="en-US" dirty="0">
              <a:solidFill>
                <a:srgbClr val="4B4B4B"/>
              </a:solidFill>
            </a:endParaRPr>
          </a:p>
        </p:txBody>
      </p:sp>
      <p:sp>
        <p:nvSpPr>
          <p:cNvPr id="21" name="Line Callout 1 20"/>
          <p:cNvSpPr/>
          <p:nvPr/>
        </p:nvSpPr>
        <p:spPr>
          <a:xfrm>
            <a:off x="3946476" y="3632571"/>
            <a:ext cx="1310185" cy="709687"/>
          </a:xfrm>
          <a:prstGeom prst="borderCallout1">
            <a:avLst>
              <a:gd name="adj1" fmla="val -11553"/>
              <a:gd name="adj2" fmla="val 43722"/>
              <a:gd name="adj3" fmla="val -81441"/>
              <a:gd name="adj4" fmla="val 43859"/>
            </a:avLst>
          </a:prstGeom>
          <a:noFill/>
          <a:ln>
            <a:solidFill>
              <a:srgbClr val="78A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4B4B4B"/>
                </a:solidFill>
              </a:rPr>
              <a:t>A&amp;HCI</a:t>
            </a:r>
          </a:p>
          <a:p>
            <a:pPr algn="ctr"/>
            <a:r>
              <a:rPr lang="en-US" dirty="0" smtClean="0">
                <a:solidFill>
                  <a:srgbClr val="4B4B4B"/>
                </a:solidFill>
              </a:rPr>
              <a:t>1975</a:t>
            </a:r>
            <a:endParaRPr lang="en-US" dirty="0">
              <a:solidFill>
                <a:srgbClr val="4B4B4B"/>
              </a:solidFill>
            </a:endParaRPr>
          </a:p>
        </p:txBody>
      </p:sp>
      <p:sp>
        <p:nvSpPr>
          <p:cNvPr id="22" name="Line Callout 1 21"/>
          <p:cNvSpPr/>
          <p:nvPr/>
        </p:nvSpPr>
        <p:spPr>
          <a:xfrm>
            <a:off x="5422710" y="3621197"/>
            <a:ext cx="1310185" cy="709687"/>
          </a:xfrm>
          <a:prstGeom prst="borderCallout1">
            <a:avLst>
              <a:gd name="adj1" fmla="val -11553"/>
              <a:gd name="adj2" fmla="val 43722"/>
              <a:gd name="adj3" fmla="val -81441"/>
              <a:gd name="adj4" fmla="val 4385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4B4B4B"/>
                </a:solidFill>
              </a:rPr>
              <a:t>CPCI</a:t>
            </a:r>
          </a:p>
          <a:p>
            <a:pPr algn="ctr"/>
            <a:r>
              <a:rPr lang="en-US" dirty="0" smtClean="0">
                <a:solidFill>
                  <a:srgbClr val="4B4B4B"/>
                </a:solidFill>
              </a:rPr>
              <a:t>1990</a:t>
            </a:r>
            <a:endParaRPr lang="en-US" dirty="0">
              <a:solidFill>
                <a:srgbClr val="4B4B4B"/>
              </a:solidFill>
            </a:endParaRPr>
          </a:p>
        </p:txBody>
      </p:sp>
      <p:sp>
        <p:nvSpPr>
          <p:cNvPr id="23" name="Line Callout 1 22"/>
          <p:cNvSpPr/>
          <p:nvPr/>
        </p:nvSpPr>
        <p:spPr>
          <a:xfrm>
            <a:off x="6844352" y="3609820"/>
            <a:ext cx="1310185" cy="709687"/>
          </a:xfrm>
          <a:prstGeom prst="borderCallout1">
            <a:avLst>
              <a:gd name="adj1" fmla="val -11553"/>
              <a:gd name="adj2" fmla="val 43722"/>
              <a:gd name="adj3" fmla="val -81441"/>
              <a:gd name="adj4" fmla="val 4385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4B4B4B"/>
                </a:solidFill>
              </a:rPr>
              <a:t>BkCI</a:t>
            </a:r>
            <a:endParaRPr lang="en-US" dirty="0" smtClean="0">
              <a:solidFill>
                <a:srgbClr val="4B4B4B"/>
              </a:solidFill>
            </a:endParaRPr>
          </a:p>
          <a:p>
            <a:pPr algn="ctr"/>
            <a:r>
              <a:rPr lang="en-US" dirty="0" smtClean="0">
                <a:solidFill>
                  <a:srgbClr val="4B4B4B"/>
                </a:solidFill>
              </a:rPr>
              <a:t>2005</a:t>
            </a:r>
            <a:endParaRPr lang="en-US" dirty="0">
              <a:solidFill>
                <a:srgbClr val="4B4B4B"/>
              </a:solidFill>
            </a:endParaRPr>
          </a:p>
        </p:txBody>
      </p:sp>
      <p:sp>
        <p:nvSpPr>
          <p:cNvPr id="9" name="Title 8"/>
          <p:cNvSpPr>
            <a:spLocks noGrp="1"/>
          </p:cNvSpPr>
          <p:nvPr>
            <p:ph type="title"/>
          </p:nvPr>
        </p:nvSpPr>
        <p:spPr/>
        <p:txBody>
          <a:bodyPr/>
          <a:lstStyle/>
          <a:p>
            <a:endParaRPr lang="en-US"/>
          </a:p>
        </p:txBody>
      </p:sp>
      <p:sp>
        <p:nvSpPr>
          <p:cNvPr id="11" name="标题 1"/>
          <p:cNvSpPr txBox="1">
            <a:spLocks/>
          </p:cNvSpPr>
          <p:nvPr/>
        </p:nvSpPr>
        <p:spPr bwMode="auto">
          <a:xfrm>
            <a:off x="539750" y="476250"/>
            <a:ext cx="8135938" cy="836613"/>
          </a:xfrm>
          <a:prstGeom prst="rect">
            <a:avLst/>
          </a:prstGeom>
          <a:noFill/>
          <a:ln w="9525">
            <a:noFill/>
            <a:miter lim="800000"/>
            <a:headEnd/>
            <a:tailEnd/>
          </a:ln>
        </p:spPr>
        <p:txBody>
          <a:bodyPr lIns="0" tIns="0" rIns="0" bIns="0" anchor="b"/>
          <a:lstStyle/>
          <a:p>
            <a:pPr marL="0" lvl="1" eaLnBrk="0" hangingPunct="0">
              <a:lnSpc>
                <a:spcPct val="90000"/>
              </a:lnSpc>
            </a:pPr>
            <a:r>
              <a:rPr lang="en-US" altLang="zh-CN" sz="3200" dirty="0">
                <a:solidFill>
                  <a:srgbClr val="FF8000"/>
                </a:solidFill>
                <a:latin typeface="微软雅黑" pitchFamily="34" charset="-122"/>
                <a:ea typeface="微软雅黑" pitchFamily="34" charset="-122"/>
              </a:rPr>
              <a:t>Web of </a:t>
            </a:r>
            <a:r>
              <a:rPr lang="en-US" altLang="zh-CN" sz="3200" dirty="0" err="1">
                <a:solidFill>
                  <a:srgbClr val="FF8000"/>
                </a:solidFill>
                <a:latin typeface="微软雅黑" pitchFamily="34" charset="-122"/>
                <a:ea typeface="微软雅黑" pitchFamily="34" charset="-122"/>
              </a:rPr>
              <a:t>Science</a:t>
            </a:r>
            <a:r>
              <a:rPr lang="en-US" altLang="zh-CN" sz="3200" baseline="30000" dirty="0" err="1">
                <a:solidFill>
                  <a:srgbClr val="FF8000"/>
                </a:solidFill>
                <a:latin typeface="微软雅黑" pitchFamily="34" charset="-122"/>
                <a:ea typeface="微软雅黑" pitchFamily="34" charset="-122"/>
              </a:rPr>
              <a:t>TM</a:t>
            </a:r>
            <a:r>
              <a:rPr lang="zh-CN" altLang="en-US" sz="3200" dirty="0">
                <a:solidFill>
                  <a:srgbClr val="FF8000"/>
                </a:solidFill>
                <a:latin typeface="微软雅黑" pitchFamily="34" charset="-122"/>
                <a:ea typeface="微软雅黑" pitchFamily="34" charset="-122"/>
              </a:rPr>
              <a:t>核心合</a:t>
            </a:r>
            <a:r>
              <a:rPr lang="zh-CN" altLang="en-US" sz="3200" dirty="0" smtClean="0">
                <a:solidFill>
                  <a:srgbClr val="FF8000"/>
                </a:solidFill>
                <a:latin typeface="微软雅黑" pitchFamily="34" charset="-122"/>
                <a:ea typeface="微软雅黑" pitchFamily="34" charset="-122"/>
              </a:rPr>
              <a:t>集</a:t>
            </a:r>
            <a:r>
              <a:rPr lang="en-US" altLang="zh-CN" sz="3200" dirty="0" smtClean="0">
                <a:solidFill>
                  <a:srgbClr val="FF8000"/>
                </a:solidFill>
                <a:latin typeface="微软雅黑" pitchFamily="34" charset="-122"/>
                <a:ea typeface="微软雅黑" pitchFamily="34" charset="-122"/>
              </a:rPr>
              <a:t>——</a:t>
            </a:r>
            <a:r>
              <a:rPr lang="zh-CN" altLang="en-US" sz="3200" dirty="0">
                <a:solidFill>
                  <a:srgbClr val="FF8000"/>
                </a:solidFill>
                <a:latin typeface="微软雅黑" pitchFamily="34" charset="-122"/>
                <a:ea typeface="微软雅黑" pitchFamily="34" charset="-122"/>
              </a:rPr>
              <a:t>深度</a:t>
            </a:r>
          </a:p>
        </p:txBody>
      </p:sp>
      <p:sp>
        <p:nvSpPr>
          <p:cNvPr id="10" name="Rounded Rectangle 9"/>
          <p:cNvSpPr/>
          <p:nvPr/>
        </p:nvSpPr>
        <p:spPr>
          <a:xfrm>
            <a:off x="7117662" y="42772"/>
            <a:ext cx="1764402" cy="33485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zh-CN" altLang="en-US" sz="1600" b="1" dirty="0" smtClean="0">
                <a:solidFill>
                  <a:srgbClr val="FF8000"/>
                </a:solidFill>
              </a:rPr>
              <a:t>认识</a:t>
            </a:r>
            <a:r>
              <a:rPr lang="en-US" altLang="zh-CN" sz="1600" b="1" dirty="0" smtClean="0">
                <a:solidFill>
                  <a:srgbClr val="FF8000"/>
                </a:solidFill>
              </a:rPr>
              <a:t>SCI</a:t>
            </a:r>
            <a:endParaRPr lang="en-US" sz="1600" b="1" dirty="0">
              <a:solidFill>
                <a:srgbClr val="FF8000"/>
              </a:solidFill>
            </a:endParaRPr>
          </a:p>
        </p:txBody>
      </p:sp>
      <p:sp>
        <p:nvSpPr>
          <p:cNvPr id="12" name="TextBox 11"/>
          <p:cNvSpPr txBox="1"/>
          <p:nvPr/>
        </p:nvSpPr>
        <p:spPr>
          <a:xfrm>
            <a:off x="899885" y="4862285"/>
            <a:ext cx="3120571" cy="14773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kern="0" dirty="0" smtClean="0">
                <a:latin typeface="Arial"/>
              </a:rPr>
              <a:t>上海中医药大学的资源深度：</a:t>
            </a:r>
            <a:endParaRPr lang="en-US" altLang="zh-CN" kern="0" dirty="0" smtClean="0">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lang="en-US" altLang="zh-CN" kern="0" dirty="0" smtClean="0">
                <a:latin typeface="Arial"/>
              </a:rPr>
              <a:t>SCI:1992</a:t>
            </a:r>
            <a:r>
              <a:rPr lang="zh-CN" altLang="en-US" kern="0" dirty="0" smtClean="0">
                <a:latin typeface="Arial"/>
              </a:rPr>
              <a:t>年</a:t>
            </a:r>
            <a:endParaRPr lang="en-US" altLang="zh-CN" kern="0" dirty="0" smtClean="0">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altLang="zh-CN" kern="0" dirty="0" smtClean="0">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altLang="zh-CN" kern="0" dirty="0" smtClean="0">
              <a:latin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zh-CN" altLang="en-US" kern="0" dirty="0" smtClean="0">
              <a:latin typeface="Arial"/>
            </a:endParaRPr>
          </a:p>
        </p:txBody>
      </p:sp>
    </p:spTree>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 y="288221"/>
            <a:ext cx="4853356" cy="886397"/>
          </a:xfrm>
          <a:prstGeom prst="rect">
            <a:avLst/>
          </a:prstGeom>
          <a:solidFill>
            <a:schemeClr val="bg1"/>
          </a:solidFill>
        </p:spPr>
        <p:txBody>
          <a:bodyPr wrap="square" lIns="457200" rIns="457200" bIns="228600" rtlCol="0" anchor="t">
            <a:spAutoFit/>
          </a:bodyPr>
          <a:lstStyle/>
          <a:p>
            <a:pPr algn="ctr" defTabSz="457200" fontAlgn="auto">
              <a:lnSpc>
                <a:spcPct val="90000"/>
              </a:lnSpc>
              <a:spcBef>
                <a:spcPts val="0"/>
              </a:spcBef>
              <a:spcAft>
                <a:spcPts val="0"/>
              </a:spcAft>
            </a:pPr>
            <a:r>
              <a:rPr lang="zh-CN" altLang="en-US" sz="4400" spc="300" dirty="0" smtClean="0">
                <a:solidFill>
                  <a:srgbClr val="E16C22"/>
                </a:solidFill>
                <a:latin typeface="微软雅黑" pitchFamily="34" charset="-122"/>
                <a:ea typeface="微软雅黑" pitchFamily="34" charset="-122"/>
                <a:cs typeface="Arial"/>
              </a:rPr>
              <a:t>写作</a:t>
            </a:r>
            <a:endParaRPr lang="en-US" altLang="en-US" sz="4400" spc="300" dirty="0" smtClean="0">
              <a:solidFill>
                <a:srgbClr val="E16C22"/>
              </a:solidFill>
              <a:latin typeface="微软雅黑" pitchFamily="34" charset="-122"/>
              <a:ea typeface="微软雅黑" pitchFamily="34" charset="-122"/>
              <a:cs typeface="Arial"/>
            </a:endParaRPr>
          </a:p>
        </p:txBody>
      </p:sp>
      <p:sp>
        <p:nvSpPr>
          <p:cNvPr id="3" name="Rectangle 2"/>
          <p:cNvSpPr/>
          <p:nvPr/>
        </p:nvSpPr>
        <p:spPr>
          <a:xfrm>
            <a:off x="561349" y="944834"/>
            <a:ext cx="3803815" cy="2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en-US" altLang="zh-CN" sz="1500" spc="600" dirty="0" err="1" smtClean="0">
                <a:solidFill>
                  <a:srgbClr val="404040"/>
                </a:solidFill>
                <a:latin typeface="Arial"/>
                <a:cs typeface="Arial"/>
              </a:rPr>
              <a:t>EndNote</a:t>
            </a:r>
            <a:r>
              <a:rPr lang="zh-CN" altLang="en-US" sz="1500" spc="600" dirty="0" smtClean="0">
                <a:solidFill>
                  <a:srgbClr val="404040"/>
                </a:solidFill>
                <a:latin typeface="Arial"/>
                <a:cs typeface="Arial"/>
              </a:rPr>
              <a:t>提高效率</a:t>
            </a:r>
            <a:endParaRPr lang="en-US" sz="1500" spc="600" dirty="0">
              <a:solidFill>
                <a:srgbClr val="404040"/>
              </a:solidFill>
              <a:latin typeface="Arial"/>
              <a:cs typeface="Arial"/>
            </a:endParaRPr>
          </a:p>
        </p:txBody>
      </p:sp>
      <p:sp>
        <p:nvSpPr>
          <p:cNvPr id="4" name="TextBox 3"/>
          <p:cNvSpPr txBox="1"/>
          <p:nvPr/>
        </p:nvSpPr>
        <p:spPr>
          <a:xfrm>
            <a:off x="82723" y="6585519"/>
            <a:ext cx="2550353" cy="215444"/>
          </a:xfrm>
          <a:prstGeom prst="rect">
            <a:avLst/>
          </a:prstGeom>
          <a:noFill/>
        </p:spPr>
        <p:txBody>
          <a:bodyPr wrap="square" rtlCol="0">
            <a:spAutoFit/>
          </a:bodyPr>
          <a:lstStyle/>
          <a:p>
            <a:pPr defTabSz="457200" fontAlgn="auto">
              <a:spcBef>
                <a:spcPts val="0"/>
              </a:spcBef>
              <a:spcAft>
                <a:spcPts val="0"/>
              </a:spcAft>
            </a:pPr>
            <a:r>
              <a:rPr lang="en-US" sz="800" dirty="0">
                <a:solidFill>
                  <a:srgbClr val="EEECE1">
                    <a:lumMod val="25000"/>
                  </a:srgbClr>
                </a:solidFill>
                <a:latin typeface="Arial"/>
                <a:cs typeface="Arial"/>
              </a:rPr>
              <a:t>REUTERS/</a:t>
            </a:r>
            <a:r>
              <a:rPr lang="en-US" sz="800" dirty="0" err="1">
                <a:solidFill>
                  <a:srgbClr val="EEECE1">
                    <a:lumMod val="25000"/>
                  </a:srgbClr>
                </a:solidFill>
                <a:latin typeface="Arial"/>
                <a:cs typeface="Arial"/>
              </a:rPr>
              <a:t>Jitendra</a:t>
            </a:r>
            <a:r>
              <a:rPr lang="en-US" sz="800" dirty="0">
                <a:solidFill>
                  <a:srgbClr val="EEECE1">
                    <a:lumMod val="25000"/>
                  </a:srgbClr>
                </a:solidFill>
                <a:latin typeface="Arial"/>
                <a:cs typeface="Arial"/>
              </a:rPr>
              <a:t> </a:t>
            </a:r>
            <a:r>
              <a:rPr lang="en-US" sz="800" dirty="0" err="1">
                <a:solidFill>
                  <a:srgbClr val="EEECE1">
                    <a:lumMod val="25000"/>
                  </a:srgbClr>
                </a:solidFill>
                <a:latin typeface="Arial"/>
                <a:cs typeface="Arial"/>
              </a:rPr>
              <a:t>Prakash</a:t>
            </a:r>
            <a:endParaRPr lang="en-US" sz="800" dirty="0">
              <a:solidFill>
                <a:srgbClr val="EEECE1">
                  <a:lumMod val="25000"/>
                </a:srgbClr>
              </a:solidFill>
              <a:latin typeface="Arial"/>
              <a:cs typeface="Arial"/>
            </a:endParaRPr>
          </a:p>
        </p:txBody>
      </p:sp>
    </p:spTree>
    <p:extLst>
      <p:ext uri="{BB962C8B-B14F-4D97-AF65-F5344CB8AC3E}">
        <p14:creationId xmlns="" xmlns:p14="http://schemas.microsoft.com/office/powerpoint/2010/main" val="166902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descr="保存检索式和跟踪.jpg"/>
          <p:cNvPicPr>
            <a:picLocks noChangeAspect="1"/>
          </p:cNvPicPr>
          <p:nvPr/>
        </p:nvPicPr>
        <p:blipFill>
          <a:blip r:embed="rId3" cstate="print"/>
          <a:srcRect/>
          <a:stretch>
            <a:fillRect/>
          </a:stretch>
        </p:blipFill>
        <p:spPr bwMode="auto">
          <a:xfrm>
            <a:off x="0" y="1196975"/>
            <a:ext cx="9144000" cy="4752975"/>
          </a:xfrm>
          <a:prstGeom prst="rect">
            <a:avLst/>
          </a:prstGeom>
          <a:noFill/>
          <a:ln w="9525">
            <a:noFill/>
            <a:miter lim="800000"/>
            <a:headEnd/>
            <a:tailEnd/>
          </a:ln>
        </p:spPr>
      </p:pic>
      <p:sp>
        <p:nvSpPr>
          <p:cNvPr id="23556" name="标题 1"/>
          <p:cNvSpPr>
            <a:spLocks noGrp="1"/>
          </p:cNvSpPr>
          <p:nvPr>
            <p:ph type="title"/>
          </p:nvPr>
        </p:nvSpPr>
        <p:spPr>
          <a:xfrm>
            <a:off x="900113" y="260350"/>
            <a:ext cx="7369175" cy="693738"/>
          </a:xfrm>
        </p:spPr>
        <p:txBody>
          <a:bodyPr/>
          <a:lstStyle/>
          <a:p>
            <a:r>
              <a:rPr lang="zh-CN" altLang="en-US" sz="3200" dirty="0" smtClean="0">
                <a:latin typeface="Microsoft YaHei" pitchFamily="34" charset="-122"/>
                <a:ea typeface="Microsoft YaHei" pitchFamily="34" charset="-122"/>
              </a:rPr>
              <a:t>文献管理工具</a:t>
            </a:r>
            <a:r>
              <a:rPr lang="en-US" altLang="zh-CN" sz="3200" dirty="0" smtClean="0">
                <a:latin typeface="Microsoft YaHei" pitchFamily="34" charset="-122"/>
                <a:ea typeface="Microsoft YaHei" pitchFamily="34" charset="-122"/>
              </a:rPr>
              <a:t>——</a:t>
            </a:r>
            <a:r>
              <a:rPr lang="en-US" altLang="zh-CN" sz="3200" dirty="0" err="1" smtClean="0">
                <a:latin typeface="Microsoft YaHei" pitchFamily="34" charset="-122"/>
                <a:ea typeface="Microsoft YaHei" pitchFamily="34" charset="-122"/>
              </a:rPr>
              <a:t>EndNote</a:t>
            </a:r>
            <a:r>
              <a:rPr lang="en-US" altLang="zh-CN" sz="3200" baseline="30000" dirty="0" smtClean="0">
                <a:latin typeface="Microsoft YaHei" pitchFamily="34" charset="-122"/>
                <a:ea typeface="Microsoft YaHei" pitchFamily="34" charset="-122"/>
              </a:rPr>
              <a:t>®</a:t>
            </a:r>
            <a:r>
              <a:rPr lang="en-US" altLang="zh-CN" sz="3200" dirty="0" smtClean="0">
                <a:latin typeface="Microsoft YaHei" pitchFamily="34" charset="-122"/>
                <a:ea typeface="Microsoft YaHei" pitchFamily="34" charset="-122"/>
              </a:rPr>
              <a:t> </a:t>
            </a:r>
            <a:r>
              <a:rPr lang="zh-CN" altLang="en-US" sz="3200" dirty="0" smtClean="0">
                <a:latin typeface="Microsoft YaHei" pitchFamily="34" charset="-122"/>
                <a:ea typeface="Microsoft YaHei" pitchFamily="34" charset="-122"/>
              </a:rPr>
              <a:t>网络版</a:t>
            </a:r>
          </a:p>
        </p:txBody>
      </p:sp>
      <p:pic>
        <p:nvPicPr>
          <p:cNvPr id="19" name="Picture 5"/>
          <p:cNvPicPr>
            <a:picLocks noChangeAspect="1" noChangeArrowheads="1"/>
          </p:cNvPicPr>
          <p:nvPr/>
        </p:nvPicPr>
        <p:blipFill>
          <a:blip r:embed="rId4" cstate="print"/>
          <a:srcRect/>
          <a:stretch>
            <a:fillRect/>
          </a:stretch>
        </p:blipFill>
        <p:spPr bwMode="auto">
          <a:xfrm rot="19733810">
            <a:off x="4184650" y="1171575"/>
            <a:ext cx="720725" cy="931863"/>
          </a:xfrm>
          <a:prstGeom prst="rect">
            <a:avLst/>
          </a:prstGeom>
          <a:ln>
            <a:noFill/>
          </a:ln>
          <a:effectLst>
            <a:outerShdw blurRad="292100" dist="139700" dir="2700000" algn="tl" rotWithShape="0">
              <a:srgbClr val="333333">
                <a:alpha val="65000"/>
              </a:srgbClr>
            </a:outerShdw>
          </a:effectLst>
        </p:spPr>
      </p:pic>
      <p:pic>
        <p:nvPicPr>
          <p:cNvPr id="20" name="Picture 6"/>
          <p:cNvPicPr>
            <a:picLocks noChangeAspect="1" noChangeArrowheads="1"/>
          </p:cNvPicPr>
          <p:nvPr/>
        </p:nvPicPr>
        <p:blipFill>
          <a:blip r:embed="rId5" cstate="print"/>
          <a:srcRect/>
          <a:stretch>
            <a:fillRect/>
          </a:stretch>
        </p:blipFill>
        <p:spPr bwMode="auto">
          <a:xfrm rot="-1860000">
            <a:off x="4184650" y="1171575"/>
            <a:ext cx="719138" cy="931863"/>
          </a:xfrm>
          <a:prstGeom prst="rect">
            <a:avLst/>
          </a:prstGeom>
          <a:noFill/>
          <a:ln w="9525">
            <a:noFill/>
            <a:miter lim="800000"/>
            <a:headEnd/>
            <a:tailEnd/>
          </a:ln>
        </p:spPr>
      </p:pic>
      <p:pic>
        <p:nvPicPr>
          <p:cNvPr id="21" name="Picture 6"/>
          <p:cNvPicPr>
            <a:picLocks noChangeAspect="1" noChangeArrowheads="1"/>
          </p:cNvPicPr>
          <p:nvPr/>
        </p:nvPicPr>
        <p:blipFill>
          <a:blip r:embed="rId5" cstate="print"/>
          <a:srcRect/>
          <a:stretch>
            <a:fillRect/>
          </a:stretch>
        </p:blipFill>
        <p:spPr bwMode="auto">
          <a:xfrm rot="-1860000">
            <a:off x="6848475" y="3116263"/>
            <a:ext cx="720725" cy="9318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20"/>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20"/>
                                        </p:tgtEl>
                                        <p:attrNameLst>
                                          <p:attrName>style.visibility</p:attrName>
                                        </p:attrNameLst>
                                      </p:cBhvr>
                                      <p:to>
                                        <p:strVal val="hidden"/>
                                      </p:to>
                                    </p:set>
                                  </p:childTnLst>
                                </p:cTn>
                              </p:par>
                            </p:childTnLst>
                          </p:cTn>
                        </p:par>
                        <p:par>
                          <p:cTn id="18" fill="hold">
                            <p:stCondLst>
                              <p:cond delay="1500"/>
                            </p:stCondLst>
                            <p:childTnLst>
                              <p:par>
                                <p:cTn id="19" presetID="49" presetClass="path" presetSubtype="0" accel="50000" decel="50000" fill="hold" nodeType="afterEffect">
                                  <p:stCondLst>
                                    <p:cond delay="1000"/>
                                  </p:stCondLst>
                                  <p:childTnLst>
                                    <p:animMotion origin="layout" path="M 1.38889E-6 2.59259E-6 L 0.29427 0.2824 " pathEditMode="relative" rAng="0" ptsTypes="AA">
                                      <p:cBhvr>
                                        <p:cTn id="20" dur="1000" fill="hold"/>
                                        <p:tgtEl>
                                          <p:spTgt spid="19"/>
                                        </p:tgtEl>
                                        <p:attrNameLst>
                                          <p:attrName>ppt_x</p:attrName>
                                          <p:attrName>ppt_y</p:attrName>
                                        </p:attrNameLst>
                                      </p:cBhvr>
                                      <p:rCtr x="147" y="141"/>
                                    </p:animMotion>
                                  </p:childTnLst>
                                </p:cTn>
                              </p:par>
                            </p:childTnLst>
                          </p:cTn>
                        </p:par>
                        <p:par>
                          <p:cTn id="21" fill="hold">
                            <p:stCondLst>
                              <p:cond delay="3500"/>
                            </p:stCondLst>
                            <p:childTnLst>
                              <p:par>
                                <p:cTn id="22" presetID="1"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p:stCondLst>
                              <p:cond delay="3500"/>
                            </p:stCondLst>
                            <p:childTnLst>
                              <p:par>
                                <p:cTn id="25" presetID="35" presetClass="emph" presetSubtype="0" fill="hold" nodeType="afterEffect">
                                  <p:stCondLst>
                                    <p:cond delay="0"/>
                                  </p:stCondLst>
                                  <p:childTnLst>
                                    <p:anim calcmode="discrete" valueType="str">
                                      <p:cBhvr>
                                        <p:cTn id="26" dur="500" fill="hold"/>
                                        <p:tgtEl>
                                          <p:spTgt spid="21"/>
                                        </p:tgtEl>
                                        <p:attrNameLst>
                                          <p:attrName>style.visibility</p:attrName>
                                        </p:attrNameLst>
                                      </p:cBhvr>
                                      <p:tavLst>
                                        <p:tav tm="0">
                                          <p:val>
                                            <p:strVal val="hidden"/>
                                          </p:val>
                                        </p:tav>
                                        <p:tav tm="50000">
                                          <p:val>
                                            <p:strVal val="visible"/>
                                          </p:val>
                                        </p:tav>
                                      </p:tavLst>
                                    </p:anim>
                                  </p:childTnLst>
                                </p:cTn>
                              </p:par>
                            </p:childTnLst>
                          </p:cTn>
                        </p:par>
                        <p:par>
                          <p:cTn id="27" fill="hold">
                            <p:stCondLst>
                              <p:cond delay="4000"/>
                            </p:stCondLst>
                            <p:childTnLst>
                              <p:par>
                                <p:cTn id="28" presetID="1" presetClass="exit" presetSubtype="0" fill="hold" nodeType="afterEffect">
                                  <p:stCondLst>
                                    <p:cond delay="0"/>
                                  </p:stCondLst>
                                  <p:childTnLst>
                                    <p:set>
                                      <p:cBhvr>
                                        <p:cTn id="2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Content Placeholder 2"/>
          <p:cNvSpPr>
            <a:spLocks noGrp="1"/>
          </p:cNvSpPr>
          <p:nvPr>
            <p:ph idx="1"/>
          </p:nvPr>
        </p:nvSpPr>
        <p:spPr/>
        <p:txBody>
          <a:bodyPr/>
          <a:lstStyle/>
          <a:p>
            <a:endParaRPr lang="en-US" smtClean="0"/>
          </a:p>
        </p:txBody>
      </p:sp>
      <p:sp>
        <p:nvSpPr>
          <p:cNvPr id="24580" name="标题 1"/>
          <p:cNvSpPr>
            <a:spLocks noGrp="1"/>
          </p:cNvSpPr>
          <p:nvPr>
            <p:ph type="title"/>
          </p:nvPr>
        </p:nvSpPr>
        <p:spPr/>
        <p:txBody>
          <a:bodyPr/>
          <a:lstStyle/>
          <a:p>
            <a:r>
              <a:rPr lang="zh-CN" altLang="en-US" sz="3200" dirty="0" smtClean="0">
                <a:latin typeface="Microsoft YaHei" pitchFamily="34" charset="-122"/>
                <a:ea typeface="Microsoft YaHei" pitchFamily="34" charset="-122"/>
              </a:rPr>
              <a:t>文献管理工具</a:t>
            </a:r>
            <a:r>
              <a:rPr lang="en-US" altLang="zh-CN" sz="3200" dirty="0" smtClean="0">
                <a:latin typeface="Microsoft YaHei" pitchFamily="34" charset="-122"/>
                <a:ea typeface="Microsoft YaHei" pitchFamily="34" charset="-122"/>
              </a:rPr>
              <a:t>——</a:t>
            </a:r>
            <a:r>
              <a:rPr lang="en-US" altLang="zh-CN" sz="3200" dirty="0" err="1" smtClean="0">
                <a:latin typeface="Microsoft YaHei" pitchFamily="34" charset="-122"/>
                <a:ea typeface="Microsoft YaHei" pitchFamily="34" charset="-122"/>
              </a:rPr>
              <a:t>EndNote</a:t>
            </a:r>
            <a:r>
              <a:rPr lang="en-US" altLang="zh-CN" sz="3200" baseline="30000" dirty="0" smtClean="0">
                <a:latin typeface="Microsoft YaHei" pitchFamily="34" charset="-122"/>
                <a:ea typeface="Microsoft YaHei" pitchFamily="34" charset="-122"/>
              </a:rPr>
              <a:t>®</a:t>
            </a:r>
            <a:r>
              <a:rPr lang="en-US" altLang="zh-CN" sz="3200" dirty="0" smtClean="0">
                <a:latin typeface="Microsoft YaHei" pitchFamily="34" charset="-122"/>
                <a:ea typeface="Microsoft YaHei" pitchFamily="34" charset="-122"/>
              </a:rPr>
              <a:t> </a:t>
            </a:r>
            <a:r>
              <a:rPr lang="zh-CN" altLang="en-US" sz="3200" dirty="0" smtClean="0">
                <a:latin typeface="Microsoft YaHei" pitchFamily="34" charset="-122"/>
                <a:ea typeface="Microsoft YaHei" pitchFamily="34" charset="-122"/>
              </a:rPr>
              <a:t>网络版</a:t>
            </a:r>
          </a:p>
        </p:txBody>
      </p:sp>
      <p:pic>
        <p:nvPicPr>
          <p:cNvPr id="6" name="Picture 5" descr="检索results.JPG"/>
          <p:cNvPicPr>
            <a:picLocks noChangeAspect="1"/>
          </p:cNvPicPr>
          <p:nvPr/>
        </p:nvPicPr>
        <p:blipFill>
          <a:blip r:embed="rId2" cstate="print"/>
          <a:srcRect/>
          <a:stretch>
            <a:fillRect/>
          </a:stretch>
        </p:blipFill>
        <p:spPr bwMode="auto">
          <a:xfrm>
            <a:off x="0" y="1369785"/>
            <a:ext cx="9144000" cy="4997450"/>
          </a:xfrm>
          <a:prstGeom prst="rect">
            <a:avLst/>
          </a:prstGeom>
          <a:noFill/>
          <a:ln w="9525">
            <a:noFill/>
            <a:miter lim="800000"/>
            <a:headEnd/>
            <a:tailEnd/>
          </a:ln>
        </p:spPr>
      </p:pic>
      <p:sp>
        <p:nvSpPr>
          <p:cNvPr id="7" name="圆角矩形 21"/>
          <p:cNvSpPr>
            <a:spLocks noChangeArrowheads="1"/>
          </p:cNvSpPr>
          <p:nvPr/>
        </p:nvSpPr>
        <p:spPr bwMode="auto">
          <a:xfrm>
            <a:off x="2268538" y="3689350"/>
            <a:ext cx="498475" cy="2447925"/>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8" name="Picture 7" descr="C:\Program Files (x86)\Microsoft Office\MEDIA\OFFICE12\Bullets\BD21301_.gif"/>
          <p:cNvPicPr>
            <a:picLocks noChangeAspect="1" noChangeArrowheads="1"/>
          </p:cNvPicPr>
          <p:nvPr/>
        </p:nvPicPr>
        <p:blipFill>
          <a:blip r:embed="rId3" cstate="print"/>
          <a:srcRect/>
          <a:stretch>
            <a:fillRect/>
          </a:stretch>
        </p:blipFill>
        <p:spPr bwMode="auto">
          <a:xfrm>
            <a:off x="2360613" y="3852863"/>
            <a:ext cx="123825" cy="123825"/>
          </a:xfrm>
          <a:prstGeom prst="rect">
            <a:avLst/>
          </a:prstGeom>
          <a:noFill/>
          <a:ln w="9525">
            <a:noFill/>
            <a:miter lim="800000"/>
            <a:headEnd/>
            <a:tailEnd/>
          </a:ln>
        </p:spPr>
      </p:pic>
      <p:pic>
        <p:nvPicPr>
          <p:cNvPr id="9" name="Picture 8" descr="C:\Program Files (x86)\Microsoft Office\MEDIA\OFFICE12\Bullets\BD21301_.gif"/>
          <p:cNvPicPr>
            <a:picLocks noChangeAspect="1" noChangeArrowheads="1"/>
          </p:cNvPicPr>
          <p:nvPr/>
        </p:nvPicPr>
        <p:blipFill>
          <a:blip r:embed="rId3" cstate="print"/>
          <a:srcRect/>
          <a:stretch>
            <a:fillRect/>
          </a:stretch>
        </p:blipFill>
        <p:spPr bwMode="auto">
          <a:xfrm>
            <a:off x="2339975" y="4860925"/>
            <a:ext cx="123825" cy="123825"/>
          </a:xfrm>
          <a:prstGeom prst="rect">
            <a:avLst/>
          </a:prstGeom>
          <a:noFill/>
          <a:ln w="9525">
            <a:noFill/>
            <a:miter lim="800000"/>
            <a:headEnd/>
            <a:tailEnd/>
          </a:ln>
        </p:spPr>
      </p:pic>
      <p:pic>
        <p:nvPicPr>
          <p:cNvPr id="10" name="Picture 9" descr="C:\Program Files (x86)\Microsoft Office\MEDIA\OFFICE12\Bullets\BD21301_.gif"/>
          <p:cNvPicPr>
            <a:picLocks noChangeAspect="1" noChangeArrowheads="1"/>
          </p:cNvPicPr>
          <p:nvPr/>
        </p:nvPicPr>
        <p:blipFill>
          <a:blip r:embed="rId3" cstate="print"/>
          <a:srcRect/>
          <a:stretch>
            <a:fillRect/>
          </a:stretch>
        </p:blipFill>
        <p:spPr bwMode="auto">
          <a:xfrm>
            <a:off x="2360613" y="5724525"/>
            <a:ext cx="123825" cy="123825"/>
          </a:xfrm>
          <a:prstGeom prst="rect">
            <a:avLst/>
          </a:prstGeom>
          <a:noFill/>
          <a:ln w="9525">
            <a:noFill/>
            <a:miter lim="800000"/>
            <a:headEnd/>
            <a:tailEnd/>
          </a:ln>
        </p:spPr>
      </p:pic>
      <p:pic>
        <p:nvPicPr>
          <p:cNvPr id="11" name="Picture 10" descr="endnotebaocun.jpg"/>
          <p:cNvPicPr>
            <a:picLocks noChangeAspect="1"/>
          </p:cNvPicPr>
          <p:nvPr/>
        </p:nvPicPr>
        <p:blipFill>
          <a:blip r:embed="rId4" cstate="print"/>
          <a:stretch>
            <a:fillRect/>
          </a:stretch>
        </p:blipFill>
        <p:spPr>
          <a:xfrm>
            <a:off x="3851275" y="3616325"/>
            <a:ext cx="1762125" cy="1333500"/>
          </a:xfrm>
          <a:prstGeom prst="rect">
            <a:avLst/>
          </a:prstGeom>
          <a:ln>
            <a:noFill/>
          </a:ln>
          <a:effectLst>
            <a:outerShdw blurRad="292100" dist="139700" dir="2700000" algn="tl" rotWithShape="0">
              <a:srgbClr val="333333">
                <a:alpha val="65000"/>
              </a:srgbClr>
            </a:outerShdw>
          </a:effectLst>
        </p:spPr>
      </p:pic>
      <p:sp>
        <p:nvSpPr>
          <p:cNvPr id="12" name="圆角矩形 21"/>
          <p:cNvSpPr>
            <a:spLocks noChangeArrowheads="1"/>
          </p:cNvSpPr>
          <p:nvPr/>
        </p:nvSpPr>
        <p:spPr bwMode="auto">
          <a:xfrm>
            <a:off x="3924300" y="3616325"/>
            <a:ext cx="1439863"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p>
        </p:txBody>
      </p:sp>
      <p:pic>
        <p:nvPicPr>
          <p:cNvPr id="13" name="Picture 12" descr="点击ENDNOTE.jpg"/>
          <p:cNvPicPr>
            <a:picLocks noChangeAspect="1"/>
          </p:cNvPicPr>
          <p:nvPr/>
        </p:nvPicPr>
        <p:blipFill>
          <a:blip r:embed="rId5" cstate="print"/>
          <a:stretch>
            <a:fillRect/>
          </a:stretch>
        </p:blipFill>
        <p:spPr>
          <a:xfrm>
            <a:off x="7019925" y="2708275"/>
            <a:ext cx="1689100" cy="1511300"/>
          </a:xfrm>
          <a:prstGeom prst="rect">
            <a:avLst/>
          </a:prstGeom>
          <a:ln>
            <a:noFill/>
          </a:ln>
          <a:effectLst>
            <a:outerShdw blurRad="292100" dist="139700" dir="2700000" algn="tl" rotWithShape="0">
              <a:srgbClr val="333333">
                <a:alpha val="65000"/>
              </a:srgbClr>
            </a:outerShdw>
          </a:effectLst>
        </p:spPr>
      </p:pic>
      <p:pic>
        <p:nvPicPr>
          <p:cNvPr id="14" name="Picture 5"/>
          <p:cNvPicPr>
            <a:picLocks noChangeAspect="1" noChangeArrowheads="1"/>
          </p:cNvPicPr>
          <p:nvPr/>
        </p:nvPicPr>
        <p:blipFill>
          <a:blip r:embed="rId6" cstate="print"/>
          <a:srcRect/>
          <a:stretch>
            <a:fillRect/>
          </a:stretch>
        </p:blipFill>
        <p:spPr bwMode="auto">
          <a:xfrm rot="19733810">
            <a:off x="7353300" y="2366963"/>
            <a:ext cx="719138" cy="931862"/>
          </a:xfrm>
          <a:prstGeom prst="rect">
            <a:avLst/>
          </a:prstGeom>
          <a:ln>
            <a:noFill/>
          </a:ln>
          <a:effectLst>
            <a:outerShdw blurRad="292100" dist="139700" dir="2700000" algn="tl" rotWithShape="0">
              <a:srgbClr val="333333">
                <a:alpha val="65000"/>
              </a:srgbClr>
            </a:outerShdw>
          </a:effectLst>
        </p:spPr>
      </p:pic>
      <p:pic>
        <p:nvPicPr>
          <p:cNvPr id="15" name="Picture 6"/>
          <p:cNvPicPr>
            <a:picLocks noChangeAspect="1" noChangeArrowheads="1"/>
          </p:cNvPicPr>
          <p:nvPr/>
        </p:nvPicPr>
        <p:blipFill>
          <a:blip r:embed="rId7" cstate="print"/>
          <a:srcRect/>
          <a:stretch>
            <a:fillRect/>
          </a:stretch>
        </p:blipFill>
        <p:spPr bwMode="auto">
          <a:xfrm rot="-1860000">
            <a:off x="7353300" y="2395538"/>
            <a:ext cx="719138" cy="931862"/>
          </a:xfrm>
          <a:prstGeom prst="rect">
            <a:avLst/>
          </a:prstGeom>
          <a:noFill/>
          <a:ln w="9525">
            <a:noFill/>
            <a:miter lim="800000"/>
            <a:headEnd/>
            <a:tailEnd/>
          </a:ln>
        </p:spPr>
      </p:pic>
      <p:pic>
        <p:nvPicPr>
          <p:cNvPr id="16" name="Picture 5"/>
          <p:cNvPicPr>
            <a:picLocks noChangeAspect="1" noChangeArrowheads="1"/>
          </p:cNvPicPr>
          <p:nvPr/>
        </p:nvPicPr>
        <p:blipFill>
          <a:blip r:embed="rId6" cstate="print"/>
          <a:srcRect/>
          <a:stretch>
            <a:fillRect/>
          </a:stretch>
        </p:blipFill>
        <p:spPr bwMode="auto">
          <a:xfrm rot="19733810">
            <a:off x="4689475" y="3619500"/>
            <a:ext cx="719138" cy="931863"/>
          </a:xfrm>
          <a:prstGeom prst="rect">
            <a:avLst/>
          </a:prstGeom>
          <a:ln>
            <a:noFill/>
          </a:ln>
          <a:effectLst>
            <a:outerShdw blurRad="292100" dist="139700" dir="2700000" algn="tl" rotWithShape="0">
              <a:srgbClr val="333333">
                <a:alpha val="65000"/>
              </a:srgbClr>
            </a:outerShdw>
          </a:effectLst>
        </p:spPr>
      </p:pic>
      <p:pic>
        <p:nvPicPr>
          <p:cNvPr id="17" name="Picture 6"/>
          <p:cNvPicPr>
            <a:picLocks noChangeAspect="1" noChangeArrowheads="1"/>
          </p:cNvPicPr>
          <p:nvPr/>
        </p:nvPicPr>
        <p:blipFill>
          <a:blip r:embed="rId7" cstate="print"/>
          <a:srcRect/>
          <a:stretch>
            <a:fillRect/>
          </a:stretch>
        </p:blipFill>
        <p:spPr bwMode="auto">
          <a:xfrm rot="-1860000">
            <a:off x="4687888" y="3619500"/>
            <a:ext cx="720725" cy="931863"/>
          </a:xfrm>
          <a:prstGeom prst="rect">
            <a:avLst/>
          </a:prstGeom>
          <a:noFill/>
          <a:ln w="9525">
            <a:noFill/>
            <a:miter lim="800000"/>
            <a:headEnd/>
            <a:tailEnd/>
          </a:ln>
        </p:spPr>
      </p:pic>
      <p:pic>
        <p:nvPicPr>
          <p:cNvPr id="18" name="Picture 6"/>
          <p:cNvPicPr>
            <a:picLocks noChangeAspect="1" noChangeArrowheads="1"/>
          </p:cNvPicPr>
          <p:nvPr/>
        </p:nvPicPr>
        <p:blipFill>
          <a:blip r:embed="rId7" cstate="print"/>
          <a:srcRect/>
          <a:stretch>
            <a:fillRect/>
          </a:stretch>
        </p:blipFill>
        <p:spPr bwMode="auto">
          <a:xfrm rot="-1860000">
            <a:off x="7929563" y="3332163"/>
            <a:ext cx="719137" cy="9318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lide(fromTop)">
                                      <p:cBhvr>
                                        <p:cTn id="24" dur="500"/>
                                        <p:tgtEl>
                                          <p:spTgt spid="11"/>
                                        </p:tgtEl>
                                      </p:cBhvr>
                                    </p:animEffect>
                                  </p:childTnLst>
                                </p:cTn>
                              </p:par>
                            </p:childTnLst>
                          </p:cTn>
                        </p:par>
                        <p:par>
                          <p:cTn id="25" fill="hold">
                            <p:stCondLst>
                              <p:cond delay="500"/>
                            </p:stCondLst>
                            <p:childTnLst>
                              <p:par>
                                <p:cTn id="26" presetID="8" presetClass="entr" presetSubtype="16"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500"/>
                                        <p:tgtEl>
                                          <p:spTgt spid="12"/>
                                        </p:tgtEl>
                                      </p:cBhvr>
                                    </p:animEffect>
                                  </p:childTnLst>
                                </p:cTn>
                              </p:par>
                            </p:childTnLst>
                          </p:cTn>
                        </p:par>
                        <p:par>
                          <p:cTn id="29" fill="hold">
                            <p:stCondLst>
                              <p:cond delay="1000"/>
                            </p:stCondLst>
                            <p:childTnLst>
                              <p:par>
                                <p:cTn id="30" presetID="1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slide(fromBottom)">
                                      <p:cBhvr>
                                        <p:cTn id="32" dur="500"/>
                                        <p:tgtEl>
                                          <p:spTgt spid="16"/>
                                        </p:tgtEl>
                                      </p:cBhvr>
                                    </p:animEffect>
                                  </p:childTnLst>
                                </p:cTn>
                              </p:par>
                            </p:childTnLst>
                          </p:cTn>
                        </p:par>
                        <p:par>
                          <p:cTn id="33" fill="hold">
                            <p:stCondLst>
                              <p:cond delay="1500"/>
                            </p:stCondLst>
                            <p:childTnLst>
                              <p:par>
                                <p:cTn id="34" presetID="1" presetClass="entr" presetSubtype="0"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1500"/>
                            </p:stCondLst>
                            <p:childTnLst>
                              <p:par>
                                <p:cTn id="37" presetID="35" presetClass="emph" presetSubtype="0" fill="hold" nodeType="afterEffect">
                                  <p:stCondLst>
                                    <p:cond delay="0"/>
                                  </p:stCondLst>
                                  <p:childTnLst>
                                    <p:anim calcmode="discrete" valueType="str">
                                      <p:cBhvr>
                                        <p:cTn id="38" dur="500" fill="hold"/>
                                        <p:tgtEl>
                                          <p:spTgt spid="17"/>
                                        </p:tgtEl>
                                        <p:attrNameLst>
                                          <p:attrName>style.visibility</p:attrName>
                                        </p:attrNameLst>
                                      </p:cBhvr>
                                      <p:tavLst>
                                        <p:tav tm="0">
                                          <p:val>
                                            <p:strVal val="hidden"/>
                                          </p:val>
                                        </p:tav>
                                        <p:tav tm="50000">
                                          <p:val>
                                            <p:strVal val="visible"/>
                                          </p:val>
                                        </p:tav>
                                      </p:tavLst>
                                    </p:anim>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17"/>
                                        </p:tgtEl>
                                        <p:attrNameLst>
                                          <p:attrName>style.visibility</p:attrName>
                                        </p:attrNameLst>
                                      </p:cBhvr>
                                      <p:to>
                                        <p:strVal val="hidden"/>
                                      </p:to>
                                    </p:set>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6"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additive="base">
                                        <p:cTn id="52" dur="1000" fill="hold"/>
                                        <p:tgtEl>
                                          <p:spTgt spid="14"/>
                                        </p:tgtEl>
                                        <p:attrNameLst>
                                          <p:attrName>ppt_x</p:attrName>
                                        </p:attrNameLst>
                                      </p:cBhvr>
                                      <p:tavLst>
                                        <p:tav tm="0">
                                          <p:val>
                                            <p:strVal val="1+#ppt_w/2"/>
                                          </p:val>
                                        </p:tav>
                                        <p:tav tm="100000">
                                          <p:val>
                                            <p:strVal val="#ppt_x"/>
                                          </p:val>
                                        </p:tav>
                                      </p:tavLst>
                                    </p:anim>
                                    <p:anim calcmode="lin" valueType="num">
                                      <p:cBhvr additive="base">
                                        <p:cTn id="53" dur="1000" fill="hold"/>
                                        <p:tgtEl>
                                          <p:spTgt spid="14"/>
                                        </p:tgtEl>
                                        <p:attrNameLst>
                                          <p:attrName>ppt_y</p:attrName>
                                        </p:attrNameLst>
                                      </p:cBhvr>
                                      <p:tavLst>
                                        <p:tav tm="0">
                                          <p:val>
                                            <p:strVal val="1+#ppt_h/2"/>
                                          </p:val>
                                        </p:tav>
                                        <p:tav tm="100000">
                                          <p:val>
                                            <p:strVal val="#ppt_y"/>
                                          </p:val>
                                        </p:tav>
                                      </p:tavLst>
                                    </p:anim>
                                  </p:childTnLst>
                                </p:cTn>
                              </p:par>
                            </p:childTnLst>
                          </p:cTn>
                        </p:par>
                        <p:par>
                          <p:cTn id="54" fill="hold">
                            <p:stCondLst>
                              <p:cond delay="1000"/>
                            </p:stCondLst>
                            <p:childTnLst>
                              <p:par>
                                <p:cTn id="55" presetID="1" presetClass="entr" presetSubtype="0"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par>
                          <p:cTn id="57" fill="hold">
                            <p:stCondLst>
                              <p:cond delay="1000"/>
                            </p:stCondLst>
                            <p:childTnLst>
                              <p:par>
                                <p:cTn id="58" presetID="35" presetClass="emph" presetSubtype="0" fill="hold" nodeType="afterEffect">
                                  <p:stCondLst>
                                    <p:cond delay="0"/>
                                  </p:stCondLst>
                                  <p:childTnLst>
                                    <p:anim calcmode="discrete" valueType="str">
                                      <p:cBhvr>
                                        <p:cTn id="59" dur="500" fill="hold"/>
                                        <p:tgtEl>
                                          <p:spTgt spid="15"/>
                                        </p:tgtEl>
                                        <p:attrNameLst>
                                          <p:attrName>style.visibility</p:attrName>
                                        </p:attrNameLst>
                                      </p:cBhvr>
                                      <p:tavLst>
                                        <p:tav tm="0">
                                          <p:val>
                                            <p:strVal val="hidden"/>
                                          </p:val>
                                        </p:tav>
                                        <p:tav tm="50000">
                                          <p:val>
                                            <p:strVal val="visible"/>
                                          </p:val>
                                        </p:tav>
                                      </p:tavLst>
                                    </p:anim>
                                  </p:childTnLst>
                                </p:cTn>
                              </p:par>
                            </p:childTnLst>
                          </p:cTn>
                        </p:par>
                        <p:par>
                          <p:cTn id="60" fill="hold">
                            <p:stCondLst>
                              <p:cond delay="1500"/>
                            </p:stCondLst>
                            <p:childTnLst>
                              <p:par>
                                <p:cTn id="61" presetID="1" presetClass="exit" presetSubtype="0" fill="hold" nodeType="afterEffect">
                                  <p:stCondLst>
                                    <p:cond delay="0"/>
                                  </p:stCondLst>
                                  <p:childTnLst>
                                    <p:set>
                                      <p:cBhvr>
                                        <p:cTn id="62" dur="1" fill="hold">
                                          <p:stCondLst>
                                            <p:cond delay="0"/>
                                          </p:stCondLst>
                                        </p:cTn>
                                        <p:tgtEl>
                                          <p:spTgt spid="15"/>
                                        </p:tgtEl>
                                        <p:attrNameLst>
                                          <p:attrName>style.visibility</p:attrName>
                                        </p:attrNameLst>
                                      </p:cBhvr>
                                      <p:to>
                                        <p:strVal val="hidden"/>
                                      </p:to>
                                    </p:set>
                                  </p:childTnLst>
                                </p:cTn>
                              </p:par>
                            </p:childTnLst>
                          </p:cTn>
                        </p:par>
                        <p:par>
                          <p:cTn id="63" fill="hold">
                            <p:stCondLst>
                              <p:cond delay="1500"/>
                            </p:stCondLst>
                            <p:childTnLst>
                              <p:par>
                                <p:cTn id="64" presetID="12" presetClass="entr" presetSubtype="1" fill="hold"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slide(fromTop)">
                                      <p:cBhvr>
                                        <p:cTn id="66" dur="500"/>
                                        <p:tgtEl>
                                          <p:spTgt spid="13"/>
                                        </p:tgtEl>
                                      </p:cBhvr>
                                    </p:animEffect>
                                  </p:childTnLst>
                                </p:cTn>
                              </p:par>
                            </p:childTnLst>
                          </p:cTn>
                        </p:par>
                        <p:par>
                          <p:cTn id="67" fill="hold">
                            <p:stCondLst>
                              <p:cond delay="2000"/>
                            </p:stCondLst>
                            <p:childTnLst>
                              <p:par>
                                <p:cTn id="68" presetID="49" presetClass="path" presetSubtype="0" accel="50000" decel="50000" fill="hold" nodeType="afterEffect">
                                  <p:stCondLst>
                                    <p:cond delay="1000"/>
                                  </p:stCondLst>
                                  <p:childTnLst>
                                    <p:animMotion origin="layout" path="M -2.77778E-6 -3.33333E-6 L 0.06615 0.14584 " pathEditMode="relative" rAng="0" ptsTypes="AA">
                                      <p:cBhvr>
                                        <p:cTn id="69" dur="1000" fill="hold"/>
                                        <p:tgtEl>
                                          <p:spTgt spid="14"/>
                                        </p:tgtEl>
                                        <p:attrNameLst>
                                          <p:attrName>ppt_x</p:attrName>
                                          <p:attrName>ppt_y</p:attrName>
                                        </p:attrNameLst>
                                      </p:cBhvr>
                                      <p:rCtr x="33" y="73"/>
                                    </p:animMotion>
                                  </p:childTnLst>
                                </p:cTn>
                              </p:par>
                            </p:childTnLst>
                          </p:cTn>
                        </p:par>
                        <p:par>
                          <p:cTn id="70" fill="hold">
                            <p:stCondLst>
                              <p:cond delay="4000"/>
                            </p:stCondLst>
                            <p:childTnLst>
                              <p:par>
                                <p:cTn id="71" presetID="1" presetClass="entr" presetSubtype="0"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childTnLst>
                          </p:cTn>
                        </p:par>
                        <p:par>
                          <p:cTn id="73" fill="hold">
                            <p:stCondLst>
                              <p:cond delay="4000"/>
                            </p:stCondLst>
                            <p:childTnLst>
                              <p:par>
                                <p:cTn id="74" presetID="35" presetClass="emph" presetSubtype="0" fill="hold" nodeType="afterEffect">
                                  <p:stCondLst>
                                    <p:cond delay="0"/>
                                  </p:stCondLst>
                                  <p:childTnLst>
                                    <p:anim calcmode="discrete" valueType="str">
                                      <p:cBhvr>
                                        <p:cTn id="75" dur="500" fill="hold"/>
                                        <p:tgtEl>
                                          <p:spTgt spid="18"/>
                                        </p:tgtEl>
                                        <p:attrNameLst>
                                          <p:attrName>style.visibility</p:attrName>
                                        </p:attrNameLst>
                                      </p:cBhvr>
                                      <p:tavLst>
                                        <p:tav tm="0">
                                          <p:val>
                                            <p:strVal val="hidden"/>
                                          </p:val>
                                        </p:tav>
                                        <p:tav tm="50000">
                                          <p:val>
                                            <p:strVal val="visible"/>
                                          </p:val>
                                        </p:tav>
                                      </p:tavLst>
                                    </p:anim>
                                  </p:childTnLst>
                                </p:cTn>
                              </p:par>
                            </p:childTnLst>
                          </p:cTn>
                        </p:par>
                        <p:par>
                          <p:cTn id="76" fill="hold">
                            <p:stCondLst>
                              <p:cond delay="4500"/>
                            </p:stCondLst>
                            <p:childTnLst>
                              <p:par>
                                <p:cTn id="77" presetID="1" presetClass="exit" presetSubtype="0" fill="hold" nodeType="afterEffect">
                                  <p:stCondLst>
                                    <p:cond delay="0"/>
                                  </p:stCondLst>
                                  <p:childTnLst>
                                    <p:set>
                                      <p:cBhvr>
                                        <p:cTn id="7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13"/>
          <p:cNvPicPr>
            <a:picLocks noChangeAspect="1" noChangeArrowheads="1"/>
          </p:cNvPicPr>
          <p:nvPr/>
        </p:nvPicPr>
        <p:blipFill>
          <a:blip r:embed="rId4" cstate="print"/>
          <a:srcRect/>
          <a:stretch>
            <a:fillRect/>
          </a:stretch>
        </p:blipFill>
        <p:spPr bwMode="auto">
          <a:xfrm>
            <a:off x="-471488" y="0"/>
            <a:ext cx="9615488" cy="6356350"/>
          </a:xfrm>
          <a:prstGeom prst="rect">
            <a:avLst/>
          </a:prstGeom>
          <a:noFill/>
          <a:ln w="9525">
            <a:noFill/>
            <a:miter lim="800000"/>
            <a:headEnd/>
            <a:tailEnd/>
          </a:ln>
        </p:spPr>
      </p:pic>
      <p:sp>
        <p:nvSpPr>
          <p:cNvPr id="11" name="Line 10"/>
          <p:cNvSpPr>
            <a:spLocks noChangeShapeType="1"/>
          </p:cNvSpPr>
          <p:nvPr/>
        </p:nvSpPr>
        <p:spPr bwMode="auto">
          <a:xfrm flipH="1">
            <a:off x="971550" y="2636838"/>
            <a:ext cx="935038" cy="20637"/>
          </a:xfrm>
          <a:prstGeom prst="line">
            <a:avLst/>
          </a:prstGeom>
          <a:noFill/>
          <a:ln w="38100">
            <a:solidFill>
              <a:srgbClr val="FF6600"/>
            </a:solidFill>
            <a:round/>
            <a:headEnd/>
            <a:tailEnd type="triangle" w="med" len="med"/>
          </a:ln>
        </p:spPr>
        <p:txBody>
          <a:bodyPr wrap="none" anchor="ctr"/>
          <a:lstStyle/>
          <a:p>
            <a:endParaRPr lang="en-US"/>
          </a:p>
        </p:txBody>
      </p:sp>
      <p:sp>
        <p:nvSpPr>
          <p:cNvPr id="12" name="Text Box 11"/>
          <p:cNvSpPr txBox="1">
            <a:spLocks noChangeArrowheads="1"/>
          </p:cNvSpPr>
          <p:nvPr/>
        </p:nvSpPr>
        <p:spPr bwMode="auto">
          <a:xfrm>
            <a:off x="1691680" y="2276872"/>
            <a:ext cx="2232025" cy="649287"/>
          </a:xfrm>
          <a:prstGeom prst="rect">
            <a:avLst/>
          </a:prstGeom>
          <a:solidFill>
            <a:schemeClr val="tx2"/>
          </a:solidFill>
          <a:ln w="38100"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0000" tIns="46800" rIns="90000" bIns="46800">
            <a:spAutoFit/>
          </a:bodyPr>
          <a:lstStyle/>
          <a:p>
            <a:pPr algn="ctr">
              <a:spcBef>
                <a:spcPct val="50000"/>
              </a:spcBef>
            </a:pPr>
            <a:r>
              <a:rPr lang="zh-CN" altLang="en-US">
                <a:solidFill>
                  <a:srgbClr val="FFFFFF"/>
                </a:solidFill>
                <a:latin typeface="Microsoft YaHei" pitchFamily="34" charset="-122"/>
                <a:ea typeface="Microsoft YaHei" pitchFamily="34" charset="-122"/>
              </a:rPr>
              <a:t>有效地组织管理手头的参考文献</a:t>
            </a:r>
          </a:p>
        </p:txBody>
      </p:sp>
      <p:sp>
        <p:nvSpPr>
          <p:cNvPr id="14" name="Text Box 13"/>
          <p:cNvSpPr txBox="1">
            <a:spLocks noChangeArrowheads="1"/>
          </p:cNvSpPr>
          <p:nvPr/>
        </p:nvSpPr>
        <p:spPr bwMode="auto">
          <a:xfrm>
            <a:off x="2195736" y="1268760"/>
            <a:ext cx="1368425" cy="371475"/>
          </a:xfrm>
          <a:prstGeom prst="rect">
            <a:avLst/>
          </a:prstGeom>
          <a:solidFill>
            <a:schemeClr val="tx2"/>
          </a:solidFill>
          <a:ln w="38100" algn="ctr">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90000" tIns="46800" rIns="90000" bIns="46800">
            <a:spAutoFit/>
          </a:bodyPr>
          <a:lstStyle/>
          <a:p>
            <a:pPr algn="ctr">
              <a:spcBef>
                <a:spcPct val="50000"/>
              </a:spcBef>
            </a:pPr>
            <a:r>
              <a:rPr lang="zh-CN" altLang="en-US">
                <a:solidFill>
                  <a:srgbClr val="FFFFFF"/>
                </a:solidFill>
                <a:latin typeface="Microsoft YaHei" pitchFamily="34" charset="-122"/>
                <a:ea typeface="Microsoft YaHei" pitchFamily="34" charset="-122"/>
              </a:rPr>
              <a:t>快速检索</a:t>
            </a:r>
          </a:p>
        </p:txBody>
      </p:sp>
      <p:sp>
        <p:nvSpPr>
          <p:cNvPr id="15" name="Line 14"/>
          <p:cNvSpPr>
            <a:spLocks noChangeShapeType="1"/>
          </p:cNvSpPr>
          <p:nvPr/>
        </p:nvSpPr>
        <p:spPr bwMode="auto">
          <a:xfrm flipH="1" flipV="1">
            <a:off x="1331913" y="1484313"/>
            <a:ext cx="935037" cy="0"/>
          </a:xfrm>
          <a:prstGeom prst="line">
            <a:avLst/>
          </a:prstGeom>
          <a:noFill/>
          <a:ln w="38100">
            <a:solidFill>
              <a:srgbClr val="FF6600"/>
            </a:solidFill>
            <a:round/>
            <a:headEnd/>
            <a:tailEnd type="triangle" w="med" len="med"/>
          </a:ln>
        </p:spPr>
        <p:txBody>
          <a:bodyPr wrap="none" anchor="ctr"/>
          <a:lstStyle/>
          <a:p>
            <a:endParaRPr lang="en-US"/>
          </a:p>
        </p:txBody>
      </p:sp>
      <p:sp>
        <p:nvSpPr>
          <p:cNvPr id="16" name="矩形 15"/>
          <p:cNvSpPr>
            <a:spLocks noChangeArrowheads="1"/>
          </p:cNvSpPr>
          <p:nvPr/>
        </p:nvSpPr>
        <p:spPr bwMode="auto">
          <a:xfrm>
            <a:off x="107950" y="1196975"/>
            <a:ext cx="1511300" cy="1584325"/>
          </a:xfrm>
          <a:prstGeom prst="rect">
            <a:avLst/>
          </a:prstGeom>
          <a:noFill/>
          <a:ln w="28575" algn="ctr">
            <a:solidFill>
              <a:schemeClr val="tx2"/>
            </a:solidFill>
            <a:round/>
            <a:headEnd/>
            <a:tailEnd/>
          </a:ln>
        </p:spPr>
        <p:txBody>
          <a:bodyPr lIns="0" tIns="0" rIns="182880" bIns="0"/>
          <a:lstStyle/>
          <a:p>
            <a:pPr>
              <a:spcBef>
                <a:spcPct val="50000"/>
              </a:spcBef>
            </a:pPr>
            <a:endParaRPr lang="zh-CN" altLang="en-US" sz="2400"/>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par>
                                <p:cTn id="21" presetID="3"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7"/>
          <p:cNvPicPr>
            <a:picLocks noChangeAspect="1" noChangeArrowheads="1"/>
          </p:cNvPicPr>
          <p:nvPr/>
        </p:nvPicPr>
        <p:blipFill>
          <a:blip r:embed="rId2" cstate="print"/>
          <a:srcRect/>
          <a:stretch>
            <a:fillRect/>
          </a:stretch>
        </p:blipFill>
        <p:spPr bwMode="auto">
          <a:xfrm>
            <a:off x="0" y="812784"/>
            <a:ext cx="9144000" cy="8105775"/>
          </a:xfrm>
          <a:prstGeom prst="rect">
            <a:avLst/>
          </a:prstGeom>
          <a:noFill/>
          <a:ln w="9525">
            <a:noFill/>
            <a:miter lim="800000"/>
            <a:headEnd/>
            <a:tailEnd/>
          </a:ln>
        </p:spPr>
      </p:pic>
      <p:sp>
        <p:nvSpPr>
          <p:cNvPr id="5" name="矩形 4"/>
          <p:cNvSpPr/>
          <p:nvPr/>
        </p:nvSpPr>
        <p:spPr>
          <a:xfrm>
            <a:off x="1835150" y="1649397"/>
            <a:ext cx="2808288" cy="288925"/>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p:cNvSpPr/>
          <p:nvPr/>
        </p:nvSpPr>
        <p:spPr>
          <a:xfrm>
            <a:off x="107950" y="3521059"/>
            <a:ext cx="360363" cy="396081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7"/>
          <p:cNvSpPr/>
          <p:nvPr/>
        </p:nvSpPr>
        <p:spPr>
          <a:xfrm>
            <a:off x="755650" y="3162284"/>
            <a:ext cx="1008063" cy="28733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7655" name="Content Placeholder 6"/>
          <p:cNvSpPr>
            <a:spLocks noGrp="1"/>
          </p:cNvSpPr>
          <p:nvPr>
            <p:ph idx="1"/>
          </p:nvPr>
        </p:nvSpPr>
        <p:spPr>
          <a:xfrm>
            <a:off x="917575" y="2338372"/>
            <a:ext cx="7369175" cy="4570412"/>
          </a:xfrm>
        </p:spPr>
        <p:txBody>
          <a:bodyPr/>
          <a:lstStyle/>
          <a:p>
            <a:endParaRPr lang="en-US" dirty="0" smtClean="0"/>
          </a:p>
        </p:txBody>
      </p:sp>
      <p:sp>
        <p:nvSpPr>
          <p:cNvPr id="9" name="TextBox 4"/>
          <p:cNvSpPr txBox="1">
            <a:spLocks noChangeArrowheads="1"/>
          </p:cNvSpPr>
          <p:nvPr/>
        </p:nvSpPr>
        <p:spPr bwMode="auto">
          <a:xfrm>
            <a:off x="895350" y="230626"/>
            <a:ext cx="3070225" cy="522287"/>
          </a:xfrm>
          <a:prstGeom prst="rect">
            <a:avLst/>
          </a:prstGeom>
          <a:noFill/>
          <a:ln w="9525">
            <a:noFill/>
            <a:miter lim="800000"/>
            <a:headEnd/>
            <a:tailEnd/>
          </a:ln>
        </p:spPr>
        <p:txBody>
          <a:bodyPr wrap="none">
            <a:spAutoFit/>
          </a:bodyPr>
          <a:lstStyle/>
          <a:p>
            <a:r>
              <a:rPr lang="zh-CN" altLang="en-US" sz="2800" dirty="0">
                <a:solidFill>
                  <a:schemeClr val="tx2"/>
                </a:solidFill>
                <a:latin typeface="Microsoft YaHei" pitchFamily="34" charset="-122"/>
                <a:ea typeface="Microsoft YaHei" pitchFamily="34" charset="-122"/>
              </a:rPr>
              <a:t>第三方资源的导入</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7"/>
          <p:cNvPicPr>
            <a:picLocks noChangeAspect="1" noChangeArrowheads="1"/>
          </p:cNvPicPr>
          <p:nvPr/>
        </p:nvPicPr>
        <p:blipFill>
          <a:blip r:embed="rId2" cstate="print"/>
          <a:srcRect/>
          <a:stretch>
            <a:fillRect/>
          </a:stretch>
        </p:blipFill>
        <p:spPr bwMode="auto">
          <a:xfrm>
            <a:off x="0" y="0"/>
            <a:ext cx="9144000" cy="7624763"/>
          </a:xfrm>
          <a:prstGeom prst="rect">
            <a:avLst/>
          </a:prstGeom>
          <a:noFill/>
          <a:ln w="9525">
            <a:noFill/>
            <a:miter lim="800000"/>
            <a:headEnd/>
            <a:tailEnd/>
          </a:ln>
        </p:spPr>
      </p:pic>
      <p:sp>
        <p:nvSpPr>
          <p:cNvPr id="5" name="矩形 4"/>
          <p:cNvSpPr/>
          <p:nvPr/>
        </p:nvSpPr>
        <p:spPr>
          <a:xfrm>
            <a:off x="2051050" y="476250"/>
            <a:ext cx="1873250"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p:cNvSpPr/>
          <p:nvPr/>
        </p:nvSpPr>
        <p:spPr>
          <a:xfrm>
            <a:off x="107950" y="1341438"/>
            <a:ext cx="720725" cy="525621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4"/>
          <p:cNvSpPr/>
          <p:nvPr/>
        </p:nvSpPr>
        <p:spPr>
          <a:xfrm>
            <a:off x="900113" y="908050"/>
            <a:ext cx="863600"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11"/>
          <p:cNvPicPr>
            <a:picLocks noChangeAspect="1" noChangeArrowheads="1"/>
          </p:cNvPicPr>
          <p:nvPr/>
        </p:nvPicPr>
        <p:blipFill>
          <a:blip r:embed="rId2" cstate="print"/>
          <a:srcRect/>
          <a:stretch>
            <a:fillRect/>
          </a:stretch>
        </p:blipFill>
        <p:spPr bwMode="auto">
          <a:xfrm>
            <a:off x="0" y="0"/>
            <a:ext cx="9144000" cy="8509000"/>
          </a:xfrm>
          <a:prstGeom prst="rect">
            <a:avLst/>
          </a:prstGeom>
          <a:noFill/>
          <a:ln w="9525">
            <a:noFill/>
            <a:miter lim="800000"/>
            <a:headEnd/>
            <a:tailEnd/>
          </a:ln>
        </p:spPr>
      </p:pic>
      <p:sp>
        <p:nvSpPr>
          <p:cNvPr id="29699" name="Title 1"/>
          <p:cNvSpPr>
            <a:spLocks noGrp="1"/>
          </p:cNvSpPr>
          <p:nvPr>
            <p:ph type="title"/>
          </p:nvPr>
        </p:nvSpPr>
        <p:spPr/>
        <p:txBody>
          <a:bodyPr/>
          <a:lstStyle/>
          <a:p>
            <a:endParaRPr lang="en-US" smtClean="0"/>
          </a:p>
        </p:txBody>
      </p:sp>
      <p:sp>
        <p:nvSpPr>
          <p:cNvPr id="6" name="矩形 4"/>
          <p:cNvSpPr/>
          <p:nvPr/>
        </p:nvSpPr>
        <p:spPr>
          <a:xfrm>
            <a:off x="179388" y="3573463"/>
            <a:ext cx="1223962" cy="36036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4"/>
          <p:cNvSpPr/>
          <p:nvPr/>
        </p:nvSpPr>
        <p:spPr>
          <a:xfrm>
            <a:off x="4787900" y="620713"/>
            <a:ext cx="647700" cy="28733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9" name="Picture 8" descr="文献保存.JPG"/>
          <p:cNvPicPr>
            <a:picLocks noChangeAspect="1"/>
          </p:cNvPicPr>
          <p:nvPr/>
        </p:nvPicPr>
        <p:blipFill>
          <a:blip r:embed="rId3" cstate="print"/>
          <a:srcRect/>
          <a:stretch>
            <a:fillRect/>
          </a:stretch>
        </p:blipFill>
        <p:spPr bwMode="auto">
          <a:xfrm>
            <a:off x="3203575" y="1989138"/>
            <a:ext cx="3924300" cy="2667000"/>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rot="19733810">
            <a:off x="5697538" y="3476625"/>
            <a:ext cx="719137" cy="931863"/>
          </a:xfrm>
          <a:prstGeom prst="rect">
            <a:avLst/>
          </a:prstGeom>
          <a:ln>
            <a:noFill/>
          </a:ln>
          <a:effectLst>
            <a:outerShdw blurRad="292100" dist="139700" dir="2700000" algn="tl" rotWithShape="0">
              <a:srgbClr val="333333">
                <a:alpha val="65000"/>
              </a:srgbClr>
            </a:outerShdw>
          </a:effectLst>
        </p:spPr>
      </p:pic>
      <p:pic>
        <p:nvPicPr>
          <p:cNvPr id="12" name="Picture 6"/>
          <p:cNvPicPr>
            <a:picLocks noChangeAspect="1" noChangeArrowheads="1"/>
          </p:cNvPicPr>
          <p:nvPr/>
        </p:nvPicPr>
        <p:blipFill>
          <a:blip r:embed="rId5" cstate="print"/>
          <a:srcRect/>
          <a:stretch>
            <a:fillRect/>
          </a:stretch>
        </p:blipFill>
        <p:spPr bwMode="auto">
          <a:xfrm rot="-1860000">
            <a:off x="5695950" y="3476625"/>
            <a:ext cx="720725" cy="9302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500"/>
                                        <p:tgtEl>
                                          <p:spTgt spid="9"/>
                                        </p:tgtEl>
                                      </p:cBhvr>
                                    </p:animEffect>
                                  </p:childTnLst>
                                </p:cTn>
                              </p:par>
                            </p:childTnLst>
                          </p:cTn>
                        </p:par>
                        <p:par>
                          <p:cTn id="18" fill="hold">
                            <p:stCondLst>
                              <p:cond delay="500"/>
                            </p:stCondLst>
                            <p:childTnLst>
                              <p:par>
                                <p:cTn id="19" presetID="2" presetClass="entr" presetSubtype="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000" fill="hold"/>
                                        <p:tgtEl>
                                          <p:spTgt spid="10"/>
                                        </p:tgtEl>
                                        <p:attrNameLst>
                                          <p:attrName>ppt_x</p:attrName>
                                        </p:attrNameLst>
                                      </p:cBhvr>
                                      <p:tavLst>
                                        <p:tav tm="0">
                                          <p:val>
                                            <p:strVal val="1+#ppt_w/2"/>
                                          </p:val>
                                        </p:tav>
                                        <p:tav tm="100000">
                                          <p:val>
                                            <p:strVal val="#ppt_x"/>
                                          </p:val>
                                        </p:tav>
                                      </p:tavLst>
                                    </p:anim>
                                    <p:anim calcmode="lin" valueType="num">
                                      <p:cBhvr additive="base">
                                        <p:cTn id="22" dur="10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par>
                          <p:cTn id="26" fill="hold">
                            <p:stCondLst>
                              <p:cond delay="1500"/>
                            </p:stCondLst>
                            <p:childTnLst>
                              <p:par>
                                <p:cTn id="27" presetID="35" presetClass="emph" presetSubtype="0" fill="hold" nodeType="afterEffect">
                                  <p:stCondLst>
                                    <p:cond delay="0"/>
                                  </p:stCondLst>
                                  <p:childTnLst>
                                    <p:anim calcmode="discrete" valueType="str">
                                      <p:cBhvr>
                                        <p:cTn id="28" dur="500" fill="hold"/>
                                        <p:tgtEl>
                                          <p:spTgt spid="12"/>
                                        </p:tgtEl>
                                        <p:attrNameLst>
                                          <p:attrName>style.visibility</p:attrName>
                                        </p:attrNameLst>
                                      </p:cBhvr>
                                      <p:tavLst>
                                        <p:tav tm="0">
                                          <p:val>
                                            <p:strVal val="hidden"/>
                                          </p:val>
                                        </p:tav>
                                        <p:tav tm="50000">
                                          <p:val>
                                            <p:strVal val="visible"/>
                                          </p:val>
                                        </p:tav>
                                      </p:tavLst>
                                    </p:anim>
                                  </p:childTnLst>
                                </p:cTn>
                              </p:par>
                            </p:childTnLst>
                          </p:cTn>
                        </p:par>
                        <p:par>
                          <p:cTn id="29" fill="hold">
                            <p:stCondLst>
                              <p:cond delay="2000"/>
                            </p:stCondLst>
                            <p:childTnLst>
                              <p:par>
                                <p:cTn id="30" presetID="1" presetClass="exit" presetSubtype="0" fill="hold" nodeType="after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4"/>
          <p:cNvPicPr>
            <a:picLocks noChangeAspect="1" noChangeArrowheads="1"/>
          </p:cNvPicPr>
          <p:nvPr/>
        </p:nvPicPr>
        <p:blipFill>
          <a:blip r:embed="rId3" cstate="print"/>
          <a:srcRect/>
          <a:stretch>
            <a:fillRect/>
          </a:stretch>
        </p:blipFill>
        <p:spPr bwMode="auto">
          <a:xfrm>
            <a:off x="0" y="0"/>
            <a:ext cx="8353425" cy="6858000"/>
          </a:xfrm>
          <a:prstGeom prst="rect">
            <a:avLst/>
          </a:prstGeom>
          <a:noFill/>
          <a:ln w="9525">
            <a:noFill/>
            <a:miter lim="800000"/>
            <a:headEnd/>
            <a:tailEnd/>
          </a:ln>
        </p:spPr>
      </p:pic>
      <p:sp>
        <p:nvSpPr>
          <p:cNvPr id="8" name="矩形 4"/>
          <p:cNvSpPr/>
          <p:nvPr/>
        </p:nvSpPr>
        <p:spPr>
          <a:xfrm>
            <a:off x="1908175" y="1268413"/>
            <a:ext cx="935038"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4"/>
          <p:cNvSpPr/>
          <p:nvPr/>
        </p:nvSpPr>
        <p:spPr>
          <a:xfrm>
            <a:off x="1331913" y="2349500"/>
            <a:ext cx="720725"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Right Arrow 10"/>
          <p:cNvSpPr/>
          <p:nvPr/>
        </p:nvSpPr>
        <p:spPr bwMode="auto">
          <a:xfrm>
            <a:off x="2051720" y="2348880"/>
            <a:ext cx="720080" cy="144016"/>
          </a:xfrm>
          <a:prstGeom prst="rightArrow">
            <a:avLst/>
          </a:prstGeom>
          <a:solidFill>
            <a:schemeClr val="tx2"/>
          </a:solidFill>
          <a:ln w="9525" cap="flat" cmpd="sng" algn="ctr">
            <a:noFill/>
            <a:prstDash val="solid"/>
            <a:round/>
            <a:headEnd type="none" w="med" len="med"/>
            <a:tailEnd type="none" w="med" len="me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tIns="0" rIns="182880" bIns="0"/>
          <a:lstStyle/>
          <a:p>
            <a:pPr>
              <a:spcBef>
                <a:spcPct val="50000"/>
              </a:spcBef>
              <a:defRPr/>
            </a:pPr>
            <a:endParaRPr lang="en-US" sz="2400">
              <a:latin typeface="Arial" charset="0"/>
            </a:endParaRPr>
          </a:p>
        </p:txBody>
      </p:sp>
      <p:pic>
        <p:nvPicPr>
          <p:cNvPr id="12" name="Picture 11" descr="导入文献.JPG"/>
          <p:cNvPicPr>
            <a:picLocks noChangeAspect="1"/>
          </p:cNvPicPr>
          <p:nvPr/>
        </p:nvPicPr>
        <p:blipFill>
          <a:blip r:embed="rId4" cstate="print"/>
          <a:srcRect/>
          <a:stretch>
            <a:fillRect/>
          </a:stretch>
        </p:blipFill>
        <p:spPr bwMode="auto">
          <a:xfrm>
            <a:off x="2843213" y="1989138"/>
            <a:ext cx="5894387" cy="4102100"/>
          </a:xfrm>
          <a:prstGeom prst="rect">
            <a:avLst/>
          </a:prstGeom>
          <a:noFill/>
          <a:ln w="9525">
            <a:noFill/>
            <a:miter lim="800000"/>
            <a:headEnd/>
            <a:tailEnd/>
          </a:ln>
        </p:spPr>
      </p:pic>
      <p:sp>
        <p:nvSpPr>
          <p:cNvPr id="14" name="矩形 4"/>
          <p:cNvSpPr/>
          <p:nvPr/>
        </p:nvSpPr>
        <p:spPr>
          <a:xfrm>
            <a:off x="2484438" y="2565400"/>
            <a:ext cx="863600"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0" name="Picture 5"/>
          <p:cNvPicPr>
            <a:picLocks noChangeAspect="1" noChangeArrowheads="1"/>
          </p:cNvPicPr>
          <p:nvPr/>
        </p:nvPicPr>
        <p:blipFill>
          <a:blip r:embed="rId5" cstate="print"/>
          <a:srcRect/>
          <a:stretch>
            <a:fillRect/>
          </a:stretch>
        </p:blipFill>
        <p:spPr bwMode="auto">
          <a:xfrm rot="19733810">
            <a:off x="7353300" y="5708650"/>
            <a:ext cx="719138" cy="931863"/>
          </a:xfrm>
          <a:prstGeom prst="rect">
            <a:avLst/>
          </a:prstGeom>
          <a:ln>
            <a:noFill/>
          </a:ln>
          <a:effectLst>
            <a:outerShdw blurRad="292100" dist="139700" dir="2700000" algn="tl" rotWithShape="0">
              <a:srgbClr val="333333">
                <a:alpha val="65000"/>
              </a:srgbClr>
            </a:outerShdw>
          </a:effectLst>
        </p:spPr>
      </p:pic>
      <p:pic>
        <p:nvPicPr>
          <p:cNvPr id="21" name="Picture 6"/>
          <p:cNvPicPr>
            <a:picLocks noChangeAspect="1" noChangeArrowheads="1"/>
          </p:cNvPicPr>
          <p:nvPr/>
        </p:nvPicPr>
        <p:blipFill>
          <a:blip r:embed="rId6" cstate="print"/>
          <a:srcRect/>
          <a:stretch>
            <a:fillRect/>
          </a:stretch>
        </p:blipFill>
        <p:spPr bwMode="auto">
          <a:xfrm rot="-1860000">
            <a:off x="7353300" y="5708650"/>
            <a:ext cx="719138" cy="931863"/>
          </a:xfrm>
          <a:prstGeom prst="rect">
            <a:avLst/>
          </a:prstGeom>
          <a:noFill/>
          <a:ln w="9525">
            <a:noFill/>
            <a:miter lim="800000"/>
            <a:headEnd/>
            <a:tailEnd/>
          </a:ln>
        </p:spPr>
      </p:pic>
      <p:grpSp>
        <p:nvGrpSpPr>
          <p:cNvPr id="2" name="Group 28"/>
          <p:cNvGrpSpPr>
            <a:grpSpLocks/>
          </p:cNvGrpSpPr>
          <p:nvPr/>
        </p:nvGrpSpPr>
        <p:grpSpPr bwMode="auto">
          <a:xfrm>
            <a:off x="1793875" y="1125538"/>
            <a:ext cx="6786563" cy="754062"/>
            <a:chOff x="1793373" y="1124744"/>
            <a:chExt cx="6787307" cy="754860"/>
          </a:xfrm>
        </p:grpSpPr>
        <p:grpSp>
          <p:nvGrpSpPr>
            <p:cNvPr id="3" name="Group 17"/>
            <p:cNvGrpSpPr/>
            <p:nvPr/>
          </p:nvGrpSpPr>
          <p:grpSpPr>
            <a:xfrm>
              <a:off x="1793373" y="1124744"/>
              <a:ext cx="2319270" cy="754860"/>
              <a:chOff x="2554" y="1352845"/>
              <a:chExt cx="2319270" cy="754860"/>
            </a:xfrm>
            <a:scene3d>
              <a:camera prst="orthographicFront"/>
              <a:lightRig rig="flat" dir="t"/>
            </a:scene3d>
          </p:grpSpPr>
          <p:sp>
            <p:nvSpPr>
              <p:cNvPr id="27" name="Chevron 26"/>
              <p:cNvSpPr/>
              <p:nvPr/>
            </p:nvSpPr>
            <p:spPr>
              <a:xfrm>
                <a:off x="2554" y="1352845"/>
                <a:ext cx="2319270" cy="754860"/>
              </a:xfrm>
              <a:prstGeom prst="chevron">
                <a:avLst/>
              </a:prstGeom>
              <a:solidFill>
                <a:schemeClr val="tx2"/>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8" name="Chevron 4"/>
              <p:cNvSpPr/>
              <p:nvPr/>
            </p:nvSpPr>
            <p:spPr>
              <a:xfrm>
                <a:off x="379984" y="1352845"/>
                <a:ext cx="1564410"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导入文件</a:t>
                </a:r>
                <a:endParaRPr lang="en-US" sz="2400" dirty="0">
                  <a:latin typeface="Microsoft YaHei" pitchFamily="34" charset="-122"/>
                  <a:ea typeface="Microsoft YaHei" pitchFamily="34" charset="-122"/>
                </a:endParaRPr>
              </a:p>
            </p:txBody>
          </p:sp>
        </p:grpSp>
        <p:grpSp>
          <p:nvGrpSpPr>
            <p:cNvPr id="4" name="Group 18"/>
            <p:cNvGrpSpPr/>
            <p:nvPr/>
          </p:nvGrpSpPr>
          <p:grpSpPr>
            <a:xfrm>
              <a:off x="3923928" y="1124744"/>
              <a:ext cx="2650824" cy="754860"/>
              <a:chOff x="2133109" y="1352845"/>
              <a:chExt cx="2650824" cy="754860"/>
            </a:xfrm>
            <a:scene3d>
              <a:camera prst="orthographicFront"/>
              <a:lightRig rig="flat" dir="t"/>
            </a:scene3d>
          </p:grpSpPr>
          <p:sp>
            <p:nvSpPr>
              <p:cNvPr id="25" name="Chevron 24"/>
              <p:cNvSpPr/>
              <p:nvPr/>
            </p:nvSpPr>
            <p:spPr>
              <a:xfrm>
                <a:off x="2133109" y="1352845"/>
                <a:ext cx="2650824"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6" name="Chevron 6"/>
              <p:cNvSpPr/>
              <p:nvPr/>
            </p:nvSpPr>
            <p:spPr>
              <a:xfrm>
                <a:off x="2510539" y="1352845"/>
                <a:ext cx="1895964"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选择过滤器</a:t>
                </a:r>
                <a:endParaRPr lang="en-US" sz="2400" dirty="0">
                  <a:latin typeface="Microsoft YaHei" pitchFamily="34" charset="-122"/>
                  <a:ea typeface="Microsoft YaHei" pitchFamily="34" charset="-122"/>
                </a:endParaRPr>
              </a:p>
            </p:txBody>
          </p:sp>
        </p:grpSp>
        <p:grpSp>
          <p:nvGrpSpPr>
            <p:cNvPr id="5" name="Group 21"/>
            <p:cNvGrpSpPr/>
            <p:nvPr/>
          </p:nvGrpSpPr>
          <p:grpSpPr>
            <a:xfrm>
              <a:off x="6386037" y="1124744"/>
              <a:ext cx="2194643" cy="754860"/>
              <a:chOff x="4595218" y="1352845"/>
              <a:chExt cx="2194643" cy="754860"/>
            </a:xfrm>
            <a:scene3d>
              <a:camera prst="orthographicFront"/>
              <a:lightRig rig="flat" dir="t"/>
            </a:scene3d>
          </p:grpSpPr>
          <p:sp>
            <p:nvSpPr>
              <p:cNvPr id="23" name="Chevron 22"/>
              <p:cNvSpPr/>
              <p:nvPr/>
            </p:nvSpPr>
            <p:spPr>
              <a:xfrm>
                <a:off x="4595218" y="1352845"/>
                <a:ext cx="2194643"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4" name="Chevron 8"/>
              <p:cNvSpPr/>
              <p:nvPr/>
            </p:nvSpPr>
            <p:spPr>
              <a:xfrm>
                <a:off x="4972648" y="1352845"/>
                <a:ext cx="1439783"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保存位置</a:t>
                </a:r>
                <a:endParaRPr lang="en-US" sz="2400" dirty="0">
                  <a:latin typeface="Microsoft YaHei" pitchFamily="34" charset="-122"/>
                  <a:ea typeface="Microsoft YaHei" pitchFamily="34" charset="-122"/>
                </a:endParaRPr>
              </a:p>
            </p:txBody>
          </p:sp>
        </p:grpSp>
      </p:grpSp>
      <p:grpSp>
        <p:nvGrpSpPr>
          <p:cNvPr id="6" name="Group 29"/>
          <p:cNvGrpSpPr>
            <a:grpSpLocks/>
          </p:cNvGrpSpPr>
          <p:nvPr/>
        </p:nvGrpSpPr>
        <p:grpSpPr bwMode="auto">
          <a:xfrm>
            <a:off x="1817688" y="1125538"/>
            <a:ext cx="6786562" cy="754062"/>
            <a:chOff x="1793373" y="1123948"/>
            <a:chExt cx="6787307" cy="755656"/>
          </a:xfrm>
        </p:grpSpPr>
        <p:grpSp>
          <p:nvGrpSpPr>
            <p:cNvPr id="7" name="Group 17"/>
            <p:cNvGrpSpPr/>
            <p:nvPr/>
          </p:nvGrpSpPr>
          <p:grpSpPr>
            <a:xfrm>
              <a:off x="1793373" y="1124744"/>
              <a:ext cx="2319270" cy="754860"/>
              <a:chOff x="2554" y="1352845"/>
              <a:chExt cx="2319270" cy="754860"/>
            </a:xfrm>
            <a:scene3d>
              <a:camera prst="orthographicFront"/>
              <a:lightRig rig="flat" dir="t"/>
            </a:scene3d>
          </p:grpSpPr>
          <p:sp>
            <p:nvSpPr>
              <p:cNvPr id="38" name="Chevron 37"/>
              <p:cNvSpPr/>
              <p:nvPr/>
            </p:nvSpPr>
            <p:spPr>
              <a:xfrm>
                <a:off x="2554" y="1352845"/>
                <a:ext cx="2319270"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9" name="Chevron 4"/>
              <p:cNvSpPr/>
              <p:nvPr/>
            </p:nvSpPr>
            <p:spPr>
              <a:xfrm>
                <a:off x="379984" y="1352845"/>
                <a:ext cx="1564410"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导入文件</a:t>
                </a:r>
                <a:endParaRPr lang="en-US" sz="2400" dirty="0">
                  <a:latin typeface="Microsoft YaHei" pitchFamily="34" charset="-122"/>
                  <a:ea typeface="Microsoft YaHei" pitchFamily="34" charset="-122"/>
                </a:endParaRPr>
              </a:p>
            </p:txBody>
          </p:sp>
        </p:grpSp>
        <p:grpSp>
          <p:nvGrpSpPr>
            <p:cNvPr id="9" name="Group 18"/>
            <p:cNvGrpSpPr/>
            <p:nvPr/>
          </p:nvGrpSpPr>
          <p:grpSpPr>
            <a:xfrm>
              <a:off x="3923928" y="1123948"/>
              <a:ext cx="2650824" cy="755656"/>
              <a:chOff x="2133109" y="1352049"/>
              <a:chExt cx="2650824" cy="755656"/>
            </a:xfrm>
            <a:scene3d>
              <a:camera prst="orthographicFront"/>
              <a:lightRig rig="flat" dir="t"/>
            </a:scene3d>
          </p:grpSpPr>
          <p:sp>
            <p:nvSpPr>
              <p:cNvPr id="36" name="Chevron 35"/>
              <p:cNvSpPr/>
              <p:nvPr/>
            </p:nvSpPr>
            <p:spPr>
              <a:xfrm>
                <a:off x="2133109" y="1352049"/>
                <a:ext cx="2650824" cy="754860"/>
              </a:xfrm>
              <a:prstGeom prst="chevron">
                <a:avLst/>
              </a:prstGeom>
              <a:solidFill>
                <a:schemeClr val="tx2"/>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7" name="Chevron 6"/>
              <p:cNvSpPr/>
              <p:nvPr/>
            </p:nvSpPr>
            <p:spPr>
              <a:xfrm>
                <a:off x="2510539" y="1352845"/>
                <a:ext cx="1895964"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选择过滤器</a:t>
                </a:r>
                <a:endParaRPr lang="en-US" sz="2400" dirty="0">
                  <a:latin typeface="Microsoft YaHei" pitchFamily="34" charset="-122"/>
                  <a:ea typeface="Microsoft YaHei" pitchFamily="34" charset="-122"/>
                </a:endParaRPr>
              </a:p>
            </p:txBody>
          </p:sp>
        </p:grpSp>
        <p:grpSp>
          <p:nvGrpSpPr>
            <p:cNvPr id="13" name="Group 21"/>
            <p:cNvGrpSpPr/>
            <p:nvPr/>
          </p:nvGrpSpPr>
          <p:grpSpPr>
            <a:xfrm>
              <a:off x="6386037" y="1124744"/>
              <a:ext cx="2194643" cy="754860"/>
              <a:chOff x="4595218" y="1352845"/>
              <a:chExt cx="2194643" cy="754860"/>
            </a:xfrm>
            <a:scene3d>
              <a:camera prst="orthographicFront"/>
              <a:lightRig rig="flat" dir="t"/>
            </a:scene3d>
          </p:grpSpPr>
          <p:sp>
            <p:nvSpPr>
              <p:cNvPr id="34" name="Chevron 33"/>
              <p:cNvSpPr/>
              <p:nvPr/>
            </p:nvSpPr>
            <p:spPr>
              <a:xfrm>
                <a:off x="4595218" y="1352845"/>
                <a:ext cx="2194643"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35" name="Chevron 8"/>
              <p:cNvSpPr/>
              <p:nvPr/>
            </p:nvSpPr>
            <p:spPr>
              <a:xfrm>
                <a:off x="4972648" y="1352845"/>
                <a:ext cx="1439783"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保存位置</a:t>
                </a:r>
                <a:endParaRPr lang="en-US" sz="2400" dirty="0">
                  <a:latin typeface="Microsoft YaHei" pitchFamily="34" charset="-122"/>
                  <a:ea typeface="Microsoft YaHei" pitchFamily="34" charset="-122"/>
                </a:endParaRPr>
              </a:p>
            </p:txBody>
          </p:sp>
        </p:grpSp>
      </p:grpSp>
      <p:sp>
        <p:nvSpPr>
          <p:cNvPr id="30735" name="标题 1"/>
          <p:cNvSpPr>
            <a:spLocks noGrp="1"/>
          </p:cNvSpPr>
          <p:nvPr>
            <p:ph type="title"/>
          </p:nvPr>
        </p:nvSpPr>
        <p:spPr>
          <a:xfrm>
            <a:off x="2383746" y="0"/>
            <a:ext cx="7369175" cy="836613"/>
          </a:xfrm>
        </p:spPr>
        <p:txBody>
          <a:bodyPr/>
          <a:lstStyle/>
          <a:p>
            <a:r>
              <a:rPr lang="en-US" altLang="zh-CN" sz="3200" dirty="0" smtClean="0">
                <a:latin typeface="Microsoft YaHei" pitchFamily="34" charset="-122"/>
                <a:ea typeface="Microsoft YaHei" pitchFamily="34" charset="-122"/>
              </a:rPr>
              <a:t> </a:t>
            </a:r>
            <a:r>
              <a:rPr lang="zh-CN" altLang="en-US" sz="3200" dirty="0" smtClean="0">
                <a:latin typeface="Microsoft YaHei" pitchFamily="34" charset="-122"/>
                <a:ea typeface="Microsoft YaHei" pitchFamily="34" charset="-122"/>
              </a:rPr>
              <a:t>导入文献“三步走”</a:t>
            </a:r>
          </a:p>
        </p:txBody>
      </p:sp>
      <p:pic>
        <p:nvPicPr>
          <p:cNvPr id="40" name="Picture 39" descr="导入文献.JPG"/>
          <p:cNvPicPr>
            <a:picLocks noChangeAspect="1"/>
          </p:cNvPicPr>
          <p:nvPr/>
        </p:nvPicPr>
        <p:blipFill>
          <a:blip r:embed="rId4" cstate="print"/>
          <a:srcRect/>
          <a:stretch>
            <a:fillRect/>
          </a:stretch>
        </p:blipFill>
        <p:spPr bwMode="auto">
          <a:xfrm>
            <a:off x="2843213" y="1989138"/>
            <a:ext cx="5894387" cy="41021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lide(from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par>
                                <p:cTn id="18" presetID="29"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ppt_x</p:attrName>
                                        </p:attrNameLst>
                                      </p:cBhvr>
                                      <p:tavLst>
                                        <p:tav tm="0">
                                          <p:val>
                                            <p:strVal val="#ppt_x-.2"/>
                                          </p:val>
                                        </p:tav>
                                        <p:tav tm="100000">
                                          <p:val>
                                            <p:strVal val="#ppt_x"/>
                                          </p:val>
                                        </p:tav>
                                      </p:tavLst>
                                    </p:anim>
                                    <p:anim calcmode="lin" valueType="num">
                                      <p:cBhvr>
                                        <p:cTn id="21"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lide(fromBottom)">
                                      <p:cBhvr>
                                        <p:cTn id="27" dur="500"/>
                                        <p:tgtEl>
                                          <p:spTgt spid="12"/>
                                        </p:tgtEl>
                                      </p:cBhvr>
                                    </p:animEffect>
                                  </p:childTnLst>
                                </p:cTn>
                              </p:par>
                            </p:childTnLst>
                          </p:cTn>
                        </p:par>
                        <p:par>
                          <p:cTn id="28" fill="hold">
                            <p:stCondLst>
                              <p:cond delay="500"/>
                            </p:stCondLst>
                            <p:childTnLst>
                              <p:par>
                                <p:cTn id="29" presetID="2" presetClass="entr" presetSubtype="6"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1+#ppt_w/2"/>
                                          </p:val>
                                        </p:tav>
                                        <p:tav tm="100000">
                                          <p:val>
                                            <p:strVal val="#ppt_x"/>
                                          </p:val>
                                        </p:tav>
                                      </p:tavLst>
                                    </p:anim>
                                    <p:anim calcmode="lin" valueType="num">
                                      <p:cBhvr additive="base">
                                        <p:cTn id="32" dur="1000" fill="hold"/>
                                        <p:tgtEl>
                                          <p:spTgt spid="20"/>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1" presetClass="entr" presetSubtype="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1500"/>
                            </p:stCondLst>
                            <p:childTnLst>
                              <p:par>
                                <p:cTn id="37" presetID="35" presetClass="emph" presetSubtype="0" fill="hold" nodeType="afterEffect">
                                  <p:stCondLst>
                                    <p:cond delay="0"/>
                                  </p:stCondLst>
                                  <p:childTnLst>
                                    <p:anim calcmode="discrete" valueType="str">
                                      <p:cBhvr>
                                        <p:cTn id="38" dur="500" fill="hold"/>
                                        <p:tgtEl>
                                          <p:spTgt spid="21"/>
                                        </p:tgtEl>
                                        <p:attrNameLst>
                                          <p:attrName>style.visibility</p:attrName>
                                        </p:attrNameLst>
                                      </p:cBhvr>
                                      <p:tavLst>
                                        <p:tav tm="0">
                                          <p:val>
                                            <p:strVal val="hidden"/>
                                          </p:val>
                                        </p:tav>
                                        <p:tav tm="50000">
                                          <p:val>
                                            <p:strVal val="visible"/>
                                          </p:val>
                                        </p:tav>
                                      </p:tavLst>
                                    </p:anim>
                                  </p:childTnLst>
                                </p:cTn>
                              </p:par>
                            </p:childTnLst>
                          </p:cTn>
                        </p:par>
                        <p:par>
                          <p:cTn id="39" fill="hold">
                            <p:stCondLst>
                              <p:cond delay="2000"/>
                            </p:stCondLst>
                            <p:childTnLst>
                              <p:par>
                                <p:cTn id="40" presetID="1" presetClass="exit" presetSubtype="0" fill="hold" nodeType="afterEffect">
                                  <p:stCondLst>
                                    <p:cond delay="0"/>
                                  </p:stCondLst>
                                  <p:childTnLst>
                                    <p:set>
                                      <p:cBhvr>
                                        <p:cTn id="41" dur="1" fill="hold">
                                          <p:stCondLst>
                                            <p:cond delay="0"/>
                                          </p:stCondLst>
                                        </p:cTn>
                                        <p:tgtEl>
                                          <p:spTgt spid="2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0"/>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checkerboard(across)">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slide(fromBottom)">
                                      <p:cBhvr>
                                        <p:cTn id="69" dur="500"/>
                                        <p:tgtEl>
                                          <p:spTgt spid="4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13"/>
          <p:cNvPicPr>
            <a:picLocks noChangeAspect="1" noChangeArrowheads="1"/>
          </p:cNvPicPr>
          <p:nvPr/>
        </p:nvPicPr>
        <p:blipFill>
          <a:blip r:embed="rId2" cstate="print"/>
          <a:srcRect/>
          <a:stretch>
            <a:fillRect/>
          </a:stretch>
        </p:blipFill>
        <p:spPr bwMode="auto">
          <a:xfrm>
            <a:off x="0" y="0"/>
            <a:ext cx="9129713" cy="6375400"/>
          </a:xfrm>
          <a:prstGeom prst="rect">
            <a:avLst/>
          </a:prstGeom>
          <a:noFill/>
          <a:ln w="9525">
            <a:noFill/>
            <a:miter lim="800000"/>
            <a:headEnd/>
            <a:tailEnd/>
          </a:ln>
        </p:spPr>
      </p:pic>
      <p:sp>
        <p:nvSpPr>
          <p:cNvPr id="6" name="矩形 4"/>
          <p:cNvSpPr/>
          <p:nvPr/>
        </p:nvSpPr>
        <p:spPr>
          <a:xfrm>
            <a:off x="5940425" y="2205038"/>
            <a:ext cx="1008063"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8" name="Picture 5"/>
          <p:cNvPicPr>
            <a:picLocks noChangeAspect="1" noChangeArrowheads="1"/>
          </p:cNvPicPr>
          <p:nvPr/>
        </p:nvPicPr>
        <p:blipFill>
          <a:blip r:embed="rId3" cstate="print"/>
          <a:srcRect/>
          <a:stretch>
            <a:fillRect/>
          </a:stretch>
        </p:blipFill>
        <p:spPr bwMode="auto">
          <a:xfrm rot="19733810">
            <a:off x="7929563" y="2108200"/>
            <a:ext cx="720725" cy="931863"/>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4" cstate="print"/>
          <a:srcRect/>
          <a:stretch>
            <a:fillRect/>
          </a:stretch>
        </p:blipFill>
        <p:spPr bwMode="auto">
          <a:xfrm rot="-1860000">
            <a:off x="7929563" y="2108200"/>
            <a:ext cx="720725" cy="931863"/>
          </a:xfrm>
          <a:prstGeom prst="rect">
            <a:avLst/>
          </a:prstGeom>
          <a:noFill/>
          <a:ln w="9525">
            <a:noFill/>
            <a:miter lim="800000"/>
            <a:headEnd/>
            <a:tailEnd/>
          </a:ln>
        </p:spPr>
      </p:pic>
      <p:grpSp>
        <p:nvGrpSpPr>
          <p:cNvPr id="2" name="Group 9"/>
          <p:cNvGrpSpPr>
            <a:grpSpLocks/>
          </p:cNvGrpSpPr>
          <p:nvPr/>
        </p:nvGrpSpPr>
        <p:grpSpPr bwMode="auto">
          <a:xfrm>
            <a:off x="1817688" y="1125538"/>
            <a:ext cx="6786562" cy="754062"/>
            <a:chOff x="1793373" y="1124744"/>
            <a:chExt cx="6787307" cy="754860"/>
          </a:xfrm>
        </p:grpSpPr>
        <p:grpSp>
          <p:nvGrpSpPr>
            <p:cNvPr id="3" name="Group 17"/>
            <p:cNvGrpSpPr/>
            <p:nvPr/>
          </p:nvGrpSpPr>
          <p:grpSpPr>
            <a:xfrm>
              <a:off x="1793373" y="1124744"/>
              <a:ext cx="2319270" cy="754860"/>
              <a:chOff x="2554" y="1352845"/>
              <a:chExt cx="2319270" cy="754860"/>
            </a:xfrm>
            <a:scene3d>
              <a:camera prst="orthographicFront"/>
              <a:lightRig rig="flat" dir="t"/>
            </a:scene3d>
          </p:grpSpPr>
          <p:sp>
            <p:nvSpPr>
              <p:cNvPr id="18" name="Chevron 17"/>
              <p:cNvSpPr/>
              <p:nvPr/>
            </p:nvSpPr>
            <p:spPr>
              <a:xfrm>
                <a:off x="2554" y="1352845"/>
                <a:ext cx="2319270"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9" name="Chevron 4"/>
              <p:cNvSpPr/>
              <p:nvPr/>
            </p:nvSpPr>
            <p:spPr>
              <a:xfrm>
                <a:off x="379984" y="1352845"/>
                <a:ext cx="1564410"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导入文件</a:t>
                </a:r>
                <a:endParaRPr lang="en-US" sz="2400" dirty="0">
                  <a:latin typeface="Microsoft YaHei" pitchFamily="34" charset="-122"/>
                  <a:ea typeface="Microsoft YaHei" pitchFamily="34" charset="-122"/>
                </a:endParaRPr>
              </a:p>
            </p:txBody>
          </p:sp>
        </p:grpSp>
        <p:grpSp>
          <p:nvGrpSpPr>
            <p:cNvPr id="4" name="Group 18"/>
            <p:cNvGrpSpPr/>
            <p:nvPr/>
          </p:nvGrpSpPr>
          <p:grpSpPr>
            <a:xfrm>
              <a:off x="3923928" y="1124744"/>
              <a:ext cx="2650824" cy="754860"/>
              <a:chOff x="2133109" y="1352845"/>
              <a:chExt cx="2650824" cy="754860"/>
            </a:xfrm>
            <a:scene3d>
              <a:camera prst="orthographicFront"/>
              <a:lightRig rig="flat" dir="t"/>
            </a:scene3d>
          </p:grpSpPr>
          <p:sp>
            <p:nvSpPr>
              <p:cNvPr id="16" name="Chevron 15"/>
              <p:cNvSpPr/>
              <p:nvPr/>
            </p:nvSpPr>
            <p:spPr>
              <a:xfrm>
                <a:off x="2133109" y="1352845"/>
                <a:ext cx="2650824" cy="754860"/>
              </a:xfrm>
              <a:prstGeom prst="chevron">
                <a:avLst/>
              </a:prstGeom>
              <a:solidFill>
                <a:schemeClr val="tx2"/>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7" name="Chevron 6"/>
              <p:cNvSpPr/>
              <p:nvPr/>
            </p:nvSpPr>
            <p:spPr>
              <a:xfrm>
                <a:off x="2510539" y="1352845"/>
                <a:ext cx="1895964"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选择过滤器</a:t>
                </a:r>
                <a:endParaRPr lang="en-US" sz="2400" dirty="0">
                  <a:latin typeface="Microsoft YaHei" pitchFamily="34" charset="-122"/>
                  <a:ea typeface="Microsoft YaHei" pitchFamily="34" charset="-122"/>
                </a:endParaRPr>
              </a:p>
            </p:txBody>
          </p:sp>
        </p:grpSp>
        <p:grpSp>
          <p:nvGrpSpPr>
            <p:cNvPr id="5" name="Group 21"/>
            <p:cNvGrpSpPr/>
            <p:nvPr/>
          </p:nvGrpSpPr>
          <p:grpSpPr>
            <a:xfrm>
              <a:off x="6386037" y="1124744"/>
              <a:ext cx="2194643" cy="754860"/>
              <a:chOff x="4595218" y="1352845"/>
              <a:chExt cx="2194643" cy="754860"/>
            </a:xfrm>
            <a:scene3d>
              <a:camera prst="orthographicFront"/>
              <a:lightRig rig="flat" dir="t"/>
            </a:scene3d>
          </p:grpSpPr>
          <p:sp>
            <p:nvSpPr>
              <p:cNvPr id="14" name="Chevron 13"/>
              <p:cNvSpPr/>
              <p:nvPr/>
            </p:nvSpPr>
            <p:spPr>
              <a:xfrm>
                <a:off x="4595218" y="1352845"/>
                <a:ext cx="2194643"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Chevron 8"/>
              <p:cNvSpPr/>
              <p:nvPr/>
            </p:nvSpPr>
            <p:spPr>
              <a:xfrm>
                <a:off x="4972648" y="1352845"/>
                <a:ext cx="1439783"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保存位置</a:t>
                </a:r>
                <a:endParaRPr lang="en-US" sz="2400" dirty="0">
                  <a:latin typeface="Microsoft YaHei" pitchFamily="34" charset="-122"/>
                  <a:ea typeface="Microsoft YaHei" pitchFamily="34" charset="-122"/>
                </a:endParaRPr>
              </a:p>
            </p:txBody>
          </p:sp>
        </p:grpSp>
      </p:grpSp>
      <p:sp>
        <p:nvSpPr>
          <p:cNvPr id="20" name="Rectangle 19"/>
          <p:cNvSpPr/>
          <p:nvPr/>
        </p:nvSpPr>
        <p:spPr>
          <a:xfrm>
            <a:off x="4499992" y="4437112"/>
            <a:ext cx="4365298" cy="646331"/>
          </a:xfrm>
          <a:prstGeom prst="rect">
            <a:avLst/>
          </a:prstGeom>
          <a:noFill/>
        </p:spPr>
        <p:txBody>
          <a:bodyPr wrap="none">
            <a:spAutoFit/>
          </a:bodyPr>
          <a:lstStyle/>
          <a:p>
            <a:pPr algn="ctr">
              <a:defRPr/>
            </a:pPr>
            <a:r>
              <a:rPr lang="en-US" sz="3600" b="1" cap="all" dirty="0">
                <a:ln w="9000" cmpd="sng">
                  <a:solidFill>
                    <a:schemeClr val="accent4">
                      <a:shade val="50000"/>
                      <a:satMod val="120000"/>
                    </a:schemeClr>
                  </a:solidFill>
                  <a:prstDash val="solid"/>
                </a:ln>
                <a:effectLst>
                  <a:reflection blurRad="12700" stA="28000" endPos="45000" dist="1000" dir="5400000" sy="-100000" algn="bl" rotWithShape="0"/>
                </a:effectLst>
                <a:cs typeface="+mn-cs"/>
              </a:rPr>
              <a:t>ENDNOTE IMPORT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childTnLst>
                                </p:cTn>
                              </p:par>
                            </p:childTnLst>
                          </p:cTn>
                        </p:par>
                        <p:par>
                          <p:cTn id="12" fill="hold">
                            <p:stCondLst>
                              <p:cond delay="0"/>
                            </p:stCondLst>
                            <p:childTnLst>
                              <p:par>
                                <p:cTn id="13" presetID="2" presetClass="entr" presetSubtype="6"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1+#ppt_w/2"/>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1000"/>
                            </p:stCondLst>
                            <p:childTnLst>
                              <p:par>
                                <p:cTn id="21" presetID="35" presetClass="emph" presetSubtype="0" fill="hold" nodeType="afterEffect">
                                  <p:stCondLst>
                                    <p:cond delay="0"/>
                                  </p:stCondLst>
                                  <p:childTnLst>
                                    <p:anim calcmode="discrete" valueType="str">
                                      <p:cBhvr>
                                        <p:cTn id="22" dur="500" fill="hold"/>
                                        <p:tgtEl>
                                          <p:spTgt spid="9"/>
                                        </p:tgtEl>
                                        <p:attrNameLst>
                                          <p:attrName>style.visibility</p:attrName>
                                        </p:attrNameLst>
                                      </p:cBhvr>
                                      <p:tavLst>
                                        <p:tav tm="0">
                                          <p:val>
                                            <p:strVal val="hidden"/>
                                          </p:val>
                                        </p:tav>
                                        <p:tav tm="50000">
                                          <p:val>
                                            <p:strVal val="visible"/>
                                          </p:val>
                                        </p:tav>
                                      </p:tavLst>
                                    </p:anim>
                                  </p:childTnLst>
                                </p:cTn>
                              </p:par>
                            </p:childTnLst>
                          </p:cTn>
                        </p:par>
                        <p:par>
                          <p:cTn id="23" fill="hold">
                            <p:stCondLst>
                              <p:cond delay="1500"/>
                            </p:stCondLst>
                            <p:childTnLst>
                              <p:par>
                                <p:cTn id="24" presetID="1" presetClass="exit" presetSubtype="0" fill="hold" nodeType="afterEffect">
                                  <p:stCondLst>
                                    <p:cond delay="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11"/>
          <p:cNvPicPr>
            <a:picLocks noChangeAspect="1" noChangeArrowheads="1"/>
          </p:cNvPicPr>
          <p:nvPr/>
        </p:nvPicPr>
        <p:blipFill>
          <a:blip r:embed="rId2" cstate="print"/>
          <a:srcRect/>
          <a:stretch>
            <a:fillRect/>
          </a:stretch>
        </p:blipFill>
        <p:spPr bwMode="auto">
          <a:xfrm>
            <a:off x="0" y="0"/>
            <a:ext cx="9144000" cy="6805613"/>
          </a:xfrm>
          <a:prstGeom prst="rect">
            <a:avLst/>
          </a:prstGeom>
          <a:noFill/>
          <a:ln w="9525">
            <a:noFill/>
            <a:miter lim="800000"/>
            <a:headEnd/>
            <a:tailEnd/>
          </a:ln>
        </p:spPr>
      </p:pic>
      <p:sp>
        <p:nvSpPr>
          <p:cNvPr id="32771" name="Title 1"/>
          <p:cNvSpPr>
            <a:spLocks noGrp="1"/>
          </p:cNvSpPr>
          <p:nvPr>
            <p:ph type="title"/>
          </p:nvPr>
        </p:nvSpPr>
        <p:spPr/>
        <p:txBody>
          <a:bodyPr/>
          <a:lstStyle/>
          <a:p>
            <a:endParaRPr lang="en-US" smtClean="0"/>
          </a:p>
        </p:txBody>
      </p:sp>
      <p:sp>
        <p:nvSpPr>
          <p:cNvPr id="32772" name="Content Placeholder 2"/>
          <p:cNvSpPr>
            <a:spLocks noGrp="1"/>
          </p:cNvSpPr>
          <p:nvPr>
            <p:ph idx="1"/>
          </p:nvPr>
        </p:nvSpPr>
        <p:spPr/>
        <p:txBody>
          <a:bodyPr/>
          <a:lstStyle/>
          <a:p>
            <a:endParaRPr lang="en-US" smtClean="0"/>
          </a:p>
        </p:txBody>
      </p:sp>
      <p:sp>
        <p:nvSpPr>
          <p:cNvPr id="6" name="矩形 4"/>
          <p:cNvSpPr/>
          <p:nvPr/>
        </p:nvSpPr>
        <p:spPr>
          <a:xfrm>
            <a:off x="1476375" y="3141663"/>
            <a:ext cx="1081088" cy="14446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 name="Group 6"/>
          <p:cNvGrpSpPr>
            <a:grpSpLocks/>
          </p:cNvGrpSpPr>
          <p:nvPr/>
        </p:nvGrpSpPr>
        <p:grpSpPr bwMode="auto">
          <a:xfrm>
            <a:off x="1817688" y="1125538"/>
            <a:ext cx="6786562" cy="754062"/>
            <a:chOff x="1793373" y="1124744"/>
            <a:chExt cx="6787307" cy="754860"/>
          </a:xfrm>
        </p:grpSpPr>
        <p:grpSp>
          <p:nvGrpSpPr>
            <p:cNvPr id="3" name="Group 17"/>
            <p:cNvGrpSpPr/>
            <p:nvPr/>
          </p:nvGrpSpPr>
          <p:grpSpPr>
            <a:xfrm>
              <a:off x="1793373" y="1124744"/>
              <a:ext cx="2319270" cy="754860"/>
              <a:chOff x="2554" y="1352845"/>
              <a:chExt cx="2319270" cy="754860"/>
            </a:xfrm>
            <a:scene3d>
              <a:camera prst="orthographicFront"/>
              <a:lightRig rig="flat" dir="t"/>
            </a:scene3d>
          </p:grpSpPr>
          <p:sp>
            <p:nvSpPr>
              <p:cNvPr id="15" name="Chevron 14"/>
              <p:cNvSpPr/>
              <p:nvPr/>
            </p:nvSpPr>
            <p:spPr>
              <a:xfrm>
                <a:off x="2554" y="1352845"/>
                <a:ext cx="2319270"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Chevron 4"/>
              <p:cNvSpPr/>
              <p:nvPr/>
            </p:nvSpPr>
            <p:spPr>
              <a:xfrm>
                <a:off x="379984" y="1352845"/>
                <a:ext cx="1564410"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导入文件</a:t>
                </a:r>
                <a:endParaRPr lang="en-US" sz="2400" dirty="0">
                  <a:latin typeface="Microsoft YaHei" pitchFamily="34" charset="-122"/>
                  <a:ea typeface="Microsoft YaHei" pitchFamily="34" charset="-122"/>
                </a:endParaRPr>
              </a:p>
            </p:txBody>
          </p:sp>
        </p:grpSp>
        <p:grpSp>
          <p:nvGrpSpPr>
            <p:cNvPr id="4" name="Group 18"/>
            <p:cNvGrpSpPr/>
            <p:nvPr/>
          </p:nvGrpSpPr>
          <p:grpSpPr>
            <a:xfrm>
              <a:off x="3923928" y="1124744"/>
              <a:ext cx="2650824" cy="754860"/>
              <a:chOff x="2133109" y="1352845"/>
              <a:chExt cx="2650824" cy="754860"/>
            </a:xfrm>
            <a:scene3d>
              <a:camera prst="orthographicFront"/>
              <a:lightRig rig="flat" dir="t"/>
            </a:scene3d>
          </p:grpSpPr>
          <p:sp>
            <p:nvSpPr>
              <p:cNvPr id="13" name="Chevron 12"/>
              <p:cNvSpPr/>
              <p:nvPr/>
            </p:nvSpPr>
            <p:spPr>
              <a:xfrm>
                <a:off x="2133109" y="1352845"/>
                <a:ext cx="2650824" cy="754860"/>
              </a:xfrm>
              <a:prstGeom prst="chevron">
                <a:avLst/>
              </a:prstGeom>
              <a:solidFill>
                <a:schemeClr val="tx2"/>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4" name="Chevron 6"/>
              <p:cNvSpPr/>
              <p:nvPr/>
            </p:nvSpPr>
            <p:spPr>
              <a:xfrm>
                <a:off x="2510539" y="1352845"/>
                <a:ext cx="1895964"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选择过滤器</a:t>
                </a:r>
                <a:endParaRPr lang="en-US" sz="2400" dirty="0">
                  <a:latin typeface="Microsoft YaHei" pitchFamily="34" charset="-122"/>
                  <a:ea typeface="Microsoft YaHei" pitchFamily="34" charset="-122"/>
                </a:endParaRPr>
              </a:p>
            </p:txBody>
          </p:sp>
        </p:grpSp>
        <p:grpSp>
          <p:nvGrpSpPr>
            <p:cNvPr id="5" name="Group 21"/>
            <p:cNvGrpSpPr/>
            <p:nvPr/>
          </p:nvGrpSpPr>
          <p:grpSpPr>
            <a:xfrm>
              <a:off x="6386037" y="1124744"/>
              <a:ext cx="2194643" cy="754860"/>
              <a:chOff x="4595218" y="1352845"/>
              <a:chExt cx="2194643" cy="754860"/>
            </a:xfrm>
            <a:scene3d>
              <a:camera prst="orthographicFront"/>
              <a:lightRig rig="flat" dir="t"/>
            </a:scene3d>
          </p:grpSpPr>
          <p:sp>
            <p:nvSpPr>
              <p:cNvPr id="11" name="Chevron 10"/>
              <p:cNvSpPr/>
              <p:nvPr/>
            </p:nvSpPr>
            <p:spPr>
              <a:xfrm>
                <a:off x="4595218" y="1352845"/>
                <a:ext cx="2194643"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Chevron 8"/>
              <p:cNvSpPr/>
              <p:nvPr/>
            </p:nvSpPr>
            <p:spPr>
              <a:xfrm>
                <a:off x="4972648" y="1352845"/>
                <a:ext cx="1439783"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保存位置</a:t>
                </a:r>
                <a:endParaRPr lang="en-US" sz="2400" dirty="0">
                  <a:latin typeface="Microsoft YaHei" pitchFamily="34" charset="-122"/>
                  <a:ea typeface="Microsoft YaHei" pitchFamily="34" charset="-122"/>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a:xfrm>
            <a:off x="323850" y="506413"/>
            <a:ext cx="8424863" cy="836612"/>
          </a:xfrm>
        </p:spPr>
        <p:txBody>
          <a:bodyPr/>
          <a:lstStyle/>
          <a:p>
            <a:pPr marL="342900" indent="-342900"/>
            <a:r>
              <a:rPr lang="en-US" altLang="zh-CN" sz="3200" smtClean="0">
                <a:latin typeface="微软雅黑" pitchFamily="34" charset="-122"/>
                <a:ea typeface="微软雅黑" pitchFamily="34" charset="-122"/>
              </a:rPr>
              <a:t>Web of Science</a:t>
            </a:r>
            <a:r>
              <a:rPr lang="en-US" altLang="zh-CN" sz="3200" baseline="30000" smtClean="0">
                <a:latin typeface="微软雅黑" pitchFamily="34" charset="-122"/>
                <a:ea typeface="微软雅黑" pitchFamily="34" charset="-122"/>
              </a:rPr>
              <a:t>TM</a:t>
            </a:r>
            <a:r>
              <a:rPr lang="zh-CN" altLang="en-US" sz="3200" smtClean="0">
                <a:latin typeface="微软雅黑" pitchFamily="34" charset="-122"/>
                <a:ea typeface="微软雅黑" pitchFamily="34" charset="-122"/>
              </a:rPr>
              <a:t>核心合集数据库</a:t>
            </a:r>
            <a:r>
              <a:rPr lang="en-US" altLang="zh-CN" sz="3200" smtClean="0">
                <a:latin typeface="微软雅黑" pitchFamily="34" charset="-122"/>
                <a:ea typeface="微软雅黑" pitchFamily="34" charset="-122"/>
              </a:rPr>
              <a:t>——</a:t>
            </a:r>
            <a:r>
              <a:rPr lang="zh-CN" altLang="en-US" sz="3200" smtClean="0">
                <a:latin typeface="微软雅黑" pitchFamily="34" charset="-122"/>
                <a:ea typeface="微软雅黑" pitchFamily="34" charset="-122"/>
              </a:rPr>
              <a:t>独特性</a:t>
            </a:r>
          </a:p>
        </p:txBody>
      </p:sp>
      <p:sp>
        <p:nvSpPr>
          <p:cNvPr id="5" name="Rectangle 4"/>
          <p:cNvSpPr/>
          <p:nvPr/>
        </p:nvSpPr>
        <p:spPr>
          <a:xfrm>
            <a:off x="611188" y="1484313"/>
            <a:ext cx="3105150" cy="400050"/>
          </a:xfrm>
          <a:prstGeom prst="rect">
            <a:avLst/>
          </a:prstGeom>
        </p:spPr>
        <p:txBody>
          <a:bodyPr wrap="none">
            <a:spAutoFit/>
          </a:bodyPr>
          <a:lstStyle/>
          <a:p>
            <a:pPr>
              <a:defRPr/>
            </a:pPr>
            <a:r>
              <a:rPr lang="en-US" altLang="zh-CN" sz="2000" b="1" dirty="0">
                <a:solidFill>
                  <a:srgbClr val="4B4B4B"/>
                </a:solidFill>
                <a:effectLst>
                  <a:outerShdw blurRad="38100" dist="38100" dir="2700000" algn="tl">
                    <a:srgbClr val="000000">
                      <a:alpha val="43137"/>
                    </a:srgbClr>
                  </a:outerShdw>
                </a:effectLst>
                <a:latin typeface="微软雅黑" pitchFamily="34" charset="-122"/>
                <a:ea typeface="微软雅黑" pitchFamily="34" charset="-122"/>
              </a:rPr>
              <a:t>Citation Index </a:t>
            </a:r>
            <a:r>
              <a:rPr lang="zh-CN" altLang="en-US" sz="2000" b="1" dirty="0">
                <a:solidFill>
                  <a:srgbClr val="4B4B4B"/>
                </a:solidFill>
                <a:effectLst>
                  <a:outerShdw blurRad="38100" dist="38100" dir="2700000" algn="tl">
                    <a:srgbClr val="000000">
                      <a:alpha val="43137"/>
                    </a:srgbClr>
                  </a:outerShdw>
                </a:effectLst>
                <a:latin typeface="微软雅黑" pitchFamily="34" charset="-122"/>
                <a:ea typeface="微软雅黑" pitchFamily="34" charset="-122"/>
              </a:rPr>
              <a:t>引文索引</a:t>
            </a:r>
            <a:endParaRPr lang="en-US" sz="2000" b="1" dirty="0">
              <a:solidFill>
                <a:srgbClr val="4B4B4B"/>
              </a:solidFill>
              <a:effectLst>
                <a:outerShdw blurRad="38100" dist="38100" dir="2700000" algn="tl">
                  <a:srgbClr val="000000">
                    <a:alpha val="43137"/>
                  </a:srgbClr>
                </a:outerShdw>
              </a:effectLst>
              <a:latin typeface="Arial"/>
            </a:endParaRPr>
          </a:p>
        </p:txBody>
      </p:sp>
      <p:grpSp>
        <p:nvGrpSpPr>
          <p:cNvPr id="2" name="Group 14"/>
          <p:cNvGrpSpPr>
            <a:grpSpLocks/>
          </p:cNvGrpSpPr>
          <p:nvPr/>
        </p:nvGrpSpPr>
        <p:grpSpPr bwMode="auto">
          <a:xfrm>
            <a:off x="827088" y="2060575"/>
            <a:ext cx="2441575" cy="4248150"/>
            <a:chOff x="827584" y="1916832"/>
            <a:chExt cx="2220500" cy="3888432"/>
          </a:xfrm>
        </p:grpSpPr>
        <p:sp>
          <p:nvSpPr>
            <p:cNvPr id="6" name="Rectangle 3"/>
            <p:cNvSpPr>
              <a:spLocks noChangeArrowheads="1"/>
            </p:cNvSpPr>
            <p:nvPr/>
          </p:nvSpPr>
          <p:spPr bwMode="auto">
            <a:xfrm>
              <a:off x="827584" y="1916832"/>
              <a:ext cx="2213281" cy="3888432"/>
            </a:xfrm>
            <a:prstGeom prst="rect">
              <a:avLst/>
            </a:prstGeom>
            <a:gradFill flip="none" rotWithShape="1">
              <a:gsLst>
                <a:gs pos="0">
                  <a:schemeClr val="accent1">
                    <a:alpha val="19000"/>
                  </a:schemeClr>
                </a:gs>
                <a:gs pos="80000">
                  <a:schemeClr val="accent1">
                    <a:shade val="93000"/>
                    <a:satMod val="130000"/>
                  </a:schemeClr>
                </a:gs>
                <a:gs pos="100000">
                  <a:schemeClr val="accent1">
                    <a:shade val="94000"/>
                    <a:satMod val="135000"/>
                  </a:schemeClr>
                </a:gs>
              </a:gsLst>
              <a:lin ang="5400000" scaled="1"/>
              <a:tileRect/>
            </a:gradFill>
            <a:ln>
              <a:noFill/>
              <a:headEnd/>
              <a:tailEnd/>
            </a:ln>
          </p:spPr>
          <p:style>
            <a:lnRef idx="1">
              <a:schemeClr val="accent1"/>
            </a:lnRef>
            <a:fillRef idx="3">
              <a:schemeClr val="accent1"/>
            </a:fillRef>
            <a:effectRef idx="2">
              <a:schemeClr val="accent1"/>
            </a:effectRef>
            <a:fontRef idx="minor">
              <a:schemeClr val="lt1"/>
            </a:fontRef>
          </p:style>
          <p:txBody>
            <a:bodyPr wrap="none" anchor="ctr"/>
            <a:lstStyle/>
            <a:p>
              <a:pPr>
                <a:defRPr/>
              </a:pPr>
              <a:endParaRPr lang="zh-CN" altLang="zh-CN" dirty="0">
                <a:solidFill>
                  <a:srgbClr val="FFFFFF"/>
                </a:solidFill>
                <a:latin typeface="微软雅黑" pitchFamily="34" charset="-122"/>
                <a:ea typeface="微软雅黑" pitchFamily="34" charset="-122"/>
              </a:endParaRPr>
            </a:p>
          </p:txBody>
        </p:sp>
        <p:pic>
          <p:nvPicPr>
            <p:cNvPr id="33802" name="Picture 6" descr="EGhomepagepica.jpg"/>
            <p:cNvPicPr>
              <a:picLocks noChangeAspect="1"/>
            </p:cNvPicPr>
            <p:nvPr/>
          </p:nvPicPr>
          <p:blipFill>
            <a:blip r:embed="rId4" cstate="print"/>
            <a:srcRect/>
            <a:stretch>
              <a:fillRect/>
            </a:stretch>
          </p:blipFill>
          <p:spPr bwMode="auto">
            <a:xfrm>
              <a:off x="971600" y="2060848"/>
              <a:ext cx="1872208" cy="2873268"/>
            </a:xfrm>
            <a:prstGeom prst="rect">
              <a:avLst/>
            </a:prstGeom>
            <a:noFill/>
            <a:ln w="9525">
              <a:noFill/>
              <a:miter lim="800000"/>
              <a:headEnd/>
              <a:tailEnd/>
            </a:ln>
          </p:spPr>
        </p:pic>
        <p:sp>
          <p:nvSpPr>
            <p:cNvPr id="8" name="Rectangle 5"/>
            <p:cNvSpPr>
              <a:spLocks noChangeArrowheads="1"/>
            </p:cNvSpPr>
            <p:nvPr/>
          </p:nvSpPr>
          <p:spPr bwMode="auto">
            <a:xfrm>
              <a:off x="827584" y="5065649"/>
              <a:ext cx="2220500" cy="678586"/>
            </a:xfrm>
            <a:prstGeom prst="rect">
              <a:avLst/>
            </a:prstGeom>
            <a:noFill/>
            <a:ln w="9525">
              <a:noFill/>
              <a:miter lim="800000"/>
              <a:headEnd/>
              <a:tailEnd/>
            </a:ln>
          </p:spPr>
          <p:txBody>
            <a:bodyPr anchor="ctr">
              <a:spAutoFit/>
            </a:bodyPr>
            <a:lstStyle/>
            <a:p>
              <a:pPr eaLnBrk="0" hangingPunct="0">
                <a:defRPr/>
              </a:pPr>
              <a:r>
                <a:rPr lang="en-US" altLang="zh-CN" sz="1400" b="1" dirty="0">
                  <a:solidFill>
                    <a:srgbClr val="FFFFFF"/>
                  </a:solidFill>
                  <a:effectLst>
                    <a:outerShdw blurRad="38100" dist="38100" dir="2700000" algn="tl">
                      <a:srgbClr val="000000">
                        <a:alpha val="43137"/>
                      </a:srgbClr>
                    </a:outerShdw>
                  </a:effectLst>
                  <a:latin typeface="Arial"/>
                </a:rPr>
                <a:t>Dr. Eugene Garfield</a:t>
              </a:r>
            </a:p>
            <a:p>
              <a:pPr eaLnBrk="0" hangingPunct="0">
                <a:spcBef>
                  <a:spcPct val="35000"/>
                </a:spcBef>
                <a:defRPr/>
              </a:pPr>
              <a:r>
                <a:rPr lang="en-US" altLang="zh-CN" sz="1200" b="1" dirty="0">
                  <a:solidFill>
                    <a:srgbClr val="FFFFFF"/>
                  </a:solidFill>
                  <a:latin typeface="Arial"/>
                </a:rPr>
                <a:t>Founder &amp; Chairman Emeritus </a:t>
              </a:r>
              <a:br>
                <a:rPr lang="en-US" altLang="zh-CN" sz="1200" b="1" dirty="0">
                  <a:solidFill>
                    <a:srgbClr val="FFFFFF"/>
                  </a:solidFill>
                  <a:latin typeface="Arial"/>
                </a:rPr>
              </a:br>
              <a:r>
                <a:rPr lang="en-US" altLang="zh-CN" sz="1200" b="1" dirty="0">
                  <a:solidFill>
                    <a:srgbClr val="FFFFFF"/>
                  </a:solidFill>
                  <a:latin typeface="Arial"/>
                </a:rPr>
                <a:t>ISI, Thomson Scientific </a:t>
              </a:r>
            </a:p>
          </p:txBody>
        </p:sp>
      </p:grpSp>
      <p:sp>
        <p:nvSpPr>
          <p:cNvPr id="33797" name="Slide Number Placeholder 8"/>
          <p:cNvSpPr>
            <a:spLocks noGrp="1"/>
          </p:cNvSpPr>
          <p:nvPr>
            <p:ph type="sldNum" sz="quarter" idx="11"/>
          </p:nvPr>
        </p:nvSpPr>
        <p:spPr/>
        <p:txBody>
          <a:bodyPr/>
          <a:lstStyle/>
          <a:p>
            <a:pPr>
              <a:defRPr/>
            </a:pPr>
            <a:fld id="{58B88DDA-F1C6-4CF6-ABA3-F5455E1A1270}" type="slidenum">
              <a:rPr lang="en-US" altLang="en-US" smtClean="0">
                <a:solidFill>
                  <a:srgbClr val="4B4B4B"/>
                </a:solidFill>
              </a:rPr>
              <a:pPr>
                <a:defRPr/>
              </a:pPr>
              <a:t>6</a:t>
            </a:fld>
            <a:endParaRPr lang="en-US" altLang="en-US" smtClean="0">
              <a:solidFill>
                <a:srgbClr val="4B4B4B"/>
              </a:solidFill>
            </a:endParaRPr>
          </a:p>
        </p:txBody>
      </p:sp>
      <p:pic>
        <p:nvPicPr>
          <p:cNvPr id="14" name="Picture 13" descr="2014-11-27 11-11-24.jpg"/>
          <p:cNvPicPr>
            <a:picLocks noChangeAspect="1"/>
          </p:cNvPicPr>
          <p:nvPr/>
        </p:nvPicPr>
        <p:blipFill>
          <a:blip r:embed="rId5" cstate="print"/>
          <a:srcRect/>
          <a:stretch>
            <a:fillRect/>
          </a:stretch>
        </p:blipFill>
        <p:spPr bwMode="auto">
          <a:xfrm>
            <a:off x="4009572" y="3238500"/>
            <a:ext cx="4489450" cy="3619500"/>
          </a:xfrm>
          <a:prstGeom prst="rect">
            <a:avLst/>
          </a:prstGeom>
          <a:noFill/>
          <a:ln w="9525">
            <a:noFill/>
            <a:miter lim="800000"/>
            <a:headEnd/>
            <a:tailEnd/>
          </a:ln>
        </p:spPr>
      </p:pic>
      <p:sp>
        <p:nvSpPr>
          <p:cNvPr id="16" name="Rectangle 15"/>
          <p:cNvSpPr>
            <a:spLocks noChangeArrowheads="1"/>
          </p:cNvSpPr>
          <p:nvPr/>
        </p:nvSpPr>
        <p:spPr bwMode="auto">
          <a:xfrm>
            <a:off x="3708400" y="1773238"/>
            <a:ext cx="5184775" cy="1421928"/>
          </a:xfrm>
          <a:prstGeom prst="rect">
            <a:avLst/>
          </a:prstGeom>
          <a:noFill/>
          <a:ln w="9525">
            <a:noFill/>
            <a:miter lim="800000"/>
            <a:headEnd/>
            <a:tailEnd/>
          </a:ln>
        </p:spPr>
        <p:txBody>
          <a:bodyPr>
            <a:spAutoFit/>
          </a:bodyPr>
          <a:lstStyle/>
          <a:p>
            <a:pPr marL="228600" lvl="1" indent="-228600" eaLnBrk="0" hangingPunct="0">
              <a:lnSpc>
                <a:spcPct val="90000"/>
              </a:lnSpc>
              <a:spcBef>
                <a:spcPct val="50000"/>
              </a:spcBef>
              <a:buClr>
                <a:srgbClr val="FF8000"/>
              </a:buClr>
              <a:buFontTx/>
              <a:buChar char="•"/>
            </a:pPr>
            <a:r>
              <a:rPr lang="en-GB" altLang="zh-CN" b="1" dirty="0">
                <a:solidFill>
                  <a:srgbClr val="4B4B4B"/>
                </a:solidFill>
                <a:latin typeface="微软雅黑" pitchFamily="34" charset="-122"/>
                <a:ea typeface="微软雅黑" pitchFamily="34" charset="-122"/>
              </a:rPr>
              <a:t>Dr. Garfield 1955</a:t>
            </a:r>
            <a:r>
              <a:rPr lang="zh-CN" altLang="en-GB" b="1" dirty="0">
                <a:solidFill>
                  <a:srgbClr val="4B4B4B"/>
                </a:solidFill>
                <a:latin typeface="微软雅黑" pitchFamily="34" charset="-122"/>
                <a:ea typeface="微软雅黑" pitchFamily="34" charset="-122"/>
              </a:rPr>
              <a:t>年在</a:t>
            </a:r>
            <a:r>
              <a:rPr lang="en-GB" b="1" dirty="0">
                <a:solidFill>
                  <a:srgbClr val="4B4B4B"/>
                </a:solidFill>
                <a:latin typeface="微软雅黑" pitchFamily="34" charset="-122"/>
                <a:ea typeface="微软雅黑" pitchFamily="34" charset="-122"/>
              </a:rPr>
              <a:t> </a:t>
            </a:r>
            <a:r>
              <a:rPr lang="en-GB" altLang="zh-CN" b="1" i="1" u="sng" dirty="0">
                <a:solidFill>
                  <a:srgbClr val="4B4B4B"/>
                </a:solidFill>
                <a:latin typeface="微软雅黑" pitchFamily="34" charset="-122"/>
                <a:ea typeface="微软雅黑" pitchFamily="34" charset="-122"/>
              </a:rPr>
              <a:t>Science</a:t>
            </a:r>
            <a:r>
              <a:rPr lang="en-GB" altLang="zh-CN" b="1" dirty="0">
                <a:solidFill>
                  <a:srgbClr val="4B4B4B"/>
                </a:solidFill>
                <a:latin typeface="微软雅黑" pitchFamily="34" charset="-122"/>
                <a:ea typeface="微软雅黑" pitchFamily="34" charset="-122"/>
              </a:rPr>
              <a:t> </a:t>
            </a:r>
            <a:r>
              <a:rPr lang="zh-CN" altLang="en-GB" b="1" dirty="0">
                <a:solidFill>
                  <a:srgbClr val="4B4B4B"/>
                </a:solidFill>
                <a:latin typeface="微软雅黑" pitchFamily="34" charset="-122"/>
                <a:ea typeface="微软雅黑" pitchFamily="34" charset="-122"/>
              </a:rPr>
              <a:t>发表论文提出将引文索引作为一种新的文献检索与分类工</a:t>
            </a:r>
            <a:r>
              <a:rPr lang="zh-CN" altLang="en-GB" b="1" dirty="0" smtClean="0">
                <a:solidFill>
                  <a:srgbClr val="4B4B4B"/>
                </a:solidFill>
                <a:latin typeface="微软雅黑" pitchFamily="34" charset="-122"/>
                <a:ea typeface="微软雅黑" pitchFamily="34" charset="-122"/>
              </a:rPr>
              <a:t>具</a:t>
            </a:r>
            <a:r>
              <a:rPr lang="en-US" altLang="zh-CN" b="1" dirty="0" smtClean="0">
                <a:solidFill>
                  <a:srgbClr val="4B4B4B"/>
                </a:solidFill>
                <a:latin typeface="微软雅黑" pitchFamily="34" charset="-122"/>
                <a:ea typeface="微软雅黑" pitchFamily="34" charset="-122"/>
              </a:rPr>
              <a:t>.</a:t>
            </a:r>
            <a:r>
              <a:rPr lang="zh-CN" altLang="en-GB" sz="2000" b="1" dirty="0" smtClean="0">
                <a:solidFill>
                  <a:srgbClr val="4B4B4B"/>
                </a:solidFill>
                <a:latin typeface="MingLiU_HKSCS" pitchFamily="18" charset="-120"/>
                <a:ea typeface="MingLiU_HKSCS" pitchFamily="18" charset="-120"/>
                <a:cs typeface="Arial" pitchFamily="34" charset="0"/>
              </a:rPr>
              <a:t>将一篇文献作为检索字段从而跟踪一个</a:t>
            </a:r>
            <a:r>
              <a:rPr lang="en-GB" altLang="zh-CN" sz="2000" b="1" dirty="0" smtClean="0">
                <a:solidFill>
                  <a:srgbClr val="4B4B4B"/>
                </a:solidFill>
                <a:latin typeface="Arial"/>
                <a:cs typeface="Arial" pitchFamily="34" charset="0"/>
              </a:rPr>
              <a:t>Idea</a:t>
            </a:r>
            <a:r>
              <a:rPr lang="zh-CN" altLang="en-GB" sz="2000" b="1" dirty="0" smtClean="0">
                <a:solidFill>
                  <a:srgbClr val="4B4B4B"/>
                </a:solidFill>
                <a:latin typeface="MingLiU_HKSCS" pitchFamily="18" charset="-120"/>
                <a:ea typeface="MingLiU_HKSCS" pitchFamily="18" charset="-120"/>
                <a:cs typeface="Arial" pitchFamily="34" charset="0"/>
              </a:rPr>
              <a:t>的发展</a:t>
            </a:r>
            <a:r>
              <a:rPr lang="zh-CN" altLang="en-US" sz="2000" b="1" dirty="0" smtClean="0">
                <a:solidFill>
                  <a:srgbClr val="4B4B4B"/>
                </a:solidFill>
                <a:latin typeface="MingLiU_HKSCS" pitchFamily="18" charset="-120"/>
                <a:ea typeface="MingLiU_HKSCS" pitchFamily="18" charset="-120"/>
                <a:cs typeface="Arial" pitchFamily="34" charset="0"/>
              </a:rPr>
              <a:t>过</a:t>
            </a:r>
            <a:r>
              <a:rPr lang="zh-CN" altLang="en-GB" sz="2000" b="1" dirty="0" smtClean="0">
                <a:solidFill>
                  <a:srgbClr val="4B4B4B"/>
                </a:solidFill>
                <a:latin typeface="MingLiU_HKSCS" pitchFamily="18" charset="-120"/>
                <a:ea typeface="MingLiU_HKSCS" pitchFamily="18" charset="-120"/>
                <a:cs typeface="Arial" pitchFamily="34" charset="0"/>
              </a:rPr>
              <a:t>程</a:t>
            </a:r>
            <a:r>
              <a:rPr lang="zh-CN" altLang="en-US" sz="2000" b="1" dirty="0" smtClean="0">
                <a:solidFill>
                  <a:srgbClr val="4B4B4B"/>
                </a:solidFill>
                <a:latin typeface="MingLiU_HKSCS" pitchFamily="18" charset="-120"/>
                <a:ea typeface="MingLiU_HKSCS" pitchFamily="18" charset="-120"/>
                <a:cs typeface="Arial" pitchFamily="34" charset="0"/>
              </a:rPr>
              <a:t>及</a:t>
            </a:r>
            <a:r>
              <a:rPr lang="zh-CN" altLang="zh-CN" sz="2000" b="1" dirty="0" smtClean="0">
                <a:solidFill>
                  <a:srgbClr val="4B4B4B"/>
                </a:solidFill>
                <a:latin typeface="MingLiU_HKSCS" pitchFamily="18" charset="-120"/>
                <a:ea typeface="MingLiU_HKSCS" pitchFamily="18" charset="-120"/>
                <a:cs typeface="Arial" pitchFamily="34" charset="0"/>
              </a:rPr>
              <a:t>学科之间的交叉渗透的关系</a:t>
            </a:r>
            <a:r>
              <a:rPr lang="zh-CN" altLang="en-US" sz="2000" b="1" dirty="0" smtClean="0">
                <a:solidFill>
                  <a:srgbClr val="4B4B4B"/>
                </a:solidFill>
                <a:latin typeface="MingLiU_HKSCS" pitchFamily="18" charset="-120"/>
                <a:ea typeface="MingLiU_HKSCS" pitchFamily="18" charset="-120"/>
                <a:cs typeface="Arial" pitchFamily="34" charset="0"/>
              </a:rPr>
              <a:t>。</a:t>
            </a:r>
            <a:endParaRPr lang="en-US" altLang="zh-CN" sz="2000" b="1" dirty="0" smtClean="0">
              <a:solidFill>
                <a:srgbClr val="4B4B4B"/>
              </a:solidFill>
              <a:latin typeface="MingLiU_HKSCS" pitchFamily="18" charset="-120"/>
              <a:ea typeface="MingLiU_HKSCS" pitchFamily="18" charset="-120"/>
              <a:cs typeface="Arial" pitchFamily="34" charset="0"/>
            </a:endParaRPr>
          </a:p>
        </p:txBody>
      </p:sp>
      <p:sp>
        <p:nvSpPr>
          <p:cNvPr id="11" name="Rounded Rectangle 10"/>
          <p:cNvSpPr/>
          <p:nvPr/>
        </p:nvSpPr>
        <p:spPr>
          <a:xfrm>
            <a:off x="7117662" y="42772"/>
            <a:ext cx="1764402" cy="33485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zh-CN" altLang="en-US" sz="1600" b="1" dirty="0" smtClean="0">
                <a:solidFill>
                  <a:srgbClr val="FF8000"/>
                </a:solidFill>
              </a:rPr>
              <a:t>认识</a:t>
            </a:r>
            <a:r>
              <a:rPr lang="en-US" altLang="zh-CN" sz="1600" b="1" dirty="0" smtClean="0">
                <a:solidFill>
                  <a:srgbClr val="FF8000"/>
                </a:solidFill>
              </a:rPr>
              <a:t>SCI</a:t>
            </a:r>
            <a:endParaRPr lang="en-US" sz="1600" b="1" dirty="0">
              <a:solidFill>
                <a:srgbClr val="FF8000"/>
              </a:solidFill>
            </a:endParaRPr>
          </a:p>
        </p:txBody>
      </p:sp>
    </p:spTree>
    <p:custDataLst>
      <p:tags r:id="rId1"/>
    </p:custData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15"/>
          <p:cNvPicPr>
            <a:picLocks noChangeAspect="1" noChangeArrowheads="1"/>
          </p:cNvPicPr>
          <p:nvPr/>
        </p:nvPicPr>
        <p:blipFill>
          <a:blip r:embed="rId2" cstate="print"/>
          <a:srcRect/>
          <a:stretch>
            <a:fillRect/>
          </a:stretch>
        </p:blipFill>
        <p:spPr bwMode="auto">
          <a:xfrm>
            <a:off x="0" y="0"/>
            <a:ext cx="9144000" cy="6589713"/>
          </a:xfrm>
          <a:prstGeom prst="rect">
            <a:avLst/>
          </a:prstGeom>
          <a:noFill/>
          <a:ln w="9525">
            <a:noFill/>
            <a:miter lim="800000"/>
            <a:headEnd/>
            <a:tailEnd/>
          </a:ln>
        </p:spPr>
      </p:pic>
      <p:pic>
        <p:nvPicPr>
          <p:cNvPr id="12" name="Picture 5"/>
          <p:cNvPicPr>
            <a:picLocks noChangeAspect="1" noChangeArrowheads="1"/>
          </p:cNvPicPr>
          <p:nvPr/>
        </p:nvPicPr>
        <p:blipFill>
          <a:blip r:embed="rId3" cstate="print"/>
          <a:srcRect/>
          <a:stretch>
            <a:fillRect/>
          </a:stretch>
        </p:blipFill>
        <p:spPr bwMode="auto">
          <a:xfrm rot="19733810">
            <a:off x="1663700" y="3259138"/>
            <a:ext cx="719138" cy="931862"/>
          </a:xfrm>
          <a:prstGeom prst="rect">
            <a:avLst/>
          </a:prstGeom>
          <a:ln>
            <a:noFill/>
          </a:ln>
          <a:effectLst>
            <a:outerShdw blurRad="292100" dist="139700" dir="2700000" algn="tl" rotWithShape="0">
              <a:srgbClr val="333333">
                <a:alpha val="65000"/>
              </a:srgbClr>
            </a:outerShdw>
          </a:effectLst>
        </p:spPr>
      </p:pic>
      <p:pic>
        <p:nvPicPr>
          <p:cNvPr id="13" name="Picture 6"/>
          <p:cNvPicPr>
            <a:picLocks noChangeAspect="1" noChangeArrowheads="1"/>
          </p:cNvPicPr>
          <p:nvPr/>
        </p:nvPicPr>
        <p:blipFill>
          <a:blip r:embed="rId4" cstate="print"/>
          <a:srcRect/>
          <a:stretch>
            <a:fillRect/>
          </a:stretch>
        </p:blipFill>
        <p:spPr bwMode="auto">
          <a:xfrm rot="-1860000">
            <a:off x="1663700" y="3259138"/>
            <a:ext cx="719138" cy="931862"/>
          </a:xfrm>
          <a:prstGeom prst="rect">
            <a:avLst/>
          </a:prstGeom>
          <a:noFill/>
          <a:ln w="9525">
            <a:noFill/>
            <a:miter lim="800000"/>
            <a:headEnd/>
            <a:tailEnd/>
          </a:ln>
        </p:spPr>
      </p:pic>
      <p:pic>
        <p:nvPicPr>
          <p:cNvPr id="14" name="Picture 5"/>
          <p:cNvPicPr>
            <a:picLocks noChangeAspect="1" noChangeArrowheads="1"/>
          </p:cNvPicPr>
          <p:nvPr/>
        </p:nvPicPr>
        <p:blipFill>
          <a:blip r:embed="rId3" cstate="print"/>
          <a:srcRect/>
          <a:stretch>
            <a:fillRect/>
          </a:stretch>
        </p:blipFill>
        <p:spPr bwMode="auto">
          <a:xfrm rot="19733810">
            <a:off x="6634163" y="3763963"/>
            <a:ext cx="719137" cy="931862"/>
          </a:xfrm>
          <a:prstGeom prst="rect">
            <a:avLst/>
          </a:prstGeom>
          <a:ln>
            <a:noFill/>
          </a:ln>
          <a:effectLst>
            <a:outerShdw blurRad="292100" dist="139700" dir="2700000" algn="tl" rotWithShape="0">
              <a:srgbClr val="333333">
                <a:alpha val="65000"/>
              </a:srgbClr>
            </a:outerShdw>
          </a:effectLst>
        </p:spPr>
      </p:pic>
      <p:pic>
        <p:nvPicPr>
          <p:cNvPr id="15" name="Picture 6"/>
          <p:cNvPicPr>
            <a:picLocks noChangeAspect="1" noChangeArrowheads="1"/>
          </p:cNvPicPr>
          <p:nvPr/>
        </p:nvPicPr>
        <p:blipFill>
          <a:blip r:embed="rId4" cstate="print"/>
          <a:srcRect/>
          <a:stretch>
            <a:fillRect/>
          </a:stretch>
        </p:blipFill>
        <p:spPr bwMode="auto">
          <a:xfrm rot="-1860000">
            <a:off x="6632575" y="3763963"/>
            <a:ext cx="720725" cy="931862"/>
          </a:xfrm>
          <a:prstGeom prst="rect">
            <a:avLst/>
          </a:prstGeom>
          <a:noFill/>
          <a:ln w="9525">
            <a:noFill/>
            <a:miter lim="800000"/>
            <a:headEnd/>
            <a:tailEnd/>
          </a:ln>
        </p:spPr>
      </p:pic>
      <p:grpSp>
        <p:nvGrpSpPr>
          <p:cNvPr id="2" name="Group 10"/>
          <p:cNvGrpSpPr>
            <a:grpSpLocks/>
          </p:cNvGrpSpPr>
          <p:nvPr/>
        </p:nvGrpSpPr>
        <p:grpSpPr bwMode="auto">
          <a:xfrm>
            <a:off x="1817688" y="1125538"/>
            <a:ext cx="6786562" cy="754062"/>
            <a:chOff x="1793373" y="1124744"/>
            <a:chExt cx="6787307" cy="754860"/>
          </a:xfrm>
        </p:grpSpPr>
        <p:grpSp>
          <p:nvGrpSpPr>
            <p:cNvPr id="3" name="Group 17"/>
            <p:cNvGrpSpPr/>
            <p:nvPr/>
          </p:nvGrpSpPr>
          <p:grpSpPr>
            <a:xfrm>
              <a:off x="1793373" y="1124744"/>
              <a:ext cx="2319270" cy="754860"/>
              <a:chOff x="2554" y="1352845"/>
              <a:chExt cx="2319270" cy="754860"/>
            </a:xfrm>
            <a:scene3d>
              <a:camera prst="orthographicFront"/>
              <a:lightRig rig="flat" dir="t"/>
            </a:scene3d>
          </p:grpSpPr>
          <p:sp>
            <p:nvSpPr>
              <p:cNvPr id="23" name="Chevron 22"/>
              <p:cNvSpPr/>
              <p:nvPr/>
            </p:nvSpPr>
            <p:spPr>
              <a:xfrm>
                <a:off x="2554" y="1352845"/>
                <a:ext cx="2319270"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4" name="Chevron 4"/>
              <p:cNvSpPr/>
              <p:nvPr/>
            </p:nvSpPr>
            <p:spPr>
              <a:xfrm>
                <a:off x="379984" y="1352845"/>
                <a:ext cx="1564410"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导入文件</a:t>
                </a:r>
                <a:endParaRPr lang="en-US" sz="2400" dirty="0">
                  <a:latin typeface="Microsoft YaHei" pitchFamily="34" charset="-122"/>
                  <a:ea typeface="Microsoft YaHei" pitchFamily="34" charset="-122"/>
                </a:endParaRPr>
              </a:p>
            </p:txBody>
          </p:sp>
        </p:grpSp>
        <p:grpSp>
          <p:nvGrpSpPr>
            <p:cNvPr id="4" name="Group 18"/>
            <p:cNvGrpSpPr/>
            <p:nvPr/>
          </p:nvGrpSpPr>
          <p:grpSpPr>
            <a:xfrm>
              <a:off x="3923928" y="1124744"/>
              <a:ext cx="2650824" cy="754860"/>
              <a:chOff x="2133109" y="1352845"/>
              <a:chExt cx="2650824" cy="754860"/>
            </a:xfrm>
            <a:scene3d>
              <a:camera prst="orthographicFront"/>
              <a:lightRig rig="flat" dir="t"/>
            </a:scene3d>
          </p:grpSpPr>
          <p:sp>
            <p:nvSpPr>
              <p:cNvPr id="21" name="Chevron 20"/>
              <p:cNvSpPr/>
              <p:nvPr/>
            </p:nvSpPr>
            <p:spPr>
              <a:xfrm>
                <a:off x="2133109" y="1352845"/>
                <a:ext cx="2650824" cy="754860"/>
              </a:xfrm>
              <a:prstGeom prst="chevron">
                <a:avLst/>
              </a:prstGeom>
              <a:solidFill>
                <a:schemeClr val="tx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2" name="Chevron 6"/>
              <p:cNvSpPr/>
              <p:nvPr/>
            </p:nvSpPr>
            <p:spPr>
              <a:xfrm>
                <a:off x="2510539" y="1352845"/>
                <a:ext cx="1895964"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选择过滤器</a:t>
                </a:r>
                <a:endParaRPr lang="en-US" sz="2400" dirty="0">
                  <a:latin typeface="Microsoft YaHei" pitchFamily="34" charset="-122"/>
                  <a:ea typeface="Microsoft YaHei" pitchFamily="34" charset="-122"/>
                </a:endParaRPr>
              </a:p>
            </p:txBody>
          </p:sp>
        </p:grpSp>
        <p:grpSp>
          <p:nvGrpSpPr>
            <p:cNvPr id="5" name="Group 21"/>
            <p:cNvGrpSpPr/>
            <p:nvPr/>
          </p:nvGrpSpPr>
          <p:grpSpPr>
            <a:xfrm>
              <a:off x="6386037" y="1124744"/>
              <a:ext cx="2194643" cy="754860"/>
              <a:chOff x="4595218" y="1352845"/>
              <a:chExt cx="2194643" cy="754860"/>
            </a:xfrm>
            <a:scene3d>
              <a:camera prst="orthographicFront"/>
              <a:lightRig rig="flat" dir="t"/>
            </a:scene3d>
          </p:grpSpPr>
          <p:sp>
            <p:nvSpPr>
              <p:cNvPr id="19" name="Chevron 18"/>
              <p:cNvSpPr/>
              <p:nvPr/>
            </p:nvSpPr>
            <p:spPr>
              <a:xfrm>
                <a:off x="4595218" y="1352845"/>
                <a:ext cx="2194643" cy="754860"/>
              </a:xfrm>
              <a:prstGeom prst="chevron">
                <a:avLst/>
              </a:prstGeom>
              <a:solidFill>
                <a:schemeClr val="tx2"/>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20" name="Chevron 8"/>
              <p:cNvSpPr/>
              <p:nvPr/>
            </p:nvSpPr>
            <p:spPr>
              <a:xfrm>
                <a:off x="4972648" y="1352845"/>
                <a:ext cx="1439783" cy="754860"/>
              </a:xfrm>
              <a:prstGeom prst="rect">
                <a:avLst/>
              </a:prstGeom>
              <a:sp3d/>
            </p:spPr>
            <p:style>
              <a:lnRef idx="0">
                <a:scrgbClr r="0" g="0" b="0"/>
              </a:lnRef>
              <a:fillRef idx="0">
                <a:scrgbClr r="0" g="0" b="0"/>
              </a:fillRef>
              <a:effectRef idx="0">
                <a:scrgbClr r="0" g="0" b="0"/>
              </a:effectRef>
              <a:fontRef idx="minor">
                <a:schemeClr val="lt1"/>
              </a:fontRef>
            </p:style>
            <p:txBody>
              <a:bodyPr lIns="96012" tIns="32004" rIns="32004" bIns="32004" spcCol="1270" anchor="ctr"/>
              <a:lstStyle/>
              <a:p>
                <a:pPr algn="ctr" defTabSz="1066800">
                  <a:lnSpc>
                    <a:spcPct val="90000"/>
                  </a:lnSpc>
                  <a:spcAft>
                    <a:spcPct val="35000"/>
                  </a:spcAft>
                  <a:defRPr/>
                </a:pPr>
                <a:r>
                  <a:rPr lang="zh-CN" altLang="en-US" sz="2400" dirty="0">
                    <a:latin typeface="Microsoft YaHei" pitchFamily="34" charset="-122"/>
                    <a:ea typeface="Microsoft YaHei" pitchFamily="34" charset="-122"/>
                  </a:rPr>
                  <a:t>保存位置</a:t>
                </a:r>
                <a:endParaRPr lang="en-US" sz="2400" dirty="0">
                  <a:latin typeface="Microsoft YaHei" pitchFamily="34" charset="-122"/>
                  <a:ea typeface="Microsoft YaHei" pitchFamily="34" charset="-122"/>
                </a:endParaRPr>
              </a:p>
            </p:txBody>
          </p:sp>
        </p:grpSp>
      </p:grpSp>
      <p:pic>
        <p:nvPicPr>
          <p:cNvPr id="133136" name="Picture 16"/>
          <p:cNvPicPr>
            <a:picLocks noChangeAspect="1" noChangeArrowheads="1"/>
          </p:cNvPicPr>
          <p:nvPr/>
        </p:nvPicPr>
        <p:blipFill>
          <a:blip r:embed="rId5" cstate="print"/>
          <a:srcRect/>
          <a:stretch>
            <a:fillRect/>
          </a:stretch>
        </p:blipFill>
        <p:spPr bwMode="auto">
          <a:xfrm>
            <a:off x="2297113" y="4652963"/>
            <a:ext cx="4111625" cy="43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13"/>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1000" fill="hold"/>
                                        <p:tgtEl>
                                          <p:spTgt spid="14"/>
                                        </p:tgtEl>
                                        <p:attrNameLst>
                                          <p:attrName>ppt_x</p:attrName>
                                        </p:attrNameLst>
                                      </p:cBhvr>
                                      <p:tavLst>
                                        <p:tav tm="0">
                                          <p:val>
                                            <p:strVal val="1+#ppt_w/2"/>
                                          </p:val>
                                        </p:tav>
                                        <p:tav tm="100000">
                                          <p:val>
                                            <p:strVal val="#ppt_x"/>
                                          </p:val>
                                        </p:tav>
                                      </p:tavLst>
                                    </p:anim>
                                    <p:anim calcmode="lin" valueType="num">
                                      <p:cBhvr additive="base">
                                        <p:cTn id="27" dur="10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1"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1000"/>
                            </p:stCondLst>
                            <p:childTnLst>
                              <p:par>
                                <p:cTn id="32" presetID="35" presetClass="emph" presetSubtype="0" fill="hold" nodeType="afterEffect">
                                  <p:stCondLst>
                                    <p:cond delay="0"/>
                                  </p:stCondLst>
                                  <p:childTnLst>
                                    <p:anim calcmode="discrete" valueType="str">
                                      <p:cBhvr>
                                        <p:cTn id="33" dur="500" fill="hold"/>
                                        <p:tgtEl>
                                          <p:spTgt spid="15"/>
                                        </p:tgtEl>
                                        <p:attrNameLst>
                                          <p:attrName>style.visibility</p:attrName>
                                        </p:attrNameLst>
                                      </p:cBhvr>
                                      <p:tavLst>
                                        <p:tav tm="0">
                                          <p:val>
                                            <p:strVal val="hidden"/>
                                          </p:val>
                                        </p:tav>
                                        <p:tav tm="50000">
                                          <p:val>
                                            <p:strVal val="visible"/>
                                          </p:val>
                                        </p:tav>
                                      </p:tavLst>
                                    </p:anim>
                                  </p:childTnLst>
                                </p:cTn>
                              </p:par>
                            </p:childTnLst>
                          </p:cTn>
                        </p:par>
                        <p:par>
                          <p:cTn id="34" fill="hold">
                            <p:stCondLst>
                              <p:cond delay="1500"/>
                            </p:stCondLst>
                            <p:childTnLst>
                              <p:par>
                                <p:cTn id="35" presetID="1" presetClass="exit" presetSubtype="0" fill="hold" nodeType="after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3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10"/>
          <p:cNvPicPr>
            <a:picLocks noChangeAspect="1" noChangeArrowheads="1"/>
          </p:cNvPicPr>
          <p:nvPr/>
        </p:nvPicPr>
        <p:blipFill>
          <a:blip r:embed="rId2" cstate="print"/>
          <a:srcRect/>
          <a:stretch>
            <a:fillRect/>
          </a:stretch>
        </p:blipFill>
        <p:spPr bwMode="auto">
          <a:xfrm>
            <a:off x="0" y="0"/>
            <a:ext cx="9144000" cy="6818313"/>
          </a:xfrm>
          <a:prstGeom prst="rect">
            <a:avLst/>
          </a:prstGeom>
          <a:noFill/>
          <a:ln w="9525">
            <a:noFill/>
            <a:miter lim="800000"/>
            <a:headEnd/>
            <a:tailEnd/>
          </a:ln>
        </p:spPr>
      </p:pic>
      <p:sp>
        <p:nvSpPr>
          <p:cNvPr id="34819" name="Title 1"/>
          <p:cNvSpPr>
            <a:spLocks noGrp="1"/>
          </p:cNvSpPr>
          <p:nvPr>
            <p:ph type="title"/>
          </p:nvPr>
        </p:nvSpPr>
        <p:spPr/>
        <p:txBody>
          <a:bodyPr/>
          <a:lstStyle/>
          <a:p>
            <a:endParaRPr lang="en-US" smtClean="0"/>
          </a:p>
        </p:txBody>
      </p:sp>
      <p:sp>
        <p:nvSpPr>
          <p:cNvPr id="6" name="矩形 4"/>
          <p:cNvSpPr/>
          <p:nvPr/>
        </p:nvSpPr>
        <p:spPr>
          <a:xfrm>
            <a:off x="179388" y="3068638"/>
            <a:ext cx="1081087"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Right Arrow 6"/>
          <p:cNvSpPr/>
          <p:nvPr/>
        </p:nvSpPr>
        <p:spPr bwMode="auto">
          <a:xfrm>
            <a:off x="1259632" y="3068960"/>
            <a:ext cx="720080" cy="216024"/>
          </a:xfrm>
          <a:prstGeom prst="rightArrow">
            <a:avLst/>
          </a:prstGeom>
          <a:solidFill>
            <a:schemeClr val="tx2"/>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lIns="0" tIns="0" rIns="182880" bIns="0"/>
          <a:lstStyle/>
          <a:p>
            <a:pPr>
              <a:spcBef>
                <a:spcPct val="50000"/>
              </a:spcBef>
              <a:defRPr/>
            </a:pPr>
            <a:endParaRPr lang="en-US" sz="2400">
              <a:latin typeface="Arial" charset="0"/>
            </a:endParaRPr>
          </a:p>
        </p:txBody>
      </p:sp>
      <p:sp>
        <p:nvSpPr>
          <p:cNvPr id="8" name="矩形 4"/>
          <p:cNvSpPr/>
          <p:nvPr/>
        </p:nvSpPr>
        <p:spPr>
          <a:xfrm>
            <a:off x="1979613" y="1844675"/>
            <a:ext cx="6985000" cy="489743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11"/>
          <p:cNvPicPr>
            <a:picLocks noChangeAspect="1" noChangeArrowheads="1"/>
          </p:cNvPicPr>
          <p:nvPr/>
        </p:nvPicPr>
        <p:blipFill>
          <a:blip r:embed="rId3" cstate="print"/>
          <a:srcRect/>
          <a:stretch>
            <a:fillRect/>
          </a:stretch>
        </p:blipFill>
        <p:spPr bwMode="auto">
          <a:xfrm>
            <a:off x="0" y="620713"/>
            <a:ext cx="9885363" cy="5545137"/>
          </a:xfrm>
          <a:prstGeom prst="rect">
            <a:avLst/>
          </a:prstGeom>
          <a:noFill/>
          <a:ln w="9525">
            <a:noFill/>
            <a:miter lim="800000"/>
            <a:headEnd/>
            <a:tailEnd/>
          </a:ln>
        </p:spPr>
      </p:pic>
      <p:sp>
        <p:nvSpPr>
          <p:cNvPr id="37891" name="标题 1"/>
          <p:cNvSpPr>
            <a:spLocks noGrp="1"/>
          </p:cNvSpPr>
          <p:nvPr>
            <p:ph type="title"/>
          </p:nvPr>
        </p:nvSpPr>
        <p:spPr>
          <a:xfrm>
            <a:off x="280988" y="-193675"/>
            <a:ext cx="8323262" cy="836613"/>
          </a:xfrm>
        </p:spPr>
        <p:txBody>
          <a:bodyPr/>
          <a:lstStyle/>
          <a:p>
            <a:r>
              <a:rPr lang="zh-CN" altLang="en-US" smtClean="0">
                <a:latin typeface="Microsoft YaHei" pitchFamily="34" charset="-122"/>
                <a:ea typeface="Microsoft YaHei" pitchFamily="34" charset="-122"/>
              </a:rPr>
              <a:t>小插件：实现</a:t>
            </a:r>
            <a:r>
              <a:rPr lang="en-US" altLang="zh-CN" smtClean="0">
                <a:latin typeface="Microsoft YaHei" pitchFamily="34" charset="-122"/>
                <a:ea typeface="Microsoft YaHei" pitchFamily="34" charset="-122"/>
              </a:rPr>
              <a:t>word</a:t>
            </a:r>
            <a:r>
              <a:rPr lang="zh-CN" altLang="en-US" smtClean="0">
                <a:latin typeface="Microsoft YaHei" pitchFamily="34" charset="-122"/>
                <a:ea typeface="Microsoft YaHei" pitchFamily="34" charset="-122"/>
              </a:rPr>
              <a:t>与</a:t>
            </a:r>
            <a:r>
              <a:rPr lang="en-US" altLang="zh-CN" smtClean="0">
                <a:latin typeface="Microsoft YaHei" pitchFamily="34" charset="-122"/>
                <a:ea typeface="Microsoft YaHei" pitchFamily="34" charset="-122"/>
              </a:rPr>
              <a:t>Endnote</a:t>
            </a:r>
            <a:r>
              <a:rPr lang="en-US" altLang="zh-CN" baseline="30000" smtClean="0">
                <a:latin typeface="Microsoft YaHei" pitchFamily="34" charset="-122"/>
                <a:ea typeface="Microsoft YaHei" pitchFamily="34" charset="-122"/>
              </a:rPr>
              <a:t>®</a:t>
            </a:r>
            <a:r>
              <a:rPr lang="en-US" altLang="zh-CN" smtClean="0">
                <a:latin typeface="Microsoft YaHei" pitchFamily="34" charset="-122"/>
                <a:ea typeface="Microsoft YaHei" pitchFamily="34" charset="-122"/>
              </a:rPr>
              <a:t> online</a:t>
            </a:r>
            <a:r>
              <a:rPr lang="zh-CN" altLang="en-US" smtClean="0">
                <a:latin typeface="Microsoft YaHei" pitchFamily="34" charset="-122"/>
                <a:ea typeface="Microsoft YaHei" pitchFamily="34" charset="-122"/>
              </a:rPr>
              <a:t>之间的对接</a:t>
            </a:r>
          </a:p>
        </p:txBody>
      </p:sp>
      <p:sp>
        <p:nvSpPr>
          <p:cNvPr id="10" name="矩形 4"/>
          <p:cNvSpPr/>
          <p:nvPr/>
        </p:nvSpPr>
        <p:spPr>
          <a:xfrm>
            <a:off x="1979613" y="1341438"/>
            <a:ext cx="576262" cy="21590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矩形 5"/>
          <p:cNvSpPr/>
          <p:nvPr/>
        </p:nvSpPr>
        <p:spPr>
          <a:xfrm>
            <a:off x="323850" y="1916113"/>
            <a:ext cx="1655763" cy="288925"/>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7895" name="Rounded Rectangle 6"/>
          <p:cNvSpPr>
            <a:spLocks noChangeArrowheads="1"/>
          </p:cNvSpPr>
          <p:nvPr/>
        </p:nvSpPr>
        <p:spPr bwMode="auto">
          <a:xfrm>
            <a:off x="3924300" y="3357563"/>
            <a:ext cx="1584325" cy="287337"/>
          </a:xfrm>
          <a:prstGeom prst="roundRect">
            <a:avLst>
              <a:gd name="adj" fmla="val 16667"/>
            </a:avLst>
          </a:prstGeom>
          <a:noFill/>
          <a:ln w="9525" algn="ctr">
            <a:noFill/>
            <a:round/>
            <a:headEnd/>
            <a:tailEnd/>
          </a:ln>
        </p:spPr>
        <p:txBody>
          <a:bodyPr lIns="0" tIns="0" rIns="182880" bIns="0"/>
          <a:lstStyle/>
          <a:p>
            <a:pPr>
              <a:spcBef>
                <a:spcPct val="50000"/>
              </a:spcBef>
            </a:pPr>
            <a:endParaRPr lang="en-US" sz="2400"/>
          </a:p>
        </p:txBody>
      </p:sp>
      <p:sp>
        <p:nvSpPr>
          <p:cNvPr id="8" name="TextBox 7"/>
          <p:cNvSpPr txBox="1"/>
          <p:nvPr/>
        </p:nvSpPr>
        <p:spPr>
          <a:xfrm>
            <a:off x="395536" y="1412776"/>
            <a:ext cx="1584176" cy="369332"/>
          </a:xfrm>
          <a:prstGeom prst="rect">
            <a:avLst/>
          </a:prstGeom>
          <a:solidFill>
            <a:schemeClr val="tx2"/>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r>
              <a:rPr lang="zh-CN" altLang="en-US">
                <a:solidFill>
                  <a:schemeClr val="bg1"/>
                </a:solidFill>
                <a:latin typeface="Microsoft YaHei" pitchFamily="34" charset="-122"/>
                <a:ea typeface="Microsoft YaHei" pitchFamily="34" charset="-122"/>
                <a:cs typeface="Microsoft Sans Serif" pitchFamily="34" charset="0"/>
              </a:rPr>
              <a:t>边写作边引用</a:t>
            </a:r>
            <a:endParaRPr lang="en-US">
              <a:solidFill>
                <a:schemeClr val="bg1"/>
              </a:solidFill>
              <a:latin typeface="Microsoft YaHei" pitchFamily="34" charset="-122"/>
              <a:ea typeface="Microsoft YaHei" pitchFamily="34" charset="-122"/>
              <a:cs typeface="Microsoft Sans Serif"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lide(fromBottom)">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标题 1"/>
          <p:cNvSpPr>
            <a:spLocks noGrp="1"/>
          </p:cNvSpPr>
          <p:nvPr>
            <p:ph type="title"/>
          </p:nvPr>
        </p:nvSpPr>
        <p:spPr/>
        <p:txBody>
          <a:bodyPr/>
          <a:lstStyle/>
          <a:p>
            <a:endParaRPr lang="zh-CN" altLang="en-US" smtClean="0">
              <a:ea typeface="宋体" pitchFamily="2" charset="-122"/>
            </a:endParaRPr>
          </a:p>
        </p:txBody>
      </p:sp>
      <p:sp>
        <p:nvSpPr>
          <p:cNvPr id="38915" name="内容占位符 2"/>
          <p:cNvSpPr>
            <a:spLocks noGrp="1"/>
          </p:cNvSpPr>
          <p:nvPr>
            <p:ph idx="1"/>
          </p:nvPr>
        </p:nvSpPr>
        <p:spPr/>
        <p:txBody>
          <a:bodyPr/>
          <a:lstStyle/>
          <a:p>
            <a:endParaRPr lang="zh-CN" altLang="en-US" smtClean="0">
              <a:ea typeface="宋体" pitchFamily="2" charset="-122"/>
            </a:endParaRPr>
          </a:p>
        </p:txBody>
      </p:sp>
      <p:pic>
        <p:nvPicPr>
          <p:cNvPr id="38916" name="Picture 2"/>
          <p:cNvPicPr>
            <a:picLocks noChangeAspect="1" noChangeArrowheads="1"/>
          </p:cNvPicPr>
          <p:nvPr/>
        </p:nvPicPr>
        <p:blipFill>
          <a:blip r:embed="rId3" cstate="print"/>
          <a:srcRect/>
          <a:stretch>
            <a:fillRect/>
          </a:stretch>
        </p:blipFill>
        <p:spPr bwMode="auto">
          <a:xfrm>
            <a:off x="-211138" y="720725"/>
            <a:ext cx="9412288" cy="5559425"/>
          </a:xfrm>
          <a:prstGeom prst="rect">
            <a:avLst/>
          </a:prstGeom>
          <a:noFill/>
          <a:ln w="9525">
            <a:noFill/>
            <a:miter lim="800000"/>
            <a:headEnd/>
            <a:tailEnd/>
          </a:ln>
        </p:spPr>
      </p:pic>
      <p:sp>
        <p:nvSpPr>
          <p:cNvPr id="5" name="矩形 4"/>
          <p:cNvSpPr/>
          <p:nvPr/>
        </p:nvSpPr>
        <p:spPr>
          <a:xfrm>
            <a:off x="2851150" y="860425"/>
            <a:ext cx="752475" cy="32226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8918" name="标题 1"/>
          <p:cNvSpPr txBox="1">
            <a:spLocks/>
          </p:cNvSpPr>
          <p:nvPr/>
        </p:nvSpPr>
        <p:spPr bwMode="auto">
          <a:xfrm>
            <a:off x="212725" y="-247650"/>
            <a:ext cx="8175625" cy="836613"/>
          </a:xfrm>
          <a:prstGeom prst="rect">
            <a:avLst/>
          </a:prstGeom>
          <a:noFill/>
          <a:ln w="9525">
            <a:noFill/>
            <a:miter lim="800000"/>
            <a:headEnd/>
            <a:tailEnd/>
          </a:ln>
        </p:spPr>
        <p:txBody>
          <a:bodyPr lIns="0" tIns="0" rIns="0" bIns="0" anchor="b"/>
          <a:lstStyle/>
          <a:p>
            <a:pPr eaLnBrk="0" hangingPunct="0">
              <a:lnSpc>
                <a:spcPct val="90000"/>
              </a:lnSpc>
            </a:pPr>
            <a:r>
              <a:rPr lang="zh-CN" altLang="en-US" sz="2800">
                <a:solidFill>
                  <a:schemeClr val="tx2"/>
                </a:solidFill>
                <a:latin typeface="Microsoft YaHei" pitchFamily="34" charset="-122"/>
                <a:ea typeface="Microsoft YaHei" pitchFamily="34" charset="-122"/>
              </a:rPr>
              <a:t>小插件：实现</a:t>
            </a:r>
            <a:r>
              <a:rPr lang="en-US" altLang="zh-CN" sz="2800">
                <a:solidFill>
                  <a:schemeClr val="tx2"/>
                </a:solidFill>
                <a:latin typeface="Microsoft YaHei" pitchFamily="34" charset="-122"/>
                <a:ea typeface="Microsoft YaHei" pitchFamily="34" charset="-122"/>
              </a:rPr>
              <a:t>word</a:t>
            </a:r>
            <a:r>
              <a:rPr lang="zh-CN" altLang="en-US" sz="2800">
                <a:solidFill>
                  <a:schemeClr val="tx2"/>
                </a:solidFill>
                <a:latin typeface="Microsoft YaHei" pitchFamily="34" charset="-122"/>
                <a:ea typeface="Microsoft YaHei" pitchFamily="34" charset="-122"/>
              </a:rPr>
              <a:t>与</a:t>
            </a:r>
            <a:r>
              <a:rPr lang="en-US" altLang="zh-CN" sz="2800">
                <a:solidFill>
                  <a:schemeClr val="tx2"/>
                </a:solidFill>
                <a:latin typeface="Microsoft YaHei" pitchFamily="34" charset="-122"/>
                <a:ea typeface="Microsoft YaHei" pitchFamily="34" charset="-122"/>
              </a:rPr>
              <a:t>Endnote</a:t>
            </a:r>
            <a:r>
              <a:rPr lang="en-US" altLang="zh-CN" sz="2800" baseline="30000">
                <a:solidFill>
                  <a:schemeClr val="tx2"/>
                </a:solidFill>
                <a:latin typeface="Microsoft YaHei" pitchFamily="34" charset="-122"/>
                <a:ea typeface="Microsoft YaHei" pitchFamily="34" charset="-122"/>
              </a:rPr>
              <a:t>® </a:t>
            </a:r>
            <a:r>
              <a:rPr lang="en-US" altLang="zh-CN" sz="2800">
                <a:solidFill>
                  <a:schemeClr val="tx2"/>
                </a:solidFill>
                <a:latin typeface="Microsoft YaHei" pitchFamily="34" charset="-122"/>
                <a:ea typeface="Microsoft YaHei" pitchFamily="34" charset="-122"/>
              </a:rPr>
              <a:t> online</a:t>
            </a:r>
            <a:r>
              <a:rPr lang="zh-CN" altLang="en-US" sz="2800">
                <a:solidFill>
                  <a:schemeClr val="tx2"/>
                </a:solidFill>
                <a:latin typeface="Microsoft YaHei" pitchFamily="34" charset="-122"/>
                <a:ea typeface="Microsoft YaHei" pitchFamily="34" charset="-122"/>
              </a:rPr>
              <a:t>之间的对接</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p:nvPr>
        </p:nvSpPr>
        <p:spPr/>
        <p:txBody>
          <a:bodyPr/>
          <a:lstStyle/>
          <a:p>
            <a:endParaRPr lang="zh-CN" altLang="en-US" smtClean="0">
              <a:ea typeface="宋体" pitchFamily="2" charset="-122"/>
            </a:endParaRPr>
          </a:p>
        </p:txBody>
      </p:sp>
      <p:sp>
        <p:nvSpPr>
          <p:cNvPr id="39939" name="内容占位符 2"/>
          <p:cNvSpPr>
            <a:spLocks noGrp="1"/>
          </p:cNvSpPr>
          <p:nvPr>
            <p:ph idx="1"/>
          </p:nvPr>
        </p:nvSpPr>
        <p:spPr/>
        <p:txBody>
          <a:bodyPr/>
          <a:lstStyle/>
          <a:p>
            <a:endParaRPr lang="zh-CN" altLang="en-US" smtClean="0">
              <a:ea typeface="宋体" pitchFamily="2" charset="-122"/>
            </a:endParaRPr>
          </a:p>
        </p:txBody>
      </p:sp>
      <p:pic>
        <p:nvPicPr>
          <p:cNvPr id="39940" name="Picture 2"/>
          <p:cNvPicPr>
            <a:picLocks noChangeAspect="1" noChangeArrowheads="1"/>
          </p:cNvPicPr>
          <p:nvPr/>
        </p:nvPicPr>
        <p:blipFill>
          <a:blip r:embed="rId3" cstate="print"/>
          <a:srcRect/>
          <a:stretch>
            <a:fillRect/>
          </a:stretch>
        </p:blipFill>
        <p:spPr bwMode="auto">
          <a:xfrm>
            <a:off x="-14288" y="879475"/>
            <a:ext cx="9923463" cy="5240338"/>
          </a:xfrm>
          <a:prstGeom prst="rect">
            <a:avLst/>
          </a:prstGeom>
          <a:noFill/>
          <a:ln w="9525">
            <a:noFill/>
            <a:miter lim="800000"/>
            <a:headEnd/>
            <a:tailEnd/>
          </a:ln>
        </p:spPr>
      </p:pic>
      <p:sp>
        <p:nvSpPr>
          <p:cNvPr id="5" name="标题 1"/>
          <p:cNvSpPr txBox="1">
            <a:spLocks/>
          </p:cNvSpPr>
          <p:nvPr/>
        </p:nvSpPr>
        <p:spPr bwMode="auto">
          <a:xfrm>
            <a:off x="212725" y="-85725"/>
            <a:ext cx="7369175" cy="836613"/>
          </a:xfrm>
          <a:prstGeom prst="rect">
            <a:avLst/>
          </a:prstGeom>
          <a:noFill/>
          <a:ln w="9525">
            <a:noFill/>
            <a:miter lim="800000"/>
            <a:headEnd/>
            <a:tailEnd/>
          </a:ln>
        </p:spPr>
        <p:txBody>
          <a:bodyPr lIns="0" tIns="0" rIns="0" bIns="0" anchor="b"/>
          <a:lstStyle/>
          <a:p>
            <a:pPr eaLnBrk="0" hangingPunct="0">
              <a:lnSpc>
                <a:spcPct val="90000"/>
              </a:lnSpc>
            </a:pPr>
            <a:r>
              <a:rPr lang="zh-CN" altLang="en-US" sz="2800">
                <a:solidFill>
                  <a:schemeClr val="tx2"/>
                </a:solidFill>
                <a:latin typeface="Microsoft YaHei" pitchFamily="34" charset="-122"/>
                <a:ea typeface="Microsoft YaHei" pitchFamily="34" charset="-122"/>
              </a:rPr>
              <a:t>如何插入参考文献？</a:t>
            </a:r>
          </a:p>
        </p:txBody>
      </p:sp>
      <p:grpSp>
        <p:nvGrpSpPr>
          <p:cNvPr id="2" name="组合 19"/>
          <p:cNvGrpSpPr>
            <a:grpSpLocks/>
          </p:cNvGrpSpPr>
          <p:nvPr/>
        </p:nvGrpSpPr>
        <p:grpSpPr bwMode="auto">
          <a:xfrm>
            <a:off x="0" y="1035050"/>
            <a:ext cx="4791075" cy="1022350"/>
            <a:chOff x="0" y="1035424"/>
            <a:chExt cx="4791636" cy="1021976"/>
          </a:xfrm>
        </p:grpSpPr>
        <p:cxnSp>
          <p:nvCxnSpPr>
            <p:cNvPr id="15" name="直接连接符 14"/>
            <p:cNvCxnSpPr/>
            <p:nvPr/>
          </p:nvCxnSpPr>
          <p:spPr>
            <a:xfrm>
              <a:off x="0" y="1232202"/>
              <a:ext cx="3254756" cy="1904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3227766" y="1048119"/>
              <a:ext cx="806544" cy="1428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0" y="2035183"/>
              <a:ext cx="4774172" cy="2221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774172" y="1254419"/>
              <a:ext cx="4763" cy="77600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0" y="1246485"/>
              <a:ext cx="4764" cy="7744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980329" y="1251245"/>
              <a:ext cx="811307" cy="17457"/>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flipV="1">
              <a:off x="3993031" y="1035424"/>
              <a:ext cx="14289" cy="20153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flipV="1">
              <a:off x="3232528" y="1052881"/>
              <a:ext cx="12701" cy="20153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矩形 26"/>
          <p:cNvSpPr/>
          <p:nvPr/>
        </p:nvSpPr>
        <p:spPr>
          <a:xfrm>
            <a:off x="0" y="1331913"/>
            <a:ext cx="457200" cy="60483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p:cNvSpPr/>
          <p:nvPr/>
        </p:nvSpPr>
        <p:spPr>
          <a:xfrm>
            <a:off x="1625600" y="1270000"/>
            <a:ext cx="1744663" cy="17621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heckerboard(across)">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P spid="1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p:txBody>
          <a:bodyPr/>
          <a:lstStyle/>
          <a:p>
            <a:endParaRPr lang="zh-CN" altLang="en-US" smtClean="0">
              <a:ea typeface="宋体" pitchFamily="2" charset="-122"/>
            </a:endParaRPr>
          </a:p>
        </p:txBody>
      </p:sp>
      <p:sp>
        <p:nvSpPr>
          <p:cNvPr id="40963" name="内容占位符 2"/>
          <p:cNvSpPr>
            <a:spLocks noGrp="1"/>
          </p:cNvSpPr>
          <p:nvPr>
            <p:ph idx="1"/>
          </p:nvPr>
        </p:nvSpPr>
        <p:spPr/>
        <p:txBody>
          <a:bodyPr/>
          <a:lstStyle/>
          <a:p>
            <a:endParaRPr lang="zh-CN" altLang="en-US" smtClean="0">
              <a:ea typeface="宋体" pitchFamily="2" charset="-122"/>
            </a:endParaRPr>
          </a:p>
        </p:txBody>
      </p:sp>
      <p:pic>
        <p:nvPicPr>
          <p:cNvPr id="40964" name="Picture 2"/>
          <p:cNvPicPr>
            <a:picLocks noChangeAspect="1" noChangeArrowheads="1"/>
          </p:cNvPicPr>
          <p:nvPr/>
        </p:nvPicPr>
        <p:blipFill>
          <a:blip r:embed="rId3" cstate="print"/>
          <a:srcRect/>
          <a:stretch>
            <a:fillRect/>
          </a:stretch>
        </p:blipFill>
        <p:spPr bwMode="auto">
          <a:xfrm>
            <a:off x="0" y="903288"/>
            <a:ext cx="9837738" cy="5180012"/>
          </a:xfrm>
          <a:prstGeom prst="rect">
            <a:avLst/>
          </a:prstGeom>
          <a:noFill/>
          <a:ln w="9525">
            <a:noFill/>
            <a:miter lim="800000"/>
            <a:headEnd/>
            <a:tailEnd/>
          </a:ln>
        </p:spPr>
      </p:pic>
      <p:sp>
        <p:nvSpPr>
          <p:cNvPr id="40965" name="标题 1"/>
          <p:cNvSpPr txBox="1">
            <a:spLocks/>
          </p:cNvSpPr>
          <p:nvPr/>
        </p:nvSpPr>
        <p:spPr bwMode="auto">
          <a:xfrm>
            <a:off x="212725" y="-85725"/>
            <a:ext cx="7369175" cy="836613"/>
          </a:xfrm>
          <a:prstGeom prst="rect">
            <a:avLst/>
          </a:prstGeom>
          <a:noFill/>
          <a:ln w="9525">
            <a:noFill/>
            <a:miter lim="800000"/>
            <a:headEnd/>
            <a:tailEnd/>
          </a:ln>
        </p:spPr>
        <p:txBody>
          <a:bodyPr lIns="0" tIns="0" rIns="0" bIns="0" anchor="b"/>
          <a:lstStyle/>
          <a:p>
            <a:pPr eaLnBrk="0" hangingPunct="0">
              <a:lnSpc>
                <a:spcPct val="90000"/>
              </a:lnSpc>
            </a:pPr>
            <a:r>
              <a:rPr lang="zh-CN" altLang="en-US" sz="2800">
                <a:solidFill>
                  <a:schemeClr val="tx2"/>
                </a:solidFill>
                <a:latin typeface="Microsoft YaHei" pitchFamily="34" charset="-122"/>
                <a:ea typeface="Microsoft YaHei" pitchFamily="34" charset="-122"/>
              </a:rPr>
              <a:t>如何插入参考文献？</a:t>
            </a:r>
          </a:p>
        </p:txBody>
      </p:sp>
      <p:pic>
        <p:nvPicPr>
          <p:cNvPr id="3075" name="Picture 3"/>
          <p:cNvPicPr>
            <a:picLocks noChangeAspect="1" noChangeArrowheads="1"/>
          </p:cNvPicPr>
          <p:nvPr/>
        </p:nvPicPr>
        <p:blipFill>
          <a:blip r:embed="rId4" cstate="print"/>
          <a:srcRect/>
          <a:stretch>
            <a:fillRect/>
          </a:stretch>
        </p:blipFill>
        <p:spPr bwMode="auto">
          <a:xfrm>
            <a:off x="1752600" y="1533525"/>
            <a:ext cx="5638800" cy="3790950"/>
          </a:xfrm>
          <a:prstGeom prst="rect">
            <a:avLst/>
          </a:prstGeom>
          <a:noFill/>
          <a:ln w="9525">
            <a:noFill/>
            <a:miter lim="800000"/>
            <a:headEnd/>
            <a:tailEnd/>
          </a:ln>
        </p:spPr>
      </p:pic>
      <p:sp>
        <p:nvSpPr>
          <p:cNvPr id="8" name="TextBox 7"/>
          <p:cNvSpPr txBox="1">
            <a:spLocks noChangeArrowheads="1"/>
          </p:cNvSpPr>
          <p:nvPr/>
        </p:nvSpPr>
        <p:spPr bwMode="auto">
          <a:xfrm>
            <a:off x="1909763" y="1774825"/>
            <a:ext cx="1158875" cy="369888"/>
          </a:xfrm>
          <a:prstGeom prst="rect">
            <a:avLst/>
          </a:prstGeom>
          <a:noFill/>
          <a:ln w="9525">
            <a:noFill/>
            <a:miter lim="800000"/>
            <a:headEnd/>
            <a:tailEnd/>
          </a:ln>
        </p:spPr>
        <p:txBody>
          <a:bodyPr wrap="none">
            <a:spAutoFit/>
          </a:bodyPr>
          <a:lstStyle/>
          <a:p>
            <a:r>
              <a:rPr lang="en-US" altLang="zh-CN" b="1">
                <a:solidFill>
                  <a:srgbClr val="FF0000"/>
                </a:solidFill>
              </a:rPr>
              <a:t>Sheng. L</a:t>
            </a:r>
            <a:endParaRPr lang="zh-CN" altLang="en-US" b="1">
              <a:solidFill>
                <a:srgbClr val="FF0000"/>
              </a:solidFill>
            </a:endParaRPr>
          </a:p>
        </p:txBody>
      </p:sp>
      <p:pic>
        <p:nvPicPr>
          <p:cNvPr id="11" name="Picture 5"/>
          <p:cNvPicPr>
            <a:picLocks noChangeAspect="1" noChangeArrowheads="1"/>
          </p:cNvPicPr>
          <p:nvPr/>
        </p:nvPicPr>
        <p:blipFill>
          <a:blip r:embed="rId5" cstate="print"/>
          <a:srcRect/>
          <a:stretch>
            <a:fillRect/>
          </a:stretch>
        </p:blipFill>
        <p:spPr bwMode="auto">
          <a:xfrm rot="19733810">
            <a:off x="223838" y="1658938"/>
            <a:ext cx="720725" cy="930275"/>
          </a:xfrm>
          <a:prstGeom prst="rect">
            <a:avLst/>
          </a:prstGeom>
          <a:ln>
            <a:noFill/>
          </a:ln>
          <a:effectLst>
            <a:outerShdw blurRad="292100" dist="139700" dir="2700000" algn="tl" rotWithShape="0">
              <a:srgbClr val="333333">
                <a:alpha val="65000"/>
              </a:srgbClr>
            </a:outerShdw>
          </a:effectLst>
        </p:spPr>
      </p:pic>
      <p:pic>
        <p:nvPicPr>
          <p:cNvPr id="12" name="Picture 6"/>
          <p:cNvPicPr>
            <a:picLocks noChangeAspect="1" noChangeArrowheads="1"/>
          </p:cNvPicPr>
          <p:nvPr/>
        </p:nvPicPr>
        <p:blipFill>
          <a:blip r:embed="rId6" cstate="print"/>
          <a:srcRect/>
          <a:stretch>
            <a:fillRect/>
          </a:stretch>
        </p:blipFill>
        <p:spPr bwMode="auto">
          <a:xfrm rot="-1860000">
            <a:off x="368300" y="1676400"/>
            <a:ext cx="720725" cy="93186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12"/>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12"/>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075"/>
                                        </p:tgtEl>
                                        <p:attrNameLst>
                                          <p:attrName>style.visibility</p:attrName>
                                        </p:attrNameLst>
                                      </p:cBhvr>
                                      <p:to>
                                        <p:strVal val="visible"/>
                                      </p:to>
                                    </p:set>
                                    <p:animEffect transition="in" filter="checkerboard(across)">
                                      <p:cBhvr>
                                        <p:cTn id="26" dur="500"/>
                                        <p:tgtEl>
                                          <p:spTgt spid="3075"/>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lstStyle/>
          <a:p>
            <a:endParaRPr lang="zh-CN" altLang="en-US" smtClean="0">
              <a:ea typeface="宋体" pitchFamily="2" charset="-122"/>
            </a:endParaRPr>
          </a:p>
        </p:txBody>
      </p:sp>
      <p:sp>
        <p:nvSpPr>
          <p:cNvPr id="41987" name="内容占位符 2"/>
          <p:cNvSpPr>
            <a:spLocks noGrp="1"/>
          </p:cNvSpPr>
          <p:nvPr>
            <p:ph idx="1"/>
          </p:nvPr>
        </p:nvSpPr>
        <p:spPr/>
        <p:txBody>
          <a:bodyPr/>
          <a:lstStyle/>
          <a:p>
            <a:endParaRPr lang="zh-CN" altLang="en-US" smtClean="0">
              <a:ea typeface="宋体" pitchFamily="2" charset="-122"/>
            </a:endParaRPr>
          </a:p>
        </p:txBody>
      </p:sp>
      <p:pic>
        <p:nvPicPr>
          <p:cNvPr id="41988" name="Picture 2"/>
          <p:cNvPicPr>
            <a:picLocks noChangeAspect="1" noChangeArrowheads="1"/>
          </p:cNvPicPr>
          <p:nvPr/>
        </p:nvPicPr>
        <p:blipFill>
          <a:blip r:embed="rId3" cstate="print"/>
          <a:srcRect/>
          <a:stretch>
            <a:fillRect/>
          </a:stretch>
        </p:blipFill>
        <p:spPr bwMode="auto">
          <a:xfrm>
            <a:off x="-42863" y="0"/>
            <a:ext cx="13009563" cy="7313613"/>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rot="19733810">
            <a:off x="7208838" y="3979863"/>
            <a:ext cx="720725" cy="931862"/>
          </a:xfrm>
          <a:prstGeom prst="rect">
            <a:avLst/>
          </a:prstGeom>
          <a:ln>
            <a:noFill/>
          </a:ln>
          <a:effectLst>
            <a:outerShdw blurRad="292100" dist="139700" dir="2700000" algn="tl" rotWithShape="0">
              <a:srgbClr val="333333">
                <a:alpha val="65000"/>
              </a:srgbClr>
            </a:outerShdw>
          </a:effectLst>
        </p:spPr>
      </p:pic>
      <p:pic>
        <p:nvPicPr>
          <p:cNvPr id="9" name="Picture 6"/>
          <p:cNvPicPr>
            <a:picLocks noChangeAspect="1" noChangeArrowheads="1"/>
          </p:cNvPicPr>
          <p:nvPr/>
        </p:nvPicPr>
        <p:blipFill>
          <a:blip r:embed="rId5" cstate="print"/>
          <a:srcRect/>
          <a:stretch>
            <a:fillRect/>
          </a:stretch>
        </p:blipFill>
        <p:spPr bwMode="auto">
          <a:xfrm rot="-1860000">
            <a:off x="7208838" y="3979863"/>
            <a:ext cx="720725" cy="93186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
                            </p:stCondLst>
                            <p:childTnLst>
                              <p:par>
                                <p:cTn id="13" presetID="35" presetClass="emph" presetSubtype="0" fill="hold" nodeType="afterEffect">
                                  <p:stCondLst>
                                    <p:cond delay="0"/>
                                  </p:stCondLst>
                                  <p:childTnLst>
                                    <p:anim calcmode="discrete" valueType="str">
                                      <p:cBhvr>
                                        <p:cTn id="14" dur="500" fill="hold"/>
                                        <p:tgtEl>
                                          <p:spTgt spid="9"/>
                                        </p:tgtEl>
                                        <p:attrNameLst>
                                          <p:attrName>style.visibility</p:attrName>
                                        </p:attrNameLst>
                                      </p:cBhvr>
                                      <p:tavLst>
                                        <p:tav tm="0">
                                          <p:val>
                                            <p:strVal val="hidden"/>
                                          </p:val>
                                        </p:tav>
                                        <p:tav tm="50000">
                                          <p:val>
                                            <p:strVal val="visible"/>
                                          </p:val>
                                        </p:tav>
                                      </p:tavLst>
                                    </p:anim>
                                  </p:childTnLst>
                                </p:cTn>
                              </p:par>
                            </p:childTnLst>
                          </p:cTn>
                        </p:par>
                        <p:par>
                          <p:cTn id="15" fill="hold">
                            <p:stCondLst>
                              <p:cond delay="1500"/>
                            </p:stCondLst>
                            <p:childTnLst>
                              <p:par>
                                <p:cTn id="16" presetID="1" presetClass="exit" presetSubtype="0" fill="hold" nodeType="afterEffect">
                                  <p:stCondLst>
                                    <p:cond delay="0"/>
                                  </p:stCondLst>
                                  <p:childTnLst>
                                    <p:set>
                                      <p:cBhvr>
                                        <p:cTn id="17" dur="1" fill="hold">
                                          <p:stCondLst>
                                            <p:cond delay="0"/>
                                          </p:stCondLst>
                                        </p:cTn>
                                        <p:tgtEl>
                                          <p:spTgt spid="9"/>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9"/>
                                        </p:tgtEl>
                                        <p:attrNameLst>
                                          <p:attrName>style.visibility</p:attrName>
                                        </p:attrNameLst>
                                      </p:cBhvr>
                                      <p:to>
                                        <p:strVal val="hidden"/>
                                      </p:to>
                                    </p:set>
                                  </p:childTnLst>
                                </p:cTn>
                              </p:par>
                              <p:par>
                                <p:cTn id="20" presetID="1" presetClass="exit" presetSubtype="0" fill="hold" nodeType="with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p:txBody>
          <a:bodyPr/>
          <a:lstStyle/>
          <a:p>
            <a:endParaRPr lang="zh-CN" altLang="en-US" smtClean="0">
              <a:ea typeface="宋体" pitchFamily="2" charset="-122"/>
            </a:endParaRPr>
          </a:p>
        </p:txBody>
      </p:sp>
      <p:sp>
        <p:nvSpPr>
          <p:cNvPr id="43011" name="内容占位符 2"/>
          <p:cNvSpPr>
            <a:spLocks noGrp="1"/>
          </p:cNvSpPr>
          <p:nvPr>
            <p:ph idx="1"/>
          </p:nvPr>
        </p:nvSpPr>
        <p:spPr/>
        <p:txBody>
          <a:bodyPr/>
          <a:lstStyle/>
          <a:p>
            <a:endParaRPr lang="zh-CN" altLang="en-US" smtClean="0">
              <a:ea typeface="宋体" pitchFamily="2" charset="-122"/>
            </a:endParaRPr>
          </a:p>
        </p:txBody>
      </p:sp>
      <p:pic>
        <p:nvPicPr>
          <p:cNvPr id="43012" name="Picture 2"/>
          <p:cNvPicPr>
            <a:picLocks noChangeAspect="1" noChangeArrowheads="1"/>
          </p:cNvPicPr>
          <p:nvPr/>
        </p:nvPicPr>
        <p:blipFill>
          <a:blip r:embed="rId3" cstate="print"/>
          <a:srcRect/>
          <a:stretch>
            <a:fillRect/>
          </a:stretch>
        </p:blipFill>
        <p:spPr bwMode="auto">
          <a:xfrm>
            <a:off x="-84138" y="0"/>
            <a:ext cx="13009563" cy="7313613"/>
          </a:xfrm>
          <a:prstGeom prst="rect">
            <a:avLst/>
          </a:prstGeom>
          <a:noFill/>
          <a:ln w="9525">
            <a:noFill/>
            <a:miter lim="800000"/>
            <a:headEnd/>
            <a:tailEnd/>
          </a:ln>
        </p:spPr>
      </p:pic>
      <p:sp>
        <p:nvSpPr>
          <p:cNvPr id="43013" name="圆角矩形 4"/>
          <p:cNvSpPr>
            <a:spLocks noChangeArrowheads="1"/>
          </p:cNvSpPr>
          <p:nvPr/>
        </p:nvSpPr>
        <p:spPr bwMode="auto">
          <a:xfrm>
            <a:off x="3714750" y="6215063"/>
            <a:ext cx="571500" cy="285750"/>
          </a:xfrm>
          <a:prstGeom prst="roundRect">
            <a:avLst>
              <a:gd name="adj" fmla="val 16667"/>
            </a:avLst>
          </a:prstGeom>
          <a:noFill/>
          <a:ln w="25400" algn="ctr">
            <a:solidFill>
              <a:schemeClr val="tx2"/>
            </a:solidFill>
            <a:round/>
            <a:headEnd/>
            <a:tailEnd/>
          </a:ln>
        </p:spPr>
        <p:txBody>
          <a:bodyPr lIns="0" tIns="0" rIns="182880" bIns="0"/>
          <a:lstStyle/>
          <a:p>
            <a:pPr>
              <a:spcBef>
                <a:spcPct val="50000"/>
              </a:spcBef>
            </a:pPr>
            <a:endParaRPr lang="zh-CN" altLang="en-US" sz="2400"/>
          </a:p>
        </p:txBody>
      </p:sp>
    </p:spTree>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标题 1"/>
          <p:cNvSpPr>
            <a:spLocks noGrp="1"/>
          </p:cNvSpPr>
          <p:nvPr>
            <p:ph type="title"/>
          </p:nvPr>
        </p:nvSpPr>
        <p:spPr/>
        <p:txBody>
          <a:bodyPr/>
          <a:lstStyle/>
          <a:p>
            <a:endParaRPr lang="zh-CN" altLang="en-US" smtClean="0">
              <a:ea typeface="宋体" pitchFamily="2" charset="-122"/>
            </a:endParaRPr>
          </a:p>
        </p:txBody>
      </p:sp>
      <p:sp>
        <p:nvSpPr>
          <p:cNvPr id="44035" name="内容占位符 2"/>
          <p:cNvSpPr>
            <a:spLocks noGrp="1"/>
          </p:cNvSpPr>
          <p:nvPr>
            <p:ph idx="1"/>
          </p:nvPr>
        </p:nvSpPr>
        <p:spPr/>
        <p:txBody>
          <a:bodyPr/>
          <a:lstStyle/>
          <a:p>
            <a:endParaRPr lang="zh-CN" altLang="en-US" smtClean="0">
              <a:ea typeface="宋体" pitchFamily="2" charset="-122"/>
            </a:endParaRPr>
          </a:p>
        </p:txBody>
      </p:sp>
      <p:pic>
        <p:nvPicPr>
          <p:cNvPr id="44036" name="Picture 2"/>
          <p:cNvPicPr>
            <a:picLocks noChangeAspect="1" noChangeArrowheads="1"/>
          </p:cNvPicPr>
          <p:nvPr/>
        </p:nvPicPr>
        <p:blipFill>
          <a:blip r:embed="rId3" cstate="print"/>
          <a:srcRect/>
          <a:stretch>
            <a:fillRect/>
          </a:stretch>
        </p:blipFill>
        <p:spPr bwMode="auto">
          <a:xfrm>
            <a:off x="0" y="0"/>
            <a:ext cx="13009563" cy="7313613"/>
          </a:xfrm>
          <a:prstGeom prst="rect">
            <a:avLst/>
          </a:prstGeom>
          <a:noFill/>
          <a:ln w="9525">
            <a:noFill/>
            <a:miter lim="800000"/>
            <a:headEnd/>
            <a:tailEnd/>
          </a:ln>
        </p:spPr>
      </p:pic>
      <p:sp>
        <p:nvSpPr>
          <p:cNvPr id="5" name="矩形 4"/>
          <p:cNvSpPr/>
          <p:nvPr/>
        </p:nvSpPr>
        <p:spPr>
          <a:xfrm>
            <a:off x="1979613" y="2181225"/>
            <a:ext cx="5265737" cy="22367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p:cNvSpPr>
          <p:nvPr>
            <p:ph type="title"/>
          </p:nvPr>
        </p:nvSpPr>
        <p:spPr/>
        <p:txBody>
          <a:bodyPr/>
          <a:lstStyle/>
          <a:p>
            <a:endParaRPr lang="zh-CN" altLang="en-US" smtClean="0">
              <a:ea typeface="宋体" pitchFamily="2" charset="-122"/>
            </a:endParaRPr>
          </a:p>
        </p:txBody>
      </p:sp>
      <p:sp>
        <p:nvSpPr>
          <p:cNvPr id="45059" name="内容占位符 2"/>
          <p:cNvSpPr>
            <a:spLocks noGrp="1"/>
          </p:cNvSpPr>
          <p:nvPr>
            <p:ph idx="1"/>
          </p:nvPr>
        </p:nvSpPr>
        <p:spPr/>
        <p:txBody>
          <a:bodyPr/>
          <a:lstStyle/>
          <a:p>
            <a:endParaRPr lang="zh-CN" altLang="en-US" smtClean="0">
              <a:ea typeface="宋体" pitchFamily="2" charset="-122"/>
            </a:endParaRPr>
          </a:p>
        </p:txBody>
      </p:sp>
      <p:grpSp>
        <p:nvGrpSpPr>
          <p:cNvPr id="2" name="组合 17"/>
          <p:cNvGrpSpPr>
            <a:grpSpLocks/>
          </p:cNvGrpSpPr>
          <p:nvPr/>
        </p:nvGrpSpPr>
        <p:grpSpPr bwMode="auto">
          <a:xfrm>
            <a:off x="0" y="0"/>
            <a:ext cx="13009563" cy="7313613"/>
            <a:chOff x="0" y="0"/>
            <a:chExt cx="13009563" cy="7313613"/>
          </a:xfrm>
        </p:grpSpPr>
        <p:pic>
          <p:nvPicPr>
            <p:cNvPr id="45063" name="Picture 2"/>
            <p:cNvPicPr>
              <a:picLocks noChangeAspect="1" noChangeArrowheads="1"/>
            </p:cNvPicPr>
            <p:nvPr/>
          </p:nvPicPr>
          <p:blipFill>
            <a:blip r:embed="rId3" cstate="print"/>
            <a:srcRect/>
            <a:stretch>
              <a:fillRect/>
            </a:stretch>
          </p:blipFill>
          <p:spPr bwMode="auto">
            <a:xfrm>
              <a:off x="0" y="0"/>
              <a:ext cx="13009563" cy="7313613"/>
            </a:xfrm>
            <a:prstGeom prst="rect">
              <a:avLst/>
            </a:prstGeom>
            <a:noFill/>
            <a:ln w="9525">
              <a:noFill/>
              <a:miter lim="800000"/>
              <a:headEnd/>
              <a:tailEnd/>
            </a:ln>
          </p:spPr>
        </p:pic>
        <p:grpSp>
          <p:nvGrpSpPr>
            <p:cNvPr id="3" name="组合 4"/>
            <p:cNvGrpSpPr>
              <a:grpSpLocks/>
            </p:cNvGrpSpPr>
            <p:nvPr/>
          </p:nvGrpSpPr>
          <p:grpSpPr bwMode="auto">
            <a:xfrm>
              <a:off x="0" y="275767"/>
              <a:ext cx="6330441" cy="1342017"/>
              <a:chOff x="252213" y="1035424"/>
              <a:chExt cx="4539423" cy="1021976"/>
            </a:xfrm>
          </p:grpSpPr>
          <p:cxnSp>
            <p:nvCxnSpPr>
              <p:cNvPr id="6" name="直接连接符 5"/>
              <p:cNvCxnSpPr/>
              <p:nvPr/>
            </p:nvCxnSpPr>
            <p:spPr>
              <a:xfrm>
                <a:off x="3227891" y="1049071"/>
                <a:ext cx="807099" cy="1329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252213" y="2024667"/>
                <a:ext cx="4521574" cy="3264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4773787" y="1255796"/>
                <a:ext cx="4553" cy="77491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52213" y="1265467"/>
                <a:ext cx="0" cy="74952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3980349" y="1250960"/>
                <a:ext cx="811652" cy="1813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flipV="1">
                <a:off x="3994010" y="1035773"/>
                <a:ext cx="13660" cy="2018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232445" y="1053907"/>
                <a:ext cx="12522" cy="20188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grpSp>
      <p:cxnSp>
        <p:nvCxnSpPr>
          <p:cNvPr id="16" name="直接连接符 15"/>
          <p:cNvCxnSpPr/>
          <p:nvPr/>
        </p:nvCxnSpPr>
        <p:spPr>
          <a:xfrm>
            <a:off x="0" y="542925"/>
            <a:ext cx="4219575" cy="635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1"/>
          </p:nvPr>
        </p:nvSpPr>
        <p:spPr/>
        <p:txBody>
          <a:bodyPr/>
          <a:lstStyle/>
          <a:p>
            <a:pPr>
              <a:defRPr/>
            </a:pPr>
            <a:fld id="{7361F26C-095D-40E5-B468-B2506192BA2C}" type="slidenum">
              <a:rPr lang="en-US" altLang="en-US" smtClean="0">
                <a:solidFill>
                  <a:srgbClr val="4B4B4B"/>
                </a:solidFill>
              </a:rPr>
              <a:pPr>
                <a:defRPr/>
              </a:pPr>
              <a:t>7</a:t>
            </a:fld>
            <a:endParaRPr lang="en-US" altLang="en-US" smtClean="0">
              <a:solidFill>
                <a:srgbClr val="4B4B4B"/>
              </a:solidFill>
            </a:endParaRPr>
          </a:p>
        </p:txBody>
      </p:sp>
      <p:grpSp>
        <p:nvGrpSpPr>
          <p:cNvPr id="2" name="Group 48"/>
          <p:cNvGrpSpPr>
            <a:grpSpLocks/>
          </p:cNvGrpSpPr>
          <p:nvPr/>
        </p:nvGrpSpPr>
        <p:grpSpPr bwMode="auto">
          <a:xfrm>
            <a:off x="3340100" y="3643313"/>
            <a:ext cx="4452938" cy="2809875"/>
            <a:chOff x="2345635" y="3525078"/>
            <a:chExt cx="4452730" cy="2809461"/>
          </a:xfrm>
        </p:grpSpPr>
        <p:pic>
          <p:nvPicPr>
            <p:cNvPr id="24" name="Picture 31" descr="WoSfullrec"/>
            <p:cNvPicPr>
              <a:picLocks noChangeAspect="1" noChangeArrowheads="1"/>
            </p:cNvPicPr>
            <p:nvPr/>
          </p:nvPicPr>
          <p:blipFill>
            <a:blip r:embed="rId3" cstate="print"/>
            <a:srcRect/>
            <a:stretch>
              <a:fillRect/>
            </a:stretch>
          </p:blipFill>
          <p:spPr bwMode="auto">
            <a:xfrm>
              <a:off x="5631607" y="5539318"/>
              <a:ext cx="695293" cy="795221"/>
            </a:xfrm>
            <a:prstGeom prst="rect">
              <a:avLst/>
            </a:prstGeom>
            <a:ln>
              <a:noFill/>
            </a:ln>
            <a:effectLst>
              <a:outerShdw blurRad="292100" dist="139700" dir="2700000" algn="tl" rotWithShape="0">
                <a:srgbClr val="333333">
                  <a:alpha val="65000"/>
                </a:srgbClr>
              </a:outerShdw>
            </a:effectLst>
          </p:spPr>
        </p:pic>
        <p:pic>
          <p:nvPicPr>
            <p:cNvPr id="25" name="Picture 8" descr="WoSfullrec"/>
            <p:cNvPicPr>
              <a:picLocks noChangeAspect="1" noChangeArrowheads="1"/>
            </p:cNvPicPr>
            <p:nvPr/>
          </p:nvPicPr>
          <p:blipFill>
            <a:blip r:embed="rId3" cstate="print"/>
            <a:srcRect/>
            <a:stretch>
              <a:fillRect/>
            </a:stretch>
          </p:blipFill>
          <p:spPr bwMode="auto">
            <a:xfrm>
              <a:off x="4831544" y="4956792"/>
              <a:ext cx="695293" cy="795220"/>
            </a:xfrm>
            <a:prstGeom prst="rect">
              <a:avLst/>
            </a:prstGeom>
            <a:ln>
              <a:noFill/>
            </a:ln>
            <a:effectLst>
              <a:outerShdw blurRad="292100" dist="139700" dir="2700000" algn="tl" rotWithShape="0">
                <a:srgbClr val="333333">
                  <a:alpha val="65000"/>
                </a:srgbClr>
              </a:outerShdw>
            </a:effectLst>
          </p:spPr>
        </p:pic>
        <p:pic>
          <p:nvPicPr>
            <p:cNvPr id="26" name="Picture 9" descr="WoSfullrec"/>
            <p:cNvPicPr>
              <a:picLocks noChangeAspect="1" noChangeArrowheads="1"/>
            </p:cNvPicPr>
            <p:nvPr/>
          </p:nvPicPr>
          <p:blipFill>
            <a:blip r:embed="rId3" cstate="print"/>
            <a:srcRect/>
            <a:stretch>
              <a:fillRect/>
            </a:stretch>
          </p:blipFill>
          <p:spPr bwMode="auto">
            <a:xfrm>
              <a:off x="5468102" y="4691718"/>
              <a:ext cx="693705" cy="795221"/>
            </a:xfrm>
            <a:prstGeom prst="rect">
              <a:avLst/>
            </a:prstGeom>
            <a:ln>
              <a:noFill/>
            </a:ln>
            <a:effectLst>
              <a:outerShdw blurRad="292100" dist="139700" dir="2700000" algn="tl" rotWithShape="0">
                <a:srgbClr val="333333">
                  <a:alpha val="65000"/>
                </a:srgbClr>
              </a:outerShdw>
            </a:effectLst>
          </p:spPr>
        </p:pic>
        <p:sp>
          <p:nvSpPr>
            <p:cNvPr id="27" name="Line 21"/>
            <p:cNvSpPr>
              <a:spLocks noChangeShapeType="1"/>
            </p:cNvSpPr>
            <p:nvPr/>
          </p:nvSpPr>
          <p:spPr bwMode="auto">
            <a:xfrm flipH="1" flipV="1">
              <a:off x="4201336" y="3525078"/>
              <a:ext cx="1006428" cy="1325367"/>
            </a:xfrm>
            <a:prstGeom prst="line">
              <a:avLst/>
            </a:prstGeom>
            <a:noFill/>
            <a:ln w="76200">
              <a:solidFill>
                <a:schemeClr val="tx2"/>
              </a:solidFill>
              <a:round/>
              <a:headEnd type="triangle" w="med" len="med"/>
              <a:tailEnd type="triangle" w="med" len="med"/>
            </a:ln>
          </p:spPr>
          <p:txBody>
            <a:bodyPr/>
            <a:lstStyle/>
            <a:p>
              <a:pPr fontAlgn="auto">
                <a:spcBef>
                  <a:spcPts val="0"/>
                </a:spcBef>
                <a:spcAft>
                  <a:spcPts val="0"/>
                </a:spcAft>
                <a:defRPr/>
              </a:pPr>
              <a:endParaRPr lang="en-US" sz="1400">
                <a:solidFill>
                  <a:srgbClr val="4B4B4B"/>
                </a:solidFill>
                <a:latin typeface="Arial"/>
                <a:ea typeface="方正黑体简体"/>
              </a:endParaRPr>
            </a:p>
          </p:txBody>
        </p:sp>
        <p:sp>
          <p:nvSpPr>
            <p:cNvPr id="34852" name="Text Box 22"/>
            <p:cNvSpPr txBox="1">
              <a:spLocks noChangeArrowheads="1"/>
            </p:cNvSpPr>
            <p:nvPr/>
          </p:nvSpPr>
          <p:spPr bwMode="auto">
            <a:xfrm>
              <a:off x="4412463" y="3948878"/>
              <a:ext cx="769902" cy="261899"/>
            </a:xfrm>
            <a:prstGeom prst="rect">
              <a:avLst/>
            </a:prstGeom>
            <a:solidFill>
              <a:schemeClr val="bg1"/>
            </a:solidFill>
            <a:ln w="28575">
              <a:solidFill>
                <a:schemeClr val="tx2"/>
              </a:solidFill>
              <a:miter lim="800000"/>
              <a:headEnd/>
              <a:tailEnd/>
            </a:ln>
          </p:spPr>
          <p:txBody>
            <a:bodyPr lIns="0" rIns="0">
              <a:spAutoFit/>
            </a:bodyPr>
            <a:lstStyle/>
            <a:p>
              <a:pPr algn="ctr" eaLnBrk="0" hangingPunct="0">
                <a:spcBef>
                  <a:spcPct val="50000"/>
                </a:spcBef>
              </a:pPr>
              <a:r>
                <a:rPr lang="zh-CN" altLang="en-US" sz="1100" b="1" i="1">
                  <a:solidFill>
                    <a:srgbClr val="4B4B4B"/>
                  </a:solidFill>
                  <a:latin typeface="Arial"/>
                  <a:ea typeface="方正黑体简体"/>
                  <a:cs typeface="Times New Roman" pitchFamily="18" charset="0"/>
                </a:rPr>
                <a:t>相关记录</a:t>
              </a:r>
              <a:endParaRPr lang="en-US" altLang="zh-CN" sz="1100" b="1" i="1">
                <a:solidFill>
                  <a:srgbClr val="4B4B4B"/>
                </a:solidFill>
                <a:latin typeface="Arial"/>
                <a:ea typeface="方正黑体简体"/>
                <a:cs typeface="Times New Roman" pitchFamily="18" charset="0"/>
              </a:endParaRPr>
            </a:p>
          </p:txBody>
        </p:sp>
        <p:sp>
          <p:nvSpPr>
            <p:cNvPr id="29" name="Text Box 25"/>
            <p:cNvSpPr txBox="1">
              <a:spLocks noChangeArrowheads="1"/>
            </p:cNvSpPr>
            <p:nvPr/>
          </p:nvSpPr>
          <p:spPr bwMode="auto">
            <a:xfrm>
              <a:off x="5626845" y="4850445"/>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2004</a:t>
              </a:r>
            </a:p>
          </p:txBody>
        </p:sp>
        <p:sp>
          <p:nvSpPr>
            <p:cNvPr id="30" name="Text Box 26"/>
            <p:cNvSpPr txBox="1">
              <a:spLocks noChangeArrowheads="1"/>
            </p:cNvSpPr>
            <p:nvPr/>
          </p:nvSpPr>
          <p:spPr bwMode="auto">
            <a:xfrm>
              <a:off x="5049022" y="5464717"/>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2008</a:t>
              </a:r>
            </a:p>
          </p:txBody>
        </p:sp>
        <p:pic>
          <p:nvPicPr>
            <p:cNvPr id="31" name="Picture 27" descr="WoSfullrec"/>
            <p:cNvPicPr>
              <a:picLocks noChangeAspect="1" noChangeArrowheads="1"/>
            </p:cNvPicPr>
            <p:nvPr/>
          </p:nvPicPr>
          <p:blipFill>
            <a:blip r:embed="rId3" cstate="print"/>
            <a:srcRect/>
            <a:stretch>
              <a:fillRect/>
            </a:stretch>
          </p:blipFill>
          <p:spPr bwMode="auto">
            <a:xfrm>
              <a:off x="6103072" y="4798065"/>
              <a:ext cx="695293" cy="793633"/>
            </a:xfrm>
            <a:prstGeom prst="rect">
              <a:avLst/>
            </a:prstGeom>
            <a:ln>
              <a:noFill/>
            </a:ln>
            <a:effectLst>
              <a:outerShdw blurRad="292100" dist="139700" dir="2700000" algn="tl" rotWithShape="0">
                <a:srgbClr val="333333">
                  <a:alpha val="65000"/>
                </a:srgbClr>
              </a:outerShdw>
            </a:effectLst>
          </p:spPr>
        </p:pic>
        <p:sp>
          <p:nvSpPr>
            <p:cNvPr id="32" name="Text Box 28"/>
            <p:cNvSpPr txBox="1">
              <a:spLocks noChangeArrowheads="1"/>
            </p:cNvSpPr>
            <p:nvPr/>
          </p:nvSpPr>
          <p:spPr bwMode="auto">
            <a:xfrm>
              <a:off x="6263402" y="5094884"/>
              <a:ext cx="317485" cy="160314"/>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2002</a:t>
              </a:r>
            </a:p>
          </p:txBody>
        </p:sp>
        <p:sp>
          <p:nvSpPr>
            <p:cNvPr id="33" name="Line 29"/>
            <p:cNvSpPr>
              <a:spLocks noChangeShapeType="1"/>
            </p:cNvSpPr>
            <p:nvPr/>
          </p:nvSpPr>
          <p:spPr bwMode="auto">
            <a:xfrm flipH="1" flipV="1">
              <a:off x="2345635" y="5009171"/>
              <a:ext cx="1696959" cy="212694"/>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solidFill>
                  <a:srgbClr val="4B4B4B"/>
                </a:solidFill>
                <a:latin typeface="Arial"/>
                <a:ea typeface="方正黑体简体"/>
              </a:endParaRPr>
            </a:p>
          </p:txBody>
        </p:sp>
        <p:sp>
          <p:nvSpPr>
            <p:cNvPr id="34" name="Line 30"/>
            <p:cNvSpPr>
              <a:spLocks noChangeShapeType="1"/>
            </p:cNvSpPr>
            <p:nvPr/>
          </p:nvSpPr>
          <p:spPr bwMode="auto">
            <a:xfrm flipH="1" flipV="1">
              <a:off x="2558350" y="4585372"/>
              <a:ext cx="1484244" cy="636493"/>
            </a:xfrm>
            <a:prstGeom prst="line">
              <a:avLst/>
            </a:prstGeom>
            <a:noFill/>
            <a:ln w="28575">
              <a:solidFill>
                <a:schemeClr val="tx2"/>
              </a:solidFill>
              <a:round/>
              <a:headEnd/>
              <a:tailEnd type="triangle" w="med" len="med"/>
            </a:ln>
          </p:spPr>
          <p:txBody>
            <a:bodyPr/>
            <a:lstStyle/>
            <a:p>
              <a:pPr fontAlgn="auto">
                <a:spcBef>
                  <a:spcPts val="0"/>
                </a:spcBef>
                <a:spcAft>
                  <a:spcPts val="0"/>
                </a:spcAft>
                <a:defRPr/>
              </a:pPr>
              <a:endParaRPr lang="en-US" sz="1400">
                <a:solidFill>
                  <a:srgbClr val="4B4B4B"/>
                </a:solidFill>
                <a:latin typeface="Arial"/>
                <a:ea typeface="方正黑体简体"/>
              </a:endParaRPr>
            </a:p>
          </p:txBody>
        </p:sp>
        <p:sp>
          <p:nvSpPr>
            <p:cNvPr id="35" name="Text Box 32"/>
            <p:cNvSpPr txBox="1">
              <a:spLocks noChangeArrowheads="1"/>
            </p:cNvSpPr>
            <p:nvPr/>
          </p:nvSpPr>
          <p:spPr bwMode="auto">
            <a:xfrm>
              <a:off x="5791937" y="5942484"/>
              <a:ext cx="317485" cy="16190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a:solidFill>
                    <a:srgbClr val="4B4B4B"/>
                  </a:solidFill>
                  <a:latin typeface="Arial"/>
                  <a:ea typeface="方正黑体简体"/>
                </a:rPr>
                <a:t>1994</a:t>
              </a:r>
            </a:p>
          </p:txBody>
        </p:sp>
        <p:sp>
          <p:nvSpPr>
            <p:cNvPr id="36" name="Text Box 35"/>
            <p:cNvSpPr txBox="1">
              <a:spLocks noChangeArrowheads="1"/>
            </p:cNvSpPr>
            <p:nvPr/>
          </p:nvSpPr>
          <p:spPr bwMode="auto">
            <a:xfrm>
              <a:off x="3961635" y="5110756"/>
              <a:ext cx="815937" cy="226980"/>
            </a:xfrm>
            <a:prstGeom prst="rect">
              <a:avLst/>
            </a:prstGeom>
            <a:solidFill>
              <a:schemeClr val="bg1"/>
            </a:solidFill>
            <a:ln w="28575">
              <a:solidFill>
                <a:schemeClr val="tx2"/>
              </a:solidFill>
              <a:miter lim="800000"/>
              <a:headEnd/>
              <a:tailEnd/>
            </a:ln>
          </p:spPr>
          <p:txBody>
            <a:bodyPr>
              <a:spAutoFit/>
            </a:bodyPr>
            <a:lstStyle/>
            <a:p>
              <a:pPr algn="ctr" eaLnBrk="0" fontAlgn="auto" hangingPunct="0">
                <a:lnSpc>
                  <a:spcPct val="80000"/>
                </a:lnSpc>
                <a:spcBef>
                  <a:spcPct val="50000"/>
                </a:spcBef>
                <a:spcAft>
                  <a:spcPts val="0"/>
                </a:spcAft>
                <a:defRPr/>
              </a:pPr>
              <a:r>
                <a:rPr lang="zh-CN" altLang="en-US" sz="1100" b="1" i="1" dirty="0">
                  <a:solidFill>
                    <a:srgbClr val="4B4B4B"/>
                  </a:solidFill>
                  <a:latin typeface="Arial"/>
                  <a:ea typeface="方正黑体简体"/>
                  <a:cs typeface="Times New Roman" pitchFamily="18" charset="0"/>
                </a:rPr>
                <a:t>引用</a:t>
              </a:r>
              <a:endParaRPr lang="en-US" altLang="zh-CN" sz="1100" b="1" i="1" dirty="0">
                <a:solidFill>
                  <a:srgbClr val="4B4B4B"/>
                </a:solidFill>
                <a:latin typeface="Arial"/>
                <a:ea typeface="方正黑体简体"/>
                <a:cs typeface="Times New Roman" pitchFamily="18" charset="0"/>
              </a:endParaRPr>
            </a:p>
          </p:txBody>
        </p:sp>
      </p:grpSp>
      <p:grpSp>
        <p:nvGrpSpPr>
          <p:cNvPr id="3" name="Group 46"/>
          <p:cNvGrpSpPr>
            <a:grpSpLocks/>
          </p:cNvGrpSpPr>
          <p:nvPr/>
        </p:nvGrpSpPr>
        <p:grpSpPr bwMode="auto">
          <a:xfrm>
            <a:off x="5489575" y="2152650"/>
            <a:ext cx="2525713" cy="1719263"/>
            <a:chOff x="4495800" y="1827675"/>
            <a:chExt cx="2526271" cy="1719628"/>
          </a:xfrm>
        </p:grpSpPr>
        <p:pic>
          <p:nvPicPr>
            <p:cNvPr id="40" name="Picture 2" descr="WoSfullrec"/>
            <p:cNvPicPr>
              <a:picLocks noChangeAspect="1" noChangeArrowheads="1"/>
            </p:cNvPicPr>
            <p:nvPr/>
          </p:nvPicPr>
          <p:blipFill>
            <a:blip r:embed="rId3" cstate="print"/>
            <a:srcRect/>
            <a:stretch>
              <a:fillRect/>
            </a:stretch>
          </p:blipFill>
          <p:spPr bwMode="auto">
            <a:xfrm>
              <a:off x="5739088" y="1827675"/>
              <a:ext cx="692303" cy="795507"/>
            </a:xfrm>
            <a:prstGeom prst="rect">
              <a:avLst/>
            </a:prstGeom>
            <a:ln>
              <a:noFill/>
            </a:ln>
            <a:effectLst>
              <a:outerShdw blurRad="292100" dist="139700" dir="2700000" algn="tl" rotWithShape="0">
                <a:srgbClr val="333333">
                  <a:alpha val="65000"/>
                </a:srgbClr>
              </a:outerShdw>
            </a:effectLst>
          </p:spPr>
        </p:pic>
        <p:sp>
          <p:nvSpPr>
            <p:cNvPr id="41" name="Text Box 3"/>
            <p:cNvSpPr txBox="1">
              <a:spLocks noChangeArrowheads="1"/>
            </p:cNvSpPr>
            <p:nvPr/>
          </p:nvSpPr>
          <p:spPr bwMode="auto">
            <a:xfrm>
              <a:off x="5902636" y="2092844"/>
              <a:ext cx="319158"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2014</a:t>
              </a:r>
            </a:p>
          </p:txBody>
        </p:sp>
        <p:sp>
          <p:nvSpPr>
            <p:cNvPr id="42" name="Line 4"/>
            <p:cNvSpPr>
              <a:spLocks noChangeShapeType="1"/>
            </p:cNvSpPr>
            <p:nvPr/>
          </p:nvSpPr>
          <p:spPr bwMode="auto">
            <a:xfrm flipV="1">
              <a:off x="4495800" y="2675580"/>
              <a:ext cx="871731" cy="11115"/>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solidFill>
                  <a:srgbClr val="4B4B4B"/>
                </a:solidFill>
                <a:latin typeface="Arial"/>
                <a:ea typeface="方正黑体简体"/>
              </a:endParaRPr>
            </a:p>
          </p:txBody>
        </p:sp>
        <p:pic>
          <p:nvPicPr>
            <p:cNvPr id="43" name="Picture 7" descr="WoSfullrec"/>
            <p:cNvPicPr>
              <a:picLocks noChangeAspect="1" noChangeArrowheads="1"/>
            </p:cNvPicPr>
            <p:nvPr/>
          </p:nvPicPr>
          <p:blipFill>
            <a:blip r:embed="rId3" cstate="print"/>
            <a:srcRect/>
            <a:stretch>
              <a:fillRect/>
            </a:stretch>
          </p:blipFill>
          <p:spPr bwMode="auto">
            <a:xfrm>
              <a:off x="5408815" y="2305614"/>
              <a:ext cx="695479" cy="795506"/>
            </a:xfrm>
            <a:prstGeom prst="rect">
              <a:avLst/>
            </a:prstGeom>
            <a:ln>
              <a:noFill/>
            </a:ln>
            <a:effectLst>
              <a:outerShdw blurRad="292100" dist="139700" dir="2700000" algn="tl" rotWithShape="0">
                <a:srgbClr val="333333">
                  <a:alpha val="65000"/>
                </a:srgbClr>
              </a:outerShdw>
            </a:effectLst>
          </p:spPr>
        </p:pic>
        <p:sp>
          <p:nvSpPr>
            <p:cNvPr id="44" name="Text Box 19"/>
            <p:cNvSpPr txBox="1">
              <a:spLocks noChangeArrowheads="1"/>
            </p:cNvSpPr>
            <p:nvPr/>
          </p:nvSpPr>
          <p:spPr bwMode="auto">
            <a:xfrm>
              <a:off x="5526316" y="2835952"/>
              <a:ext cx="317570"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2013</a:t>
              </a:r>
            </a:p>
          </p:txBody>
        </p:sp>
        <p:sp>
          <p:nvSpPr>
            <p:cNvPr id="45" name="Text Box 20"/>
            <p:cNvSpPr txBox="1">
              <a:spLocks noChangeArrowheads="1"/>
            </p:cNvSpPr>
            <p:nvPr/>
          </p:nvSpPr>
          <p:spPr bwMode="auto">
            <a:xfrm>
              <a:off x="4514854" y="2311966"/>
              <a:ext cx="792338" cy="228649"/>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en-US" altLang="zh-CN" sz="1100" b="1" i="1" dirty="0">
                  <a:solidFill>
                    <a:srgbClr val="4B4B4B"/>
                  </a:solidFill>
                  <a:latin typeface="Arial"/>
                  <a:ea typeface="方正黑体简体"/>
                  <a:cs typeface="Times New Roman" pitchFamily="18" charset="0"/>
                </a:rPr>
                <a:t>  </a:t>
              </a:r>
              <a:r>
                <a:rPr lang="zh-CN" altLang="en-US" sz="1100" b="1" i="1" dirty="0">
                  <a:solidFill>
                    <a:srgbClr val="4B4B4B"/>
                  </a:solidFill>
                  <a:latin typeface="Arial"/>
                  <a:ea typeface="方正黑体简体"/>
                  <a:cs typeface="Times New Roman" pitchFamily="18" charset="0"/>
                </a:rPr>
                <a:t>施引文献</a:t>
              </a:r>
              <a:endParaRPr lang="en-US" altLang="zh-CN" sz="1100" b="1" i="1" dirty="0">
                <a:solidFill>
                  <a:srgbClr val="4B4B4B"/>
                </a:solidFill>
                <a:latin typeface="Arial"/>
                <a:ea typeface="方正黑体简体"/>
                <a:cs typeface="Times New Roman" pitchFamily="18" charset="0"/>
              </a:endParaRPr>
            </a:p>
          </p:txBody>
        </p:sp>
        <p:pic>
          <p:nvPicPr>
            <p:cNvPr id="46" name="Picture 23" descr="WoSfullrec"/>
            <p:cNvPicPr>
              <a:picLocks noChangeAspect="1" noChangeArrowheads="1"/>
            </p:cNvPicPr>
            <p:nvPr/>
          </p:nvPicPr>
          <p:blipFill>
            <a:blip r:embed="rId3" cstate="print"/>
            <a:srcRect/>
            <a:stretch>
              <a:fillRect/>
            </a:stretch>
          </p:blipFill>
          <p:spPr bwMode="auto">
            <a:xfrm>
              <a:off x="6326592" y="2103959"/>
              <a:ext cx="695479" cy="795507"/>
            </a:xfrm>
            <a:prstGeom prst="rect">
              <a:avLst/>
            </a:prstGeom>
            <a:ln>
              <a:noFill/>
            </a:ln>
            <a:effectLst>
              <a:outerShdw blurRad="292100" dist="139700" dir="2700000" algn="tl" rotWithShape="0">
                <a:srgbClr val="333333">
                  <a:alpha val="65000"/>
                </a:srgbClr>
              </a:outerShdw>
            </a:effectLst>
          </p:spPr>
        </p:pic>
        <p:sp>
          <p:nvSpPr>
            <p:cNvPr id="47" name="Text Box 24"/>
            <p:cNvSpPr txBox="1">
              <a:spLocks noChangeArrowheads="1"/>
            </p:cNvSpPr>
            <p:nvPr/>
          </p:nvSpPr>
          <p:spPr bwMode="auto">
            <a:xfrm>
              <a:off x="6479026" y="2305614"/>
              <a:ext cx="317570" cy="160371"/>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2011</a:t>
              </a:r>
            </a:p>
          </p:txBody>
        </p:sp>
        <p:pic>
          <p:nvPicPr>
            <p:cNvPr id="48" name="Picture 33" descr="WoSfullrec"/>
            <p:cNvPicPr>
              <a:picLocks noChangeAspect="1" noChangeArrowheads="1"/>
            </p:cNvPicPr>
            <p:nvPr/>
          </p:nvPicPr>
          <p:blipFill>
            <a:blip r:embed="rId3" cstate="print"/>
            <a:srcRect/>
            <a:stretch>
              <a:fillRect/>
            </a:stretch>
          </p:blipFill>
          <p:spPr bwMode="auto">
            <a:xfrm>
              <a:off x="6039191" y="2751796"/>
              <a:ext cx="695479" cy="795507"/>
            </a:xfrm>
            <a:prstGeom prst="rect">
              <a:avLst/>
            </a:prstGeom>
            <a:ln>
              <a:noFill/>
            </a:ln>
            <a:effectLst>
              <a:outerShdw blurRad="292100" dist="139700" dir="2700000" algn="tl" rotWithShape="0">
                <a:srgbClr val="333333">
                  <a:alpha val="65000"/>
                </a:srgbClr>
              </a:outerShdw>
            </a:effectLst>
          </p:spPr>
        </p:pic>
        <p:sp>
          <p:nvSpPr>
            <p:cNvPr id="49" name="Text Box 34"/>
            <p:cNvSpPr txBox="1">
              <a:spLocks noChangeArrowheads="1"/>
            </p:cNvSpPr>
            <p:nvPr/>
          </p:nvSpPr>
          <p:spPr bwMode="auto">
            <a:xfrm>
              <a:off x="6163043" y="3239263"/>
              <a:ext cx="315983" cy="161959"/>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2012</a:t>
              </a:r>
            </a:p>
          </p:txBody>
        </p:sp>
      </p:grpSp>
      <p:sp>
        <p:nvSpPr>
          <p:cNvPr id="34821" name="Rectangle 20"/>
          <p:cNvSpPr>
            <a:spLocks noChangeArrowheads="1"/>
          </p:cNvSpPr>
          <p:nvPr/>
        </p:nvSpPr>
        <p:spPr bwMode="auto">
          <a:xfrm>
            <a:off x="755650" y="1341438"/>
            <a:ext cx="7561263" cy="215900"/>
          </a:xfrm>
          <a:prstGeom prst="rect">
            <a:avLst/>
          </a:prstGeom>
          <a:solidFill>
            <a:schemeClr val="bg1"/>
          </a:solidFill>
          <a:ln w="9525" algn="ctr">
            <a:noFill/>
            <a:round/>
            <a:headEnd/>
            <a:tailEnd/>
          </a:ln>
        </p:spPr>
        <p:txBody>
          <a:bodyPr lIns="0" tIns="0" rIns="182880" bIns="0"/>
          <a:lstStyle/>
          <a:p>
            <a:pPr>
              <a:spcBef>
                <a:spcPct val="50000"/>
              </a:spcBef>
            </a:pPr>
            <a:endParaRPr lang="en-US" sz="2400">
              <a:solidFill>
                <a:srgbClr val="4B4B4B"/>
              </a:solidFill>
              <a:latin typeface="Arial"/>
            </a:endParaRPr>
          </a:p>
        </p:txBody>
      </p:sp>
      <p:pic>
        <p:nvPicPr>
          <p:cNvPr id="34822" name="图片 17"/>
          <p:cNvPicPr>
            <a:picLocks noChangeAspect="1"/>
          </p:cNvPicPr>
          <p:nvPr/>
        </p:nvPicPr>
        <p:blipFill>
          <a:blip r:embed="rId4" cstate="print"/>
          <a:srcRect/>
          <a:stretch>
            <a:fillRect/>
          </a:stretch>
        </p:blipFill>
        <p:spPr bwMode="auto">
          <a:xfrm>
            <a:off x="0" y="0"/>
            <a:ext cx="6408738" cy="2360613"/>
          </a:xfrm>
          <a:prstGeom prst="rect">
            <a:avLst/>
          </a:prstGeom>
          <a:noFill/>
          <a:ln w="9525">
            <a:noFill/>
            <a:miter lim="800000"/>
            <a:headEnd/>
            <a:tailEnd/>
          </a:ln>
        </p:spPr>
      </p:pic>
      <p:sp>
        <p:nvSpPr>
          <p:cNvPr id="34823" name="TextBox 54"/>
          <p:cNvSpPr txBox="1">
            <a:spLocks noChangeArrowheads="1"/>
          </p:cNvSpPr>
          <p:nvPr/>
        </p:nvSpPr>
        <p:spPr bwMode="auto">
          <a:xfrm rot="21594277" flipH="1">
            <a:off x="1358900" y="479425"/>
            <a:ext cx="3429000" cy="523875"/>
          </a:xfrm>
          <a:prstGeom prst="rect">
            <a:avLst/>
          </a:prstGeom>
          <a:noFill/>
          <a:ln w="9525">
            <a:noFill/>
            <a:miter lim="800000"/>
            <a:headEnd/>
            <a:tailEnd/>
          </a:ln>
        </p:spPr>
        <p:txBody>
          <a:bodyPr>
            <a:spAutoFit/>
          </a:bodyPr>
          <a:lstStyle/>
          <a:p>
            <a:r>
              <a:rPr lang="zh-CN" altLang="en-US" sz="1400">
                <a:solidFill>
                  <a:srgbClr val="404040"/>
                </a:solidFill>
                <a:latin typeface="Arial"/>
                <a:ea typeface="微软雅黑" pitchFamily="34" charset="-122"/>
              </a:rPr>
              <a:t>从一篇高质量的文献出发，沿着科学研究的发展道路</a:t>
            </a:r>
            <a:r>
              <a:rPr lang="en-US" altLang="zh-CN" sz="1400">
                <a:solidFill>
                  <a:srgbClr val="404040"/>
                </a:solidFill>
                <a:latin typeface="Arial"/>
                <a:ea typeface="微软雅黑" pitchFamily="34" charset="-122"/>
              </a:rPr>
              <a:t>……</a:t>
            </a:r>
          </a:p>
        </p:txBody>
      </p:sp>
      <p:pic>
        <p:nvPicPr>
          <p:cNvPr id="6" name="Picture 18" descr="WoSfullrec"/>
          <p:cNvPicPr>
            <a:picLocks noChangeAspect="1" noChangeArrowheads="1"/>
          </p:cNvPicPr>
          <p:nvPr/>
        </p:nvPicPr>
        <p:blipFill>
          <a:blip r:embed="rId5" cstate="print"/>
          <a:srcRect/>
          <a:stretch>
            <a:fillRect/>
          </a:stretch>
        </p:blipFill>
        <p:spPr bwMode="auto">
          <a:xfrm>
            <a:off x="4427538" y="2636838"/>
            <a:ext cx="909637" cy="1039812"/>
          </a:xfrm>
          <a:prstGeom prst="rect">
            <a:avLst/>
          </a:prstGeom>
          <a:ln>
            <a:noFill/>
          </a:ln>
          <a:effectLst>
            <a:outerShdw blurRad="292100" dist="139700" dir="2700000" algn="tl" rotWithShape="0">
              <a:srgbClr val="333333">
                <a:alpha val="65000"/>
              </a:srgbClr>
            </a:outerShdw>
          </a:effectLst>
        </p:spPr>
      </p:pic>
      <p:sp>
        <p:nvSpPr>
          <p:cNvPr id="7" name="Text Box 38"/>
          <p:cNvSpPr txBox="1">
            <a:spLocks noChangeArrowheads="1"/>
          </p:cNvSpPr>
          <p:nvPr/>
        </p:nvSpPr>
        <p:spPr bwMode="auto">
          <a:xfrm>
            <a:off x="4716463" y="3141663"/>
            <a:ext cx="304800" cy="161925"/>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2010</a:t>
            </a:r>
          </a:p>
        </p:txBody>
      </p:sp>
      <p:grpSp>
        <p:nvGrpSpPr>
          <p:cNvPr id="4" name="Group 47"/>
          <p:cNvGrpSpPr>
            <a:grpSpLocks/>
          </p:cNvGrpSpPr>
          <p:nvPr/>
        </p:nvGrpSpPr>
        <p:grpSpPr bwMode="auto">
          <a:xfrm>
            <a:off x="1908175" y="3395663"/>
            <a:ext cx="2438400" cy="2103437"/>
            <a:chOff x="914400" y="3276600"/>
            <a:chExt cx="2438400" cy="2103782"/>
          </a:xfrm>
        </p:grpSpPr>
        <p:pic>
          <p:nvPicPr>
            <p:cNvPr id="11" name="Picture 5" descr="WoSfullrec"/>
            <p:cNvPicPr>
              <a:picLocks noChangeAspect="1" noChangeArrowheads="1"/>
            </p:cNvPicPr>
            <p:nvPr/>
          </p:nvPicPr>
          <p:blipFill>
            <a:blip r:embed="rId3" cstate="print"/>
            <a:srcRect/>
            <a:stretch>
              <a:fillRect/>
            </a:stretch>
          </p:blipFill>
          <p:spPr bwMode="auto">
            <a:xfrm>
              <a:off x="914400" y="3748164"/>
              <a:ext cx="695325" cy="795468"/>
            </a:xfrm>
            <a:prstGeom prst="rect">
              <a:avLst/>
            </a:prstGeom>
            <a:ln>
              <a:noFill/>
            </a:ln>
            <a:effectLst>
              <a:outerShdw blurRad="292100" dist="139700" dir="2700000" algn="tl" rotWithShape="0">
                <a:srgbClr val="333333">
                  <a:alpha val="65000"/>
                </a:srgbClr>
              </a:outerShdw>
            </a:effectLst>
          </p:spPr>
        </p:pic>
        <p:pic>
          <p:nvPicPr>
            <p:cNvPr id="12" name="Picture 6" descr="WoSfullrec"/>
            <p:cNvPicPr>
              <a:picLocks noChangeAspect="1" noChangeArrowheads="1"/>
            </p:cNvPicPr>
            <p:nvPr/>
          </p:nvPicPr>
          <p:blipFill>
            <a:blip r:embed="rId3" cstate="print"/>
            <a:srcRect/>
            <a:stretch>
              <a:fillRect/>
            </a:stretch>
          </p:blipFill>
          <p:spPr bwMode="auto">
            <a:xfrm>
              <a:off x="1392238" y="3324233"/>
              <a:ext cx="693737" cy="795467"/>
            </a:xfrm>
            <a:prstGeom prst="rect">
              <a:avLst/>
            </a:prstGeom>
            <a:ln>
              <a:noFill/>
            </a:ln>
            <a:effectLst>
              <a:outerShdw blurRad="292100" dist="139700" dir="2700000" algn="tl" rotWithShape="0">
                <a:srgbClr val="333333">
                  <a:alpha val="65000"/>
                </a:srgbClr>
              </a:outerShdw>
            </a:effectLst>
          </p:spPr>
        </p:pic>
        <p:pic>
          <p:nvPicPr>
            <p:cNvPr id="13" name="Picture 10" descr="WoSfullrec"/>
            <p:cNvPicPr>
              <a:picLocks noChangeAspect="1" noChangeArrowheads="1"/>
            </p:cNvPicPr>
            <p:nvPr/>
          </p:nvPicPr>
          <p:blipFill>
            <a:blip r:embed="rId3" cstate="print"/>
            <a:srcRect/>
            <a:stretch>
              <a:fillRect/>
            </a:stretch>
          </p:blipFill>
          <p:spPr bwMode="auto">
            <a:xfrm>
              <a:off x="1709738" y="4065716"/>
              <a:ext cx="693737" cy="795468"/>
            </a:xfrm>
            <a:prstGeom prst="rect">
              <a:avLst/>
            </a:prstGeom>
            <a:ln>
              <a:noFill/>
            </a:ln>
            <a:effectLst>
              <a:outerShdw blurRad="292100" dist="139700" dir="2700000" algn="tl" rotWithShape="0">
                <a:srgbClr val="333333">
                  <a:alpha val="65000"/>
                </a:srgbClr>
              </a:outerShdw>
            </a:effectLst>
          </p:spPr>
        </p:pic>
        <p:sp>
          <p:nvSpPr>
            <p:cNvPr id="14" name="Line 11"/>
            <p:cNvSpPr>
              <a:spLocks noChangeShapeType="1"/>
            </p:cNvSpPr>
            <p:nvPr/>
          </p:nvSpPr>
          <p:spPr bwMode="auto">
            <a:xfrm flipH="1">
              <a:off x="2292350" y="3352812"/>
              <a:ext cx="1060450" cy="490617"/>
            </a:xfrm>
            <a:prstGeom prst="line">
              <a:avLst/>
            </a:prstGeom>
            <a:noFill/>
            <a:ln w="76200">
              <a:solidFill>
                <a:schemeClr val="tx2"/>
              </a:solidFill>
              <a:round/>
              <a:headEnd/>
              <a:tailEnd type="triangle" w="med" len="med"/>
            </a:ln>
          </p:spPr>
          <p:txBody>
            <a:bodyPr/>
            <a:lstStyle/>
            <a:p>
              <a:pPr fontAlgn="auto">
                <a:spcBef>
                  <a:spcPts val="0"/>
                </a:spcBef>
                <a:spcAft>
                  <a:spcPts val="0"/>
                </a:spcAft>
                <a:defRPr/>
              </a:pPr>
              <a:endParaRPr lang="en-US" sz="1400">
                <a:solidFill>
                  <a:srgbClr val="4B4B4B"/>
                </a:solidFill>
                <a:latin typeface="Arial"/>
                <a:ea typeface="方正黑体简体"/>
              </a:endParaRPr>
            </a:p>
          </p:txBody>
        </p:sp>
        <p:sp>
          <p:nvSpPr>
            <p:cNvPr id="15" name="Text Box 12"/>
            <p:cNvSpPr txBox="1">
              <a:spLocks noChangeArrowheads="1"/>
            </p:cNvSpPr>
            <p:nvPr/>
          </p:nvSpPr>
          <p:spPr bwMode="auto">
            <a:xfrm>
              <a:off x="2362200" y="3276600"/>
              <a:ext cx="838200" cy="227049"/>
            </a:xfrm>
            <a:prstGeom prst="rect">
              <a:avLst/>
            </a:prstGeom>
            <a:solidFill>
              <a:schemeClr val="bg1"/>
            </a:solidFill>
            <a:ln w="28575">
              <a:solidFill>
                <a:schemeClr val="tx2"/>
              </a:solidFill>
              <a:miter lim="800000"/>
              <a:headEnd/>
              <a:tailEnd/>
            </a:ln>
          </p:spPr>
          <p:txBody>
            <a:bodyPr lIns="0" rIns="0">
              <a:spAutoFit/>
            </a:bodyPr>
            <a:lstStyle/>
            <a:p>
              <a:pPr algn="ctr" eaLnBrk="0" fontAlgn="auto" hangingPunct="0">
                <a:lnSpc>
                  <a:spcPct val="80000"/>
                </a:lnSpc>
                <a:spcBef>
                  <a:spcPct val="50000"/>
                </a:spcBef>
                <a:spcAft>
                  <a:spcPts val="0"/>
                </a:spcAft>
                <a:defRPr/>
              </a:pPr>
              <a:r>
                <a:rPr lang="zh-CN" altLang="en-US" sz="1100" b="1" i="1" dirty="0">
                  <a:solidFill>
                    <a:srgbClr val="4B4B4B"/>
                  </a:solidFill>
                  <a:latin typeface="Arial"/>
                  <a:ea typeface="方正黑体简体"/>
                  <a:cs typeface="Times New Roman" pitchFamily="18" charset="0"/>
                </a:rPr>
                <a:t>参考文献</a:t>
              </a:r>
              <a:endParaRPr lang="en-US" altLang="zh-CN" sz="1100" b="1" i="1" dirty="0">
                <a:solidFill>
                  <a:srgbClr val="4B4B4B"/>
                </a:solidFill>
                <a:latin typeface="Arial"/>
                <a:ea typeface="方正黑体简体"/>
                <a:cs typeface="Times New Roman" pitchFamily="18" charset="0"/>
              </a:endParaRPr>
            </a:p>
          </p:txBody>
        </p:sp>
        <p:sp>
          <p:nvSpPr>
            <p:cNvPr id="16" name="Text Box 13"/>
            <p:cNvSpPr txBox="1">
              <a:spLocks noChangeArrowheads="1"/>
            </p:cNvSpPr>
            <p:nvPr/>
          </p:nvSpPr>
          <p:spPr bwMode="auto">
            <a:xfrm>
              <a:off x="1020763" y="4330873"/>
              <a:ext cx="317500"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2001</a:t>
              </a:r>
            </a:p>
          </p:txBody>
        </p:sp>
        <p:sp>
          <p:nvSpPr>
            <p:cNvPr id="17" name="Text Box 14"/>
            <p:cNvSpPr txBox="1">
              <a:spLocks noChangeArrowheads="1"/>
            </p:cNvSpPr>
            <p:nvPr/>
          </p:nvSpPr>
          <p:spPr bwMode="auto">
            <a:xfrm>
              <a:off x="1920875" y="4405497"/>
              <a:ext cx="319088"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2007</a:t>
              </a:r>
            </a:p>
          </p:txBody>
        </p:sp>
        <p:sp>
          <p:nvSpPr>
            <p:cNvPr id="18" name="Text Box 15"/>
            <p:cNvSpPr txBox="1">
              <a:spLocks noChangeArrowheads="1"/>
            </p:cNvSpPr>
            <p:nvPr/>
          </p:nvSpPr>
          <p:spPr bwMode="auto">
            <a:xfrm>
              <a:off x="1550988" y="3886300"/>
              <a:ext cx="317500"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1998</a:t>
              </a:r>
            </a:p>
          </p:txBody>
        </p:sp>
        <p:pic>
          <p:nvPicPr>
            <p:cNvPr id="19" name="Picture 16" descr="WoSfullrec"/>
            <p:cNvPicPr>
              <a:picLocks noChangeAspect="1" noChangeArrowheads="1"/>
            </p:cNvPicPr>
            <p:nvPr/>
          </p:nvPicPr>
          <p:blipFill>
            <a:blip r:embed="rId3" cstate="print"/>
            <a:srcRect/>
            <a:stretch>
              <a:fillRect/>
            </a:stretch>
          </p:blipFill>
          <p:spPr bwMode="auto">
            <a:xfrm>
              <a:off x="1333500" y="4584915"/>
              <a:ext cx="693738" cy="795467"/>
            </a:xfrm>
            <a:prstGeom prst="rect">
              <a:avLst/>
            </a:prstGeom>
            <a:ln>
              <a:noFill/>
            </a:ln>
            <a:effectLst>
              <a:outerShdw blurRad="292100" dist="139700" dir="2700000" algn="tl" rotWithShape="0">
                <a:srgbClr val="333333">
                  <a:alpha val="65000"/>
                </a:srgbClr>
              </a:outerShdw>
            </a:effectLst>
          </p:spPr>
        </p:pic>
        <p:sp>
          <p:nvSpPr>
            <p:cNvPr id="20" name="Text Box 17"/>
            <p:cNvSpPr txBox="1">
              <a:spLocks noChangeArrowheads="1"/>
            </p:cNvSpPr>
            <p:nvPr/>
          </p:nvSpPr>
          <p:spPr bwMode="auto">
            <a:xfrm>
              <a:off x="1492250" y="5094585"/>
              <a:ext cx="317500" cy="161952"/>
            </a:xfrm>
            <a:prstGeom prst="rect">
              <a:avLst/>
            </a:prstGeom>
            <a:solidFill>
              <a:schemeClr val="bg1"/>
            </a:solidFill>
            <a:ln w="3175">
              <a:noFill/>
              <a:miter lim="800000"/>
              <a:headEnd/>
              <a:tailEnd/>
            </a:ln>
          </p:spPr>
          <p:txBody>
            <a:bodyPr lIns="0" tIns="0" rIns="0" bIns="0">
              <a:spAutoFit/>
            </a:bodyPr>
            <a:lstStyle/>
            <a:p>
              <a:pPr algn="ctr" eaLnBrk="0" fontAlgn="auto" hangingPunct="0">
                <a:spcBef>
                  <a:spcPct val="50000"/>
                </a:spcBef>
                <a:spcAft>
                  <a:spcPts val="0"/>
                </a:spcAft>
                <a:defRPr/>
              </a:pPr>
              <a:r>
                <a:rPr lang="en-US" altLang="zh-CN" sz="1050" b="1" dirty="0">
                  <a:solidFill>
                    <a:srgbClr val="4B4B4B"/>
                  </a:solidFill>
                  <a:latin typeface="Arial"/>
                  <a:ea typeface="方正黑体简体"/>
                </a:rPr>
                <a:t>2000</a:t>
              </a:r>
            </a:p>
          </p:txBody>
        </p:sp>
      </p:grpSp>
      <p:sp>
        <p:nvSpPr>
          <p:cNvPr id="34827" name="Rectangle 62"/>
          <p:cNvSpPr>
            <a:spLocks noChangeArrowheads="1"/>
          </p:cNvSpPr>
          <p:nvPr/>
        </p:nvSpPr>
        <p:spPr bwMode="auto">
          <a:xfrm>
            <a:off x="1331913" y="981075"/>
            <a:ext cx="3671887" cy="738188"/>
          </a:xfrm>
          <a:prstGeom prst="rect">
            <a:avLst/>
          </a:prstGeom>
          <a:noFill/>
          <a:ln w="9525">
            <a:noFill/>
            <a:miter lim="800000"/>
            <a:headEnd/>
            <a:tailEnd/>
          </a:ln>
        </p:spPr>
        <p:txBody>
          <a:bodyPr>
            <a:spAutoFit/>
          </a:bodyPr>
          <a:lstStyle/>
          <a:p>
            <a:r>
              <a:rPr lang="zh-CN" altLang="en-US" sz="1400">
                <a:solidFill>
                  <a:srgbClr val="404040"/>
                </a:solidFill>
                <a:latin typeface="Arial"/>
                <a:ea typeface="微软雅黑" pitchFamily="34" charset="-122"/>
              </a:rPr>
              <a:t>引文索引系统打破了传统的学科分类界限，既能揭示某一学科的继承与发展关系，又能反映学科之间的交叉渗透的关系 。</a:t>
            </a:r>
            <a:endParaRPr lang="en-US" altLang="zh-CN" sz="1400">
              <a:solidFill>
                <a:srgbClr val="404040"/>
              </a:solidFill>
              <a:latin typeface="Arial"/>
              <a:ea typeface="微软雅黑" pitchFamily="34" charset="-122"/>
            </a:endParaRPr>
          </a:p>
        </p:txBody>
      </p:sp>
    </p:spTree>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p:txBody>
          <a:bodyPr/>
          <a:lstStyle/>
          <a:p>
            <a:endParaRPr lang="zh-CN" altLang="en-US" smtClean="0">
              <a:ea typeface="宋体" pitchFamily="2" charset="-122"/>
            </a:endParaRPr>
          </a:p>
        </p:txBody>
      </p:sp>
      <p:sp>
        <p:nvSpPr>
          <p:cNvPr id="46083" name="内容占位符 2"/>
          <p:cNvSpPr>
            <a:spLocks noGrp="1"/>
          </p:cNvSpPr>
          <p:nvPr>
            <p:ph idx="1"/>
          </p:nvPr>
        </p:nvSpPr>
        <p:spPr/>
        <p:txBody>
          <a:bodyPr/>
          <a:lstStyle/>
          <a:p>
            <a:endParaRPr lang="zh-CN" altLang="en-US" smtClean="0">
              <a:ea typeface="宋体" pitchFamily="2" charset="-122"/>
            </a:endParaRPr>
          </a:p>
        </p:txBody>
      </p:sp>
      <p:pic>
        <p:nvPicPr>
          <p:cNvPr id="46084" name="Picture 3"/>
          <p:cNvPicPr>
            <a:picLocks noChangeAspect="1" noChangeArrowheads="1"/>
          </p:cNvPicPr>
          <p:nvPr/>
        </p:nvPicPr>
        <p:blipFill>
          <a:blip r:embed="rId3" cstate="print"/>
          <a:srcRect/>
          <a:stretch>
            <a:fillRect/>
          </a:stretch>
        </p:blipFill>
        <p:spPr bwMode="auto">
          <a:xfrm>
            <a:off x="0" y="0"/>
            <a:ext cx="13009563" cy="73136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903288" y="317500"/>
            <a:ext cx="7369175" cy="836613"/>
          </a:xfrm>
        </p:spPr>
        <p:txBody>
          <a:bodyPr/>
          <a:lstStyle/>
          <a:p>
            <a:r>
              <a:rPr lang="zh-CN" altLang="en-US" smtClean="0">
                <a:latin typeface="Microsoft YaHei" pitchFamily="34" charset="-122"/>
                <a:ea typeface="Microsoft YaHei" pitchFamily="34" charset="-122"/>
              </a:rPr>
              <a:t>如何统一做格式化处理？</a:t>
            </a:r>
          </a:p>
        </p:txBody>
      </p:sp>
      <p:sp>
        <p:nvSpPr>
          <p:cNvPr id="47107" name="内容占位符 2"/>
          <p:cNvSpPr>
            <a:spLocks noGrp="1"/>
          </p:cNvSpPr>
          <p:nvPr>
            <p:ph idx="1"/>
          </p:nvPr>
        </p:nvSpPr>
        <p:spPr/>
        <p:txBody>
          <a:bodyPr/>
          <a:lstStyle/>
          <a:p>
            <a:endParaRPr lang="zh-CN" altLang="en-US" smtClean="0">
              <a:ea typeface="宋体" pitchFamily="2" charset="-122"/>
            </a:endParaRPr>
          </a:p>
        </p:txBody>
      </p:sp>
      <p:pic>
        <p:nvPicPr>
          <p:cNvPr id="47108" name="Picture 3"/>
          <p:cNvPicPr>
            <a:picLocks noChangeAspect="1" noChangeArrowheads="1"/>
          </p:cNvPicPr>
          <p:nvPr/>
        </p:nvPicPr>
        <p:blipFill>
          <a:blip r:embed="rId3" cstate="print"/>
          <a:srcRect/>
          <a:stretch>
            <a:fillRect/>
          </a:stretch>
        </p:blipFill>
        <p:spPr bwMode="auto">
          <a:xfrm>
            <a:off x="-723900" y="1509713"/>
            <a:ext cx="13009563" cy="7313612"/>
          </a:xfrm>
          <a:prstGeom prst="rect">
            <a:avLst/>
          </a:prstGeom>
          <a:noFill/>
          <a:ln w="9525">
            <a:noFill/>
            <a:miter lim="800000"/>
            <a:headEnd/>
            <a:tailEnd/>
          </a:ln>
        </p:spPr>
      </p:pic>
      <p:grpSp>
        <p:nvGrpSpPr>
          <p:cNvPr id="2" name="Group 8"/>
          <p:cNvGrpSpPr>
            <a:grpSpLocks/>
          </p:cNvGrpSpPr>
          <p:nvPr/>
        </p:nvGrpSpPr>
        <p:grpSpPr bwMode="auto">
          <a:xfrm>
            <a:off x="5786438" y="39688"/>
            <a:ext cx="3357562" cy="6818312"/>
            <a:chOff x="6605517" y="1741085"/>
            <a:chExt cx="3357349" cy="6817557"/>
          </a:xfrm>
        </p:grpSpPr>
        <p:grpSp>
          <p:nvGrpSpPr>
            <p:cNvPr id="3" name="Group 6"/>
            <p:cNvGrpSpPr>
              <a:grpSpLocks/>
            </p:cNvGrpSpPr>
            <p:nvPr/>
          </p:nvGrpSpPr>
          <p:grpSpPr bwMode="auto">
            <a:xfrm>
              <a:off x="6605517" y="1944805"/>
              <a:ext cx="3357349" cy="6613837"/>
              <a:chOff x="6605517" y="1944805"/>
              <a:chExt cx="3357349" cy="6613837"/>
            </a:xfrm>
          </p:grpSpPr>
          <p:pic>
            <p:nvPicPr>
              <p:cNvPr id="47113" name="Picture 2"/>
              <p:cNvPicPr>
                <a:picLocks noChangeAspect="1" noChangeArrowheads="1"/>
              </p:cNvPicPr>
              <p:nvPr/>
            </p:nvPicPr>
            <p:blipFill>
              <a:blip r:embed="rId4" cstate="print"/>
              <a:srcRect/>
              <a:stretch>
                <a:fillRect/>
              </a:stretch>
            </p:blipFill>
            <p:spPr bwMode="auto">
              <a:xfrm>
                <a:off x="6605517" y="1944805"/>
                <a:ext cx="3343701" cy="6613837"/>
              </a:xfrm>
              <a:prstGeom prst="rect">
                <a:avLst/>
              </a:prstGeom>
              <a:noFill/>
              <a:ln w="9525">
                <a:noFill/>
                <a:miter lim="800000"/>
                <a:headEnd/>
                <a:tailEnd/>
              </a:ln>
            </p:spPr>
          </p:pic>
          <p:sp>
            <p:nvSpPr>
              <p:cNvPr id="6" name="矩形 4"/>
              <p:cNvSpPr/>
              <p:nvPr/>
            </p:nvSpPr>
            <p:spPr>
              <a:xfrm>
                <a:off x="6646789" y="1987119"/>
                <a:ext cx="3316077" cy="6571523"/>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pic>
          <p:nvPicPr>
            <p:cNvPr id="47112" name="Picture 3"/>
            <p:cNvPicPr>
              <a:picLocks noChangeAspect="1" noChangeArrowheads="1"/>
            </p:cNvPicPr>
            <p:nvPr/>
          </p:nvPicPr>
          <p:blipFill>
            <a:blip r:embed="rId5" cstate="print"/>
            <a:srcRect/>
            <a:stretch>
              <a:fillRect/>
            </a:stretch>
          </p:blipFill>
          <p:spPr bwMode="auto">
            <a:xfrm>
              <a:off x="7477693" y="1741085"/>
              <a:ext cx="1885950" cy="209550"/>
            </a:xfrm>
            <a:prstGeom prst="rect">
              <a:avLst/>
            </a:prstGeom>
            <a:noFill/>
            <a:ln w="9525">
              <a:noFill/>
              <a:miter lim="800000"/>
              <a:headEnd/>
              <a:tailEnd/>
            </a:ln>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4348" y="214290"/>
            <a:ext cx="7369175" cy="479446"/>
          </a:xfrm>
        </p:spPr>
        <p:txBody>
          <a:bodyPr/>
          <a:lstStyle/>
          <a:p>
            <a:r>
              <a:rPr lang="en-US" altLang="zh-CN" dirty="0" smtClean="0">
                <a:latin typeface="微软雅黑" pitchFamily="34" charset="-122"/>
                <a:ea typeface="微软雅黑" pitchFamily="34" charset="-122"/>
              </a:rPr>
              <a:t>ENDNOTE</a:t>
            </a:r>
            <a:r>
              <a:rPr lang="zh-CN" altLang="en-US" dirty="0" smtClean="0">
                <a:latin typeface="微软雅黑" pitchFamily="34" charset="-122"/>
                <a:ea typeface="微软雅黑" pitchFamily="34" charset="-122"/>
              </a:rPr>
              <a:t>匹配功能</a:t>
            </a:r>
            <a:r>
              <a:rPr lang="en-US" altLang="zh-CN" dirty="0" smtClean="0">
                <a:latin typeface="微软雅黑" pitchFamily="34" charset="-122"/>
                <a:ea typeface="微软雅黑" pitchFamily="34" charset="-122"/>
              </a:rPr>
              <a:t>-</a:t>
            </a:r>
            <a:r>
              <a:rPr lang="zh-CN" altLang="en-US" dirty="0" smtClean="0">
                <a:latin typeface="微软雅黑" pitchFamily="34" charset="-122"/>
                <a:ea typeface="微软雅黑" pitchFamily="34" charset="-122"/>
              </a:rPr>
              <a:t>找到最合适您投稿的期刊</a:t>
            </a:r>
            <a:endParaRPr lang="zh-CN" altLang="en-US" dirty="0">
              <a:latin typeface="微软雅黑" pitchFamily="34" charset="-122"/>
              <a:ea typeface="微软雅黑" pitchFamily="34" charset="-122"/>
            </a:endParaRPr>
          </a:p>
        </p:txBody>
      </p:sp>
      <p:pic>
        <p:nvPicPr>
          <p:cNvPr id="182275" name="Picture 3"/>
          <p:cNvPicPr>
            <a:picLocks noChangeAspect="1" noChangeArrowheads="1"/>
          </p:cNvPicPr>
          <p:nvPr/>
        </p:nvPicPr>
        <p:blipFill>
          <a:blip r:embed="rId2" cstate="print"/>
          <a:srcRect/>
          <a:stretch>
            <a:fillRect/>
          </a:stretch>
        </p:blipFill>
        <p:spPr bwMode="auto">
          <a:xfrm>
            <a:off x="0" y="762000"/>
            <a:ext cx="9144000" cy="6096000"/>
          </a:xfrm>
          <a:prstGeom prst="rect">
            <a:avLst/>
          </a:prstGeom>
          <a:noFill/>
          <a:ln w="9525">
            <a:noFill/>
            <a:miter lim="800000"/>
            <a:headEnd/>
            <a:tailEnd/>
          </a:ln>
          <a:effectLst/>
        </p:spPr>
      </p:pic>
      <p:sp>
        <p:nvSpPr>
          <p:cNvPr id="6" name="圆角矩形 21"/>
          <p:cNvSpPr>
            <a:spLocks noChangeArrowheads="1"/>
          </p:cNvSpPr>
          <p:nvPr/>
        </p:nvSpPr>
        <p:spPr bwMode="auto">
          <a:xfrm flipV="1">
            <a:off x="3571868" y="1714488"/>
            <a:ext cx="1143008" cy="35719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
        <p:nvSpPr>
          <p:cNvPr id="7" name="圆角矩形 21"/>
          <p:cNvSpPr>
            <a:spLocks noChangeArrowheads="1"/>
          </p:cNvSpPr>
          <p:nvPr/>
        </p:nvSpPr>
        <p:spPr bwMode="auto">
          <a:xfrm flipV="1">
            <a:off x="428596" y="3429000"/>
            <a:ext cx="1651004"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
        <p:nvSpPr>
          <p:cNvPr id="8" name="圆角矩形 21"/>
          <p:cNvSpPr>
            <a:spLocks noChangeArrowheads="1"/>
          </p:cNvSpPr>
          <p:nvPr/>
        </p:nvSpPr>
        <p:spPr bwMode="auto">
          <a:xfrm flipV="1">
            <a:off x="428596" y="4071942"/>
            <a:ext cx="1651004" cy="215900"/>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
        <p:nvSpPr>
          <p:cNvPr id="9" name="圆角矩形 21"/>
          <p:cNvSpPr>
            <a:spLocks noChangeArrowheads="1"/>
          </p:cNvSpPr>
          <p:nvPr/>
        </p:nvSpPr>
        <p:spPr bwMode="auto">
          <a:xfrm flipV="1">
            <a:off x="428596" y="5429264"/>
            <a:ext cx="3857652" cy="857256"/>
          </a:xfrm>
          <a:prstGeom prst="roundRect">
            <a:avLst>
              <a:gd name="adj" fmla="val 16667"/>
            </a:avLst>
          </a:prstGeom>
          <a:noFill/>
          <a:ln w="254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cstate="print"/>
          <a:srcRect/>
          <a:stretch>
            <a:fillRect/>
          </a:stretch>
        </p:blipFill>
        <p:spPr bwMode="auto">
          <a:xfrm>
            <a:off x="0" y="0"/>
            <a:ext cx="7600950" cy="4724400"/>
          </a:xfrm>
          <a:prstGeom prst="rect">
            <a:avLst/>
          </a:prstGeom>
          <a:noFill/>
          <a:ln w="9525">
            <a:noFill/>
            <a:miter lim="800000"/>
            <a:headEnd/>
            <a:tailEnd/>
          </a:ln>
          <a:effectLst/>
        </p:spPr>
      </p:pic>
      <p:pic>
        <p:nvPicPr>
          <p:cNvPr id="183299" name="Picture 3"/>
          <p:cNvPicPr>
            <a:picLocks noChangeAspect="1" noChangeArrowheads="1"/>
          </p:cNvPicPr>
          <p:nvPr/>
        </p:nvPicPr>
        <p:blipFill>
          <a:blip r:embed="rId3" cstate="print"/>
          <a:srcRect/>
          <a:stretch>
            <a:fillRect/>
          </a:stretch>
        </p:blipFill>
        <p:spPr bwMode="auto">
          <a:xfrm>
            <a:off x="1123950" y="2428868"/>
            <a:ext cx="8020050" cy="3771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圆角矩形 21"/>
          <p:cNvSpPr>
            <a:spLocks noChangeArrowheads="1"/>
          </p:cNvSpPr>
          <p:nvPr/>
        </p:nvSpPr>
        <p:spPr bwMode="auto">
          <a:xfrm flipV="1">
            <a:off x="7715272" y="5857892"/>
            <a:ext cx="1285884" cy="287338"/>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
        <p:nvSpPr>
          <p:cNvPr id="5" name="圆角矩形 21"/>
          <p:cNvSpPr>
            <a:spLocks noChangeArrowheads="1"/>
          </p:cNvSpPr>
          <p:nvPr/>
        </p:nvSpPr>
        <p:spPr bwMode="auto">
          <a:xfrm flipV="1">
            <a:off x="1142976" y="2857496"/>
            <a:ext cx="6715172" cy="2786082"/>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2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p:cNvPicPr>
            <a:picLocks noChangeAspect="1" noChangeArrowheads="1"/>
          </p:cNvPicPr>
          <p:nvPr/>
        </p:nvPicPr>
        <p:blipFill>
          <a:blip r:embed="rId2" cstate="print"/>
          <a:srcRect/>
          <a:stretch>
            <a:fillRect/>
          </a:stretch>
        </p:blipFill>
        <p:spPr bwMode="auto">
          <a:xfrm>
            <a:off x="385763" y="4763"/>
            <a:ext cx="8372475" cy="6848475"/>
          </a:xfrm>
          <a:prstGeom prst="rect">
            <a:avLst/>
          </a:prstGeom>
          <a:noFill/>
          <a:ln w="9525">
            <a:noFill/>
            <a:miter lim="800000"/>
            <a:headEnd/>
            <a:tailEnd/>
          </a:ln>
          <a:effectLst/>
        </p:spPr>
      </p:pic>
      <p:sp>
        <p:nvSpPr>
          <p:cNvPr id="6" name="圆角矩形 21"/>
          <p:cNvSpPr>
            <a:spLocks noChangeArrowheads="1"/>
          </p:cNvSpPr>
          <p:nvPr/>
        </p:nvSpPr>
        <p:spPr bwMode="auto">
          <a:xfrm flipV="1">
            <a:off x="500034" y="1500174"/>
            <a:ext cx="8072494" cy="500066"/>
          </a:xfrm>
          <a:prstGeom prst="roundRect">
            <a:avLst>
              <a:gd name="adj" fmla="val 16667"/>
            </a:avLst>
          </a:prstGeom>
          <a:noFill/>
          <a:ln w="38100" algn="ctr">
            <a:solidFill>
              <a:srgbClr val="FF6600"/>
            </a:solidFill>
            <a:round/>
            <a:headEnd/>
            <a:tailEnd/>
          </a:ln>
        </p:spPr>
        <p:txBody>
          <a:bodyPr lIns="0" tIns="0" rIns="182880" bIns="0"/>
          <a:lstStyle/>
          <a:p>
            <a:pPr>
              <a:spcBef>
                <a:spcPct val="50000"/>
              </a:spcBef>
            </a:pPr>
            <a:endParaRPr lang="zh-CN" altLang="en-US" sz="2400">
              <a:solidFill>
                <a:srgbClr val="4B4B4B"/>
              </a:solidFill>
              <a:latin typeface="Arial" pitchFamily="34" charset="0"/>
              <a:ea typeface="宋体" pitchFamily="2" charset="-122"/>
            </a:endParaRPr>
          </a:p>
        </p:txBody>
      </p:sp>
      <p:sp>
        <p:nvSpPr>
          <p:cNvPr id="8" name="标题 1"/>
          <p:cNvSpPr txBox="1">
            <a:spLocks/>
          </p:cNvSpPr>
          <p:nvPr/>
        </p:nvSpPr>
        <p:spPr bwMode="auto">
          <a:xfrm>
            <a:off x="3714744" y="928670"/>
            <a:ext cx="5286411" cy="33657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eaLnBrk="0" hangingPunct="0">
              <a:lnSpc>
                <a:spcPct val="90000"/>
              </a:lnSpc>
              <a:defRPr/>
            </a:pPr>
            <a:r>
              <a:rPr lang="en-US" altLang="zh-CN" sz="2000" kern="0" dirty="0" smtClean="0">
                <a:solidFill>
                  <a:srgbClr val="FF8000"/>
                </a:solidFill>
                <a:latin typeface="微软雅黑" pitchFamily="34" charset="-122"/>
                <a:ea typeface="微软雅黑" pitchFamily="34" charset="-122"/>
              </a:rPr>
              <a:t>ENDNOTE</a:t>
            </a:r>
            <a:r>
              <a:rPr lang="zh-CN" altLang="en-US" sz="2000" kern="0" dirty="0" smtClean="0">
                <a:solidFill>
                  <a:srgbClr val="FF8000"/>
                </a:solidFill>
                <a:latin typeface="微软雅黑" pitchFamily="34" charset="-122"/>
                <a:ea typeface="微软雅黑" pitchFamily="34" charset="-122"/>
              </a:rPr>
              <a:t>匹配功能</a:t>
            </a:r>
            <a:r>
              <a:rPr lang="en-US" altLang="zh-CN" sz="2000" kern="0" dirty="0" smtClean="0">
                <a:solidFill>
                  <a:srgbClr val="FF8000"/>
                </a:solidFill>
                <a:latin typeface="微软雅黑" pitchFamily="34" charset="-122"/>
                <a:ea typeface="微软雅黑" pitchFamily="34" charset="-122"/>
              </a:rPr>
              <a:t>-</a:t>
            </a:r>
            <a:r>
              <a:rPr lang="zh-CN" altLang="en-US" sz="2000" kern="0" dirty="0" smtClean="0">
                <a:solidFill>
                  <a:srgbClr val="FF8000"/>
                </a:solidFill>
                <a:latin typeface="微软雅黑" pitchFamily="34" charset="-122"/>
                <a:ea typeface="微软雅黑" pitchFamily="34" charset="-122"/>
              </a:rPr>
              <a:t>找到最合适您投稿的期刊</a:t>
            </a:r>
            <a:endParaRPr lang="zh-CN" altLang="en-US" sz="2000" kern="0" dirty="0">
              <a:solidFill>
                <a:srgbClr val="FF8000"/>
              </a:solidFill>
              <a:latin typeface="微软雅黑" pitchFamily="34" charset="-122"/>
              <a:ea typeface="微软雅黑"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title"/>
          </p:nvPr>
        </p:nvSpPr>
        <p:spPr>
          <a:xfrm>
            <a:off x="769938" y="504825"/>
            <a:ext cx="8915400" cy="836613"/>
          </a:xfrm>
        </p:spPr>
        <p:txBody>
          <a:bodyPr/>
          <a:lstStyle/>
          <a:p>
            <a:r>
              <a:rPr lang="en-US" altLang="zh-CN" smtClean="0">
                <a:latin typeface="Microsoft YaHei" pitchFamily="34" charset="-122"/>
                <a:ea typeface="Microsoft YaHei" pitchFamily="34" charset="-122"/>
              </a:rPr>
              <a:t>Endnote</a:t>
            </a:r>
            <a:r>
              <a:rPr lang="en-US" altLang="zh-CN" baseline="30000" smtClean="0">
                <a:latin typeface="Microsoft YaHei" pitchFamily="34" charset="-122"/>
                <a:ea typeface="Microsoft YaHei" pitchFamily="34" charset="-122"/>
              </a:rPr>
              <a:t>® </a:t>
            </a:r>
            <a:r>
              <a:rPr lang="en-US" altLang="zh-CN" smtClean="0">
                <a:latin typeface="Microsoft YaHei" pitchFamily="34" charset="-122"/>
                <a:ea typeface="Microsoft YaHei" pitchFamily="34" charset="-122"/>
              </a:rPr>
              <a:t>online – </a:t>
            </a:r>
            <a:r>
              <a:rPr lang="zh-CN" altLang="en-US" smtClean="0">
                <a:latin typeface="Microsoft YaHei" pitchFamily="34" charset="-122"/>
                <a:ea typeface="Microsoft YaHei" pitchFamily="34" charset="-122"/>
              </a:rPr>
              <a:t>文献的管理和写作工具</a:t>
            </a:r>
          </a:p>
        </p:txBody>
      </p:sp>
      <p:sp>
        <p:nvSpPr>
          <p:cNvPr id="48132" name="内容占位符 5"/>
          <p:cNvSpPr txBox="1">
            <a:spLocks/>
          </p:cNvSpPr>
          <p:nvPr/>
        </p:nvSpPr>
        <p:spPr bwMode="auto">
          <a:xfrm>
            <a:off x="971550" y="1628775"/>
            <a:ext cx="7369175" cy="4570413"/>
          </a:xfrm>
          <a:prstGeom prst="rect">
            <a:avLst/>
          </a:prstGeom>
          <a:noFill/>
          <a:ln w="9525">
            <a:noFill/>
            <a:miter lim="800000"/>
            <a:headEnd/>
            <a:tailEnd/>
          </a:ln>
        </p:spPr>
        <p:txBody>
          <a:bodyPr lIns="0" tIns="0" rIns="182880" bIns="0"/>
          <a:lstStyle/>
          <a:p>
            <a:pPr marL="228600" indent="-228600">
              <a:spcBef>
                <a:spcPct val="50000"/>
              </a:spcBef>
              <a:buClr>
                <a:schemeClr val="tx2"/>
              </a:buClr>
              <a:buFontTx/>
              <a:buChar char="•"/>
            </a:pPr>
            <a:r>
              <a:rPr lang="zh-CN" altLang="en-US" sz="2400">
                <a:latin typeface="Microsoft YaHei" pitchFamily="34" charset="-122"/>
                <a:ea typeface="Microsoft YaHei" pitchFamily="34" charset="-122"/>
              </a:rPr>
              <a:t> 与</a:t>
            </a:r>
            <a:r>
              <a:rPr lang="en-US" altLang="zh-CN" sz="2400">
                <a:latin typeface="Microsoft YaHei" pitchFamily="34" charset="-122"/>
                <a:ea typeface="Microsoft YaHei" pitchFamily="34" charset="-122"/>
              </a:rPr>
              <a:t>Microsoft Word</a:t>
            </a:r>
            <a:r>
              <a:rPr lang="zh-CN" altLang="en-US" sz="2400">
                <a:latin typeface="Microsoft YaHei" pitchFamily="34" charset="-122"/>
                <a:ea typeface="Microsoft YaHei" pitchFamily="34" charset="-122"/>
              </a:rPr>
              <a:t>自动连接</a:t>
            </a:r>
            <a:r>
              <a:rPr lang="en-US" altLang="zh-CN" sz="2400">
                <a:latin typeface="Microsoft YaHei" pitchFamily="34" charset="-122"/>
                <a:ea typeface="Microsoft YaHei" pitchFamily="34" charset="-122"/>
              </a:rPr>
              <a:t>, </a:t>
            </a:r>
            <a:r>
              <a:rPr lang="zh-CN" altLang="en-US" sz="2400">
                <a:solidFill>
                  <a:srgbClr val="FF0000"/>
                </a:solidFill>
                <a:latin typeface="Microsoft YaHei" pitchFamily="34" charset="-122"/>
                <a:ea typeface="Microsoft YaHei" pitchFamily="34" charset="-122"/>
              </a:rPr>
              <a:t>边写作边引用</a:t>
            </a:r>
          </a:p>
          <a:p>
            <a:pPr marL="628650" lvl="1" indent="-285750">
              <a:spcBef>
                <a:spcPct val="30000"/>
              </a:spcBef>
              <a:buClr>
                <a:schemeClr val="tx2"/>
              </a:buClr>
              <a:buFont typeface="Arial" pitchFamily="34" charset="0"/>
              <a:buChar char="–"/>
            </a:pPr>
            <a:r>
              <a:rPr lang="zh-CN" altLang="en-US" sz="2000">
                <a:latin typeface="Microsoft YaHei" pitchFamily="34" charset="-122"/>
                <a:ea typeface="Microsoft YaHei" pitchFamily="34" charset="-122"/>
              </a:rPr>
              <a:t> </a:t>
            </a:r>
            <a:r>
              <a:rPr lang="zh-CN" altLang="en-US" sz="2000">
                <a:solidFill>
                  <a:srgbClr val="FF0000"/>
                </a:solidFill>
                <a:latin typeface="Microsoft YaHei" pitchFamily="34" charset="-122"/>
                <a:ea typeface="Microsoft YaHei" pitchFamily="34" charset="-122"/>
              </a:rPr>
              <a:t>自动生成</a:t>
            </a:r>
            <a:r>
              <a:rPr lang="zh-CN" altLang="en-US" sz="2000">
                <a:latin typeface="Microsoft YaHei" pitchFamily="34" charset="-122"/>
                <a:ea typeface="Microsoft YaHei" pitchFamily="34" charset="-122"/>
              </a:rPr>
              <a:t>文中和文后参考文献</a:t>
            </a:r>
          </a:p>
          <a:p>
            <a:pPr marL="628650" lvl="1" indent="-285750">
              <a:spcBef>
                <a:spcPct val="30000"/>
              </a:spcBef>
              <a:buClr>
                <a:schemeClr val="tx2"/>
              </a:buClr>
              <a:buFont typeface="Arial" pitchFamily="34" charset="0"/>
              <a:buChar char="–"/>
            </a:pPr>
            <a:r>
              <a:rPr lang="zh-CN" altLang="en-US" sz="2000">
                <a:latin typeface="Microsoft YaHei" pitchFamily="34" charset="-122"/>
                <a:ea typeface="Microsoft YaHei" pitchFamily="34" charset="-122"/>
              </a:rPr>
              <a:t> 提供</a:t>
            </a:r>
            <a:r>
              <a:rPr lang="en-US" altLang="zh-CN" sz="2000">
                <a:solidFill>
                  <a:srgbClr val="FF0000"/>
                </a:solidFill>
                <a:latin typeface="Microsoft YaHei" pitchFamily="34" charset="-122"/>
                <a:ea typeface="Microsoft YaHei" pitchFamily="34" charset="-122"/>
              </a:rPr>
              <a:t>3300</a:t>
            </a:r>
            <a:r>
              <a:rPr lang="zh-CN" altLang="en-US" sz="2000">
                <a:solidFill>
                  <a:srgbClr val="FF0000"/>
                </a:solidFill>
                <a:latin typeface="Microsoft YaHei" pitchFamily="34" charset="-122"/>
                <a:ea typeface="Microsoft YaHei" pitchFamily="34" charset="-122"/>
              </a:rPr>
              <a:t>多种期刊</a:t>
            </a:r>
            <a:r>
              <a:rPr lang="zh-CN" altLang="en-US" sz="2000">
                <a:latin typeface="Microsoft YaHei" pitchFamily="34" charset="-122"/>
                <a:ea typeface="Microsoft YaHei" pitchFamily="34" charset="-122"/>
              </a:rPr>
              <a:t>的参考文献格式</a:t>
            </a:r>
          </a:p>
          <a:p>
            <a:pPr marL="228600" indent="-228600">
              <a:spcBef>
                <a:spcPct val="50000"/>
              </a:spcBef>
              <a:buClr>
                <a:schemeClr val="tx2"/>
              </a:buClr>
              <a:buFontTx/>
              <a:buChar char="•"/>
            </a:pPr>
            <a:r>
              <a:rPr lang="zh-CN" altLang="en-US" sz="2400">
                <a:latin typeface="Microsoft YaHei" pitchFamily="34" charset="-122"/>
                <a:ea typeface="Microsoft YaHei" pitchFamily="34" charset="-122"/>
              </a:rPr>
              <a:t>提高写作效率</a:t>
            </a:r>
            <a:r>
              <a:rPr lang="en-US" altLang="zh-CN" sz="2400">
                <a:latin typeface="Microsoft YaHei" pitchFamily="34" charset="-122"/>
                <a:ea typeface="Microsoft YaHei" pitchFamily="34" charset="-122"/>
              </a:rPr>
              <a:t>:</a:t>
            </a:r>
          </a:p>
          <a:p>
            <a:pPr marL="628650" lvl="1" indent="-285750">
              <a:spcBef>
                <a:spcPct val="30000"/>
              </a:spcBef>
              <a:buClr>
                <a:schemeClr val="tx2"/>
              </a:buClr>
              <a:buFont typeface="Arial" pitchFamily="34" charset="0"/>
              <a:buChar char="–"/>
            </a:pPr>
            <a:r>
              <a:rPr lang="zh-CN" altLang="en-US" sz="2000">
                <a:latin typeface="Microsoft YaHei" pitchFamily="34" charset="-122"/>
                <a:ea typeface="Microsoft YaHei" pitchFamily="34" charset="-122"/>
              </a:rPr>
              <a:t>按拟投稿期刊的格式要求自动生成参考文献</a:t>
            </a:r>
            <a:r>
              <a:rPr lang="en-US" altLang="zh-CN" sz="2000">
                <a:latin typeface="Microsoft YaHei" pitchFamily="34" charset="-122"/>
                <a:ea typeface="Microsoft YaHei" pitchFamily="34" charset="-122"/>
              </a:rPr>
              <a:t>, </a:t>
            </a:r>
            <a:r>
              <a:rPr lang="zh-CN" altLang="en-US" sz="2000">
                <a:latin typeface="Microsoft YaHei" pitchFamily="34" charset="-122"/>
                <a:ea typeface="Microsoft YaHei" pitchFamily="34" charset="-122"/>
              </a:rPr>
              <a:t>节约了大量的时间和精力</a:t>
            </a:r>
          </a:p>
          <a:p>
            <a:pPr marL="628650" lvl="1" indent="-285750">
              <a:spcBef>
                <a:spcPct val="30000"/>
              </a:spcBef>
              <a:buClr>
                <a:schemeClr val="tx2"/>
              </a:buClr>
              <a:buFont typeface="Arial" pitchFamily="34" charset="0"/>
              <a:buChar char="–"/>
            </a:pPr>
            <a:r>
              <a:rPr lang="zh-CN" altLang="en-US" sz="2000">
                <a:latin typeface="Microsoft YaHei" pitchFamily="34" charset="-122"/>
                <a:ea typeface="Microsoft YaHei" pitchFamily="34" charset="-122"/>
              </a:rPr>
              <a:t>对文章中的引用进行</a:t>
            </a:r>
            <a:r>
              <a:rPr lang="zh-CN" altLang="en-US" sz="2000">
                <a:solidFill>
                  <a:srgbClr val="FF0000"/>
                </a:solidFill>
                <a:latin typeface="Microsoft YaHei" pitchFamily="34" charset="-122"/>
                <a:ea typeface="Microsoft YaHei" pitchFamily="34" charset="-122"/>
              </a:rPr>
              <a:t>增、删、改</a:t>
            </a:r>
            <a:r>
              <a:rPr lang="zh-CN" altLang="en-US" sz="2000">
                <a:latin typeface="Microsoft YaHei" pitchFamily="34" charset="-122"/>
                <a:ea typeface="Microsoft YaHei" pitchFamily="34" charset="-122"/>
              </a:rPr>
              <a:t>以及位置调整都会</a:t>
            </a:r>
            <a:r>
              <a:rPr lang="zh-CN" altLang="en-US" sz="2000">
                <a:solidFill>
                  <a:srgbClr val="FF0000"/>
                </a:solidFill>
                <a:latin typeface="Microsoft YaHei" pitchFamily="34" charset="-122"/>
                <a:ea typeface="Microsoft YaHei" pitchFamily="34" charset="-122"/>
              </a:rPr>
              <a:t>自动重新排好序</a:t>
            </a:r>
          </a:p>
          <a:p>
            <a:pPr marL="628650" lvl="1" indent="-285750">
              <a:spcBef>
                <a:spcPct val="30000"/>
              </a:spcBef>
              <a:buClr>
                <a:schemeClr val="tx2"/>
              </a:buClr>
              <a:buFont typeface="Arial" pitchFamily="34" charset="0"/>
              <a:buChar char="–"/>
            </a:pPr>
            <a:r>
              <a:rPr lang="zh-CN" altLang="en-US" sz="2000">
                <a:latin typeface="Microsoft YaHei" pitchFamily="34" charset="-122"/>
                <a:ea typeface="Microsoft YaHei" pitchFamily="34" charset="-122"/>
              </a:rPr>
              <a:t>修改退稿</a:t>
            </a:r>
            <a:r>
              <a:rPr lang="en-US" altLang="zh-CN" sz="2000">
                <a:latin typeface="Microsoft YaHei" pitchFamily="34" charset="-122"/>
                <a:ea typeface="Microsoft YaHei" pitchFamily="34" charset="-122"/>
              </a:rPr>
              <a:t>, </a:t>
            </a:r>
            <a:r>
              <a:rPr lang="zh-CN" altLang="en-US" sz="2000">
                <a:latin typeface="Microsoft YaHei" pitchFamily="34" charset="-122"/>
                <a:ea typeface="Microsoft YaHei" pitchFamily="34" charset="-122"/>
              </a:rPr>
              <a:t>准备另投它刊时</a:t>
            </a:r>
            <a:r>
              <a:rPr lang="en-US" altLang="zh-CN" sz="2000">
                <a:latin typeface="Microsoft YaHei" pitchFamily="34" charset="-122"/>
                <a:ea typeface="Microsoft YaHei" pitchFamily="34" charset="-122"/>
              </a:rPr>
              <a:t>, </a:t>
            </a:r>
            <a:r>
              <a:rPr lang="zh-CN" altLang="en-US" sz="2000">
                <a:solidFill>
                  <a:srgbClr val="FF0000"/>
                </a:solidFill>
                <a:latin typeface="Microsoft YaHei" pitchFamily="34" charset="-122"/>
                <a:ea typeface="Microsoft YaHei" pitchFamily="34" charset="-122"/>
              </a:rPr>
              <a:t>瞬间调整参考文献格式</a:t>
            </a:r>
          </a:p>
          <a:p>
            <a:pPr marL="228600" indent="-228600">
              <a:spcBef>
                <a:spcPct val="50000"/>
              </a:spcBef>
              <a:buClr>
                <a:schemeClr val="tx2"/>
              </a:buClr>
              <a:buFontTx/>
              <a:buChar char="•"/>
            </a:pPr>
            <a:endParaRPr lang="zh-CN" altLang="en-US" sz="2400">
              <a:ea typeface="SimHei" pitchFamily="49" charset="-122"/>
            </a:endParaRP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 y="483605"/>
            <a:ext cx="4433455" cy="886397"/>
          </a:xfrm>
          <a:prstGeom prst="rect">
            <a:avLst/>
          </a:prstGeom>
          <a:solidFill>
            <a:schemeClr val="bg1"/>
          </a:solidFill>
        </p:spPr>
        <p:txBody>
          <a:bodyPr wrap="square" lIns="457200" rIns="457200" bIns="228600" rtlCol="0" anchor="t">
            <a:spAutoFit/>
          </a:bodyPr>
          <a:lstStyle/>
          <a:p>
            <a:pPr algn="ctr" defTabSz="457200" fontAlgn="auto">
              <a:lnSpc>
                <a:spcPct val="90000"/>
              </a:lnSpc>
              <a:spcBef>
                <a:spcPts val="0"/>
              </a:spcBef>
              <a:spcAft>
                <a:spcPts val="0"/>
              </a:spcAft>
            </a:pPr>
            <a:r>
              <a:rPr lang="zh-CN" altLang="en-US" sz="4400" spc="300" dirty="0" smtClean="0">
                <a:solidFill>
                  <a:srgbClr val="E16C22"/>
                </a:solidFill>
                <a:latin typeface="微软雅黑" pitchFamily="34" charset="-122"/>
                <a:ea typeface="微软雅黑" pitchFamily="34" charset="-122"/>
                <a:cs typeface="Arial"/>
              </a:rPr>
              <a:t>总结</a:t>
            </a:r>
            <a:endParaRPr lang="en-US" altLang="en-US" sz="4400" spc="300" dirty="0" smtClean="0">
              <a:solidFill>
                <a:srgbClr val="E16C22"/>
              </a:solidFill>
              <a:latin typeface="微软雅黑" pitchFamily="34" charset="-122"/>
              <a:ea typeface="微软雅黑" pitchFamily="34" charset="-122"/>
              <a:cs typeface="Arial"/>
            </a:endParaRPr>
          </a:p>
        </p:txBody>
      </p:sp>
      <p:sp>
        <p:nvSpPr>
          <p:cNvPr id="5" name="TextBox 4"/>
          <p:cNvSpPr txBox="1"/>
          <p:nvPr/>
        </p:nvSpPr>
        <p:spPr>
          <a:xfrm>
            <a:off x="82723" y="6585519"/>
            <a:ext cx="2550353" cy="215444"/>
          </a:xfrm>
          <a:prstGeom prst="rect">
            <a:avLst/>
          </a:prstGeom>
          <a:noFill/>
        </p:spPr>
        <p:txBody>
          <a:bodyPr wrap="square" rtlCol="0">
            <a:spAutoFit/>
          </a:bodyPr>
          <a:lstStyle/>
          <a:p>
            <a:pPr defTabSz="457200" fontAlgn="auto">
              <a:spcBef>
                <a:spcPts val="0"/>
              </a:spcBef>
              <a:spcAft>
                <a:spcPts val="0"/>
              </a:spcAft>
            </a:pPr>
            <a:r>
              <a:rPr lang="en-US" sz="800" dirty="0">
                <a:solidFill>
                  <a:srgbClr val="9BBB59">
                    <a:lumMod val="75000"/>
                  </a:srgbClr>
                </a:solidFill>
                <a:latin typeface="Arial"/>
                <a:cs typeface="Arial"/>
              </a:rPr>
              <a:t>http://</a:t>
            </a:r>
            <a:r>
              <a:rPr lang="en-US" sz="800" dirty="0" err="1">
                <a:solidFill>
                  <a:srgbClr val="9BBB59">
                    <a:lumMod val="75000"/>
                  </a:srgbClr>
                </a:solidFill>
                <a:latin typeface="Arial"/>
                <a:cs typeface="Arial"/>
              </a:rPr>
              <a:t>trinitynews.ie</a:t>
            </a:r>
            <a:endParaRPr lang="en-US" sz="800" dirty="0">
              <a:solidFill>
                <a:srgbClr val="9BBB59">
                  <a:lumMod val="75000"/>
                </a:srgbClr>
              </a:solidFill>
              <a:latin typeface="Arial"/>
              <a:cs typeface="Arial"/>
            </a:endParaRPr>
          </a:p>
        </p:txBody>
      </p:sp>
      <p:sp>
        <p:nvSpPr>
          <p:cNvPr id="6" name="Rectangle 5"/>
          <p:cNvSpPr/>
          <p:nvPr/>
        </p:nvSpPr>
        <p:spPr>
          <a:xfrm>
            <a:off x="948836" y="1443241"/>
            <a:ext cx="1316586" cy="2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500" spc="600" dirty="0">
              <a:solidFill>
                <a:srgbClr val="404040"/>
              </a:solidFill>
              <a:latin typeface="Arial"/>
              <a:cs typeface="Arial"/>
            </a:endParaRPr>
          </a:p>
        </p:txBody>
      </p:sp>
      <p:sp>
        <p:nvSpPr>
          <p:cNvPr id="7" name="Rectangle 6"/>
          <p:cNvSpPr/>
          <p:nvPr/>
        </p:nvSpPr>
        <p:spPr>
          <a:xfrm>
            <a:off x="363514" y="1059726"/>
            <a:ext cx="3803815" cy="2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en-US" sz="1500" spc="600" dirty="0" smtClean="0">
                <a:solidFill>
                  <a:srgbClr val="404040"/>
                </a:solidFill>
                <a:latin typeface="Arial"/>
                <a:cs typeface="Arial"/>
              </a:rPr>
              <a:t>WOS</a:t>
            </a:r>
            <a:r>
              <a:rPr lang="zh-CN" altLang="en-US" sz="1500" spc="600" dirty="0" smtClean="0">
                <a:solidFill>
                  <a:srgbClr val="404040"/>
                </a:solidFill>
                <a:latin typeface="Arial"/>
                <a:cs typeface="Arial"/>
              </a:rPr>
              <a:t>助力整个科研流</a:t>
            </a:r>
            <a:endParaRPr lang="en-US" sz="1500" spc="600" dirty="0">
              <a:solidFill>
                <a:srgbClr val="404040"/>
              </a:solidFill>
              <a:latin typeface="Arial"/>
              <a:cs typeface="Arial"/>
            </a:endParaRPr>
          </a:p>
        </p:txBody>
      </p:sp>
    </p:spTree>
    <p:extLst>
      <p:ext uri="{BB962C8B-B14F-4D97-AF65-F5344CB8AC3E}">
        <p14:creationId xmlns="" xmlns:p14="http://schemas.microsoft.com/office/powerpoint/2010/main" val="2287784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50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0-#ppt_w/2"/>
                                          </p:val>
                                        </p:tav>
                                        <p:tav tm="100000">
                                          <p:val>
                                            <p:strVal val="#ppt_x"/>
                                          </p:val>
                                        </p:tav>
                                      </p:tavLst>
                                    </p:anim>
                                    <p:anim calcmode="lin" valueType="num">
                                      <p:cBhvr additive="base">
                                        <p:cTn id="16"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nvPr>
        </p:nvGraphicFramePr>
        <p:xfrm>
          <a:off x="348342" y="495073"/>
          <a:ext cx="8501190" cy="5405120"/>
        </p:xfrm>
        <a:graphic>
          <a:graphicData uri="http://schemas.openxmlformats.org/drawingml/2006/table">
            <a:tbl>
              <a:tblPr firstRow="1" bandRow="1">
                <a:tableStyleId>{5C22544A-7EE6-4342-B048-85BDC9FD1C3A}</a:tableStyleId>
              </a:tblPr>
              <a:tblGrid>
                <a:gridCol w="1640115"/>
                <a:gridCol w="2896007"/>
                <a:gridCol w="3965068"/>
              </a:tblGrid>
              <a:tr h="370840">
                <a:tc>
                  <a:txBody>
                    <a:bodyPr/>
                    <a:lstStyle/>
                    <a:p>
                      <a:pPr algn="ctr"/>
                      <a:r>
                        <a:rPr lang="zh-CN" altLang="en-US" sz="1200" dirty="0" smtClean="0"/>
                        <a:t>目的</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200" dirty="0" smtClean="0"/>
                        <a:t>方法</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zh-CN" altLang="en-US" sz="1200" dirty="0" smtClean="0"/>
                        <a:t>具体操作</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70840">
                <a:tc rowSpan="2">
                  <a:txBody>
                    <a:bodyPr/>
                    <a:lstStyle/>
                    <a:p>
                      <a:r>
                        <a:rPr lang="zh-CN" altLang="en-US" sz="1200" dirty="0" smtClean="0"/>
                        <a:t>完成高质量文献综述</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latin typeface="Calibri"/>
                        </a:rPr>
                        <a:t>❶看前人综述</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t>“精炼”</a:t>
                      </a:r>
                      <a:r>
                        <a:rPr lang="en-US" altLang="zh-CN" sz="1200" dirty="0" smtClean="0"/>
                        <a:t>-&gt;</a:t>
                      </a:r>
                      <a:r>
                        <a:rPr lang="zh-CN" altLang="en-US" sz="1200" dirty="0" smtClean="0"/>
                        <a:t>“文献类型”</a:t>
                      </a:r>
                      <a:r>
                        <a:rPr lang="en-US" altLang="zh-CN" sz="1200" dirty="0" smtClean="0"/>
                        <a:t>-&gt;</a:t>
                      </a:r>
                      <a:r>
                        <a:rPr lang="zh-CN" altLang="en-US" sz="1200" dirty="0" smtClean="0"/>
                        <a:t>“</a:t>
                      </a:r>
                      <a:r>
                        <a:rPr lang="en-US" altLang="zh-CN" sz="1200" dirty="0" smtClean="0"/>
                        <a:t>review</a:t>
                      </a:r>
                      <a:r>
                        <a:rPr lang="zh-CN" altLang="en-US" sz="1200" dirty="0" smtClean="0"/>
                        <a:t>”</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latin typeface="Calibri"/>
                        </a:rPr>
                        <a:t>❷亲力亲为了解研究背景信息</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t>可利用“分析检索结果”出版年、作者、机构等</a:t>
                      </a:r>
                      <a:r>
                        <a:rPr lang="en-US" altLang="zh-CN" sz="1200" dirty="0" smtClean="0"/>
                        <a:t>16</a:t>
                      </a:r>
                      <a:r>
                        <a:rPr lang="zh-CN" altLang="en-US" sz="1200" dirty="0" smtClean="0"/>
                        <a:t>个字段分析</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rowSpan="2">
                  <a:txBody>
                    <a:bodyPr/>
                    <a:lstStyle/>
                    <a:p>
                      <a:r>
                        <a:rPr lang="zh-CN" altLang="en-US" sz="1200" dirty="0" smtClean="0"/>
                        <a:t>锁定经典文献</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latin typeface="Calibri"/>
                        </a:rPr>
                        <a:t>❶</a:t>
                      </a:r>
                      <a:r>
                        <a:rPr lang="zh-CN" altLang="en-US" sz="1200" dirty="0" smtClean="0"/>
                        <a:t>在文献堆中快速锁定被引次数较高的文章</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t>“排序方式”</a:t>
                      </a:r>
                      <a:r>
                        <a:rPr lang="en-US" altLang="zh-CN" sz="1200" dirty="0" smtClean="0"/>
                        <a:t>-&gt;</a:t>
                      </a:r>
                      <a:r>
                        <a:rPr lang="zh-CN" altLang="en-US" sz="1200" dirty="0" smtClean="0"/>
                        <a:t>“被引频次降序排列”</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endParaRPr lang="en-US" sz="1600" dirty="0"/>
                    </a:p>
                  </a:txBody>
                  <a:tcPr/>
                </a:tc>
                <a:tc>
                  <a:txBody>
                    <a:bodyPr/>
                    <a:lstStyle/>
                    <a:p>
                      <a:r>
                        <a:rPr lang="zh-CN" altLang="en-US" sz="1200" dirty="0" smtClean="0">
                          <a:latin typeface="Calibri"/>
                        </a:rPr>
                        <a:t>❷</a:t>
                      </a:r>
                      <a:r>
                        <a:rPr lang="zh-CN" altLang="en-US" sz="1200" dirty="0" smtClean="0"/>
                        <a:t>在文献堆中找最近</a:t>
                      </a:r>
                      <a:r>
                        <a:rPr lang="en-US" altLang="zh-CN" sz="1200" dirty="0" smtClean="0"/>
                        <a:t>10</a:t>
                      </a:r>
                      <a:r>
                        <a:rPr lang="zh-CN" altLang="en-US" sz="1200" dirty="0" smtClean="0"/>
                        <a:t>年、同年度同学科中被引次数至少位列全球前</a:t>
                      </a:r>
                      <a:r>
                        <a:rPr lang="en-US" altLang="zh-CN" sz="1200" dirty="0" smtClean="0"/>
                        <a:t>1%</a:t>
                      </a:r>
                      <a:r>
                        <a:rPr lang="zh-CN" altLang="en-US" sz="1200" dirty="0" smtClean="0"/>
                        <a:t>的文章</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t>“精炼”</a:t>
                      </a:r>
                      <a:r>
                        <a:rPr lang="en-US" altLang="zh-CN" sz="1200" dirty="0" smtClean="0"/>
                        <a:t>-&gt;</a:t>
                      </a:r>
                      <a:r>
                        <a:rPr lang="zh-CN" altLang="en-US" sz="1200" dirty="0" smtClean="0"/>
                        <a:t>“</a:t>
                      </a:r>
                      <a:r>
                        <a:rPr lang="en-US" altLang="zh-CN" sz="1200" dirty="0" smtClean="0"/>
                        <a:t>ESI</a:t>
                      </a:r>
                      <a:r>
                        <a:rPr lang="zh-CN" altLang="en-US" sz="1200" dirty="0" smtClean="0"/>
                        <a:t>高水平论文”</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rowSpan="2">
                  <a:txBody>
                    <a:bodyPr/>
                    <a:lstStyle/>
                    <a:p>
                      <a:r>
                        <a:rPr lang="zh-CN" altLang="en-US" sz="1200" dirty="0" smtClean="0"/>
                        <a:t>锁定热点文献</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Calibri"/>
                        </a:rPr>
                        <a:t>❶</a:t>
                      </a:r>
                      <a:r>
                        <a:rPr lang="zh-CN" altLang="en-US" sz="1200" dirty="0" smtClean="0">
                          <a:latin typeface="+mn-lt"/>
                        </a:rPr>
                        <a:t>在文献堆中，找最近</a:t>
                      </a:r>
                      <a:r>
                        <a:rPr lang="en-US" altLang="zh-CN" sz="1200" dirty="0" smtClean="0">
                          <a:latin typeface="+mn-lt"/>
                        </a:rPr>
                        <a:t>2</a:t>
                      </a:r>
                      <a:r>
                        <a:rPr lang="zh-CN" altLang="en-US" sz="1200" dirty="0" smtClean="0">
                          <a:latin typeface="+mn-lt"/>
                        </a:rPr>
                        <a:t>个月被引次数位列全球前</a:t>
                      </a:r>
                      <a:r>
                        <a:rPr lang="en-US" altLang="zh-CN" sz="1200" dirty="0" smtClean="0">
                          <a:latin typeface="+mn-lt"/>
                        </a:rPr>
                        <a:t>1‰</a:t>
                      </a:r>
                      <a:r>
                        <a:rPr lang="zh-CN" altLang="en-US" sz="1200" dirty="0" smtClean="0">
                          <a:latin typeface="+mn-lt"/>
                        </a:rPr>
                        <a:t>的文献</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“精炼”</a:t>
                      </a:r>
                      <a:r>
                        <a:rPr lang="en-US" altLang="zh-CN" sz="1200" dirty="0" smtClean="0"/>
                        <a:t>-&gt;</a:t>
                      </a:r>
                      <a:r>
                        <a:rPr lang="zh-CN" altLang="en-US" sz="1200" dirty="0" smtClean="0"/>
                        <a:t>“</a:t>
                      </a:r>
                      <a:r>
                        <a:rPr lang="en-US" altLang="zh-CN" sz="1200" dirty="0" smtClean="0"/>
                        <a:t>ESI</a:t>
                      </a:r>
                      <a:r>
                        <a:rPr lang="zh-CN" altLang="en-US" sz="1200" dirty="0" smtClean="0"/>
                        <a:t>高水平论文”</a:t>
                      </a:r>
                      <a:r>
                        <a:rPr lang="en-US" altLang="zh-CN" sz="1200" dirty="0" smtClean="0"/>
                        <a:t>-&gt;</a:t>
                      </a:r>
                      <a:r>
                        <a:rPr lang="zh-CN" altLang="en-US" sz="1200" dirty="0" smtClean="0"/>
                        <a:t>“</a:t>
                      </a:r>
                      <a:r>
                        <a:rPr lang="en-US" altLang="zh-CN" sz="1200" dirty="0" smtClean="0"/>
                        <a:t>Hot</a:t>
                      </a:r>
                      <a:r>
                        <a:rPr lang="en-US" altLang="zh-CN" sz="1200" baseline="0" dirty="0" smtClean="0"/>
                        <a:t> Papers</a:t>
                      </a:r>
                      <a:r>
                        <a:rPr lang="zh-CN" altLang="en-US" sz="1200" baseline="0" dirty="0" smtClean="0"/>
                        <a:t>”</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latin typeface="Calibri"/>
                        </a:rPr>
                        <a:t>❷在文献堆中找最近几年被引频次较高的文献</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t>“创建引文报告”</a:t>
                      </a:r>
                      <a:r>
                        <a:rPr lang="en-US" altLang="zh-CN" sz="1200" dirty="0" smtClean="0"/>
                        <a:t>-&gt;</a:t>
                      </a:r>
                      <a:r>
                        <a:rPr lang="zh-CN" altLang="en-US" sz="1200" dirty="0" smtClean="0"/>
                        <a:t>看最近几年的被引次数较高的那些文献</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zh-CN" altLang="en-US" sz="1200" dirty="0" smtClean="0"/>
                        <a:t>锁定睡美人文献</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Step1</a:t>
                      </a:r>
                      <a:r>
                        <a:rPr lang="zh-CN" altLang="en-US" sz="1200" dirty="0" smtClean="0"/>
                        <a:t>：“精炼”中过滤“</a:t>
                      </a:r>
                      <a:r>
                        <a:rPr lang="en-US" altLang="zh-CN" sz="1200" dirty="0" smtClean="0"/>
                        <a:t>article</a:t>
                      </a:r>
                      <a:r>
                        <a:rPr lang="zh-CN" altLang="en-US" sz="1200" dirty="0" smtClean="0"/>
                        <a:t>”；</a:t>
                      </a: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t>Step 2</a:t>
                      </a:r>
                      <a:r>
                        <a:rPr lang="zh-CN" altLang="en-US" sz="1200" dirty="0" smtClean="0"/>
                        <a:t>：进入“创建引文报告”页面，下载所有数据，然后在</a:t>
                      </a:r>
                      <a:r>
                        <a:rPr lang="en-US" altLang="zh-CN" sz="1200" dirty="0" smtClean="0"/>
                        <a:t>excel</a:t>
                      </a:r>
                      <a:r>
                        <a:rPr lang="zh-CN" altLang="en-US" sz="1200" dirty="0" smtClean="0"/>
                        <a:t>表中浏览那些发表年代较早，沉睡一段时间后被引次数突然增多的文献</a:t>
                      </a:r>
                      <a:endParaRPr lang="en-US" sz="1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txBody>
                  <a:tcPr/>
                </a:tc>
              </a:tr>
              <a:tr h="370840">
                <a:tc rowSpan="2">
                  <a:txBody>
                    <a:bodyPr/>
                    <a:lstStyle/>
                    <a:p>
                      <a:r>
                        <a:rPr lang="zh-CN" altLang="en-US" sz="1200" dirty="0" smtClean="0"/>
                        <a:t>追踪课题后续进展</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latin typeface="Calibri"/>
                        </a:rPr>
                        <a:t>❶实时追踪手边文献后续进展，定期发送更新报告给您</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200" dirty="0" smtClean="0"/>
                        <a:t>Step1</a:t>
                      </a:r>
                      <a:r>
                        <a:rPr lang="zh-CN" altLang="en-US" sz="1200" dirty="0" smtClean="0"/>
                        <a:t>：将手边文献关键信息输入“被引参考文献检索”；</a:t>
                      </a:r>
                      <a:endParaRPr lang="en-US" altLang="zh-CN" sz="1200" dirty="0" smtClean="0"/>
                    </a:p>
                    <a:p>
                      <a:r>
                        <a:rPr lang="en-US" altLang="zh-CN" sz="1200" dirty="0" smtClean="0"/>
                        <a:t>Step2</a:t>
                      </a:r>
                      <a:r>
                        <a:rPr lang="zh-CN" altLang="en-US" sz="1200" dirty="0" smtClean="0"/>
                        <a:t>：利用“创建跟踪服务”定制跟踪</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v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dirty="0" smtClean="0">
                          <a:latin typeface="Calibri"/>
                        </a:rPr>
                        <a:t>❷追踪在</a:t>
                      </a:r>
                      <a:r>
                        <a:rPr lang="en-US" altLang="zh-CN" sz="1200" dirty="0" smtClean="0">
                          <a:latin typeface="Calibri"/>
                        </a:rPr>
                        <a:t>SCI</a:t>
                      </a:r>
                      <a:r>
                        <a:rPr lang="zh-CN" altLang="en-US" sz="1200" dirty="0" smtClean="0">
                          <a:latin typeface="Calibri"/>
                        </a:rPr>
                        <a:t>中随时找到的文献</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200" dirty="0" smtClean="0"/>
                        <a:t>Step1</a:t>
                      </a:r>
                      <a:r>
                        <a:rPr lang="zh-CN" altLang="en-US" sz="1200" dirty="0" smtClean="0"/>
                        <a:t>：点击该篇文献，进入它的摘要页面（全记录页面），点击“施引文献”链接查看；</a:t>
                      </a:r>
                      <a:endParaRPr lang="en-US" altLang="zh-CN" sz="1200" dirty="0" smtClean="0"/>
                    </a:p>
                    <a:p>
                      <a:r>
                        <a:rPr lang="en-US" altLang="zh-CN" sz="1200" dirty="0" smtClean="0"/>
                        <a:t>Step2</a:t>
                      </a:r>
                      <a:r>
                        <a:rPr lang="zh-CN" altLang="en-US" sz="1200" dirty="0" smtClean="0"/>
                        <a:t>：实时追踪的话，点击“创建引文跟踪”即可</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zh-CN" altLang="en-US" sz="1200" dirty="0" smtClean="0"/>
                        <a:t>追踪学术牛人</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r>
                        <a:rPr lang="zh-CN" altLang="en-US" sz="1200" dirty="0" smtClean="0"/>
                        <a:t>在</a:t>
                      </a:r>
                      <a:r>
                        <a:rPr lang="en-US" altLang="zh-CN" sz="1200" dirty="0" smtClean="0"/>
                        <a:t>Web of Science</a:t>
                      </a:r>
                      <a:r>
                        <a:rPr lang="zh-CN" altLang="en-US" sz="1200" dirty="0" smtClean="0"/>
                        <a:t>核心合集检索界面输入目标作者名称，在“分析检索结果”</a:t>
                      </a:r>
                      <a:r>
                        <a:rPr lang="en-US" altLang="zh-CN" sz="1200" dirty="0" smtClean="0"/>
                        <a:t>-</a:t>
                      </a:r>
                      <a:r>
                        <a:rPr lang="zh-CN" altLang="en-US" sz="1200" dirty="0" smtClean="0"/>
                        <a:t>“机构”中选择该作者所在机构，然后“查看记录”。得到的结果如果确定都是目标作者的话，可以“创建跟踪服务”，实时追踪该牛人最新成果的动向</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5"/>
          <p:cNvPicPr>
            <a:picLocks noChangeAspect="1" noChangeArrowheads="1"/>
          </p:cNvPicPr>
          <p:nvPr/>
        </p:nvPicPr>
        <p:blipFill>
          <a:blip r:embed="rId2" cstate="print"/>
          <a:srcRect/>
          <a:stretch>
            <a:fillRect/>
          </a:stretch>
        </p:blipFill>
        <p:spPr bwMode="auto">
          <a:xfrm>
            <a:off x="0" y="0"/>
            <a:ext cx="9144000" cy="6121400"/>
          </a:xfrm>
          <a:prstGeom prst="rect">
            <a:avLst/>
          </a:prstGeom>
          <a:noFill/>
          <a:ln w="9525">
            <a:noFill/>
            <a:miter lim="800000"/>
            <a:headEnd/>
            <a:tailEnd/>
          </a:ln>
        </p:spPr>
      </p:pic>
      <p:pic>
        <p:nvPicPr>
          <p:cNvPr id="2051" name="图片 8"/>
          <p:cNvPicPr>
            <a:picLocks noChangeAspect="1"/>
          </p:cNvPicPr>
          <p:nvPr/>
        </p:nvPicPr>
        <p:blipFill>
          <a:blip r:embed="rId3" cstate="print"/>
          <a:srcRect/>
          <a:stretch>
            <a:fillRect/>
          </a:stretch>
        </p:blipFill>
        <p:spPr bwMode="auto">
          <a:xfrm>
            <a:off x="0" y="4929188"/>
            <a:ext cx="9144000" cy="1500187"/>
          </a:xfrm>
          <a:prstGeom prst="rect">
            <a:avLst/>
          </a:prstGeom>
          <a:noFill/>
          <a:ln w="9525">
            <a:noFill/>
            <a:miter lim="800000"/>
            <a:headEnd/>
            <a:tailEnd/>
          </a:ln>
        </p:spPr>
      </p:pic>
      <p:sp>
        <p:nvSpPr>
          <p:cNvPr id="2052" name="Rectangle 6"/>
          <p:cNvSpPr>
            <a:spLocks noChangeArrowheads="1"/>
          </p:cNvSpPr>
          <p:nvPr/>
        </p:nvSpPr>
        <p:spPr bwMode="auto">
          <a:xfrm>
            <a:off x="0" y="5072063"/>
            <a:ext cx="9358313" cy="1570037"/>
          </a:xfrm>
          <a:prstGeom prst="rect">
            <a:avLst/>
          </a:prstGeom>
          <a:noFill/>
          <a:ln w="9525">
            <a:noFill/>
            <a:miter lim="800000"/>
            <a:headEnd/>
            <a:tailEnd/>
          </a:ln>
        </p:spPr>
        <p:txBody>
          <a:bodyPr>
            <a:spAutoFit/>
          </a:bodyPr>
          <a:lstStyle/>
          <a:p>
            <a:pPr algn="ctr"/>
            <a:r>
              <a:rPr lang="en-US" altLang="zh-CN" sz="2400" u="sng" smtClean="0">
                <a:solidFill>
                  <a:srgbClr val="FFFF00"/>
                </a:solidFill>
                <a:latin typeface="微软雅黑" pitchFamily="34" charset="-122"/>
                <a:ea typeface="微软雅黑" pitchFamily="34" charset="-122"/>
                <a:cs typeface="Arial Unicode MS" pitchFamily="34" charset="-122"/>
              </a:rPr>
              <a:t>WOS</a:t>
            </a:r>
            <a:r>
              <a:rPr lang="zh-CN" altLang="en-US" sz="2400" u="sng" smtClean="0">
                <a:solidFill>
                  <a:srgbClr val="FFFF00"/>
                </a:solidFill>
                <a:latin typeface="微软雅黑" pitchFamily="34" charset="-122"/>
                <a:ea typeface="微软雅黑" pitchFamily="34" charset="-122"/>
                <a:cs typeface="Arial Unicode MS" pitchFamily="34" charset="-122"/>
              </a:rPr>
              <a:t>在线大讲堂</a:t>
            </a:r>
            <a:r>
              <a:rPr lang="en-US" altLang="zh-CN" sz="2400" u="sng" smtClean="0">
                <a:solidFill>
                  <a:srgbClr val="FFFF00"/>
                </a:solidFill>
                <a:latin typeface="微软雅黑" pitchFamily="34" charset="-122"/>
                <a:ea typeface="微软雅黑" pitchFamily="34" charset="-122"/>
                <a:cs typeface="Arial Unicode MS" pitchFamily="34" charset="-122"/>
              </a:rPr>
              <a:t>——2016</a:t>
            </a:r>
            <a:r>
              <a:rPr lang="zh-CN" altLang="en-US" sz="2400" u="sng" smtClean="0">
                <a:solidFill>
                  <a:srgbClr val="FFFF00"/>
                </a:solidFill>
                <a:latin typeface="微软雅黑" pitchFamily="34" charset="-122"/>
                <a:ea typeface="微软雅黑" pitchFamily="34" charset="-122"/>
                <a:cs typeface="Arial Unicode MS" pitchFamily="34" charset="-122"/>
              </a:rPr>
              <a:t>春季课程</a:t>
            </a:r>
            <a:endParaRPr lang="en-US" altLang="zh-CN" sz="2400" u="sng" smtClean="0">
              <a:solidFill>
                <a:srgbClr val="FFFF00"/>
              </a:solidFill>
              <a:latin typeface="微软雅黑" pitchFamily="34" charset="-122"/>
              <a:ea typeface="微软雅黑" pitchFamily="34" charset="-122"/>
              <a:cs typeface="Arial Unicode MS" pitchFamily="34" charset="-122"/>
            </a:endParaRPr>
          </a:p>
          <a:p>
            <a:pPr algn="ctr"/>
            <a:endParaRPr lang="en-US" altLang="zh-CN" sz="2400" u="sng" smtClean="0">
              <a:solidFill>
                <a:srgbClr val="FFFF00"/>
              </a:solidFill>
              <a:latin typeface="微软雅黑" pitchFamily="34" charset="-122"/>
              <a:ea typeface="微软雅黑" pitchFamily="34" charset="-122"/>
              <a:cs typeface="Arial Unicode MS" pitchFamily="34" charset="-122"/>
            </a:endParaRPr>
          </a:p>
          <a:p>
            <a:pPr algn="ctr"/>
            <a:r>
              <a:rPr lang="zh-CN" altLang="en-US" sz="2400" smtClean="0">
                <a:solidFill>
                  <a:srgbClr val="FFFF00"/>
                </a:solidFill>
                <a:latin typeface="微软雅黑" pitchFamily="34" charset="-122"/>
                <a:ea typeface="微软雅黑" pitchFamily="34" charset="-122"/>
                <a:cs typeface="Arial Unicode MS" pitchFamily="34" charset="-122"/>
              </a:rPr>
              <a:t>网址：</a:t>
            </a:r>
            <a:r>
              <a:rPr lang="en-US" altLang="zh-CN" sz="2400" smtClean="0">
                <a:solidFill>
                  <a:srgbClr val="FFFF00"/>
                </a:solidFill>
                <a:latin typeface="微软雅黑" pitchFamily="34" charset="-122"/>
                <a:ea typeface="微软雅黑" pitchFamily="34" charset="-122"/>
                <a:cs typeface="Arial Unicode MS" pitchFamily="34" charset="-122"/>
              </a:rPr>
              <a:t>http://ip-science.thomsonreuters.com.cn/WOSOnline/</a:t>
            </a:r>
          </a:p>
          <a:p>
            <a:pPr algn="ctr"/>
            <a:endParaRPr lang="en-US" altLang="zh-CN" sz="2400" b="1" u="sng" smtClean="0">
              <a:solidFill>
                <a:srgbClr val="FFFF00"/>
              </a:solidFill>
              <a:latin typeface="Arial Unicode MS" pitchFamily="34" charset="-122"/>
              <a:ea typeface="微软雅黑" pitchFamily="34" charset="-122"/>
              <a:cs typeface="Arial Unicode MS" pitchFamily="34" charset="-122"/>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000125"/>
            <a:ext cx="9110663" cy="5857875"/>
          </a:xfrm>
          <a:prstGeom prst="rect">
            <a:avLst/>
          </a:prstGeom>
          <a:noFill/>
          <a:ln w="9525">
            <a:noFill/>
            <a:miter lim="800000"/>
            <a:headEnd/>
            <a:tailEnd/>
          </a:ln>
        </p:spPr>
      </p:pic>
      <p:pic>
        <p:nvPicPr>
          <p:cNvPr id="3075" name="图片 8"/>
          <p:cNvPicPr>
            <a:picLocks noChangeAspect="1"/>
          </p:cNvPicPr>
          <p:nvPr/>
        </p:nvPicPr>
        <p:blipFill>
          <a:blip r:embed="rId3" cstate="print"/>
          <a:srcRect/>
          <a:stretch>
            <a:fillRect/>
          </a:stretch>
        </p:blipFill>
        <p:spPr bwMode="auto">
          <a:xfrm>
            <a:off x="0" y="0"/>
            <a:ext cx="9259888" cy="1500188"/>
          </a:xfrm>
          <a:prstGeom prst="rect">
            <a:avLst/>
          </a:prstGeom>
          <a:noFill/>
          <a:ln w="9525">
            <a:noFill/>
            <a:miter lim="800000"/>
            <a:headEnd/>
            <a:tailEnd/>
          </a:ln>
        </p:spPr>
      </p:pic>
      <p:sp>
        <p:nvSpPr>
          <p:cNvPr id="3076" name="矩形 6"/>
          <p:cNvSpPr>
            <a:spLocks noChangeArrowheads="1"/>
          </p:cNvSpPr>
          <p:nvPr/>
        </p:nvSpPr>
        <p:spPr bwMode="auto">
          <a:xfrm>
            <a:off x="1785938" y="142875"/>
            <a:ext cx="5429250" cy="1200150"/>
          </a:xfrm>
          <a:prstGeom prst="rect">
            <a:avLst/>
          </a:prstGeom>
          <a:noFill/>
          <a:ln w="9525">
            <a:noFill/>
            <a:miter lim="800000"/>
            <a:headEnd/>
            <a:tailEnd/>
          </a:ln>
        </p:spPr>
        <p:txBody>
          <a:bodyPr>
            <a:spAutoFit/>
          </a:bodyPr>
          <a:lstStyle/>
          <a:p>
            <a:pPr algn="ctr"/>
            <a:r>
              <a:rPr lang="zh-CN" altLang="en-US" sz="2400" smtClean="0">
                <a:solidFill>
                  <a:srgbClr val="FFFF00"/>
                </a:solidFill>
                <a:latin typeface="微软雅黑" pitchFamily="34" charset="-122"/>
                <a:ea typeface="微软雅黑" pitchFamily="34" charset="-122"/>
                <a:cs typeface="Arial" charset="0"/>
              </a:rPr>
              <a:t>科研与研发人员专场</a:t>
            </a:r>
            <a:br>
              <a:rPr lang="zh-CN" altLang="en-US" sz="2400" smtClean="0">
                <a:solidFill>
                  <a:srgbClr val="FFFF00"/>
                </a:solidFill>
                <a:latin typeface="微软雅黑" pitchFamily="34" charset="-122"/>
                <a:ea typeface="微软雅黑" pitchFamily="34" charset="-122"/>
                <a:cs typeface="Arial" charset="0"/>
              </a:rPr>
            </a:br>
            <a:r>
              <a:rPr lang="zh-CN" altLang="en-US" sz="2400" smtClean="0">
                <a:solidFill>
                  <a:srgbClr val="FFFF00"/>
                </a:solidFill>
                <a:latin typeface="微软雅黑" pitchFamily="34" charset="-122"/>
                <a:ea typeface="微软雅黑" pitchFamily="34" charset="-122"/>
                <a:cs typeface="Arial" charset="0"/>
              </a:rPr>
              <a:t>课程安排：</a:t>
            </a:r>
            <a:r>
              <a:rPr lang="en-US" altLang="zh-CN" sz="2400" smtClean="0">
                <a:solidFill>
                  <a:srgbClr val="FFFF00"/>
                </a:solidFill>
                <a:latin typeface="微软雅黑" pitchFamily="34" charset="-122"/>
                <a:ea typeface="微软雅黑" pitchFamily="34" charset="-122"/>
                <a:cs typeface="Arial" charset="0"/>
              </a:rPr>
              <a:t>2016</a:t>
            </a:r>
            <a:r>
              <a:rPr lang="zh-CN" altLang="en-US" sz="2400" smtClean="0">
                <a:solidFill>
                  <a:srgbClr val="FFFF00"/>
                </a:solidFill>
                <a:latin typeface="微软雅黑" pitchFamily="34" charset="-122"/>
                <a:ea typeface="微软雅黑" pitchFamily="34" charset="-122"/>
                <a:cs typeface="Arial" charset="0"/>
              </a:rPr>
              <a:t>年</a:t>
            </a:r>
            <a:r>
              <a:rPr lang="en-US" altLang="zh-CN" sz="2400" smtClean="0">
                <a:solidFill>
                  <a:srgbClr val="FFFF00"/>
                </a:solidFill>
                <a:latin typeface="微软雅黑" pitchFamily="34" charset="-122"/>
                <a:ea typeface="微软雅黑" pitchFamily="34" charset="-122"/>
                <a:cs typeface="Arial" charset="0"/>
              </a:rPr>
              <a:t>3</a:t>
            </a:r>
            <a:r>
              <a:rPr lang="zh-CN" altLang="en-US" sz="2400" smtClean="0">
                <a:solidFill>
                  <a:srgbClr val="FFFF00"/>
                </a:solidFill>
                <a:latin typeface="微软雅黑" pitchFamily="34" charset="-122"/>
                <a:ea typeface="微软雅黑" pitchFamily="34" charset="-122"/>
                <a:cs typeface="Arial" charset="0"/>
              </a:rPr>
              <a:t>月</a:t>
            </a:r>
            <a:r>
              <a:rPr lang="en-US" altLang="zh-CN" sz="2400" smtClean="0">
                <a:solidFill>
                  <a:srgbClr val="FFFF00"/>
                </a:solidFill>
                <a:latin typeface="微软雅黑" pitchFamily="34" charset="-122"/>
                <a:ea typeface="微软雅黑" pitchFamily="34" charset="-122"/>
                <a:cs typeface="Arial" charset="0"/>
              </a:rPr>
              <a:t>-5</a:t>
            </a:r>
            <a:r>
              <a:rPr lang="zh-CN" altLang="en-US" sz="2400" smtClean="0">
                <a:solidFill>
                  <a:srgbClr val="FFFF00"/>
                </a:solidFill>
                <a:latin typeface="微软雅黑" pitchFamily="34" charset="-122"/>
                <a:ea typeface="微软雅黑" pitchFamily="34" charset="-122"/>
                <a:cs typeface="Arial" charset="0"/>
              </a:rPr>
              <a:t>月，每周二 晚上</a:t>
            </a:r>
            <a:r>
              <a:rPr lang="en-US" altLang="zh-CN" sz="2400" smtClean="0">
                <a:solidFill>
                  <a:srgbClr val="FFFF00"/>
                </a:solidFill>
                <a:latin typeface="微软雅黑" pitchFamily="34" charset="-122"/>
                <a:ea typeface="微软雅黑" pitchFamily="34" charset="-122"/>
                <a:cs typeface="Arial" charset="0"/>
              </a:rPr>
              <a:t>19:00-20:00</a:t>
            </a:r>
            <a:endParaRPr lang="en-US" sz="2400" smtClean="0">
              <a:solidFill>
                <a:srgbClr val="FFFF00"/>
              </a:solidFill>
              <a:latin typeface="微软雅黑" pitchFamily="34" charset="-122"/>
              <a:ea typeface="微软雅黑" pitchFamily="34" charset="-122"/>
              <a:cs typeface="Arial" charset="0"/>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483605"/>
            <a:ext cx="5781822" cy="886397"/>
          </a:xfrm>
          <a:prstGeom prst="rect">
            <a:avLst/>
          </a:prstGeom>
          <a:solidFill>
            <a:schemeClr val="bg1"/>
          </a:solidFill>
        </p:spPr>
        <p:txBody>
          <a:bodyPr wrap="square" lIns="457200" rIns="457200" bIns="228600" rtlCol="0" anchor="t">
            <a:spAutoFit/>
          </a:bodyPr>
          <a:lstStyle/>
          <a:p>
            <a:pPr algn="ctr" defTabSz="457200" fontAlgn="auto">
              <a:lnSpc>
                <a:spcPct val="90000"/>
              </a:lnSpc>
              <a:spcBef>
                <a:spcPts val="0"/>
              </a:spcBef>
              <a:spcAft>
                <a:spcPts val="0"/>
              </a:spcAft>
            </a:pPr>
            <a:r>
              <a:rPr lang="en-US" altLang="zh-CN" sz="4400" spc="300" dirty="0" smtClean="0">
                <a:solidFill>
                  <a:srgbClr val="E16C22"/>
                </a:solidFill>
                <a:latin typeface="Calibri"/>
                <a:ea typeface="微软雅黑" pitchFamily="34" charset="-122"/>
                <a:cs typeface="Arial"/>
              </a:rPr>
              <a:t>1.</a:t>
            </a:r>
            <a:r>
              <a:rPr lang="zh-CN" altLang="en-US" sz="4400" spc="300" dirty="0" smtClean="0">
                <a:solidFill>
                  <a:srgbClr val="E16C22"/>
                </a:solidFill>
                <a:latin typeface="微软雅黑" pitchFamily="34" charset="-122"/>
                <a:ea typeface="微软雅黑" pitchFamily="34" charset="-122"/>
                <a:cs typeface="Arial"/>
              </a:rPr>
              <a:t>选题创新</a:t>
            </a:r>
            <a:endParaRPr lang="en-US" altLang="en-US" sz="4400" spc="300" dirty="0" smtClean="0">
              <a:solidFill>
                <a:srgbClr val="E16C22"/>
              </a:solidFill>
              <a:latin typeface="微软雅黑" pitchFamily="34" charset="-122"/>
              <a:ea typeface="微软雅黑" pitchFamily="34" charset="-122"/>
              <a:cs typeface="Arial"/>
            </a:endParaRPr>
          </a:p>
        </p:txBody>
      </p:sp>
      <p:sp>
        <p:nvSpPr>
          <p:cNvPr id="3" name="Rectangle 2"/>
          <p:cNvSpPr/>
          <p:nvPr/>
        </p:nvSpPr>
        <p:spPr>
          <a:xfrm>
            <a:off x="582466" y="1140218"/>
            <a:ext cx="4769980" cy="2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r>
              <a:rPr lang="zh-CN" altLang="en-US" sz="1500" spc="600" dirty="0" smtClean="0">
                <a:solidFill>
                  <a:srgbClr val="404040"/>
                </a:solidFill>
                <a:latin typeface="微软雅黑" pitchFamily="34" charset="-122"/>
                <a:ea typeface="微软雅黑" pitchFamily="34" charset="-122"/>
                <a:cs typeface="Arial"/>
              </a:rPr>
              <a:t>脚踏实地很重要</a:t>
            </a:r>
            <a:endParaRPr lang="en-US" altLang="zh-CN" sz="1500" spc="600" dirty="0">
              <a:solidFill>
                <a:srgbClr val="404040"/>
              </a:solidFill>
              <a:latin typeface="微软雅黑" pitchFamily="34" charset="-122"/>
              <a:ea typeface="微软雅黑" pitchFamily="34" charset="-122"/>
              <a:cs typeface="Arial"/>
            </a:endParaRPr>
          </a:p>
        </p:txBody>
      </p:sp>
      <p:sp>
        <p:nvSpPr>
          <p:cNvPr id="6" name="TextBox 5"/>
          <p:cNvSpPr txBox="1"/>
          <p:nvPr/>
        </p:nvSpPr>
        <p:spPr>
          <a:xfrm>
            <a:off x="82723" y="6585519"/>
            <a:ext cx="2550353" cy="215444"/>
          </a:xfrm>
          <a:prstGeom prst="rect">
            <a:avLst/>
          </a:prstGeom>
          <a:noFill/>
        </p:spPr>
        <p:txBody>
          <a:bodyPr wrap="square" rtlCol="0">
            <a:spAutoFit/>
          </a:bodyPr>
          <a:lstStyle/>
          <a:p>
            <a:pPr defTabSz="457200" fontAlgn="auto">
              <a:spcBef>
                <a:spcPts val="0"/>
              </a:spcBef>
              <a:spcAft>
                <a:spcPts val="0"/>
              </a:spcAft>
            </a:pPr>
            <a:r>
              <a:rPr lang="en-US" sz="800" dirty="0">
                <a:solidFill>
                  <a:srgbClr val="CD7B3A"/>
                </a:solidFill>
                <a:latin typeface="Arial"/>
                <a:cs typeface="Arial"/>
              </a:rPr>
              <a:t>REUTERS/</a:t>
            </a:r>
            <a:r>
              <a:rPr lang="en-US" sz="800" dirty="0" err="1">
                <a:solidFill>
                  <a:srgbClr val="CD7B3A"/>
                </a:solidFill>
                <a:latin typeface="Arial"/>
                <a:cs typeface="Arial"/>
              </a:rPr>
              <a:t>Navesh</a:t>
            </a:r>
            <a:r>
              <a:rPr lang="en-US" sz="800" dirty="0">
                <a:solidFill>
                  <a:srgbClr val="CD7B3A"/>
                </a:solidFill>
                <a:latin typeface="Arial"/>
                <a:cs typeface="Arial"/>
              </a:rPr>
              <a:t> </a:t>
            </a:r>
            <a:r>
              <a:rPr lang="en-US" sz="800" dirty="0" err="1">
                <a:solidFill>
                  <a:srgbClr val="CD7B3A"/>
                </a:solidFill>
                <a:latin typeface="Arial"/>
                <a:cs typeface="Arial"/>
              </a:rPr>
              <a:t>Chitrakar</a:t>
            </a:r>
            <a:endParaRPr lang="en-US" sz="800" dirty="0">
              <a:solidFill>
                <a:srgbClr val="CD7B3A"/>
              </a:solidFill>
              <a:latin typeface="Arial"/>
              <a:cs typeface="Arial"/>
            </a:endParaRPr>
          </a:p>
        </p:txBody>
      </p:sp>
    </p:spTree>
    <p:extLst>
      <p:ext uri="{BB962C8B-B14F-4D97-AF65-F5344CB8AC3E}">
        <p14:creationId xmlns="" xmlns:p14="http://schemas.microsoft.com/office/powerpoint/2010/main" val="460188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1428750"/>
            <a:ext cx="9144000" cy="4429125"/>
          </a:xfrm>
          <a:prstGeom prst="rect">
            <a:avLst/>
          </a:prstGeom>
          <a:noFill/>
          <a:ln w="9525">
            <a:noFill/>
            <a:miter lim="800000"/>
            <a:headEnd/>
            <a:tailEnd/>
          </a:ln>
        </p:spPr>
      </p:pic>
      <p:pic>
        <p:nvPicPr>
          <p:cNvPr id="4099" name="图片 8"/>
          <p:cNvPicPr>
            <a:picLocks noChangeAspect="1"/>
          </p:cNvPicPr>
          <p:nvPr/>
        </p:nvPicPr>
        <p:blipFill>
          <a:blip r:embed="rId3" cstate="print"/>
          <a:srcRect/>
          <a:stretch>
            <a:fillRect/>
          </a:stretch>
        </p:blipFill>
        <p:spPr bwMode="auto">
          <a:xfrm>
            <a:off x="0" y="0"/>
            <a:ext cx="9144000" cy="1500188"/>
          </a:xfrm>
          <a:prstGeom prst="rect">
            <a:avLst/>
          </a:prstGeom>
          <a:noFill/>
          <a:ln w="9525">
            <a:noFill/>
            <a:miter lim="800000"/>
            <a:headEnd/>
            <a:tailEnd/>
          </a:ln>
        </p:spPr>
      </p:pic>
      <p:sp>
        <p:nvSpPr>
          <p:cNvPr id="4100" name="矩形 4"/>
          <p:cNvSpPr>
            <a:spLocks noChangeArrowheads="1"/>
          </p:cNvSpPr>
          <p:nvPr/>
        </p:nvSpPr>
        <p:spPr bwMode="auto">
          <a:xfrm>
            <a:off x="1928813" y="142875"/>
            <a:ext cx="5072062" cy="1200150"/>
          </a:xfrm>
          <a:prstGeom prst="rect">
            <a:avLst/>
          </a:prstGeom>
          <a:noFill/>
          <a:ln w="9525">
            <a:noFill/>
            <a:miter lim="800000"/>
            <a:headEnd/>
            <a:tailEnd/>
          </a:ln>
        </p:spPr>
        <p:txBody>
          <a:bodyPr>
            <a:spAutoFit/>
          </a:bodyPr>
          <a:lstStyle/>
          <a:p>
            <a:pPr algn="ctr"/>
            <a:r>
              <a:rPr lang="zh-CN" altLang="en-US" sz="2400" smtClean="0">
                <a:solidFill>
                  <a:srgbClr val="FFFF00"/>
                </a:solidFill>
                <a:latin typeface="微软雅黑" pitchFamily="34" charset="-122"/>
                <a:ea typeface="微软雅黑" pitchFamily="34" charset="-122"/>
                <a:cs typeface="Arial" charset="0"/>
              </a:rPr>
              <a:t>图书馆员与情报分析人员专场</a:t>
            </a:r>
            <a:br>
              <a:rPr lang="zh-CN" altLang="en-US" sz="2400" smtClean="0">
                <a:solidFill>
                  <a:srgbClr val="FFFF00"/>
                </a:solidFill>
                <a:latin typeface="微软雅黑" pitchFamily="34" charset="-122"/>
                <a:ea typeface="微软雅黑" pitchFamily="34" charset="-122"/>
                <a:cs typeface="Arial" charset="0"/>
              </a:rPr>
            </a:br>
            <a:r>
              <a:rPr lang="zh-CN" altLang="en-US" sz="2400" smtClean="0">
                <a:solidFill>
                  <a:srgbClr val="FFFF00"/>
                </a:solidFill>
                <a:latin typeface="微软雅黑" pitchFamily="34" charset="-122"/>
                <a:ea typeface="微软雅黑" pitchFamily="34" charset="-122"/>
                <a:cs typeface="Arial" charset="0"/>
              </a:rPr>
              <a:t>课程安排：</a:t>
            </a:r>
            <a:r>
              <a:rPr lang="en-US" altLang="zh-CN" sz="2400" smtClean="0">
                <a:solidFill>
                  <a:srgbClr val="FFFF00"/>
                </a:solidFill>
                <a:latin typeface="微软雅黑" pitchFamily="34" charset="-122"/>
                <a:ea typeface="微软雅黑" pitchFamily="34" charset="-122"/>
                <a:cs typeface="Arial" charset="0"/>
              </a:rPr>
              <a:t>2016</a:t>
            </a:r>
            <a:r>
              <a:rPr lang="zh-CN" altLang="en-US" sz="2400" smtClean="0">
                <a:solidFill>
                  <a:srgbClr val="FFFF00"/>
                </a:solidFill>
                <a:latin typeface="微软雅黑" pitchFamily="34" charset="-122"/>
                <a:ea typeface="微软雅黑" pitchFamily="34" charset="-122"/>
                <a:cs typeface="Arial" charset="0"/>
              </a:rPr>
              <a:t>年</a:t>
            </a:r>
            <a:r>
              <a:rPr lang="en-US" altLang="zh-CN" sz="2400" smtClean="0">
                <a:solidFill>
                  <a:srgbClr val="FFFF00"/>
                </a:solidFill>
                <a:latin typeface="微软雅黑" pitchFamily="34" charset="-122"/>
                <a:ea typeface="微软雅黑" pitchFamily="34" charset="-122"/>
                <a:cs typeface="Arial" charset="0"/>
              </a:rPr>
              <a:t>5</a:t>
            </a:r>
            <a:r>
              <a:rPr lang="zh-CN" altLang="en-US" sz="2400" smtClean="0">
                <a:solidFill>
                  <a:srgbClr val="FFFF00"/>
                </a:solidFill>
                <a:latin typeface="微软雅黑" pitchFamily="34" charset="-122"/>
                <a:ea typeface="微软雅黑" pitchFamily="34" charset="-122"/>
                <a:cs typeface="Arial" charset="0"/>
              </a:rPr>
              <a:t>月</a:t>
            </a:r>
            <a:r>
              <a:rPr lang="en-US" altLang="zh-CN" sz="2400" smtClean="0">
                <a:solidFill>
                  <a:srgbClr val="FFFF00"/>
                </a:solidFill>
                <a:latin typeface="微软雅黑" pitchFamily="34" charset="-122"/>
                <a:ea typeface="微软雅黑" pitchFamily="34" charset="-122"/>
                <a:cs typeface="Arial" charset="0"/>
              </a:rPr>
              <a:t>-6</a:t>
            </a:r>
            <a:r>
              <a:rPr lang="zh-CN" altLang="en-US" sz="2400" smtClean="0">
                <a:solidFill>
                  <a:srgbClr val="FFFF00"/>
                </a:solidFill>
                <a:latin typeface="微软雅黑" pitchFamily="34" charset="-122"/>
                <a:ea typeface="微软雅黑" pitchFamily="34" charset="-122"/>
                <a:cs typeface="Arial" charset="0"/>
              </a:rPr>
              <a:t>月，每周四 下午</a:t>
            </a:r>
            <a:r>
              <a:rPr lang="en-US" altLang="zh-CN" sz="2400" smtClean="0">
                <a:solidFill>
                  <a:srgbClr val="FFFF00"/>
                </a:solidFill>
                <a:latin typeface="微软雅黑" pitchFamily="34" charset="-122"/>
                <a:ea typeface="微软雅黑" pitchFamily="34" charset="-122"/>
                <a:cs typeface="Arial" charset="0"/>
              </a:rPr>
              <a:t>15:00-16:00</a:t>
            </a:r>
            <a:endParaRPr lang="en-US" sz="2400" smtClean="0">
              <a:solidFill>
                <a:srgbClr val="FFFF00"/>
              </a:solidFill>
              <a:latin typeface="微软雅黑" pitchFamily="34" charset="-122"/>
              <a:ea typeface="微软雅黑" pitchFamily="34" charset="-122"/>
              <a:cs typeface="Arial" charset="0"/>
            </a:endParaRPr>
          </a:p>
        </p:txBody>
      </p:sp>
      <p:sp>
        <p:nvSpPr>
          <p:cNvPr id="7" name="TextBox 6"/>
          <p:cNvSpPr txBox="1">
            <a:spLocks noChangeArrowheads="1"/>
          </p:cNvSpPr>
          <p:nvPr/>
        </p:nvSpPr>
        <p:spPr bwMode="auto">
          <a:xfrm>
            <a:off x="142875" y="6000750"/>
            <a:ext cx="4214813" cy="461963"/>
          </a:xfrm>
          <a:prstGeom prst="rect">
            <a:avLst/>
          </a:prstGeom>
          <a:solidFill>
            <a:schemeClr val="bg1"/>
          </a:solidFill>
          <a:ln w="9525">
            <a:noFill/>
            <a:miter lim="800000"/>
            <a:headEnd/>
            <a:tailEnd/>
          </a:ln>
        </p:spPr>
        <p:txBody>
          <a:bodyPr>
            <a:spAutoFit/>
          </a:bodyPr>
          <a:lstStyle/>
          <a:p>
            <a:r>
              <a:rPr lang="zh-CN" altLang="en-US" sz="2400" smtClean="0">
                <a:solidFill>
                  <a:srgbClr val="FF8000"/>
                </a:solidFill>
                <a:latin typeface="微软雅黑" pitchFamily="34" charset="-122"/>
                <a:ea typeface="微软雅黑" pitchFamily="34" charset="-122"/>
                <a:cs typeface="Arial" charset="0"/>
              </a:rPr>
              <a:t>汤森路透官方微信</a:t>
            </a:r>
            <a:r>
              <a:rPr lang="en-US" altLang="zh-CN" sz="2400" smtClean="0">
                <a:solidFill>
                  <a:srgbClr val="FF8000"/>
                </a:solidFill>
                <a:latin typeface="微软雅黑" pitchFamily="34" charset="-122"/>
                <a:ea typeface="微软雅黑" pitchFamily="34" charset="-122"/>
                <a:cs typeface="Arial" charset="0"/>
              </a:rPr>
              <a:t>:TR_IPS</a:t>
            </a:r>
            <a:endParaRPr lang="zh-CN" altLang="en-US" sz="2400" smtClean="0">
              <a:solidFill>
                <a:srgbClr val="FF8000"/>
              </a:solidFill>
              <a:latin typeface="微软雅黑" pitchFamily="34" charset="-122"/>
              <a:ea typeface="微软雅黑" pitchFamily="34" charset="-122"/>
              <a:cs typeface="Arial" charset="0"/>
            </a:endParaRPr>
          </a:p>
        </p:txBody>
      </p:sp>
      <p:pic>
        <p:nvPicPr>
          <p:cNvPr id="8" name="Picture 2"/>
          <p:cNvPicPr>
            <a:picLocks noChangeAspect="1" noChangeArrowheads="1"/>
          </p:cNvPicPr>
          <p:nvPr/>
        </p:nvPicPr>
        <p:blipFill>
          <a:blip r:embed="rId4" cstate="print"/>
          <a:srcRect/>
          <a:stretch>
            <a:fillRect/>
          </a:stretch>
        </p:blipFill>
        <p:spPr bwMode="auto">
          <a:xfrm>
            <a:off x="4308475" y="5715000"/>
            <a:ext cx="4835525" cy="114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45144" y="483610"/>
            <a:ext cx="6923316" cy="2548390"/>
          </a:xfrm>
          <a:prstGeom prst="rect">
            <a:avLst/>
          </a:prstGeom>
          <a:solidFill>
            <a:schemeClr val="bg1"/>
          </a:solidFill>
        </p:spPr>
        <p:txBody>
          <a:bodyPr wrap="square" lIns="457200" rIns="457200" bIns="228600" rtlCol="0" anchor="t">
            <a:spAutoFit/>
          </a:bodyPr>
          <a:lstStyle/>
          <a:p>
            <a:pPr algn="ctr" defTabSz="457200" fontAlgn="auto">
              <a:lnSpc>
                <a:spcPct val="90000"/>
              </a:lnSpc>
              <a:spcBef>
                <a:spcPts val="0"/>
              </a:spcBef>
              <a:spcAft>
                <a:spcPts val="0"/>
              </a:spcAft>
            </a:pPr>
            <a:r>
              <a:rPr lang="zh-CN" altLang="en-US" sz="4400" spc="300" dirty="0" smtClean="0">
                <a:solidFill>
                  <a:srgbClr val="E16C22"/>
                </a:solidFill>
                <a:latin typeface="微软雅黑" pitchFamily="34" charset="-122"/>
                <a:ea typeface="微软雅黑" pitchFamily="34" charset="-122"/>
                <a:cs typeface="Arial"/>
              </a:rPr>
              <a:t>联系我们</a:t>
            </a:r>
            <a:endParaRPr lang="en-US" altLang="zh-CN" sz="4400" spc="300" dirty="0" smtClean="0">
              <a:solidFill>
                <a:srgbClr val="E16C22"/>
              </a:solidFill>
              <a:latin typeface="微软雅黑" pitchFamily="34" charset="-122"/>
              <a:ea typeface="微软雅黑" pitchFamily="34" charset="-122"/>
              <a:cs typeface="Arial"/>
            </a:endParaRPr>
          </a:p>
          <a:p>
            <a:r>
              <a:rPr lang="zh-CN" altLang="en-US" dirty="0" smtClean="0">
                <a:latin typeface="Arial Unicode MS" pitchFamily="34" charset="-122"/>
                <a:ea typeface="Arial Unicode MS" pitchFamily="34" charset="-122"/>
                <a:cs typeface="Arial Unicode MS" pitchFamily="34" charset="-122"/>
              </a:rPr>
              <a:t>技术支持</a:t>
            </a:r>
            <a:r>
              <a:rPr lang="en-US" altLang="zh-CN" dirty="0" smtClean="0">
                <a:latin typeface="Arial Unicode MS" pitchFamily="34" charset="-122"/>
                <a:ea typeface="Arial Unicode MS" pitchFamily="34" charset="-122"/>
                <a:cs typeface="Arial Unicode MS" pitchFamily="34" charset="-122"/>
              </a:rPr>
              <a:t>: </a:t>
            </a:r>
            <a:r>
              <a:rPr lang="en-US" altLang="zh-CN" dirty="0" smtClean="0">
                <a:latin typeface="Arial Unicode MS" pitchFamily="34" charset="-122"/>
                <a:ea typeface="Arial Unicode MS" pitchFamily="34" charset="-122"/>
                <a:cs typeface="Arial Unicode MS" pitchFamily="34" charset="-122"/>
                <a:hlinkClick r:id="rId4"/>
              </a:rPr>
              <a:t>ts.support.china@thomsonreuters.com</a:t>
            </a:r>
            <a:endParaRPr lang="en-US" altLang="zh-CN" dirty="0" smtClean="0">
              <a:latin typeface="Arial Unicode MS" pitchFamily="34" charset="-122"/>
              <a:ea typeface="Arial Unicode MS" pitchFamily="34" charset="-122"/>
              <a:cs typeface="Arial Unicode MS" pitchFamily="34" charset="-122"/>
            </a:endParaRPr>
          </a:p>
          <a:p>
            <a:r>
              <a:rPr lang="en-US" altLang="zh-CN" dirty="0" smtClean="0">
                <a:latin typeface="Arial Unicode MS" pitchFamily="34" charset="-122"/>
                <a:ea typeface="Arial Unicode MS" pitchFamily="34" charset="-122"/>
                <a:cs typeface="Arial Unicode MS" pitchFamily="34" charset="-122"/>
              </a:rPr>
              <a:t>Tel: 4008 822 031(</a:t>
            </a:r>
            <a:r>
              <a:rPr lang="zh-CN" altLang="en-US" dirty="0" smtClean="0">
                <a:latin typeface="Arial Unicode MS" pitchFamily="34" charset="-122"/>
                <a:ea typeface="Arial Unicode MS" pitchFamily="34" charset="-122"/>
                <a:cs typeface="Arial Unicode MS" pitchFamily="34" charset="-122"/>
              </a:rPr>
              <a:t>工作时间：周一至周五</a:t>
            </a:r>
            <a:r>
              <a:rPr lang="en-US" altLang="zh-CN" dirty="0" smtClean="0">
                <a:latin typeface="Arial Unicode MS" pitchFamily="34" charset="-122"/>
                <a:ea typeface="Arial Unicode MS" pitchFamily="34" charset="-122"/>
                <a:cs typeface="Arial Unicode MS" pitchFamily="34" charset="-122"/>
              </a:rPr>
              <a:t>, 9:00—17:00</a:t>
            </a:r>
            <a:r>
              <a:rPr lang="zh-CN" altLang="en-US" dirty="0" smtClean="0">
                <a:latin typeface="Arial Unicode MS" pitchFamily="34" charset="-122"/>
                <a:ea typeface="Arial Unicode MS" pitchFamily="34" charset="-122"/>
                <a:cs typeface="Arial Unicode MS" pitchFamily="34" charset="-122"/>
              </a:rPr>
              <a:t> </a:t>
            </a:r>
            <a:r>
              <a:rPr lang="en-US" altLang="zh-CN" dirty="0" smtClean="0">
                <a:latin typeface="Arial Unicode MS" pitchFamily="34" charset="-122"/>
                <a:ea typeface="Arial Unicode MS" pitchFamily="34" charset="-122"/>
                <a:cs typeface="Arial Unicode MS" pitchFamily="34" charset="-122"/>
              </a:rPr>
              <a:t>)</a:t>
            </a:r>
          </a:p>
          <a:p>
            <a:r>
              <a:rPr lang="en-US" altLang="zh-CN" dirty="0" smtClean="0">
                <a:latin typeface="Arial Unicode MS" pitchFamily="34" charset="-122"/>
                <a:ea typeface="Arial Unicode MS" pitchFamily="34" charset="-122"/>
                <a:cs typeface="Arial Unicode MS" pitchFamily="34" charset="-122"/>
              </a:rPr>
              <a:t>Fax: 010-82862088</a:t>
            </a:r>
          </a:p>
          <a:p>
            <a:endParaRPr lang="en-US" altLang="zh-CN" dirty="0" smtClean="0">
              <a:latin typeface="Arial Unicode MS" pitchFamily="34" charset="-122"/>
              <a:ea typeface="Arial Unicode MS" pitchFamily="34" charset="-122"/>
              <a:cs typeface="Arial Unicode MS" pitchFamily="34" charset="-122"/>
            </a:endParaRPr>
          </a:p>
          <a:p>
            <a:r>
              <a:rPr lang="zh-CN" altLang="en-US" dirty="0" smtClean="0">
                <a:latin typeface="Arial Unicode MS" pitchFamily="34" charset="-122"/>
                <a:ea typeface="Arial Unicode MS" pitchFamily="34" charset="-122"/>
                <a:cs typeface="Arial Unicode MS" pitchFamily="34" charset="-122"/>
              </a:rPr>
              <a:t>北京市海淀区科学院南路</a:t>
            </a:r>
            <a:r>
              <a:rPr lang="en-US" altLang="zh-CN" dirty="0" smtClean="0">
                <a:latin typeface="Arial Unicode MS" pitchFamily="34" charset="-122"/>
                <a:ea typeface="Arial Unicode MS" pitchFamily="34" charset="-122"/>
                <a:cs typeface="Arial Unicode MS" pitchFamily="34" charset="-122"/>
              </a:rPr>
              <a:t>2</a:t>
            </a:r>
            <a:r>
              <a:rPr lang="zh-CN" altLang="en-US" dirty="0" smtClean="0">
                <a:latin typeface="Arial Unicode MS" pitchFamily="34" charset="-122"/>
                <a:ea typeface="Arial Unicode MS" pitchFamily="34" charset="-122"/>
                <a:cs typeface="Arial Unicode MS" pitchFamily="34" charset="-122"/>
              </a:rPr>
              <a:t>号    融科资讯中心</a:t>
            </a:r>
            <a:r>
              <a:rPr lang="en-US" altLang="zh-CN" dirty="0" smtClean="0">
                <a:latin typeface="Arial Unicode MS" pitchFamily="34" charset="-122"/>
                <a:ea typeface="Arial Unicode MS" pitchFamily="34" charset="-122"/>
                <a:cs typeface="Arial Unicode MS" pitchFamily="34" charset="-122"/>
              </a:rPr>
              <a:t>C</a:t>
            </a:r>
            <a:r>
              <a:rPr lang="zh-CN" altLang="en-US" dirty="0" smtClean="0">
                <a:latin typeface="Arial Unicode MS" pitchFamily="34" charset="-122"/>
                <a:ea typeface="Arial Unicode MS" pitchFamily="34" charset="-122"/>
                <a:cs typeface="Arial Unicode MS" pitchFamily="34" charset="-122"/>
              </a:rPr>
              <a:t>座北楼</a:t>
            </a:r>
            <a:r>
              <a:rPr lang="en-US" altLang="zh-CN" dirty="0" smtClean="0">
                <a:latin typeface="Arial Unicode MS" pitchFamily="34" charset="-122"/>
                <a:ea typeface="Arial Unicode MS" pitchFamily="34" charset="-122"/>
                <a:cs typeface="Arial Unicode MS" pitchFamily="34" charset="-122"/>
              </a:rPr>
              <a:t>610</a:t>
            </a:r>
            <a:r>
              <a:rPr lang="zh-CN" altLang="en-US" dirty="0" smtClean="0">
                <a:latin typeface="Arial Unicode MS" pitchFamily="34" charset="-122"/>
                <a:ea typeface="Arial Unicode MS" pitchFamily="34" charset="-122"/>
                <a:cs typeface="Arial Unicode MS" pitchFamily="34" charset="-122"/>
              </a:rPr>
              <a:t>室</a:t>
            </a:r>
          </a:p>
          <a:p>
            <a:r>
              <a:rPr lang="zh-CN" altLang="en-US" dirty="0" smtClean="0">
                <a:latin typeface="Arial Unicode MS" pitchFamily="34" charset="-122"/>
                <a:ea typeface="Arial Unicode MS" pitchFamily="34" charset="-122"/>
                <a:cs typeface="Arial Unicode MS" pitchFamily="34" charset="-122"/>
              </a:rPr>
              <a:t>汤森路透知识产权与科技集团</a:t>
            </a:r>
            <a:endParaRPr lang="en-US" altLang="zh-CN" dirty="0" smtClean="0">
              <a:latin typeface="Arial Unicode MS" pitchFamily="34" charset="-122"/>
              <a:ea typeface="Arial Unicode MS" pitchFamily="34" charset="-122"/>
              <a:cs typeface="Arial Unicode MS" pitchFamily="34" charset="-122"/>
            </a:endParaRPr>
          </a:p>
        </p:txBody>
      </p:sp>
      <p:sp>
        <p:nvSpPr>
          <p:cNvPr id="5" name="TextBox 4"/>
          <p:cNvSpPr txBox="1"/>
          <p:nvPr/>
        </p:nvSpPr>
        <p:spPr>
          <a:xfrm>
            <a:off x="82723" y="6585519"/>
            <a:ext cx="2550353" cy="215444"/>
          </a:xfrm>
          <a:prstGeom prst="rect">
            <a:avLst/>
          </a:prstGeom>
          <a:noFill/>
        </p:spPr>
        <p:txBody>
          <a:bodyPr wrap="square" rtlCol="0">
            <a:spAutoFit/>
          </a:bodyPr>
          <a:lstStyle/>
          <a:p>
            <a:pPr defTabSz="457200" fontAlgn="auto">
              <a:spcBef>
                <a:spcPts val="0"/>
              </a:spcBef>
              <a:spcAft>
                <a:spcPts val="0"/>
              </a:spcAft>
            </a:pPr>
            <a:r>
              <a:rPr lang="en-US" sz="800" dirty="0">
                <a:solidFill>
                  <a:srgbClr val="9BBB59">
                    <a:lumMod val="75000"/>
                  </a:srgbClr>
                </a:solidFill>
                <a:latin typeface="Arial"/>
                <a:cs typeface="Arial"/>
              </a:rPr>
              <a:t>http://</a:t>
            </a:r>
            <a:r>
              <a:rPr lang="en-US" sz="800" dirty="0" err="1">
                <a:solidFill>
                  <a:srgbClr val="9BBB59">
                    <a:lumMod val="75000"/>
                  </a:srgbClr>
                </a:solidFill>
                <a:latin typeface="Arial"/>
                <a:cs typeface="Arial"/>
              </a:rPr>
              <a:t>trinitynews.ie</a:t>
            </a:r>
            <a:endParaRPr lang="en-US" sz="800" dirty="0">
              <a:solidFill>
                <a:srgbClr val="9BBB59">
                  <a:lumMod val="75000"/>
                </a:srgbClr>
              </a:solidFill>
              <a:latin typeface="Arial"/>
              <a:cs typeface="Arial"/>
            </a:endParaRPr>
          </a:p>
        </p:txBody>
      </p:sp>
      <p:sp>
        <p:nvSpPr>
          <p:cNvPr id="6" name="Rectangle 5"/>
          <p:cNvSpPr/>
          <p:nvPr/>
        </p:nvSpPr>
        <p:spPr>
          <a:xfrm>
            <a:off x="948836" y="1443241"/>
            <a:ext cx="1316586" cy="229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500" spc="600" dirty="0">
              <a:solidFill>
                <a:srgbClr val="404040"/>
              </a:solidFill>
              <a:latin typeface="Arial"/>
              <a:cs typeface="Arial"/>
            </a:endParaRPr>
          </a:p>
        </p:txBody>
      </p:sp>
    </p:spTree>
    <p:extLst>
      <p:ext uri="{BB962C8B-B14F-4D97-AF65-F5344CB8AC3E}">
        <p14:creationId xmlns="" xmlns:p14="http://schemas.microsoft.com/office/powerpoint/2010/main" val="228778497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357188"/>
            <a:ext cx="9267825" cy="6143625"/>
          </a:xfrm>
          <a:prstGeom prst="rect">
            <a:avLst/>
          </a:prstGeom>
          <a:noFill/>
          <a:ln w="9525">
            <a:noFill/>
            <a:miter lim="800000"/>
            <a:headEnd/>
            <a:tailEnd/>
          </a:ln>
        </p:spPr>
      </p:pic>
      <p:sp>
        <p:nvSpPr>
          <p:cNvPr id="3" name="Rectangle 2"/>
          <p:cNvSpPr/>
          <p:nvPr/>
        </p:nvSpPr>
        <p:spPr>
          <a:xfrm>
            <a:off x="2801257" y="5007429"/>
            <a:ext cx="2438400" cy="261257"/>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p:cNvSpPr/>
          <p:nvPr/>
        </p:nvSpPr>
        <p:spPr>
          <a:xfrm>
            <a:off x="5936343" y="5021941"/>
            <a:ext cx="3207657" cy="1335315"/>
          </a:xfrm>
          <a:prstGeom prst="wedgeRectCallout">
            <a:avLst>
              <a:gd name="adj1" fmla="val -73066"/>
              <a:gd name="adj2" fmla="val -38701"/>
            </a:avLst>
          </a:prstGeom>
          <a:solidFill>
            <a:srgbClr val="FF8000"/>
          </a:solidFill>
          <a:ln w="25400" cap="flat" cmpd="sng" algn="ctr">
            <a:solidFill>
              <a:srgbClr val="FF8000">
                <a:shade val="50000"/>
              </a:srgbClr>
            </a:solidFill>
            <a:prstDash val="solid"/>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lang="zh-CN" altLang="en-US" kern="0" dirty="0" smtClean="0">
                <a:solidFill>
                  <a:srgbClr val="FFFFFF"/>
                </a:solidFill>
                <a:latin typeface="Arial"/>
              </a:rPr>
              <a:t>登</a:t>
            </a:r>
            <a:r>
              <a:rPr lang="zh-CN" altLang="en-US" kern="0" dirty="0" smtClean="0">
                <a:solidFill>
                  <a:srgbClr val="FFFFFF"/>
                </a:solidFill>
                <a:latin typeface="Arial"/>
              </a:rPr>
              <a:t>录</a:t>
            </a:r>
            <a:r>
              <a:rPr lang="en-US" altLang="zh-CN" kern="0" dirty="0" smtClean="0">
                <a:solidFill>
                  <a:srgbClr val="FFFFFF"/>
                </a:solidFill>
                <a:latin typeface="Arial"/>
              </a:rPr>
              <a:t>SCI</a:t>
            </a:r>
            <a:r>
              <a:rPr lang="zh-CN" altLang="en-US" kern="0" dirty="0" smtClean="0">
                <a:solidFill>
                  <a:srgbClr val="FFFFFF"/>
                </a:solidFill>
                <a:latin typeface="Arial"/>
              </a:rPr>
              <a:t>可通过本校图书馆</a:t>
            </a:r>
            <a:r>
              <a:rPr lang="en-US" altLang="zh-CN" kern="0" dirty="0" smtClean="0">
                <a:solidFill>
                  <a:srgbClr val="FFFFFF"/>
                </a:solidFill>
                <a:latin typeface="Arial"/>
              </a:rPr>
              <a:t>-&gt;</a:t>
            </a:r>
            <a:r>
              <a:rPr lang="zh-CN" altLang="en-US" kern="0" dirty="0" smtClean="0">
                <a:solidFill>
                  <a:srgbClr val="FFFFFF"/>
                </a:solidFill>
                <a:latin typeface="Arial"/>
              </a:rPr>
              <a:t>外文期刊</a:t>
            </a:r>
            <a:r>
              <a:rPr lang="en-US" altLang="zh-CN" kern="0" dirty="0" smtClean="0">
                <a:solidFill>
                  <a:srgbClr val="FFFFFF"/>
                </a:solidFill>
                <a:latin typeface="Arial"/>
              </a:rPr>
              <a:t>-&gt;SCI-</a:t>
            </a:r>
            <a:r>
              <a:rPr lang="zh-CN" altLang="en-US" kern="0" dirty="0" smtClean="0">
                <a:solidFill>
                  <a:srgbClr val="FFFFFF"/>
                </a:solidFill>
                <a:latin typeface="Arial"/>
              </a:rPr>
              <a:t>美国，或者可直接在本机构</a:t>
            </a:r>
            <a:r>
              <a:rPr lang="en-US" altLang="zh-CN" kern="0" dirty="0" smtClean="0">
                <a:solidFill>
                  <a:srgbClr val="FFFFFF"/>
                </a:solidFill>
                <a:latin typeface="Arial"/>
              </a:rPr>
              <a:t>IP</a:t>
            </a:r>
            <a:r>
              <a:rPr lang="zh-CN" altLang="en-US" kern="0" dirty="0" smtClean="0">
                <a:solidFill>
                  <a:srgbClr val="FFFFFF"/>
                </a:solidFill>
                <a:latin typeface="Arial"/>
              </a:rPr>
              <a:t>范围内登录</a:t>
            </a:r>
            <a:r>
              <a:rPr lang="en-US" altLang="zh-CN" kern="0" smtClean="0">
                <a:solidFill>
                  <a:srgbClr val="FFFFFF"/>
                </a:solidFill>
                <a:latin typeface="Arial"/>
              </a:rPr>
              <a:t>www.webofscience.com</a:t>
            </a:r>
            <a:endParaRPr lang="zh-CN" altLang="en-US" kern="0" dirty="0" smtClean="0">
              <a:solidFill>
                <a:srgbClr val="FFFFFF"/>
              </a:solidFill>
              <a:latin typeface="Aria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8.5|36.3"/>
</p:tagLst>
</file>

<file path=ppt/tags/tag2.xml><?xml version="1.0" encoding="utf-8"?>
<p:tagLst xmlns:a="http://schemas.openxmlformats.org/drawingml/2006/main" xmlns:r="http://schemas.openxmlformats.org/officeDocument/2006/relationships" xmlns:p="http://schemas.openxmlformats.org/presentationml/2006/main">
  <p:tag name="TIMING" val="|9.6|17.5"/>
</p:tagLst>
</file>

<file path=ppt/tags/tag3.xml><?xml version="1.0" encoding="utf-8"?>
<p:tagLst xmlns:a="http://schemas.openxmlformats.org/drawingml/2006/main" xmlns:r="http://schemas.openxmlformats.org/officeDocument/2006/relationships" xmlns:p="http://schemas.openxmlformats.org/presentationml/2006/main">
  <p:tag name="TIMING" val="|0.3|5.6"/>
</p:tagLst>
</file>

<file path=ppt/tags/tag4.xml><?xml version="1.0" encoding="utf-8"?>
<p:tagLst xmlns:a="http://schemas.openxmlformats.org/drawingml/2006/main" xmlns:r="http://schemas.openxmlformats.org/officeDocument/2006/relationships" xmlns:p="http://schemas.openxmlformats.org/presentationml/2006/main">
  <p:tag name="TIMING" val="|3.1|13.3|0.9|3.6|0.6|0.6"/>
</p:tagLst>
</file>

<file path=ppt/tags/tag5.xml><?xml version="1.0" encoding="utf-8"?>
<p:tagLst xmlns:a="http://schemas.openxmlformats.org/drawingml/2006/main" xmlns:r="http://schemas.openxmlformats.org/officeDocument/2006/relationships" xmlns:p="http://schemas.openxmlformats.org/presentationml/2006/main">
  <p:tag name="TIMING" val="|0.3|25.2|1|6.3|1.2"/>
</p:tagLst>
</file>

<file path=ppt/tags/tag6.xml><?xml version="1.0" encoding="utf-8"?>
<p:tagLst xmlns:a="http://schemas.openxmlformats.org/drawingml/2006/main" xmlns:r="http://schemas.openxmlformats.org/officeDocument/2006/relationships" xmlns:p="http://schemas.openxmlformats.org/presentationml/2006/main">
  <p:tag name="TIMING" val="|1.1|4.3|7.5|10.1|0.8"/>
</p:tagLst>
</file>

<file path=ppt/tags/tag7.xml><?xml version="1.0" encoding="utf-8"?>
<p:tagLst xmlns:a="http://schemas.openxmlformats.org/drawingml/2006/main" xmlns:r="http://schemas.openxmlformats.org/officeDocument/2006/relationships" xmlns:p="http://schemas.openxmlformats.org/presentationml/2006/main">
  <p:tag name="TIMING" val="|9.6|17.5"/>
</p:tagLst>
</file>

<file path=ppt/tags/tag8.xml><?xml version="1.0" encoding="utf-8"?>
<p:tagLst xmlns:a="http://schemas.openxmlformats.org/drawingml/2006/main" xmlns:r="http://schemas.openxmlformats.org/officeDocument/2006/relationships" xmlns:p="http://schemas.openxmlformats.org/presentationml/2006/main">
  <p:tag name="TIMING" val="|15.3|4.9"/>
</p:tagLst>
</file>

<file path=ppt/theme/theme1.xml><?xml version="1.0" encoding="utf-8"?>
<a:theme xmlns:a="http://schemas.openxmlformats.org/drawingml/2006/main" name="tr_presentation_template_05-01-08">
  <a:themeElements>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r_presentation_template_05-01-08">
  <a:themeElements>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plate_PPT_Simplified Chinese">
  <a:themeElements>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SC PPT 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 PPT v2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SC PPT v2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SC PPT v2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SC PPT v2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_WOS_福州大学_钯催化_20141016">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tr_presentation_template_05-01-08">
  <a:themeElements>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EST_tr_present_080326_v1">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Default Design">
  <a:themeElements>
    <a:clrScheme name="10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fontScheme name="10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Default Design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10_Default Design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10_Default Design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10_Default Design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10_Default Design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r_presentation_template_05-01-08">
  <a:themeElements>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r_presentation_template_05-01-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_presentation_template_05-01-08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r_presentation_template_05-01-08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r_presentation_template_05-01-08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r_presentation_template_05-01-08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WOS_福州大学_钯催化_20141016">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WOS_福州大学_钯催化_20141016">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WOS_福州大学_钯催化_20141016">
  <a:themeElements>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fontScheme name="TEST_tr_present_080326_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182880" bIns="0" numCol="1" anchor="t" anchorCtr="0" compatLnSpc="1">
        <a:prstTxWarp prst="textNoShape">
          <a:avLst/>
        </a:prstTxWarp>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TEST_tr_present_080326_v1 1">
        <a:dk1>
          <a:srgbClr val="4B4B4B"/>
        </a:dk1>
        <a:lt1>
          <a:srgbClr val="FFFFFF"/>
        </a:lt1>
        <a:dk2>
          <a:srgbClr val="FF8000"/>
        </a:dk2>
        <a:lt2>
          <a:srgbClr val="A0968C"/>
        </a:lt2>
        <a:accent1>
          <a:srgbClr val="005A84"/>
        </a:accent1>
        <a:accent2>
          <a:srgbClr val="6234A4"/>
        </a:accent2>
        <a:accent3>
          <a:srgbClr val="FFFFFF"/>
        </a:accent3>
        <a:accent4>
          <a:srgbClr val="3F3F3F"/>
        </a:accent4>
        <a:accent5>
          <a:srgbClr val="AAB5C2"/>
        </a:accent5>
        <a:accent6>
          <a:srgbClr val="582E94"/>
        </a:accent6>
        <a:hlink>
          <a:srgbClr val="828282"/>
        </a:hlink>
        <a:folHlink>
          <a:srgbClr val="BABABA"/>
        </a:folHlink>
      </a:clrScheme>
      <a:clrMap bg1="lt1" tx1="dk1" bg2="lt2" tx2="dk2" accent1="accent1" accent2="accent2" accent3="accent3" accent4="accent4" accent5="accent5" accent6="accent6" hlink="hlink" folHlink="folHlink"/>
    </a:extraClrScheme>
    <a:extraClrScheme>
      <a:clrScheme name="TEST_tr_present_080326_v1 2">
        <a:dk1>
          <a:srgbClr val="4B4B4B"/>
        </a:dk1>
        <a:lt1>
          <a:srgbClr val="FFFFFF"/>
        </a:lt1>
        <a:dk2>
          <a:srgbClr val="FF8000"/>
        </a:dk2>
        <a:lt2>
          <a:srgbClr val="BABABA"/>
        </a:lt2>
        <a:accent1>
          <a:srgbClr val="78A22F"/>
        </a:accent1>
        <a:accent2>
          <a:srgbClr val="FFB400"/>
        </a:accent2>
        <a:accent3>
          <a:srgbClr val="FFFFFF"/>
        </a:accent3>
        <a:accent4>
          <a:srgbClr val="3F3F3F"/>
        </a:accent4>
        <a:accent5>
          <a:srgbClr val="BECEAD"/>
        </a:accent5>
        <a:accent6>
          <a:srgbClr val="E7A300"/>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3">
        <a:dk1>
          <a:srgbClr val="4B4B4B"/>
        </a:dk1>
        <a:lt1>
          <a:srgbClr val="FFFFFF"/>
        </a:lt1>
        <a:dk2>
          <a:srgbClr val="FF8000"/>
        </a:dk2>
        <a:lt2>
          <a:srgbClr val="BABABA"/>
        </a:lt2>
        <a:accent1>
          <a:srgbClr val="766C62"/>
        </a:accent1>
        <a:accent2>
          <a:srgbClr val="A0968C"/>
        </a:accent2>
        <a:accent3>
          <a:srgbClr val="FFFFFF"/>
        </a:accent3>
        <a:accent4>
          <a:srgbClr val="3F3F3F"/>
        </a:accent4>
        <a:accent5>
          <a:srgbClr val="BDBAB7"/>
        </a:accent5>
        <a:accent6>
          <a:srgbClr val="91877E"/>
        </a:accent6>
        <a:hlink>
          <a:srgbClr val="0083BF"/>
        </a:hlink>
        <a:folHlink>
          <a:srgbClr val="78A22F"/>
        </a:folHlink>
      </a:clrScheme>
      <a:clrMap bg1="lt1" tx1="dk1" bg2="lt2" tx2="dk2" accent1="accent1" accent2="accent2" accent3="accent3" accent4="accent4" accent5="accent5" accent6="accent6" hlink="hlink" folHlink="folHlink"/>
    </a:extraClrScheme>
    <a:extraClrScheme>
      <a:clrScheme name="TEST_tr_present_080326_v1 4">
        <a:dk1>
          <a:srgbClr val="4B4B4B"/>
        </a:dk1>
        <a:lt1>
          <a:srgbClr val="FFFFFF"/>
        </a:lt1>
        <a:dk2>
          <a:srgbClr val="FF8000"/>
        </a:dk2>
        <a:lt2>
          <a:srgbClr val="A0968C"/>
        </a:lt2>
        <a:accent1>
          <a:srgbClr val="FF8000"/>
        </a:accent1>
        <a:accent2>
          <a:srgbClr val="DC0A0A"/>
        </a:accent2>
        <a:accent3>
          <a:srgbClr val="FFFFFF"/>
        </a:accent3>
        <a:accent4>
          <a:srgbClr val="3F3F3F"/>
        </a:accent4>
        <a:accent5>
          <a:srgbClr val="FFC0AA"/>
        </a:accent5>
        <a:accent6>
          <a:srgbClr val="C70808"/>
        </a:accent6>
        <a:hlink>
          <a:srgbClr val="766C62"/>
        </a:hlink>
        <a:folHlink>
          <a:srgbClr val="A0968C"/>
        </a:folHlink>
      </a:clrScheme>
      <a:clrMap bg1="lt1" tx1="dk1" bg2="lt2" tx2="dk2" accent1="accent1" accent2="accent2" accent3="accent3" accent4="accent4" accent5="accent5" accent6="accent6" hlink="hlink" folHlink="folHlink"/>
    </a:extraClrScheme>
    <a:extraClrScheme>
      <a:clrScheme name="TEST_tr_present_080326_v1 5">
        <a:dk1>
          <a:srgbClr val="A0968C"/>
        </a:dk1>
        <a:lt1>
          <a:srgbClr val="FFFFFF"/>
        </a:lt1>
        <a:dk2>
          <a:srgbClr val="5F5F5F"/>
        </a:dk2>
        <a:lt2>
          <a:srgbClr val="FFFFFF"/>
        </a:lt2>
        <a:accent1>
          <a:srgbClr val="005A84"/>
        </a:accent1>
        <a:accent2>
          <a:srgbClr val="6234A4"/>
        </a:accent2>
        <a:accent3>
          <a:srgbClr val="B6B6B6"/>
        </a:accent3>
        <a:accent4>
          <a:srgbClr val="DADADA"/>
        </a:accent4>
        <a:accent5>
          <a:srgbClr val="AAB5C2"/>
        </a:accent5>
        <a:accent6>
          <a:srgbClr val="582E94"/>
        </a:accent6>
        <a:hlink>
          <a:srgbClr val="828282"/>
        </a:hlink>
        <a:folHlink>
          <a:srgbClr val="BABABA"/>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34807</TotalTime>
  <Words>5552</Words>
  <Application>Microsoft Office PowerPoint</Application>
  <PresentationFormat>On-screen Show (4:3)</PresentationFormat>
  <Paragraphs>398</Paragraphs>
  <Slides>81</Slides>
  <Notes>30</Notes>
  <HiddenSlides>12</HiddenSlides>
  <MMClips>0</MMClips>
  <ScaleCrop>false</ScaleCrop>
  <HeadingPairs>
    <vt:vector size="4" baseType="variant">
      <vt:variant>
        <vt:lpstr>Theme</vt:lpstr>
      </vt:variant>
      <vt:variant>
        <vt:i4>18</vt:i4>
      </vt:variant>
      <vt:variant>
        <vt:lpstr>Slide Titles</vt:lpstr>
      </vt:variant>
      <vt:variant>
        <vt:i4>81</vt:i4>
      </vt:variant>
    </vt:vector>
  </HeadingPairs>
  <TitlesOfParts>
    <vt:vector size="99" baseType="lpstr">
      <vt:lpstr>tr_presentation_template_05-01-08</vt:lpstr>
      <vt:lpstr>10_Default Design</vt:lpstr>
      <vt:lpstr>Office Theme</vt:lpstr>
      <vt:lpstr>1_tr_presentation_template_05-01-08</vt:lpstr>
      <vt:lpstr>WOS_福州大学_钯催化_20141016</vt:lpstr>
      <vt:lpstr>1_Office Theme</vt:lpstr>
      <vt:lpstr>1_WOS_福州大学_钯催化_20141016</vt:lpstr>
      <vt:lpstr>2_WOS_福州大学_钯催化_20141016</vt:lpstr>
      <vt:lpstr>2_Office Theme</vt:lpstr>
      <vt:lpstr>2_tr_presentation_template_05-01-08</vt:lpstr>
      <vt:lpstr>3_Office Theme</vt:lpstr>
      <vt:lpstr>Template_PPT_Simplified Chinese</vt:lpstr>
      <vt:lpstr>4_Office Theme</vt:lpstr>
      <vt:lpstr>5_Office Theme</vt:lpstr>
      <vt:lpstr>3_WOS_福州大学_钯催化_20141016</vt:lpstr>
      <vt:lpstr>3_tr_presentation_template_05-01-08</vt:lpstr>
      <vt:lpstr>1_TEST_tr_present_080326_v1</vt:lpstr>
      <vt:lpstr>Office 主题</vt:lpstr>
      <vt:lpstr>Slide 1</vt:lpstr>
      <vt:lpstr>Slide 2</vt:lpstr>
      <vt:lpstr>Slide 3</vt:lpstr>
      <vt:lpstr>Web of Science核心合集——广度</vt:lpstr>
      <vt:lpstr>Slide 5</vt:lpstr>
      <vt:lpstr>Web of ScienceTM核心合集数据库——独特性</vt:lpstr>
      <vt:lpstr>Slide 7</vt:lpstr>
      <vt:lpstr>Slide 8</vt:lpstr>
      <vt:lpstr>Slide 9</vt:lpstr>
      <vt:lpstr>Web of Science平台界面  (www.webofscience.com)</vt:lpstr>
      <vt:lpstr>黄芪</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文献管理工具——EndNote® 网络版</vt:lpstr>
      <vt:lpstr>文献管理工具——EndNote® 网络版</vt:lpstr>
      <vt:lpstr>Slide 53</vt:lpstr>
      <vt:lpstr>Slide 54</vt:lpstr>
      <vt:lpstr>Slide 55</vt:lpstr>
      <vt:lpstr>Slide 56</vt:lpstr>
      <vt:lpstr> 导入文献“三步走”</vt:lpstr>
      <vt:lpstr>Slide 58</vt:lpstr>
      <vt:lpstr>Slide 59</vt:lpstr>
      <vt:lpstr>Slide 60</vt:lpstr>
      <vt:lpstr>Slide 61</vt:lpstr>
      <vt:lpstr>小插件：实现word与Endnote® online之间的对接</vt:lpstr>
      <vt:lpstr>Slide 63</vt:lpstr>
      <vt:lpstr>Slide 64</vt:lpstr>
      <vt:lpstr>Slide 65</vt:lpstr>
      <vt:lpstr>Slide 66</vt:lpstr>
      <vt:lpstr>Slide 67</vt:lpstr>
      <vt:lpstr>Slide 68</vt:lpstr>
      <vt:lpstr>Slide 69</vt:lpstr>
      <vt:lpstr>Slide 70</vt:lpstr>
      <vt:lpstr>如何统一做格式化处理？</vt:lpstr>
      <vt:lpstr>ENDNOTE匹配功能-找到最合适您投稿的期刊</vt:lpstr>
      <vt:lpstr>Slide 73</vt:lpstr>
      <vt:lpstr>Slide 74</vt:lpstr>
      <vt:lpstr>Endnote® online – 文献的管理和写作工具</vt:lpstr>
      <vt:lpstr>Slide 76</vt:lpstr>
      <vt:lpstr>Slide 77</vt:lpstr>
      <vt:lpstr>Slide 78</vt:lpstr>
      <vt:lpstr>Slide 79</vt:lpstr>
      <vt:lpstr>Slide 80</vt:lpstr>
      <vt:lpstr>Slide 81</vt:lpstr>
    </vt:vector>
  </TitlesOfParts>
  <Company>The Thomson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THOMSON REUTERS  PRESENTATION TEMPLATE</dc:title>
  <dc:creator>lori.marino</dc:creator>
  <cp:lastModifiedBy>U0163044</cp:lastModifiedBy>
  <cp:revision>4848</cp:revision>
  <dcterms:created xsi:type="dcterms:W3CDTF">2008-05-05T00:46:29Z</dcterms:created>
  <dcterms:modified xsi:type="dcterms:W3CDTF">2016-05-09T02:42:36Z</dcterms:modified>
</cp:coreProperties>
</file>