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7" r:id="rId3"/>
    <p:sldId id="260" r:id="rId4"/>
    <p:sldId id="512" r:id="rId5"/>
    <p:sldId id="515" r:id="rId6"/>
    <p:sldId id="513" r:id="rId8"/>
    <p:sldId id="634" r:id="rId9"/>
    <p:sldId id="285" r:id="rId10"/>
    <p:sldId id="263" r:id="rId11"/>
    <p:sldId id="746" r:id="rId12"/>
    <p:sldId id="499" r:id="rId13"/>
    <p:sldId id="705" r:id="rId14"/>
    <p:sldId id="706" r:id="rId15"/>
    <p:sldId id="501" r:id="rId16"/>
    <p:sldId id="502" r:id="rId17"/>
    <p:sldId id="503" r:id="rId18"/>
    <p:sldId id="504" r:id="rId19"/>
    <p:sldId id="506" r:id="rId20"/>
    <p:sldId id="508" r:id="rId21"/>
    <p:sldId id="704" r:id="rId22"/>
    <p:sldId id="707" r:id="rId23"/>
    <p:sldId id="708" r:id="rId24"/>
    <p:sldId id="709" r:id="rId25"/>
    <p:sldId id="710" r:id="rId26"/>
    <p:sldId id="711" r:id="rId27"/>
    <p:sldId id="518" r:id="rId28"/>
    <p:sldId id="712" r:id="rId29"/>
    <p:sldId id="713" r:id="rId30"/>
    <p:sldId id="456" r:id="rId31"/>
    <p:sldId id="509" r:id="rId32"/>
    <p:sldId id="457" r:id="rId33"/>
    <p:sldId id="327" r:id="rId34"/>
    <p:sldId id="747" r:id="rId35"/>
    <p:sldId id="694" r:id="rId36"/>
    <p:sldId id="695" r:id="rId37"/>
    <p:sldId id="696" r:id="rId38"/>
    <p:sldId id="697" r:id="rId39"/>
    <p:sldId id="698" r:id="rId40"/>
    <p:sldId id="700" r:id="rId41"/>
    <p:sldId id="701" r:id="rId42"/>
    <p:sldId id="778" r:id="rId43"/>
    <p:sldId id="779" r:id="rId44"/>
    <p:sldId id="335" r:id="rId4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0" name="微软用户" initials="微软用户" lastIdx="1" clrIdx="0"/>
  <p:cmAuthor id="7" name="仝德志" initials="仝" lastIdx="1" clrIdx="0"/>
  <p:cmAuthor id="1" name="Administrator" initials="A" lastIdx="1" clrIdx="0"/>
  <p:cmAuthor id="3" name="qiany" initials="q" lastIdx="0" clrIdx="0"/>
  <p:cmAuthor id="4" name="wei" initials="w" lastIdx="1" clrIdx="0"/>
  <p:cmAuthor id="5" name="Neno Loje" initials="N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2" autoAdjust="0"/>
    <p:restoredTop sz="94541" autoAdjust="0"/>
  </p:normalViewPr>
  <p:slideViewPr>
    <p:cSldViewPr snapToGrid="0">
      <p:cViewPr varScale="1">
        <p:scale>
          <a:sx n="109" d="100"/>
          <a:sy n="109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9" Type="http://schemas.openxmlformats.org/officeDocument/2006/relationships/commentAuthors" Target="commentAuthors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68C167-2C01-4B0B-81C4-726248B418D0}" type="doc">
      <dgm:prSet loTypeId="urn:microsoft.com/office/officeart/2005/8/layout/radial4#2" loCatId="relationship" qsTypeId="urn:microsoft.com/office/officeart/2005/8/quickstyle/simple4#2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1D7F6E08-72A6-46CC-8870-C881D1493500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rPr>
            <a:t>万方</a:t>
          </a:r>
          <a:endParaRPr lang="en-US" altLang="zh-CN" b="1">
            <a:latin typeface="微软雅黑" panose="020B0503020204020204" pitchFamily="34" charset="-122"/>
            <a:ea typeface="微软雅黑" panose="020B0503020204020204" pitchFamily="34" charset="-122"/>
            <a:cs typeface="微软雅黑" panose="020B0503020204020204" pitchFamily="34" charset="-122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rPr>
            <a:t>医学网 </a:t>
          </a:r>
        </a:p>
      </dgm:t>
    </dgm:pt>
    <dgm:pt modelId="{59A2FE02-4165-4339-BF9A-AEAE1424E52B}" cxnId="{CE8B4B2C-4295-4B81-B2A0-F949D4386E44}" type="parTrans">
      <dgm:prSet/>
      <dgm:spPr/>
      <dgm:t>
        <a:bodyPr/>
        <a:lstStyle/>
        <a:p>
          <a:endParaRPr lang="zh-CN" altLang="en-US"/>
        </a:p>
      </dgm:t>
    </dgm:pt>
    <dgm:pt modelId="{E44612D1-CAFE-4D30-B4AA-78C3474158AA}" cxnId="{CE8B4B2C-4295-4B81-B2A0-F949D4386E44}" type="sibTrans">
      <dgm:prSet/>
      <dgm:spPr/>
      <dgm:t>
        <a:bodyPr/>
        <a:lstStyle/>
        <a:p>
          <a:endParaRPr lang="zh-CN" altLang="en-US"/>
        </a:p>
      </dgm:t>
    </dgm:pt>
    <dgm:pt modelId="{613199E9-CE84-4297-8EF2-25E829A6E714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>
              <a:latin typeface="微软雅黑" panose="020B0503020204020204" pitchFamily="34" charset="-122"/>
              <a:ea typeface="微软雅黑" panose="020B0503020204020204" pitchFamily="34" charset="-122"/>
            </a:rPr>
            <a:t>中文期刊</a:t>
          </a:r>
        </a:p>
      </dgm:t>
    </dgm:pt>
    <dgm:pt modelId="{6F489FF5-A298-4F60-9D40-51FC5CB282CC}" cxnId="{2D08C33F-97A4-4148-BB65-34F8BBFF2CC1}" type="parTrans">
      <dgm:prSet/>
      <dgm:spPr/>
      <dgm:t>
        <a:bodyPr/>
        <a:lstStyle/>
        <a:p>
          <a:endParaRPr lang="zh-CN" altLang="en-US"/>
        </a:p>
      </dgm:t>
    </dgm:pt>
    <dgm:pt modelId="{734E526A-E50E-4A1B-A819-141B9463AE9E}" cxnId="{2D08C33F-97A4-4148-BB65-34F8BBFF2CC1}" type="sibTrans">
      <dgm:prSet/>
      <dgm:spPr/>
      <dgm:t>
        <a:bodyPr/>
        <a:lstStyle/>
        <a:p>
          <a:endParaRPr lang="zh-CN" altLang="en-US"/>
        </a:p>
      </dgm:t>
    </dgm:pt>
    <dgm:pt modelId="{4A62986A-641F-41C3-A0C1-C6600EB8FCFC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>
              <a:latin typeface="微软雅黑" panose="020B0503020204020204" pitchFamily="34" charset="-122"/>
              <a:ea typeface="微软雅黑" panose="020B0503020204020204" pitchFamily="34" charset="-122"/>
            </a:rPr>
            <a:t>外文期刊</a:t>
          </a:r>
        </a:p>
      </dgm:t>
    </dgm:pt>
    <dgm:pt modelId="{92685034-1CE1-4885-9492-5F602FFA0F9E}" cxnId="{D23ACEF4-071A-4D9D-9507-5CD4B9A33FDD}" type="parTrans">
      <dgm:prSet/>
      <dgm:spPr/>
      <dgm:t>
        <a:bodyPr/>
        <a:lstStyle/>
        <a:p>
          <a:endParaRPr lang="zh-CN" altLang="en-US"/>
        </a:p>
      </dgm:t>
    </dgm:pt>
    <dgm:pt modelId="{36BD119E-4429-4F03-B2FA-F99D4FCF4B26}" cxnId="{D23ACEF4-071A-4D9D-9507-5CD4B9A33FDD}" type="sibTrans">
      <dgm:prSet/>
      <dgm:spPr/>
      <dgm:t>
        <a:bodyPr/>
        <a:lstStyle/>
        <a:p>
          <a:endParaRPr lang="zh-CN" altLang="en-US"/>
        </a:p>
      </dgm:t>
    </dgm:pt>
    <dgm:pt modelId="{8839206D-4ED0-4C8E-AF3F-31EF368D489F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>
              <a:latin typeface="微软雅黑" panose="020B0503020204020204" pitchFamily="34" charset="-122"/>
              <a:ea typeface="微软雅黑" panose="020B0503020204020204" pitchFamily="34" charset="-122"/>
            </a:rPr>
            <a:t>会议论文</a:t>
          </a:r>
        </a:p>
      </dgm:t>
    </dgm:pt>
    <dgm:pt modelId="{0CF3175B-D1C9-4008-BE61-AC954D8950E2}" cxnId="{77DAD622-ECD7-42C2-B41D-406CB6352288}" type="parTrans">
      <dgm:prSet/>
      <dgm:spPr/>
      <dgm:t>
        <a:bodyPr/>
        <a:lstStyle/>
        <a:p>
          <a:endParaRPr lang="zh-CN" altLang="en-US"/>
        </a:p>
      </dgm:t>
    </dgm:pt>
    <dgm:pt modelId="{99F7C13C-4E81-423E-82C8-1B392330BE0A}" cxnId="{77DAD622-ECD7-42C2-B41D-406CB6352288}" type="sibTrans">
      <dgm:prSet/>
      <dgm:spPr/>
      <dgm:t>
        <a:bodyPr/>
        <a:lstStyle/>
        <a:p>
          <a:endParaRPr lang="zh-CN" altLang="en-US"/>
        </a:p>
      </dgm:t>
    </dgm:pt>
    <dgm:pt modelId="{25BEC36C-9032-4922-8D66-27FFC846DBFB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>
              <a:latin typeface="微软雅黑" panose="020B0503020204020204" pitchFamily="34" charset="-122"/>
              <a:ea typeface="微软雅黑" panose="020B0503020204020204" pitchFamily="34" charset="-122"/>
            </a:rPr>
            <a:t>学位论文</a:t>
          </a:r>
        </a:p>
      </dgm:t>
    </dgm:pt>
    <dgm:pt modelId="{90525522-8984-4159-9D1B-BA523189D4E7}" cxnId="{E9937599-8630-40C4-A4CD-8D60950D658F}" type="parTrans">
      <dgm:prSet/>
      <dgm:spPr/>
      <dgm:t>
        <a:bodyPr/>
        <a:lstStyle/>
        <a:p>
          <a:endParaRPr lang="zh-CN" altLang="en-US"/>
        </a:p>
      </dgm:t>
    </dgm:pt>
    <dgm:pt modelId="{6681AF45-1977-421D-8998-786023CA14AF}" cxnId="{E9937599-8630-40C4-A4CD-8D60950D658F}" type="sibTrans">
      <dgm:prSet/>
      <dgm:spPr/>
      <dgm:t>
        <a:bodyPr/>
        <a:lstStyle/>
        <a:p>
          <a:endParaRPr lang="zh-CN" altLang="en-US"/>
        </a:p>
      </dgm:t>
    </dgm:pt>
    <dgm:pt modelId="{FBBE65F8-18DF-42B7-9AF0-62540361B951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>
              <a:latin typeface="微软雅黑" panose="020B0503020204020204" pitchFamily="34" charset="-122"/>
              <a:ea typeface="微软雅黑" panose="020B0503020204020204" pitchFamily="34" charset="-122"/>
            </a:rPr>
            <a:t>专利文献</a:t>
          </a:r>
        </a:p>
      </dgm:t>
    </dgm:pt>
    <dgm:pt modelId="{5A400BD3-05D4-4609-8785-EB0B7D46A3D2}" cxnId="{5ADFFF28-0A83-457F-9D82-0833A67E60F6}" type="parTrans">
      <dgm:prSet/>
      <dgm:spPr/>
      <dgm:t>
        <a:bodyPr/>
        <a:lstStyle/>
        <a:p>
          <a:endParaRPr lang="zh-CN" altLang="en-US"/>
        </a:p>
      </dgm:t>
    </dgm:pt>
    <dgm:pt modelId="{9EEB4D30-AA85-4F8B-8F7E-5E36FE0FE47D}" cxnId="{5ADFFF28-0A83-457F-9D82-0833A67E60F6}" type="sibTrans">
      <dgm:prSet/>
      <dgm:spPr/>
      <dgm:t>
        <a:bodyPr/>
        <a:lstStyle/>
        <a:p>
          <a:endParaRPr lang="zh-CN" altLang="en-US"/>
        </a:p>
      </dgm:t>
    </dgm:pt>
    <dgm:pt modelId="{9B5304C3-F334-457A-B4A0-4D116E1B3732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>
              <a:latin typeface="微软雅黑" panose="020B0503020204020204" pitchFamily="34" charset="-122"/>
              <a:ea typeface="微软雅黑" panose="020B0503020204020204" pitchFamily="34" charset="-122"/>
            </a:rPr>
            <a:t>科技成果</a:t>
          </a:r>
        </a:p>
      </dgm:t>
    </dgm:pt>
    <dgm:pt modelId="{D4BD5E04-6CF9-4879-A91D-09349AFBA94C}" cxnId="{697B1726-FFFC-4D41-A2AB-CB9E6D83CB86}" type="parTrans">
      <dgm:prSet/>
      <dgm:spPr/>
      <dgm:t>
        <a:bodyPr/>
        <a:lstStyle/>
        <a:p>
          <a:endParaRPr lang="zh-CN" altLang="en-US"/>
        </a:p>
      </dgm:t>
    </dgm:pt>
    <dgm:pt modelId="{CE599272-D3F1-4F89-9D0B-36CC54FFA9A6}" cxnId="{697B1726-FFFC-4D41-A2AB-CB9E6D83CB86}" type="sibTrans">
      <dgm:prSet/>
      <dgm:spPr/>
      <dgm:t>
        <a:bodyPr/>
        <a:lstStyle/>
        <a:p>
          <a:endParaRPr lang="zh-CN" altLang="en-US"/>
        </a:p>
      </dgm:t>
    </dgm:pt>
    <dgm:pt modelId="{94B687BF-C61D-44E2-8B0A-62C672E46A80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>
              <a:latin typeface="微软雅黑" panose="020B0503020204020204" pitchFamily="34" charset="-122"/>
              <a:ea typeface="微软雅黑" panose="020B0503020204020204" pitchFamily="34" charset="-122"/>
            </a:rPr>
            <a:t>法律法规</a:t>
          </a:r>
        </a:p>
      </dgm:t>
    </dgm:pt>
    <dgm:pt modelId="{FC2C36D9-F8CC-4DDB-AD0C-C6F21648D0A6}" cxnId="{C521E2F4-070D-4CB1-B708-FD178F745159}" type="parTrans">
      <dgm:prSet/>
      <dgm:spPr/>
      <dgm:t>
        <a:bodyPr/>
        <a:lstStyle/>
        <a:p>
          <a:endParaRPr lang="zh-CN" altLang="en-US"/>
        </a:p>
      </dgm:t>
    </dgm:pt>
    <dgm:pt modelId="{4D856FCC-2BEF-4C80-B13F-26B8AFF0406E}" cxnId="{C521E2F4-070D-4CB1-B708-FD178F745159}" type="sibTrans">
      <dgm:prSet/>
      <dgm:spPr/>
      <dgm:t>
        <a:bodyPr/>
        <a:lstStyle/>
        <a:p>
          <a:endParaRPr lang="zh-CN" altLang="en-US"/>
        </a:p>
      </dgm:t>
    </dgm:pt>
    <dgm:pt modelId="{6F54D9CB-76A6-4245-852F-A4AADB2E342B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>
              <a:latin typeface="微软雅黑" panose="020B0503020204020204" pitchFamily="34" charset="-122"/>
              <a:ea typeface="微软雅黑" panose="020B0503020204020204" pitchFamily="34" charset="-122"/>
            </a:rPr>
            <a:t>医药标准</a:t>
          </a:r>
        </a:p>
      </dgm:t>
    </dgm:pt>
    <dgm:pt modelId="{C58B78C0-64B5-484F-B74F-1372F0C21E6B}" cxnId="{800651FF-DAB4-4A0B-9678-6032136DEA9D}" type="parTrans">
      <dgm:prSet/>
      <dgm:spPr/>
      <dgm:t>
        <a:bodyPr/>
        <a:lstStyle/>
        <a:p>
          <a:endParaRPr lang="zh-CN" altLang="en-US"/>
        </a:p>
      </dgm:t>
    </dgm:pt>
    <dgm:pt modelId="{6FFD60F3-28EA-49EC-A525-659802298025}" cxnId="{800651FF-DAB4-4A0B-9678-6032136DEA9D}" type="sibTrans">
      <dgm:prSet/>
      <dgm:spPr/>
      <dgm:t>
        <a:bodyPr/>
        <a:lstStyle/>
        <a:p>
          <a:endParaRPr lang="zh-CN" altLang="en-US"/>
        </a:p>
      </dgm:t>
    </dgm:pt>
    <dgm:pt modelId="{CF42B0CB-CDDD-42A1-B3A1-FBB34F262C63}" type="pres">
      <dgm:prSet presAssocID="{6068C167-2C01-4B0B-81C4-726248B418D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52502C2-594A-4A13-A5FF-5CD5841BD847}" type="pres">
      <dgm:prSet presAssocID="{1D7F6E08-72A6-46CC-8870-C881D1493500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0F2365EB-07EF-4CE3-B5BB-FAD7227999F1}" type="pres">
      <dgm:prSet presAssocID="{6F489FF5-A298-4F60-9D40-51FC5CB282CC}" presName="parTrans" presStyleLbl="bgSibTrans2D1" presStyleIdx="0" presStyleCnt="8"/>
      <dgm:spPr/>
      <dgm:t>
        <a:bodyPr/>
        <a:lstStyle/>
        <a:p>
          <a:endParaRPr lang="zh-CN" altLang="en-US"/>
        </a:p>
      </dgm:t>
    </dgm:pt>
    <dgm:pt modelId="{F69EC75B-D0B8-4154-81DD-A0E43084E935}" type="pres">
      <dgm:prSet presAssocID="{613199E9-CE84-4297-8EF2-25E829A6E714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D5421F6-64F7-48C1-9230-D550705D452F}" type="pres">
      <dgm:prSet presAssocID="{92685034-1CE1-4885-9492-5F602FFA0F9E}" presName="parTrans" presStyleLbl="bgSibTrans2D1" presStyleIdx="1" presStyleCnt="8"/>
      <dgm:spPr/>
      <dgm:t>
        <a:bodyPr/>
        <a:lstStyle/>
        <a:p>
          <a:endParaRPr lang="zh-CN" altLang="en-US"/>
        </a:p>
      </dgm:t>
    </dgm:pt>
    <dgm:pt modelId="{1EA35F7D-00A8-4D12-8CD0-89CCC10DB2AC}" type="pres">
      <dgm:prSet presAssocID="{4A62986A-641F-41C3-A0C1-C6600EB8FCFC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DD73FA6-48E4-460D-85AF-18C922842C42}" type="pres">
      <dgm:prSet presAssocID="{0CF3175B-D1C9-4008-BE61-AC954D8950E2}" presName="parTrans" presStyleLbl="bgSibTrans2D1" presStyleIdx="2" presStyleCnt="8"/>
      <dgm:spPr/>
      <dgm:t>
        <a:bodyPr/>
        <a:lstStyle/>
        <a:p>
          <a:endParaRPr lang="zh-CN" altLang="en-US"/>
        </a:p>
      </dgm:t>
    </dgm:pt>
    <dgm:pt modelId="{6911DC00-EFD7-4638-9DF9-DE014B5A3ABF}" type="pres">
      <dgm:prSet presAssocID="{8839206D-4ED0-4C8E-AF3F-31EF368D489F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1B4EB23-8428-4B8F-B0AB-926922C2516B}" type="pres">
      <dgm:prSet presAssocID="{90525522-8984-4159-9D1B-BA523189D4E7}" presName="parTrans" presStyleLbl="bgSibTrans2D1" presStyleIdx="3" presStyleCnt="8"/>
      <dgm:spPr/>
      <dgm:t>
        <a:bodyPr/>
        <a:lstStyle/>
        <a:p>
          <a:endParaRPr lang="zh-CN" altLang="en-US"/>
        </a:p>
      </dgm:t>
    </dgm:pt>
    <dgm:pt modelId="{45567A3F-EE8E-4F15-A88D-9E3384F186C5}" type="pres">
      <dgm:prSet presAssocID="{25BEC36C-9032-4922-8D66-27FFC846DBFB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48963D5-C34B-49A4-A3C4-A57762877C7C}" type="pres">
      <dgm:prSet presAssocID="{5A400BD3-05D4-4609-8785-EB0B7D46A3D2}" presName="parTrans" presStyleLbl="bgSibTrans2D1" presStyleIdx="4" presStyleCnt="8"/>
      <dgm:spPr/>
      <dgm:t>
        <a:bodyPr/>
        <a:lstStyle/>
        <a:p>
          <a:endParaRPr lang="zh-CN" altLang="en-US"/>
        </a:p>
      </dgm:t>
    </dgm:pt>
    <dgm:pt modelId="{04FB4C89-E09B-4BFB-BE02-BE812CF47BD3}" type="pres">
      <dgm:prSet presAssocID="{FBBE65F8-18DF-42B7-9AF0-62540361B951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67DD38A-23F0-4105-ABEF-AC4F99268A8D}" type="pres">
      <dgm:prSet presAssocID="{D4BD5E04-6CF9-4879-A91D-09349AFBA94C}" presName="parTrans" presStyleLbl="bgSibTrans2D1" presStyleIdx="5" presStyleCnt="8"/>
      <dgm:spPr/>
      <dgm:t>
        <a:bodyPr/>
        <a:lstStyle/>
        <a:p>
          <a:endParaRPr lang="zh-CN" altLang="en-US"/>
        </a:p>
      </dgm:t>
    </dgm:pt>
    <dgm:pt modelId="{E3885A61-66B0-40A8-83B2-893E70A637BA}" type="pres">
      <dgm:prSet presAssocID="{9B5304C3-F334-457A-B4A0-4D116E1B3732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D6E0358-CFCE-41E2-875D-A3C0D9194DA0}" type="pres">
      <dgm:prSet presAssocID="{FC2C36D9-F8CC-4DDB-AD0C-C6F21648D0A6}" presName="parTrans" presStyleLbl="bgSibTrans2D1" presStyleIdx="6" presStyleCnt="8"/>
      <dgm:spPr/>
      <dgm:t>
        <a:bodyPr/>
        <a:lstStyle/>
        <a:p>
          <a:endParaRPr lang="zh-CN" altLang="en-US"/>
        </a:p>
      </dgm:t>
    </dgm:pt>
    <dgm:pt modelId="{41A16BB3-96D9-462E-8FF8-C3B6DBDD1A2D}" type="pres">
      <dgm:prSet presAssocID="{94B687BF-C61D-44E2-8B0A-62C672E46A80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DDBA2AA-4301-4BC1-8563-22EF221EB901}" type="pres">
      <dgm:prSet presAssocID="{C58B78C0-64B5-484F-B74F-1372F0C21E6B}" presName="parTrans" presStyleLbl="bgSibTrans2D1" presStyleIdx="7" presStyleCnt="8"/>
      <dgm:spPr/>
      <dgm:t>
        <a:bodyPr/>
        <a:lstStyle/>
        <a:p>
          <a:endParaRPr lang="zh-CN" altLang="en-US"/>
        </a:p>
      </dgm:t>
    </dgm:pt>
    <dgm:pt modelId="{809589E6-C3E6-4089-9946-D6E8CC59329A}" type="pres">
      <dgm:prSet presAssocID="{6F54D9CB-76A6-4245-852F-A4AADB2E342B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ADFFF28-0A83-457F-9D82-0833A67E60F6}" srcId="{1D7F6E08-72A6-46CC-8870-C881D1493500}" destId="{FBBE65F8-18DF-42B7-9AF0-62540361B951}" srcOrd="4" destOrd="0" parTransId="{5A400BD3-05D4-4609-8785-EB0B7D46A3D2}" sibTransId="{9EEB4D30-AA85-4F8B-8F7E-5E36FE0FE47D}"/>
    <dgm:cxn modelId="{CA0C1DD5-24E4-474F-AE8E-54FBCC5892CC}" type="presOf" srcId="{5A400BD3-05D4-4609-8785-EB0B7D46A3D2}" destId="{048963D5-C34B-49A4-A3C4-A57762877C7C}" srcOrd="0" destOrd="0" presId="urn:microsoft.com/office/officeart/2005/8/layout/radial4#2"/>
    <dgm:cxn modelId="{CE8B4B2C-4295-4B81-B2A0-F949D4386E44}" srcId="{6068C167-2C01-4B0B-81C4-726248B418D0}" destId="{1D7F6E08-72A6-46CC-8870-C881D1493500}" srcOrd="0" destOrd="0" parTransId="{59A2FE02-4165-4339-BF9A-AEAE1424E52B}" sibTransId="{E44612D1-CAFE-4D30-B4AA-78C3474158AA}"/>
    <dgm:cxn modelId="{95B766F1-7B8C-4D68-BE4F-0EBBBF122689}" type="presOf" srcId="{6F489FF5-A298-4F60-9D40-51FC5CB282CC}" destId="{0F2365EB-07EF-4CE3-B5BB-FAD7227999F1}" srcOrd="0" destOrd="0" presId="urn:microsoft.com/office/officeart/2005/8/layout/radial4#2"/>
    <dgm:cxn modelId="{5A9CCF84-C387-43C9-BAB8-3C9D37A1C76D}" type="presOf" srcId="{0CF3175B-D1C9-4008-BE61-AC954D8950E2}" destId="{BDD73FA6-48E4-460D-85AF-18C922842C42}" srcOrd="0" destOrd="0" presId="urn:microsoft.com/office/officeart/2005/8/layout/radial4#2"/>
    <dgm:cxn modelId="{6EC1F86A-BD7A-4DAA-9ED8-91DC9048B618}" type="presOf" srcId="{613199E9-CE84-4297-8EF2-25E829A6E714}" destId="{F69EC75B-D0B8-4154-81DD-A0E43084E935}" srcOrd="0" destOrd="0" presId="urn:microsoft.com/office/officeart/2005/8/layout/radial4#2"/>
    <dgm:cxn modelId="{D23ACEF4-071A-4D9D-9507-5CD4B9A33FDD}" srcId="{1D7F6E08-72A6-46CC-8870-C881D1493500}" destId="{4A62986A-641F-41C3-A0C1-C6600EB8FCFC}" srcOrd="1" destOrd="0" parTransId="{92685034-1CE1-4885-9492-5F602FFA0F9E}" sibTransId="{36BD119E-4429-4F03-B2FA-F99D4FCF4B26}"/>
    <dgm:cxn modelId="{A0B6C491-6D50-46AD-AB20-397C9ADBBB1C}" type="presOf" srcId="{D4BD5E04-6CF9-4879-A91D-09349AFBA94C}" destId="{C67DD38A-23F0-4105-ABEF-AC4F99268A8D}" srcOrd="0" destOrd="0" presId="urn:microsoft.com/office/officeart/2005/8/layout/radial4#2"/>
    <dgm:cxn modelId="{E9937599-8630-40C4-A4CD-8D60950D658F}" srcId="{1D7F6E08-72A6-46CC-8870-C881D1493500}" destId="{25BEC36C-9032-4922-8D66-27FFC846DBFB}" srcOrd="3" destOrd="0" parTransId="{90525522-8984-4159-9D1B-BA523189D4E7}" sibTransId="{6681AF45-1977-421D-8998-786023CA14AF}"/>
    <dgm:cxn modelId="{8B15A502-61C3-46C2-84AB-FEB97001008C}" type="presOf" srcId="{92685034-1CE1-4885-9492-5F602FFA0F9E}" destId="{BD5421F6-64F7-48C1-9230-D550705D452F}" srcOrd="0" destOrd="0" presId="urn:microsoft.com/office/officeart/2005/8/layout/radial4#2"/>
    <dgm:cxn modelId="{8F0FA76C-D0A2-4293-BC70-1EBD835FD2C0}" type="presOf" srcId="{6068C167-2C01-4B0B-81C4-726248B418D0}" destId="{CF42B0CB-CDDD-42A1-B3A1-FBB34F262C63}" srcOrd="0" destOrd="0" presId="urn:microsoft.com/office/officeart/2005/8/layout/radial4#2"/>
    <dgm:cxn modelId="{C521E2F4-070D-4CB1-B708-FD178F745159}" srcId="{1D7F6E08-72A6-46CC-8870-C881D1493500}" destId="{94B687BF-C61D-44E2-8B0A-62C672E46A80}" srcOrd="6" destOrd="0" parTransId="{FC2C36D9-F8CC-4DDB-AD0C-C6F21648D0A6}" sibTransId="{4D856FCC-2BEF-4C80-B13F-26B8AFF0406E}"/>
    <dgm:cxn modelId="{EE9FCFF5-9D6D-416B-B389-3B38D47A2BD5}" type="presOf" srcId="{6F54D9CB-76A6-4245-852F-A4AADB2E342B}" destId="{809589E6-C3E6-4089-9946-D6E8CC59329A}" srcOrd="0" destOrd="0" presId="urn:microsoft.com/office/officeart/2005/8/layout/radial4#2"/>
    <dgm:cxn modelId="{6A230E74-8A4A-4AC7-AE28-9D59C8ECFD9D}" type="presOf" srcId="{1D7F6E08-72A6-46CC-8870-C881D1493500}" destId="{B52502C2-594A-4A13-A5FF-5CD5841BD847}" srcOrd="0" destOrd="0" presId="urn:microsoft.com/office/officeart/2005/8/layout/radial4#2"/>
    <dgm:cxn modelId="{A61E2FFE-3397-4495-B3EF-302B89A97DCE}" type="presOf" srcId="{90525522-8984-4159-9D1B-BA523189D4E7}" destId="{21B4EB23-8428-4B8F-B0AB-926922C2516B}" srcOrd="0" destOrd="0" presId="urn:microsoft.com/office/officeart/2005/8/layout/radial4#2"/>
    <dgm:cxn modelId="{697B1726-FFFC-4D41-A2AB-CB9E6D83CB86}" srcId="{1D7F6E08-72A6-46CC-8870-C881D1493500}" destId="{9B5304C3-F334-457A-B4A0-4D116E1B3732}" srcOrd="5" destOrd="0" parTransId="{D4BD5E04-6CF9-4879-A91D-09349AFBA94C}" sibTransId="{CE599272-D3F1-4F89-9D0B-36CC54FFA9A6}"/>
    <dgm:cxn modelId="{E9E2DC8E-5070-4226-BA70-7331E22601A1}" type="presOf" srcId="{9B5304C3-F334-457A-B4A0-4D116E1B3732}" destId="{E3885A61-66B0-40A8-83B2-893E70A637BA}" srcOrd="0" destOrd="0" presId="urn:microsoft.com/office/officeart/2005/8/layout/radial4#2"/>
    <dgm:cxn modelId="{5E81A09E-E4EE-4FCD-A657-306609F16E76}" type="presOf" srcId="{25BEC36C-9032-4922-8D66-27FFC846DBFB}" destId="{45567A3F-EE8E-4F15-A88D-9E3384F186C5}" srcOrd="0" destOrd="0" presId="urn:microsoft.com/office/officeart/2005/8/layout/radial4#2"/>
    <dgm:cxn modelId="{1192ADE7-B061-4FA0-A7F9-81280A819ED3}" type="presOf" srcId="{94B687BF-C61D-44E2-8B0A-62C672E46A80}" destId="{41A16BB3-96D9-462E-8FF8-C3B6DBDD1A2D}" srcOrd="0" destOrd="0" presId="urn:microsoft.com/office/officeart/2005/8/layout/radial4#2"/>
    <dgm:cxn modelId="{2D08C33F-97A4-4148-BB65-34F8BBFF2CC1}" srcId="{1D7F6E08-72A6-46CC-8870-C881D1493500}" destId="{613199E9-CE84-4297-8EF2-25E829A6E714}" srcOrd="0" destOrd="0" parTransId="{6F489FF5-A298-4F60-9D40-51FC5CB282CC}" sibTransId="{734E526A-E50E-4A1B-A819-141B9463AE9E}"/>
    <dgm:cxn modelId="{D6B073C4-5D86-4500-9AF5-DDD1A5381B4E}" type="presOf" srcId="{4A62986A-641F-41C3-A0C1-C6600EB8FCFC}" destId="{1EA35F7D-00A8-4D12-8CD0-89CCC10DB2AC}" srcOrd="0" destOrd="0" presId="urn:microsoft.com/office/officeart/2005/8/layout/radial4#2"/>
    <dgm:cxn modelId="{CC039540-06B3-443E-8F60-71F7DAE1C926}" type="presOf" srcId="{8839206D-4ED0-4C8E-AF3F-31EF368D489F}" destId="{6911DC00-EFD7-4638-9DF9-DE014B5A3ABF}" srcOrd="0" destOrd="0" presId="urn:microsoft.com/office/officeart/2005/8/layout/radial4#2"/>
    <dgm:cxn modelId="{800651FF-DAB4-4A0B-9678-6032136DEA9D}" srcId="{1D7F6E08-72A6-46CC-8870-C881D1493500}" destId="{6F54D9CB-76A6-4245-852F-A4AADB2E342B}" srcOrd="7" destOrd="0" parTransId="{C58B78C0-64B5-484F-B74F-1372F0C21E6B}" sibTransId="{6FFD60F3-28EA-49EC-A525-659802298025}"/>
    <dgm:cxn modelId="{2CB10BB2-6589-4EC2-BBA3-EE3A8FC84230}" type="presOf" srcId="{FC2C36D9-F8CC-4DDB-AD0C-C6F21648D0A6}" destId="{7D6E0358-CFCE-41E2-875D-A3C0D9194DA0}" srcOrd="0" destOrd="0" presId="urn:microsoft.com/office/officeart/2005/8/layout/radial4#2"/>
    <dgm:cxn modelId="{6B46367A-FDCA-4325-AF2F-06C25C9E7F18}" type="presOf" srcId="{FBBE65F8-18DF-42B7-9AF0-62540361B951}" destId="{04FB4C89-E09B-4BFB-BE02-BE812CF47BD3}" srcOrd="0" destOrd="0" presId="urn:microsoft.com/office/officeart/2005/8/layout/radial4#2"/>
    <dgm:cxn modelId="{5CC99D48-EA27-46AD-B9C5-5A4EEA68C348}" type="presOf" srcId="{C58B78C0-64B5-484F-B74F-1372F0C21E6B}" destId="{5DDBA2AA-4301-4BC1-8563-22EF221EB901}" srcOrd="0" destOrd="0" presId="urn:microsoft.com/office/officeart/2005/8/layout/radial4#2"/>
    <dgm:cxn modelId="{77DAD622-ECD7-42C2-B41D-406CB6352288}" srcId="{1D7F6E08-72A6-46CC-8870-C881D1493500}" destId="{8839206D-4ED0-4C8E-AF3F-31EF368D489F}" srcOrd="2" destOrd="0" parTransId="{0CF3175B-D1C9-4008-BE61-AC954D8950E2}" sibTransId="{99F7C13C-4E81-423E-82C8-1B392330BE0A}"/>
    <dgm:cxn modelId="{624C7106-4866-4FEA-AD31-573A8F6E2FE4}" type="presParOf" srcId="{CF42B0CB-CDDD-42A1-B3A1-FBB34F262C63}" destId="{B52502C2-594A-4A13-A5FF-5CD5841BD847}" srcOrd="0" destOrd="0" presId="urn:microsoft.com/office/officeart/2005/8/layout/radial4#2"/>
    <dgm:cxn modelId="{8B5FD000-5DA1-40EC-B0CD-AD2F679D8FF0}" type="presParOf" srcId="{CF42B0CB-CDDD-42A1-B3A1-FBB34F262C63}" destId="{0F2365EB-07EF-4CE3-B5BB-FAD7227999F1}" srcOrd="1" destOrd="0" presId="urn:microsoft.com/office/officeart/2005/8/layout/radial4#2"/>
    <dgm:cxn modelId="{8DD08814-0089-499A-8D70-C2711D322BA4}" type="presParOf" srcId="{CF42B0CB-CDDD-42A1-B3A1-FBB34F262C63}" destId="{F69EC75B-D0B8-4154-81DD-A0E43084E935}" srcOrd="2" destOrd="0" presId="urn:microsoft.com/office/officeart/2005/8/layout/radial4#2"/>
    <dgm:cxn modelId="{7D369988-068F-4D28-B891-8D28D94FC410}" type="presParOf" srcId="{CF42B0CB-CDDD-42A1-B3A1-FBB34F262C63}" destId="{BD5421F6-64F7-48C1-9230-D550705D452F}" srcOrd="3" destOrd="0" presId="urn:microsoft.com/office/officeart/2005/8/layout/radial4#2"/>
    <dgm:cxn modelId="{D88C1862-9516-4B81-9B79-2DF1A26C8CE3}" type="presParOf" srcId="{CF42B0CB-CDDD-42A1-B3A1-FBB34F262C63}" destId="{1EA35F7D-00A8-4D12-8CD0-89CCC10DB2AC}" srcOrd="4" destOrd="0" presId="urn:microsoft.com/office/officeart/2005/8/layout/radial4#2"/>
    <dgm:cxn modelId="{A9F0A238-03F5-46BF-AC6E-EB6015A1DDAC}" type="presParOf" srcId="{CF42B0CB-CDDD-42A1-B3A1-FBB34F262C63}" destId="{BDD73FA6-48E4-460D-85AF-18C922842C42}" srcOrd="5" destOrd="0" presId="urn:microsoft.com/office/officeart/2005/8/layout/radial4#2"/>
    <dgm:cxn modelId="{95C694B1-1871-496C-A379-210A882513A9}" type="presParOf" srcId="{CF42B0CB-CDDD-42A1-B3A1-FBB34F262C63}" destId="{6911DC00-EFD7-4638-9DF9-DE014B5A3ABF}" srcOrd="6" destOrd="0" presId="urn:microsoft.com/office/officeart/2005/8/layout/radial4#2"/>
    <dgm:cxn modelId="{3BF7A05C-3306-421A-94B6-EC96B1EEAA0A}" type="presParOf" srcId="{CF42B0CB-CDDD-42A1-B3A1-FBB34F262C63}" destId="{21B4EB23-8428-4B8F-B0AB-926922C2516B}" srcOrd="7" destOrd="0" presId="urn:microsoft.com/office/officeart/2005/8/layout/radial4#2"/>
    <dgm:cxn modelId="{CF21A88C-CA66-46F9-95C5-2686DBB8D3A8}" type="presParOf" srcId="{CF42B0CB-CDDD-42A1-B3A1-FBB34F262C63}" destId="{45567A3F-EE8E-4F15-A88D-9E3384F186C5}" srcOrd="8" destOrd="0" presId="urn:microsoft.com/office/officeart/2005/8/layout/radial4#2"/>
    <dgm:cxn modelId="{FCF8FAB9-8C78-4F9A-8BF5-A3EEA3D6BC6A}" type="presParOf" srcId="{CF42B0CB-CDDD-42A1-B3A1-FBB34F262C63}" destId="{048963D5-C34B-49A4-A3C4-A57762877C7C}" srcOrd="9" destOrd="0" presId="urn:microsoft.com/office/officeart/2005/8/layout/radial4#2"/>
    <dgm:cxn modelId="{878FDC40-9255-4E2B-ABE7-114F36F42907}" type="presParOf" srcId="{CF42B0CB-CDDD-42A1-B3A1-FBB34F262C63}" destId="{04FB4C89-E09B-4BFB-BE02-BE812CF47BD3}" srcOrd="10" destOrd="0" presId="urn:microsoft.com/office/officeart/2005/8/layout/radial4#2"/>
    <dgm:cxn modelId="{7E7C2DC6-2797-4230-A597-7CA183F5F386}" type="presParOf" srcId="{CF42B0CB-CDDD-42A1-B3A1-FBB34F262C63}" destId="{C67DD38A-23F0-4105-ABEF-AC4F99268A8D}" srcOrd="11" destOrd="0" presId="urn:microsoft.com/office/officeart/2005/8/layout/radial4#2"/>
    <dgm:cxn modelId="{98AEA27C-DFF2-4582-A4A3-EE8A67BA6C35}" type="presParOf" srcId="{CF42B0CB-CDDD-42A1-B3A1-FBB34F262C63}" destId="{E3885A61-66B0-40A8-83B2-893E70A637BA}" srcOrd="12" destOrd="0" presId="urn:microsoft.com/office/officeart/2005/8/layout/radial4#2"/>
    <dgm:cxn modelId="{3A7912FD-47EF-4051-A358-93B6EB0074CC}" type="presParOf" srcId="{CF42B0CB-CDDD-42A1-B3A1-FBB34F262C63}" destId="{7D6E0358-CFCE-41E2-875D-A3C0D9194DA0}" srcOrd="13" destOrd="0" presId="urn:microsoft.com/office/officeart/2005/8/layout/radial4#2"/>
    <dgm:cxn modelId="{C85FFF16-AB38-44FA-BDF0-E00284CEFF16}" type="presParOf" srcId="{CF42B0CB-CDDD-42A1-B3A1-FBB34F262C63}" destId="{41A16BB3-96D9-462E-8FF8-C3B6DBDD1A2D}" srcOrd="14" destOrd="0" presId="urn:microsoft.com/office/officeart/2005/8/layout/radial4#2"/>
    <dgm:cxn modelId="{3594C11D-ED19-46C7-8E6C-9734C3420D78}" type="presParOf" srcId="{CF42B0CB-CDDD-42A1-B3A1-FBB34F262C63}" destId="{5DDBA2AA-4301-4BC1-8563-22EF221EB901}" srcOrd="15" destOrd="0" presId="urn:microsoft.com/office/officeart/2005/8/layout/radial4#2"/>
    <dgm:cxn modelId="{1FEC221B-8D61-46A0-91D8-D517603169C8}" type="presParOf" srcId="{CF42B0CB-CDDD-42A1-B3A1-FBB34F262C63}" destId="{809589E6-C3E6-4089-9946-D6E8CC59329A}" srcOrd="16" destOrd="0" presId="urn:microsoft.com/office/officeart/2005/8/layout/radial4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2502C2-594A-4A13-A5FF-5CD5841BD847}">
      <dsp:nvSpPr>
        <dsp:cNvPr id="0" name=""/>
        <dsp:cNvSpPr/>
      </dsp:nvSpPr>
      <dsp:spPr>
        <a:xfrm>
          <a:off x="2118074" y="2157139"/>
          <a:ext cx="1205166" cy="120516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万方</a:t>
          </a:r>
          <a:endParaRPr lang="en-US" altLang="zh-CN" sz="1600" b="1" kern="1200"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医学网 </a:t>
          </a:r>
        </a:p>
      </dsp:txBody>
      <dsp:txXfrm>
        <a:off x="2294566" y="2333631"/>
        <a:ext cx="852182" cy="852182"/>
      </dsp:txXfrm>
    </dsp:sp>
    <dsp:sp modelId="{0F2365EB-07EF-4CE3-B5BB-FAD7227999F1}">
      <dsp:nvSpPr>
        <dsp:cNvPr id="0" name=""/>
        <dsp:cNvSpPr/>
      </dsp:nvSpPr>
      <dsp:spPr>
        <a:xfrm rot="10800000">
          <a:off x="423991" y="2587986"/>
          <a:ext cx="1600908" cy="3434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9EC75B-D0B8-4154-81DD-A0E43084E935}">
      <dsp:nvSpPr>
        <dsp:cNvPr id="0" name=""/>
        <dsp:cNvSpPr/>
      </dsp:nvSpPr>
      <dsp:spPr>
        <a:xfrm>
          <a:off x="2183" y="2422275"/>
          <a:ext cx="843616" cy="6748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kern="1200">
              <a:latin typeface="微软雅黑" panose="020B0503020204020204" charset="-122"/>
              <a:ea typeface="微软雅黑" panose="020B0503020204020204" charset="-122"/>
            </a:rPr>
            <a:t>中文期刊</a:t>
          </a:r>
        </a:p>
      </dsp:txBody>
      <dsp:txXfrm>
        <a:off x="21950" y="2442042"/>
        <a:ext cx="804082" cy="635359"/>
      </dsp:txXfrm>
    </dsp:sp>
    <dsp:sp modelId="{BD5421F6-64F7-48C1-9230-D550705D452F}">
      <dsp:nvSpPr>
        <dsp:cNvPr id="0" name=""/>
        <dsp:cNvSpPr/>
      </dsp:nvSpPr>
      <dsp:spPr>
        <a:xfrm rot="12342857">
          <a:off x="572163" y="1938804"/>
          <a:ext cx="1600908" cy="3434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050478"/>
                <a:satOff val="-1461"/>
                <a:lumOff val="-5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50478"/>
                <a:satOff val="-1461"/>
                <a:lumOff val="-5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50478"/>
                <a:satOff val="-1461"/>
                <a:lumOff val="-5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A35F7D-00A8-4D12-8CD0-89CCC10DB2AC}">
      <dsp:nvSpPr>
        <dsp:cNvPr id="0" name=""/>
        <dsp:cNvSpPr/>
      </dsp:nvSpPr>
      <dsp:spPr>
        <a:xfrm>
          <a:off x="229625" y="1425790"/>
          <a:ext cx="843616" cy="6748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050478"/>
                <a:satOff val="-1461"/>
                <a:lumOff val="-5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50478"/>
                <a:satOff val="-1461"/>
                <a:lumOff val="-5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50478"/>
                <a:satOff val="-1461"/>
                <a:lumOff val="-5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kern="1200">
              <a:latin typeface="微软雅黑" panose="020B0503020204020204" charset="-122"/>
              <a:ea typeface="微软雅黑" panose="020B0503020204020204" charset="-122"/>
            </a:rPr>
            <a:t>外文期刊</a:t>
          </a:r>
        </a:p>
      </dsp:txBody>
      <dsp:txXfrm>
        <a:off x="249392" y="1445557"/>
        <a:ext cx="804082" cy="635359"/>
      </dsp:txXfrm>
    </dsp:sp>
    <dsp:sp modelId="{BDD73FA6-48E4-460D-85AF-18C922842C42}">
      <dsp:nvSpPr>
        <dsp:cNvPr id="0" name=""/>
        <dsp:cNvSpPr/>
      </dsp:nvSpPr>
      <dsp:spPr>
        <a:xfrm rot="13885714">
          <a:off x="987330" y="1418200"/>
          <a:ext cx="1600908" cy="3434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2100956"/>
                <a:satOff val="-2922"/>
                <a:lumOff val="-11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100956"/>
                <a:satOff val="-2922"/>
                <a:lumOff val="-11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100956"/>
                <a:satOff val="-2922"/>
                <a:lumOff val="-11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11DC00-EFD7-4638-9DF9-DE014B5A3ABF}">
      <dsp:nvSpPr>
        <dsp:cNvPr id="0" name=""/>
        <dsp:cNvSpPr/>
      </dsp:nvSpPr>
      <dsp:spPr>
        <a:xfrm>
          <a:off x="866901" y="626670"/>
          <a:ext cx="843616" cy="6748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100956"/>
                <a:satOff val="-2922"/>
                <a:lumOff val="-11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100956"/>
                <a:satOff val="-2922"/>
                <a:lumOff val="-11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100956"/>
                <a:satOff val="-2922"/>
                <a:lumOff val="-11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kern="1200">
              <a:latin typeface="微软雅黑" panose="020B0503020204020204" charset="-122"/>
              <a:ea typeface="微软雅黑" panose="020B0503020204020204" charset="-122"/>
            </a:rPr>
            <a:t>会议论文</a:t>
          </a:r>
        </a:p>
      </dsp:txBody>
      <dsp:txXfrm>
        <a:off x="886668" y="646437"/>
        <a:ext cx="804082" cy="635359"/>
      </dsp:txXfrm>
    </dsp:sp>
    <dsp:sp modelId="{21B4EB23-8428-4B8F-B0AB-926922C2516B}">
      <dsp:nvSpPr>
        <dsp:cNvPr id="0" name=""/>
        <dsp:cNvSpPr/>
      </dsp:nvSpPr>
      <dsp:spPr>
        <a:xfrm rot="15428571">
          <a:off x="1587265" y="1129287"/>
          <a:ext cx="1600908" cy="3434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151433"/>
                <a:satOff val="-4383"/>
                <a:lumOff val="-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151433"/>
                <a:satOff val="-4383"/>
                <a:lumOff val="-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151433"/>
                <a:satOff val="-4383"/>
                <a:lumOff val="-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567A3F-EE8E-4F15-A88D-9E3384F186C5}">
      <dsp:nvSpPr>
        <dsp:cNvPr id="0" name=""/>
        <dsp:cNvSpPr/>
      </dsp:nvSpPr>
      <dsp:spPr>
        <a:xfrm>
          <a:off x="1787793" y="183192"/>
          <a:ext cx="843616" cy="6748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151433"/>
                <a:satOff val="-4383"/>
                <a:lumOff val="-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151433"/>
                <a:satOff val="-4383"/>
                <a:lumOff val="-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151433"/>
                <a:satOff val="-4383"/>
                <a:lumOff val="-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kern="1200">
              <a:latin typeface="微软雅黑" panose="020B0503020204020204" charset="-122"/>
              <a:ea typeface="微软雅黑" panose="020B0503020204020204" charset="-122"/>
            </a:rPr>
            <a:t>学位论文</a:t>
          </a:r>
        </a:p>
      </dsp:txBody>
      <dsp:txXfrm>
        <a:off x="1807560" y="202959"/>
        <a:ext cx="804082" cy="635359"/>
      </dsp:txXfrm>
    </dsp:sp>
    <dsp:sp modelId="{048963D5-C34B-49A4-A3C4-A57762877C7C}">
      <dsp:nvSpPr>
        <dsp:cNvPr id="0" name=""/>
        <dsp:cNvSpPr/>
      </dsp:nvSpPr>
      <dsp:spPr>
        <a:xfrm rot="16971429">
          <a:off x="2253141" y="1129287"/>
          <a:ext cx="1600908" cy="3434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201911"/>
                <a:satOff val="-5845"/>
                <a:lumOff val="-22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201911"/>
                <a:satOff val="-5845"/>
                <a:lumOff val="-22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201911"/>
                <a:satOff val="-5845"/>
                <a:lumOff val="-22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FB4C89-E09B-4BFB-BE02-BE812CF47BD3}">
      <dsp:nvSpPr>
        <dsp:cNvPr id="0" name=""/>
        <dsp:cNvSpPr/>
      </dsp:nvSpPr>
      <dsp:spPr>
        <a:xfrm>
          <a:off x="2809905" y="183192"/>
          <a:ext cx="843616" cy="6748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201911"/>
                <a:satOff val="-5845"/>
                <a:lumOff val="-22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201911"/>
                <a:satOff val="-5845"/>
                <a:lumOff val="-22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201911"/>
                <a:satOff val="-5845"/>
                <a:lumOff val="-22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kern="1200">
              <a:latin typeface="微软雅黑" panose="020B0503020204020204" charset="-122"/>
              <a:ea typeface="微软雅黑" panose="020B0503020204020204" charset="-122"/>
            </a:rPr>
            <a:t>专利文献</a:t>
          </a:r>
        </a:p>
      </dsp:txBody>
      <dsp:txXfrm>
        <a:off x="2829672" y="202959"/>
        <a:ext cx="804082" cy="635359"/>
      </dsp:txXfrm>
    </dsp:sp>
    <dsp:sp modelId="{C67DD38A-23F0-4105-ABEF-AC4F99268A8D}">
      <dsp:nvSpPr>
        <dsp:cNvPr id="0" name=""/>
        <dsp:cNvSpPr/>
      </dsp:nvSpPr>
      <dsp:spPr>
        <a:xfrm rot="18514286">
          <a:off x="2853076" y="1418200"/>
          <a:ext cx="1600908" cy="3434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252389"/>
                <a:satOff val="-7306"/>
                <a:lumOff val="-28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52389"/>
                <a:satOff val="-7306"/>
                <a:lumOff val="-28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52389"/>
                <a:satOff val="-7306"/>
                <a:lumOff val="-28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885A61-66B0-40A8-83B2-893E70A637BA}">
      <dsp:nvSpPr>
        <dsp:cNvPr id="0" name=""/>
        <dsp:cNvSpPr/>
      </dsp:nvSpPr>
      <dsp:spPr>
        <a:xfrm>
          <a:off x="3730796" y="626670"/>
          <a:ext cx="843616" cy="6748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252389"/>
                <a:satOff val="-7306"/>
                <a:lumOff val="-28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52389"/>
                <a:satOff val="-7306"/>
                <a:lumOff val="-28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52389"/>
                <a:satOff val="-7306"/>
                <a:lumOff val="-28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kern="1200">
              <a:latin typeface="微软雅黑" panose="020B0503020204020204" charset="-122"/>
              <a:ea typeface="微软雅黑" panose="020B0503020204020204" charset="-122"/>
            </a:rPr>
            <a:t>科技成果</a:t>
          </a:r>
        </a:p>
      </dsp:txBody>
      <dsp:txXfrm>
        <a:off x="3750563" y="646437"/>
        <a:ext cx="804082" cy="635359"/>
      </dsp:txXfrm>
    </dsp:sp>
    <dsp:sp modelId="{7D6E0358-CFCE-41E2-875D-A3C0D9194DA0}">
      <dsp:nvSpPr>
        <dsp:cNvPr id="0" name=""/>
        <dsp:cNvSpPr/>
      </dsp:nvSpPr>
      <dsp:spPr>
        <a:xfrm rot="20057143">
          <a:off x="3268243" y="1938804"/>
          <a:ext cx="1600908" cy="3434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302867"/>
                <a:satOff val="-8767"/>
                <a:lumOff val="-33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302867"/>
                <a:satOff val="-8767"/>
                <a:lumOff val="-33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302867"/>
                <a:satOff val="-8767"/>
                <a:lumOff val="-33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A16BB3-96D9-462E-8FF8-C3B6DBDD1A2D}">
      <dsp:nvSpPr>
        <dsp:cNvPr id="0" name=""/>
        <dsp:cNvSpPr/>
      </dsp:nvSpPr>
      <dsp:spPr>
        <a:xfrm>
          <a:off x="4368073" y="1425790"/>
          <a:ext cx="843616" cy="6748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302867"/>
                <a:satOff val="-8767"/>
                <a:lumOff val="-33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302867"/>
                <a:satOff val="-8767"/>
                <a:lumOff val="-33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302867"/>
                <a:satOff val="-8767"/>
                <a:lumOff val="-33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kern="1200">
              <a:latin typeface="微软雅黑" panose="020B0503020204020204" charset="-122"/>
              <a:ea typeface="微软雅黑" panose="020B0503020204020204" charset="-122"/>
            </a:rPr>
            <a:t>法律法规</a:t>
          </a:r>
        </a:p>
      </dsp:txBody>
      <dsp:txXfrm>
        <a:off x="4387840" y="1445557"/>
        <a:ext cx="804082" cy="635359"/>
      </dsp:txXfrm>
    </dsp:sp>
    <dsp:sp modelId="{5DDBA2AA-4301-4BC1-8563-22EF221EB901}">
      <dsp:nvSpPr>
        <dsp:cNvPr id="0" name=""/>
        <dsp:cNvSpPr/>
      </dsp:nvSpPr>
      <dsp:spPr>
        <a:xfrm>
          <a:off x="3416415" y="2587986"/>
          <a:ext cx="1600908" cy="3434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9589E6-C3E6-4089-9946-D6E8CC59329A}">
      <dsp:nvSpPr>
        <dsp:cNvPr id="0" name=""/>
        <dsp:cNvSpPr/>
      </dsp:nvSpPr>
      <dsp:spPr>
        <a:xfrm>
          <a:off x="4595515" y="2422275"/>
          <a:ext cx="843616" cy="6748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kern="1200">
              <a:latin typeface="微软雅黑" panose="020B0503020204020204" charset="-122"/>
              <a:ea typeface="微软雅黑" panose="020B0503020204020204" charset="-122"/>
            </a:rPr>
            <a:t>医药标准</a:t>
          </a:r>
        </a:p>
      </dsp:txBody>
      <dsp:txXfrm>
        <a:off x="4615282" y="2442042"/>
        <a:ext cx="804082" cy="6353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#2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Sty" val="arr"/>
              <dgm:param type="endSty" val="noArr"/>
              <dgm:param type="begPts" val="auto"/>
              <dgm:param type="endPts" val="ct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#2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A3FD3-67B4-47B0-83A5-1226A4E5D0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D2A-570F-4262-9037-2AC025A11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9" Type="http://schemas.openxmlformats.org/officeDocument/2006/relationships/notesSlide" Target="../notesSlides/notesSlide5.x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35.png"/><Relationship Id="rId16" Type="http://schemas.openxmlformats.org/officeDocument/2006/relationships/image" Target="../media/image34.png"/><Relationship Id="rId15" Type="http://schemas.openxmlformats.org/officeDocument/2006/relationships/image" Target="../media/image33.png"/><Relationship Id="rId14" Type="http://schemas.openxmlformats.org/officeDocument/2006/relationships/image" Target="../media/image32.png"/><Relationship Id="rId13" Type="http://schemas.openxmlformats.org/officeDocument/2006/relationships/image" Target="../media/image31.png"/><Relationship Id="rId12" Type="http://schemas.openxmlformats.org/officeDocument/2006/relationships/image" Target="../media/image30.png"/><Relationship Id="rId11" Type="http://schemas.openxmlformats.org/officeDocument/2006/relationships/image" Target="../media/image29.png"/><Relationship Id="rId10" Type="http://schemas.openxmlformats.org/officeDocument/2006/relationships/image" Target="../media/image28.png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1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75.png"/><Relationship Id="rId7" Type="http://schemas.openxmlformats.org/officeDocument/2006/relationships/image" Target="../media/image74.png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0" Type="http://schemas.openxmlformats.org/officeDocument/2006/relationships/notesSlide" Target="../notesSlides/notesSlide20.xml"/><Relationship Id="rId1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9.png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../media/image88.png"/><Relationship Id="rId3" Type="http://schemas.openxmlformats.org/officeDocument/2006/relationships/tags" Target="../tags/tag1.xml"/><Relationship Id="rId2" Type="http://schemas.openxmlformats.org/officeDocument/2006/relationships/image" Target="../media/image87.png"/><Relationship Id="rId1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2.png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1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1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6.jpe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microsoft.com/office/2007/relationships/diagramDrawing" Target="../diagrams/drawin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3" Type="http://schemas.openxmlformats.org/officeDocument/2006/relationships/diagramData" Target="../diagrams/data1.xml"/><Relationship Id="rId2" Type="http://schemas.openxmlformats.org/officeDocument/2006/relationships/image" Target="../media/image7.pn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97949" y="2251370"/>
            <a:ext cx="99555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dirty="0">
                <a:latin typeface="+mn-ea"/>
              </a:rPr>
              <a:t>万方医学网</a:t>
            </a:r>
            <a:r>
              <a:rPr lang="zh-CN" altLang="en-US" sz="4000" b="1" dirty="0">
                <a:latin typeface="+mn-ea"/>
              </a:rPr>
              <a:t>医学文献检索</a:t>
            </a:r>
            <a:r>
              <a:rPr lang="zh-CN" altLang="en-US" sz="4000" b="1" dirty="0" smtClean="0">
                <a:latin typeface="+mn-ea"/>
              </a:rPr>
              <a:t>技巧</a:t>
            </a:r>
            <a:endParaRPr lang="en-US" altLang="zh-CN" sz="4000" b="1" dirty="0" smtClean="0">
              <a:latin typeface="+mn-ea"/>
            </a:endParaRPr>
          </a:p>
          <a:p>
            <a:pPr algn="ctr"/>
            <a:endParaRPr lang="en-US" altLang="zh-CN" dirty="0" smtClean="0">
              <a:latin typeface="+mn-ea"/>
            </a:endParaRPr>
          </a:p>
          <a:p>
            <a:pPr algn="ctr"/>
            <a:r>
              <a:rPr lang="zh-CN" altLang="en-US" dirty="0" smtClean="0">
                <a:latin typeface="+mn-ea"/>
              </a:rPr>
              <a:t>北京万方医学信息科技有限公司</a:t>
            </a:r>
            <a:endParaRPr lang="zh-CN" altLang="en-US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121212"/>
                </a:solidFill>
                <a:latin typeface="+mn-ea"/>
              </a:rPr>
              <a:t>万方医学网文献检索策略</a:t>
            </a:r>
            <a:r>
              <a:rPr lang="en-US" altLang="zh-CN" sz="2800" dirty="0">
                <a:solidFill>
                  <a:srgbClr val="121212"/>
                </a:solidFill>
                <a:latin typeface="+mn-ea"/>
              </a:rPr>
              <a:t>——</a:t>
            </a:r>
            <a:r>
              <a:rPr lang="zh-CN" altLang="en-US" sz="2800" dirty="0" smtClean="0">
                <a:solidFill>
                  <a:srgbClr val="121212"/>
                </a:solidFill>
                <a:latin typeface="+mn-ea"/>
              </a:rPr>
              <a:t>案例综合</a:t>
            </a:r>
            <a:r>
              <a:rPr lang="zh-CN" altLang="en-US" sz="2800" dirty="0" smtClean="0">
                <a:solidFill>
                  <a:srgbClr val="121212"/>
                </a:solidFill>
                <a:latin typeface="+mn-ea"/>
              </a:rPr>
              <a:t>演示</a:t>
            </a:r>
            <a:endParaRPr lang="zh-CN" altLang="en-US" sz="2800" dirty="0" smtClean="0">
              <a:solidFill>
                <a:srgbClr val="121212"/>
              </a:solidFill>
              <a:latin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9567" y="1115115"/>
            <a:ext cx="11369868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/>
              <a:t>         阿尔茨海默病</a:t>
            </a:r>
            <a:r>
              <a:rPr lang="en-US" altLang="zh-CN" sz="1600" dirty="0"/>
              <a:t>(AD</a:t>
            </a:r>
            <a:r>
              <a:rPr lang="zh-CN" altLang="en-US" sz="1600" dirty="0"/>
              <a:t>）是一种中枢神经系统原发性退行性变性疾病，主要临床表现为痴呆综合征。</a:t>
            </a:r>
            <a:r>
              <a:rPr lang="en-US" altLang="zh-CN" sz="1600" dirty="0"/>
              <a:t>65</a:t>
            </a:r>
            <a:r>
              <a:rPr lang="zh-CN" altLang="en-US" sz="1600" dirty="0"/>
              <a:t>岁以上人群痴呆患病率为</a:t>
            </a:r>
            <a:r>
              <a:rPr lang="en-US" altLang="zh-CN" sz="1600" dirty="0"/>
              <a:t>4%</a:t>
            </a:r>
            <a:r>
              <a:rPr lang="zh-CN" altLang="en-US" sz="1600" dirty="0"/>
              <a:t>～</a:t>
            </a:r>
            <a:r>
              <a:rPr lang="en-US" altLang="zh-CN" sz="1600" dirty="0"/>
              <a:t>6%</a:t>
            </a:r>
            <a:r>
              <a:rPr lang="zh-CN" altLang="en-US" sz="1600" dirty="0"/>
              <a:t>，</a:t>
            </a:r>
            <a:r>
              <a:rPr lang="en-US" altLang="zh-CN" sz="1600" dirty="0"/>
              <a:t>AD</a:t>
            </a:r>
            <a:r>
              <a:rPr lang="zh-CN" altLang="en-US" sz="1600" dirty="0"/>
              <a:t>占所有痴呆的</a:t>
            </a:r>
            <a:r>
              <a:rPr lang="en-US" altLang="zh-CN" sz="1600" dirty="0"/>
              <a:t>60%</a:t>
            </a:r>
            <a:r>
              <a:rPr lang="zh-CN" altLang="en-US" sz="1600" dirty="0"/>
              <a:t>以上，老年人每增长</a:t>
            </a:r>
            <a:r>
              <a:rPr lang="en-US" altLang="zh-CN" sz="1600" dirty="0"/>
              <a:t>5</a:t>
            </a:r>
            <a:r>
              <a:rPr lang="zh-CN" altLang="en-US" sz="1600" dirty="0"/>
              <a:t>岁，患病几率就增加</a:t>
            </a:r>
            <a:r>
              <a:rPr lang="en-US" altLang="zh-CN" sz="1600" dirty="0"/>
              <a:t>1</a:t>
            </a:r>
            <a:r>
              <a:rPr lang="zh-CN" altLang="en-US" sz="1600" dirty="0"/>
              <a:t>倍，</a:t>
            </a:r>
            <a:r>
              <a:rPr lang="en-US" altLang="zh-CN" sz="1600" dirty="0"/>
              <a:t>85</a:t>
            </a:r>
            <a:r>
              <a:rPr lang="zh-CN" altLang="en-US" sz="1600" dirty="0"/>
              <a:t>岁老年人患病率达到</a:t>
            </a:r>
            <a:r>
              <a:rPr lang="en-US" altLang="zh-CN" sz="1600" dirty="0"/>
              <a:t>48%</a:t>
            </a:r>
            <a:r>
              <a:rPr lang="zh-CN" altLang="en-US" sz="1600" dirty="0"/>
              <a:t>。本病起病隐匿，呈进行性恶化。</a:t>
            </a:r>
            <a:endParaRPr lang="zh-CN" altLang="en-US" sz="1600" dirty="0"/>
          </a:p>
        </p:txBody>
      </p:sp>
      <p:sp>
        <p:nvSpPr>
          <p:cNvPr id="9" name="内容占位符 2"/>
          <p:cNvSpPr txBox="1"/>
          <p:nvPr/>
        </p:nvSpPr>
        <p:spPr>
          <a:xfrm>
            <a:off x="3199812" y="2384274"/>
            <a:ext cx="5792376" cy="4473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2000" b="1" dirty="0" smtClean="0">
                <a:solidFill>
                  <a:srgbClr val="04708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【</a:t>
            </a:r>
            <a:r>
              <a:rPr lang="zh-CN" altLang="en-US" sz="2000" b="1" dirty="0" smtClean="0">
                <a:solidFill>
                  <a:srgbClr val="04708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例</a:t>
            </a:r>
            <a:r>
              <a:rPr lang="en-US" altLang="zh-CN" sz="2000" b="1" dirty="0" smtClean="0">
                <a:solidFill>
                  <a:srgbClr val="04708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】</a:t>
            </a:r>
            <a:r>
              <a:rPr lang="zh-CN" altLang="en-US" sz="2000" b="1" dirty="0" smtClean="0">
                <a:solidFill>
                  <a:srgbClr val="04708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阿尔兹海默症的治疗</a:t>
            </a:r>
            <a:endParaRPr lang="en-US" altLang="zh-CN" sz="2000" b="1" dirty="0" smtClean="0">
              <a:solidFill>
                <a:srgbClr val="04708A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234415" y="6472393"/>
            <a:ext cx="2641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一框式检索</a:t>
            </a:r>
            <a:r>
              <a:rPr lang="en-US" altLang="zh-CN" dirty="0" smtClean="0"/>
              <a:t>+</a:t>
            </a:r>
            <a:r>
              <a:rPr lang="zh-CN" altLang="en-US" dirty="0" smtClean="0"/>
              <a:t>二次检索</a:t>
            </a:r>
            <a:endParaRPr lang="zh-CN" altLang="en-US" dirty="0" smtClean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2920365"/>
            <a:ext cx="5741035" cy="34467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270" y="2994660"/>
            <a:ext cx="5985510" cy="347789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0155267" y="3511556"/>
            <a:ext cx="1028548" cy="2263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737610"/>
            <a:ext cx="5835015" cy="14008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900" y="2803525"/>
            <a:ext cx="6454140" cy="3680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121212"/>
                </a:solidFill>
                <a:latin typeface="+mn-ea"/>
              </a:rPr>
              <a:t>医学文献的查全与查准</a:t>
            </a:r>
            <a:r>
              <a:rPr lang="en-US" altLang="zh-CN" sz="2800" dirty="0">
                <a:solidFill>
                  <a:srgbClr val="121212"/>
                </a:solidFill>
                <a:latin typeface="+mn-ea"/>
              </a:rPr>
              <a:t>——</a:t>
            </a:r>
            <a:r>
              <a:rPr lang="zh-CN" altLang="en-US" sz="2800" dirty="0">
                <a:solidFill>
                  <a:srgbClr val="121212"/>
                </a:solidFill>
                <a:latin typeface="+mn-ea"/>
              </a:rPr>
              <a:t>高级</a:t>
            </a:r>
            <a:r>
              <a:rPr lang="zh-CN" altLang="en-US" sz="2800" dirty="0">
                <a:solidFill>
                  <a:srgbClr val="121212"/>
                </a:solidFill>
                <a:latin typeface="+mn-ea"/>
              </a:rPr>
              <a:t>检索</a:t>
            </a:r>
            <a:endParaRPr lang="zh-CN" altLang="en-US" sz="2800" dirty="0">
              <a:solidFill>
                <a:srgbClr val="121212"/>
              </a:solid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1067435"/>
            <a:ext cx="5716270" cy="561721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29310" y="3937000"/>
            <a:ext cx="4754245" cy="22161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424815" y="1252855"/>
            <a:ext cx="711835" cy="445770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940" y="969010"/>
            <a:ext cx="4436110" cy="2772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940" y="3937000"/>
            <a:ext cx="4255135" cy="2739390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V="1">
            <a:off x="1875155" y="2988945"/>
            <a:ext cx="4749165" cy="3246120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1755775" y="6035675"/>
            <a:ext cx="4868545" cy="552450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121212"/>
                </a:solidFill>
                <a:latin typeface="+mn-ea"/>
              </a:rPr>
              <a:t>万方医学网文献检索策略</a:t>
            </a:r>
            <a:r>
              <a:rPr lang="en-US" altLang="zh-CN" sz="2800" dirty="0" smtClean="0">
                <a:solidFill>
                  <a:srgbClr val="121212"/>
                </a:solidFill>
                <a:latin typeface="+mn-ea"/>
              </a:rPr>
              <a:t>——</a:t>
            </a:r>
            <a:r>
              <a:rPr lang="zh-CN" altLang="en-US" sz="2800" dirty="0" smtClean="0">
                <a:solidFill>
                  <a:srgbClr val="121212"/>
                </a:solidFill>
                <a:latin typeface="+mn-ea"/>
              </a:rPr>
              <a:t>高级检索</a:t>
            </a:r>
            <a:endParaRPr lang="zh-CN" altLang="en-US" sz="2800" dirty="0">
              <a:solidFill>
                <a:srgbClr val="121212"/>
              </a:solidFill>
              <a:latin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47841" y="1535890"/>
            <a:ext cx="1433001" cy="5193076"/>
            <a:chOff x="1026527" y="1281604"/>
            <a:chExt cx="1433001" cy="519307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6528" y="1281604"/>
              <a:ext cx="1433000" cy="334285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6527" y="4617537"/>
              <a:ext cx="1433001" cy="185714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/>
          <a:srcRect l="2225"/>
          <a:stretch>
            <a:fillRect/>
          </a:stretch>
        </p:blipFill>
        <p:spPr>
          <a:xfrm>
            <a:off x="2154370" y="1535890"/>
            <a:ext cx="1471270" cy="33809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327" y="1551159"/>
            <a:ext cx="1476190" cy="33238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pSp>
        <p:nvGrpSpPr>
          <p:cNvPr id="19" name="组合 18"/>
          <p:cNvGrpSpPr/>
          <p:nvPr/>
        </p:nvGrpSpPr>
        <p:grpSpPr>
          <a:xfrm>
            <a:off x="5586720" y="1535890"/>
            <a:ext cx="1457143" cy="5315186"/>
            <a:chOff x="7212536" y="1585555"/>
            <a:chExt cx="1457143" cy="5462041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22060" y="1585555"/>
              <a:ext cx="1447619" cy="334285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12536" y="4942834"/>
              <a:ext cx="1457143" cy="210476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7550" y="1524651"/>
            <a:ext cx="1466667" cy="33523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9485" y="1515125"/>
            <a:ext cx="1457143" cy="33619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43108" y="1545561"/>
            <a:ext cx="1457143" cy="33523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5199" y="1019156"/>
            <a:ext cx="752381" cy="4761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2604" y="1031128"/>
            <a:ext cx="809524" cy="49523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73446" y="1033380"/>
            <a:ext cx="780952" cy="50476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25716" y="1014330"/>
            <a:ext cx="761905" cy="48847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58939" y="998695"/>
            <a:ext cx="761905" cy="50625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96627" y="1023917"/>
            <a:ext cx="742857" cy="46666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15267" y="1019156"/>
            <a:ext cx="752381" cy="495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121212"/>
                </a:solidFill>
                <a:latin typeface="+mn-ea"/>
              </a:rPr>
              <a:t>医学文献的查全与查准</a:t>
            </a:r>
            <a:r>
              <a:rPr lang="en-US" altLang="zh-CN" sz="2800" dirty="0">
                <a:solidFill>
                  <a:srgbClr val="121212"/>
                </a:solidFill>
                <a:latin typeface="+mn-ea"/>
              </a:rPr>
              <a:t>——</a:t>
            </a:r>
            <a:r>
              <a:rPr lang="zh-CN" altLang="en-US" sz="2800" dirty="0">
                <a:solidFill>
                  <a:srgbClr val="121212"/>
                </a:solidFill>
                <a:latin typeface="+mn-ea"/>
              </a:rPr>
              <a:t>主题词方法</a:t>
            </a:r>
            <a:endParaRPr lang="zh-CN" altLang="en-US" sz="2800" dirty="0">
              <a:solidFill>
                <a:srgbClr val="121212"/>
              </a:solidFill>
              <a:latin typeface="+mn-ea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506144" y="1244277"/>
            <a:ext cx="6057104" cy="4885641"/>
            <a:chOff x="509450" y="1271080"/>
            <a:chExt cx="6057104" cy="4885641"/>
          </a:xfrm>
        </p:grpSpPr>
        <p:grpSp>
          <p:nvGrpSpPr>
            <p:cNvPr id="33" name="组合 32"/>
            <p:cNvGrpSpPr/>
            <p:nvPr/>
          </p:nvGrpSpPr>
          <p:grpSpPr>
            <a:xfrm>
              <a:off x="550500" y="1271080"/>
              <a:ext cx="6016054" cy="1275041"/>
              <a:chOff x="576312" y="1200247"/>
              <a:chExt cx="7018954" cy="1643065"/>
            </a:xfrm>
          </p:grpSpPr>
          <p:pic>
            <p:nvPicPr>
              <p:cNvPr id="36" name="图片 3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6312" y="1305734"/>
                <a:ext cx="6334567" cy="1537578"/>
              </a:xfrm>
              <a:prstGeom prst="rect">
                <a:avLst/>
              </a:prstGeom>
            </p:spPr>
          </p:pic>
          <p:sp>
            <p:nvSpPr>
              <p:cNvPr id="37" name="圆角矩形 36"/>
              <p:cNvSpPr/>
              <p:nvPr/>
            </p:nvSpPr>
            <p:spPr>
              <a:xfrm>
                <a:off x="6308333" y="2234504"/>
                <a:ext cx="602546" cy="205483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圆角矩形标注 37"/>
              <p:cNvSpPr/>
              <p:nvPr/>
            </p:nvSpPr>
            <p:spPr>
              <a:xfrm>
                <a:off x="6308333" y="1200247"/>
                <a:ext cx="1286933" cy="424352"/>
              </a:xfrm>
              <a:prstGeom prst="wedgeRoundRectCallout">
                <a:avLst>
                  <a:gd name="adj1" fmla="val -21855"/>
                  <a:gd name="adj2" fmla="val 183443"/>
                  <a:gd name="adj3" fmla="val 16667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dirty="0" smtClean="0">
                    <a:solidFill>
                      <a:schemeClr val="tx1"/>
                    </a:solidFill>
                  </a:rPr>
                  <a:t>高级检索</a:t>
                </a:r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450" y="3639153"/>
              <a:ext cx="5508795" cy="2517568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781" y="2543285"/>
              <a:ext cx="5508795" cy="1057417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6981825" y="1244277"/>
            <a:ext cx="4427564" cy="2640235"/>
            <a:chOff x="6699146" y="1116952"/>
            <a:chExt cx="5069654" cy="3187697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99146" y="1116952"/>
              <a:ext cx="5069654" cy="3187697"/>
            </a:xfrm>
            <a:prstGeom prst="rect">
              <a:avLst/>
            </a:prstGeom>
          </p:spPr>
        </p:pic>
        <p:sp>
          <p:nvSpPr>
            <p:cNvPr id="41" name="圆角矩形 40"/>
            <p:cNvSpPr/>
            <p:nvPr/>
          </p:nvSpPr>
          <p:spPr>
            <a:xfrm>
              <a:off x="7336749" y="1228389"/>
              <a:ext cx="3368351" cy="23326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7172278" y="2437044"/>
              <a:ext cx="2198060" cy="23326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圆角矩形 42"/>
            <p:cNvSpPr/>
            <p:nvPr/>
          </p:nvSpPr>
          <p:spPr>
            <a:xfrm>
              <a:off x="7505748" y="2932868"/>
              <a:ext cx="3910672" cy="1371781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4" name="图片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1825" y="4034905"/>
            <a:ext cx="4427564" cy="2628415"/>
          </a:xfrm>
          <a:prstGeom prst="rect">
            <a:avLst/>
          </a:prstGeom>
        </p:spPr>
      </p:pic>
      <p:sp>
        <p:nvSpPr>
          <p:cNvPr id="45" name="圆角矩形 44"/>
          <p:cNvSpPr/>
          <p:nvPr/>
        </p:nvSpPr>
        <p:spPr>
          <a:xfrm>
            <a:off x="6981825" y="4221834"/>
            <a:ext cx="866305" cy="178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121212"/>
                </a:solidFill>
                <a:latin typeface="+mn-ea"/>
              </a:rPr>
              <a:t>医学文献的查全与查准</a:t>
            </a:r>
            <a:r>
              <a:rPr lang="en-US" altLang="zh-CN" sz="2800" dirty="0" smtClean="0">
                <a:solidFill>
                  <a:srgbClr val="121212"/>
                </a:solidFill>
                <a:latin typeface="+mn-ea"/>
              </a:rPr>
              <a:t>——</a:t>
            </a:r>
            <a:r>
              <a:rPr lang="zh-CN" altLang="en-US" sz="2800" dirty="0">
                <a:solidFill>
                  <a:srgbClr val="121212"/>
                </a:solidFill>
                <a:latin typeface="+mn-ea"/>
              </a:rPr>
              <a:t>同义词</a:t>
            </a:r>
            <a:r>
              <a:rPr lang="zh-CN" altLang="en-US" sz="2800" dirty="0" smtClean="0">
                <a:solidFill>
                  <a:srgbClr val="121212"/>
                </a:solidFill>
                <a:latin typeface="+mn-ea"/>
              </a:rPr>
              <a:t>方法</a:t>
            </a:r>
            <a:endParaRPr lang="zh-CN" altLang="en-US" sz="2800" dirty="0">
              <a:solidFill>
                <a:srgbClr val="121212"/>
              </a:solidFill>
              <a:latin typeface="+mn-ea"/>
            </a:endParaRPr>
          </a:p>
        </p:txBody>
      </p:sp>
      <p:sp>
        <p:nvSpPr>
          <p:cNvPr id="18" name="内容占位符 2"/>
          <p:cNvSpPr txBox="1"/>
          <p:nvPr/>
        </p:nvSpPr>
        <p:spPr>
          <a:xfrm>
            <a:off x="301564" y="1323250"/>
            <a:ext cx="4659334" cy="369212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70000"/>
              </a:lnSpc>
            </a:pPr>
            <a:r>
              <a:rPr lang="en-US" altLang="zh-CN" sz="1600" b="1" dirty="0" smtClean="0">
                <a:solidFill>
                  <a:srgbClr val="04708A"/>
                </a:solidFill>
                <a:latin typeface="+mn-ea"/>
              </a:rPr>
              <a:t>【</a:t>
            </a:r>
            <a:r>
              <a:rPr lang="zh-CN" altLang="en-US" sz="1600" b="1" dirty="0" smtClean="0">
                <a:solidFill>
                  <a:srgbClr val="04708A"/>
                </a:solidFill>
                <a:latin typeface="+mn-ea"/>
              </a:rPr>
              <a:t>例</a:t>
            </a:r>
            <a:r>
              <a:rPr lang="en-US" altLang="zh-CN" sz="1600" b="1" dirty="0" smtClean="0">
                <a:solidFill>
                  <a:srgbClr val="04708A"/>
                </a:solidFill>
                <a:latin typeface="+mn-ea"/>
              </a:rPr>
              <a:t>】</a:t>
            </a:r>
            <a:r>
              <a:rPr lang="zh-CN" altLang="en-US" sz="1600" b="1" dirty="0" smtClean="0">
                <a:solidFill>
                  <a:srgbClr val="04708A"/>
                </a:solidFill>
                <a:latin typeface="+mn-ea"/>
              </a:rPr>
              <a:t>阿尔兹海默症的治疗（</a:t>
            </a:r>
            <a:r>
              <a:rPr lang="en-US" altLang="zh-CN" sz="1600" b="1" dirty="0" smtClean="0">
                <a:solidFill>
                  <a:srgbClr val="04708A"/>
                </a:solidFill>
                <a:latin typeface="+mn-ea"/>
              </a:rPr>
              <a:t>2019</a:t>
            </a:r>
            <a:r>
              <a:rPr lang="zh-CN" altLang="en-US" sz="1600" b="1" dirty="0" smtClean="0">
                <a:solidFill>
                  <a:srgbClr val="04708A"/>
                </a:solidFill>
                <a:latin typeface="+mn-ea"/>
              </a:rPr>
              <a:t>年以来）</a:t>
            </a:r>
            <a:endParaRPr lang="en-US" altLang="zh-CN" sz="1600" b="1" dirty="0" smtClean="0">
              <a:solidFill>
                <a:srgbClr val="04708A"/>
              </a:solidFill>
              <a:latin typeface="+mn-ea"/>
            </a:endParaRPr>
          </a:p>
          <a:p>
            <a:pPr marL="539750" indent="-285750" algn="l">
              <a:lnSpc>
                <a:spcPct val="170000"/>
              </a:lnSpc>
              <a:buSzPct val="90000"/>
              <a:buFont typeface="Wingdings" panose="05000000000000000000" pitchFamily="2" charset="2"/>
              <a:buChar char="p"/>
            </a:pPr>
            <a:r>
              <a:rPr lang="zh-CN" altLang="en-US" sz="1400" dirty="0" smtClean="0">
                <a:solidFill>
                  <a:schemeClr val="tx1"/>
                </a:solidFill>
                <a:latin typeface="+mn-ea"/>
              </a:rPr>
              <a:t>同义词之间逻辑“或”连接，</a:t>
            </a:r>
            <a:r>
              <a:rPr lang="en-US" altLang="zh-CN" sz="1400" dirty="0" smtClean="0">
                <a:solidFill>
                  <a:schemeClr val="tx1"/>
                </a:solidFill>
                <a:latin typeface="+mn-ea"/>
              </a:rPr>
              <a:t>OR</a:t>
            </a:r>
            <a:r>
              <a:rPr lang="zh-CN" altLang="en-US" sz="1400" dirty="0" smtClean="0">
                <a:solidFill>
                  <a:srgbClr val="C00000"/>
                </a:solidFill>
                <a:latin typeface="+mn-ea"/>
              </a:rPr>
              <a:t>必须大写</a:t>
            </a:r>
            <a:endParaRPr lang="en-US" altLang="zh-CN" sz="1400" dirty="0" smtClean="0">
              <a:solidFill>
                <a:srgbClr val="C00000"/>
              </a:solidFill>
              <a:latin typeface="+mn-ea"/>
            </a:endParaRPr>
          </a:p>
          <a:p>
            <a:pPr marL="539750" indent="-285750" algn="l">
              <a:lnSpc>
                <a:spcPct val="170000"/>
              </a:lnSpc>
              <a:buSzPct val="90000"/>
              <a:buFont typeface="Wingdings" panose="05000000000000000000" pitchFamily="2" charset="2"/>
              <a:buChar char="p"/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核心</a:t>
            </a:r>
            <a:r>
              <a:rPr lang="zh-CN" altLang="en-US" sz="1400" dirty="0" smtClean="0">
                <a:solidFill>
                  <a:schemeClr val="tx1"/>
                </a:solidFill>
                <a:latin typeface="+mn-ea"/>
              </a:rPr>
              <a:t>概念</a:t>
            </a:r>
            <a:r>
              <a:rPr lang="zh-CN" altLang="en-US" sz="1400" dirty="0" smtClean="0">
                <a:solidFill>
                  <a:srgbClr val="C00000"/>
                </a:solidFill>
                <a:latin typeface="+mn-ea"/>
              </a:rPr>
              <a:t>限定主题</a:t>
            </a:r>
            <a:endParaRPr lang="en-US" altLang="zh-CN" sz="1400" dirty="0" smtClean="0">
              <a:solidFill>
                <a:srgbClr val="C00000"/>
              </a:solidFill>
              <a:latin typeface="+mn-ea"/>
            </a:endParaRPr>
          </a:p>
          <a:p>
            <a:pPr marL="539750" algn="l">
              <a:lnSpc>
                <a:spcPct val="17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+mn-ea"/>
              </a:rPr>
              <a:t>主题</a:t>
            </a:r>
            <a:r>
              <a:rPr lang="en-US" altLang="zh-CN" sz="1200" dirty="0" smtClean="0">
                <a:solidFill>
                  <a:schemeClr val="tx1"/>
                </a:solidFill>
                <a:latin typeface="+mn-ea"/>
              </a:rPr>
              <a:t>=</a:t>
            </a:r>
            <a:r>
              <a:rPr lang="zh-CN" altLang="en-US" sz="1200" dirty="0" smtClean="0">
                <a:solidFill>
                  <a:schemeClr val="tx1"/>
                </a:solidFill>
                <a:latin typeface="+mn-ea"/>
              </a:rPr>
              <a:t>阿尔茨海默病 </a:t>
            </a:r>
            <a:r>
              <a:rPr lang="en-US" altLang="zh-CN" sz="1200" dirty="0" smtClean="0">
                <a:solidFill>
                  <a:schemeClr val="tx1"/>
                </a:solidFill>
                <a:latin typeface="+mn-ea"/>
              </a:rPr>
              <a:t>OR </a:t>
            </a:r>
            <a:r>
              <a:rPr lang="zh-CN" altLang="en-US" sz="1200" dirty="0" smtClean="0">
                <a:solidFill>
                  <a:schemeClr val="tx1"/>
                </a:solidFill>
                <a:latin typeface="+mn-ea"/>
              </a:rPr>
              <a:t>阿尔兹海默病 </a:t>
            </a:r>
            <a:r>
              <a:rPr lang="en-US" altLang="zh-CN" sz="1200" dirty="0" smtClean="0">
                <a:solidFill>
                  <a:schemeClr val="tx1"/>
                </a:solidFill>
                <a:latin typeface="+mn-ea"/>
              </a:rPr>
              <a:t>OR </a:t>
            </a:r>
            <a:r>
              <a:rPr lang="zh-CN" altLang="en-US" sz="1200" dirty="0" smtClean="0">
                <a:solidFill>
                  <a:schemeClr val="tx1"/>
                </a:solidFill>
                <a:latin typeface="+mn-ea"/>
              </a:rPr>
              <a:t>阿尔茨海默症 </a:t>
            </a:r>
            <a:r>
              <a:rPr lang="en-US" altLang="zh-CN" sz="1200" dirty="0" smtClean="0">
                <a:solidFill>
                  <a:schemeClr val="tx1"/>
                </a:solidFill>
                <a:latin typeface="+mn-ea"/>
              </a:rPr>
              <a:t>OR </a:t>
            </a:r>
            <a:r>
              <a:rPr lang="zh-CN" altLang="en-US" sz="1200" dirty="0" smtClean="0">
                <a:solidFill>
                  <a:schemeClr val="tx1"/>
                </a:solidFill>
                <a:latin typeface="+mn-ea"/>
              </a:rPr>
              <a:t>阿尔兹海默症</a:t>
            </a:r>
            <a:endParaRPr lang="en-US" altLang="zh-CN" sz="1200" dirty="0" smtClean="0">
              <a:solidFill>
                <a:schemeClr val="tx1"/>
              </a:solidFill>
              <a:latin typeface="+mn-ea"/>
            </a:endParaRPr>
          </a:p>
          <a:p>
            <a:pPr marL="539750" indent="-285750" algn="l">
              <a:lnSpc>
                <a:spcPct val="170000"/>
              </a:lnSpc>
              <a:buSzPct val="90000"/>
              <a:buFont typeface="Wingdings" panose="05000000000000000000" pitchFamily="2" charset="2"/>
              <a:buChar char="p"/>
            </a:pPr>
            <a:r>
              <a:rPr lang="zh-CN" altLang="en-US" sz="1400" dirty="0" smtClean="0">
                <a:solidFill>
                  <a:schemeClr val="tx1"/>
                </a:solidFill>
                <a:latin typeface="+mn-ea"/>
              </a:rPr>
              <a:t>同义词、子概念多，难以枚举的，限定</a:t>
            </a:r>
            <a:r>
              <a:rPr lang="zh-CN" altLang="en-US" sz="1400" dirty="0" smtClean="0">
                <a:solidFill>
                  <a:srgbClr val="FF0000"/>
                </a:solidFill>
                <a:latin typeface="+mn-ea"/>
              </a:rPr>
              <a:t>主题</a:t>
            </a:r>
            <a:r>
              <a:rPr lang="zh-CN" altLang="en-US" sz="1400" dirty="0" smtClean="0">
                <a:solidFill>
                  <a:schemeClr val="tx1"/>
                </a:solidFill>
                <a:latin typeface="+mn-ea"/>
              </a:rPr>
              <a:t>查全</a:t>
            </a:r>
            <a:endParaRPr lang="en-US" altLang="zh-CN" sz="1400" dirty="0" smtClean="0">
              <a:solidFill>
                <a:srgbClr val="C00000"/>
              </a:solidFill>
              <a:latin typeface="+mn-ea"/>
            </a:endParaRPr>
          </a:p>
          <a:p>
            <a:pPr marL="539750" algn="l">
              <a:lnSpc>
                <a:spcPct val="170000"/>
              </a:lnSpc>
              <a:buSzPct val="90000"/>
            </a:pPr>
            <a:r>
              <a:rPr lang="zh-CN" altLang="en-US" sz="1200" dirty="0" smtClean="0">
                <a:solidFill>
                  <a:schemeClr val="tx1"/>
                </a:solidFill>
                <a:latin typeface="+mn-ea"/>
              </a:rPr>
              <a:t>主题</a:t>
            </a:r>
            <a:r>
              <a:rPr lang="en-US" altLang="zh-CN" sz="1200" dirty="0" smtClean="0">
                <a:solidFill>
                  <a:schemeClr val="tx1"/>
                </a:solidFill>
                <a:latin typeface="+mn-ea"/>
              </a:rPr>
              <a:t>=</a:t>
            </a:r>
            <a:r>
              <a:rPr lang="zh-CN" altLang="en-US" sz="1200" dirty="0" smtClean="0">
                <a:solidFill>
                  <a:schemeClr val="tx1"/>
                </a:solidFill>
                <a:latin typeface="+mn-ea"/>
              </a:rPr>
              <a:t>治疗</a:t>
            </a:r>
            <a:endParaRPr lang="en-US" altLang="zh-CN" sz="1200" dirty="0" smtClean="0">
              <a:solidFill>
                <a:schemeClr val="tx1"/>
              </a:solidFill>
              <a:latin typeface="+mn-ea"/>
            </a:endParaRPr>
          </a:p>
          <a:p>
            <a:pPr marL="539750" indent="-285750" algn="l">
              <a:lnSpc>
                <a:spcPct val="170000"/>
              </a:lnSpc>
              <a:buSzPct val="90000"/>
              <a:buFont typeface="Wingdings" panose="05000000000000000000" pitchFamily="2" charset="2"/>
              <a:buChar char="p"/>
            </a:pPr>
            <a:r>
              <a:rPr lang="zh-CN" altLang="en-US" sz="1400" dirty="0" smtClean="0">
                <a:solidFill>
                  <a:schemeClr val="tx1"/>
                </a:solidFill>
                <a:latin typeface="+mn-ea"/>
              </a:rPr>
              <a:t>比较：限定</a:t>
            </a:r>
            <a:r>
              <a:rPr lang="zh-CN" altLang="en-US" sz="1400" dirty="0" smtClean="0">
                <a:solidFill>
                  <a:srgbClr val="C00000"/>
                </a:solidFill>
                <a:latin typeface="+mn-ea"/>
              </a:rPr>
              <a:t>摘要或关键词</a:t>
            </a:r>
            <a:endParaRPr lang="en-US" altLang="zh-CN" sz="1400" dirty="0" smtClean="0">
              <a:solidFill>
                <a:srgbClr val="C00000"/>
              </a:solidFill>
              <a:latin typeface="+mn-ea"/>
            </a:endParaRPr>
          </a:p>
          <a:p>
            <a:pPr marL="539750" algn="l">
              <a:lnSpc>
                <a:spcPct val="170000"/>
              </a:lnSpc>
              <a:buSzPct val="90000"/>
            </a:pPr>
            <a:r>
              <a:rPr lang="zh-CN" altLang="en-US" sz="1200" dirty="0" smtClean="0">
                <a:solidFill>
                  <a:schemeClr val="tx1"/>
                </a:solidFill>
                <a:latin typeface="+mn-ea"/>
              </a:rPr>
              <a:t>摘要</a:t>
            </a:r>
            <a:r>
              <a:rPr lang="en-US" altLang="zh-CN" sz="1200" dirty="0" smtClean="0">
                <a:solidFill>
                  <a:schemeClr val="tx1"/>
                </a:solidFill>
                <a:latin typeface="+mn-ea"/>
              </a:rPr>
              <a:t>=</a:t>
            </a:r>
            <a:r>
              <a:rPr lang="zh-CN" altLang="en-US" sz="1200" dirty="0" smtClean="0">
                <a:solidFill>
                  <a:schemeClr val="tx1"/>
                </a:solidFill>
                <a:latin typeface="+mn-ea"/>
              </a:rPr>
              <a:t>治疗</a:t>
            </a:r>
            <a:r>
              <a:rPr lang="en-US" altLang="zh-CN" sz="1200" dirty="0" smtClean="0">
                <a:solidFill>
                  <a:schemeClr val="tx1"/>
                </a:solidFill>
                <a:latin typeface="+mn-ea"/>
              </a:rPr>
              <a:t>    </a:t>
            </a:r>
            <a:r>
              <a:rPr lang="zh-CN" altLang="en-US" sz="1200" dirty="0" smtClean="0">
                <a:solidFill>
                  <a:schemeClr val="tx1"/>
                </a:solidFill>
                <a:latin typeface="+mn-ea"/>
              </a:rPr>
              <a:t>关键词</a:t>
            </a:r>
            <a:r>
              <a:rPr lang="en-US" altLang="zh-CN" sz="1200" dirty="0" smtClean="0">
                <a:solidFill>
                  <a:schemeClr val="tx1"/>
                </a:solidFill>
                <a:latin typeface="+mn-ea"/>
              </a:rPr>
              <a:t>=</a:t>
            </a:r>
            <a:r>
              <a:rPr lang="zh-CN" altLang="en-US" sz="1200" dirty="0" smtClean="0">
                <a:solidFill>
                  <a:schemeClr val="tx1"/>
                </a:solidFill>
                <a:latin typeface="+mn-ea"/>
              </a:rPr>
              <a:t>治疗</a:t>
            </a:r>
            <a:endParaRPr lang="zh-CN" altLang="en-US" sz="1200" dirty="0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18936" y="5761345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主题字段：包含</a:t>
            </a:r>
            <a:r>
              <a:rPr lang="zh-CN" altLang="zh-CN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题名</a:t>
            </a:r>
            <a:r>
              <a:rPr lang="zh-CN" altLang="zh-CN" dirty="0">
                <a:solidFill>
                  <a:srgbClr val="000000"/>
                </a:solidFill>
                <a:cs typeface="Times New Roman" panose="02020603050405020304" pitchFamily="18" charset="0"/>
              </a:rPr>
              <a:t>、关键词、摘要、主题词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245" y="1096645"/>
            <a:ext cx="5421630" cy="1679575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6195060" y="1164590"/>
            <a:ext cx="4958715" cy="5067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150" y="3041015"/>
            <a:ext cx="5768975" cy="179070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6151245" y="3098165"/>
            <a:ext cx="5072380" cy="5708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175" y="4920615"/>
            <a:ext cx="5876925" cy="1832610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>
          <a:xfrm>
            <a:off x="6026150" y="4958715"/>
            <a:ext cx="5135880" cy="5702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121212"/>
                </a:solidFill>
                <a:latin typeface="+mn-ea"/>
              </a:rPr>
              <a:t>限定主题与限定</a:t>
            </a:r>
            <a:r>
              <a:rPr lang="zh-CN" altLang="en-US" sz="2800" dirty="0">
                <a:solidFill>
                  <a:srgbClr val="121212"/>
                </a:solidFill>
                <a:latin typeface="+mn-ea"/>
              </a:rPr>
              <a:t>摘要、关键词的检索结果</a:t>
            </a:r>
            <a:r>
              <a:rPr lang="zh-CN" altLang="en-US" sz="2800" dirty="0" smtClean="0">
                <a:solidFill>
                  <a:srgbClr val="121212"/>
                </a:solidFill>
                <a:latin typeface="+mn-ea"/>
              </a:rPr>
              <a:t>比较</a:t>
            </a:r>
            <a:endParaRPr lang="zh-CN" altLang="en-US" sz="2800" dirty="0">
              <a:solidFill>
                <a:srgbClr val="121212"/>
              </a:solidFill>
              <a:latin typeface="+mn-ea"/>
            </a:endParaRPr>
          </a:p>
        </p:txBody>
      </p:sp>
      <p:sp>
        <p:nvSpPr>
          <p:cNvPr id="10" name="内容占位符 2"/>
          <p:cNvSpPr txBox="1"/>
          <p:nvPr/>
        </p:nvSpPr>
        <p:spPr>
          <a:xfrm>
            <a:off x="2142371" y="1178108"/>
            <a:ext cx="7907258" cy="42666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altLang="zh-CN" sz="2000" b="1" dirty="0" smtClean="0">
                <a:solidFill>
                  <a:srgbClr val="04708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【</a:t>
            </a:r>
            <a:r>
              <a:rPr lang="zh-CN" altLang="en-US" sz="2000" b="1" dirty="0" smtClean="0">
                <a:solidFill>
                  <a:srgbClr val="04708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例</a:t>
            </a:r>
            <a:r>
              <a:rPr lang="en-US" altLang="zh-CN" sz="2000" b="1" dirty="0" smtClean="0">
                <a:solidFill>
                  <a:srgbClr val="04708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】</a:t>
            </a:r>
            <a:r>
              <a:rPr lang="zh-CN" altLang="en-US" sz="2000" b="1" dirty="0" smtClean="0">
                <a:solidFill>
                  <a:srgbClr val="04708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阿尔兹海默症的治疗（</a:t>
            </a:r>
            <a:r>
              <a:rPr lang="en-US" altLang="zh-CN" sz="2000" b="1" dirty="0" smtClean="0">
                <a:solidFill>
                  <a:srgbClr val="04708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2019</a:t>
            </a:r>
            <a:r>
              <a:rPr lang="zh-CN" altLang="en-US" sz="2000" b="1" dirty="0" smtClean="0">
                <a:solidFill>
                  <a:srgbClr val="04708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年以来）</a:t>
            </a:r>
            <a:endParaRPr lang="en-US" altLang="zh-CN" sz="2000" b="1" dirty="0" smtClean="0">
              <a:solidFill>
                <a:srgbClr val="04708A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2" name="虚尾箭头 11"/>
          <p:cNvSpPr/>
          <p:nvPr/>
        </p:nvSpPr>
        <p:spPr>
          <a:xfrm>
            <a:off x="576313" y="1744842"/>
            <a:ext cx="1094926" cy="447332"/>
          </a:xfrm>
          <a:prstGeom prst="stripedRightArrow">
            <a:avLst/>
          </a:prstGeom>
          <a:solidFill>
            <a:srgbClr val="228E3C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 smtClean="0"/>
              <a:t>限定主题</a:t>
            </a:r>
            <a:endParaRPr kumimoji="1"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0" y="1744980"/>
            <a:ext cx="8200390" cy="440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121212"/>
                </a:solidFill>
                <a:latin typeface="+mn-ea"/>
              </a:rPr>
              <a:t>限定摘要与限定关键词的检索结果</a:t>
            </a:r>
            <a:r>
              <a:rPr lang="zh-CN" altLang="en-US" sz="2800" dirty="0" smtClean="0">
                <a:solidFill>
                  <a:srgbClr val="121212"/>
                </a:solidFill>
                <a:latin typeface="+mn-ea"/>
              </a:rPr>
              <a:t>比较</a:t>
            </a:r>
            <a:endParaRPr lang="zh-CN" altLang="en-US" sz="2800" dirty="0">
              <a:solidFill>
                <a:srgbClr val="121212"/>
              </a:solidFill>
              <a:latin typeface="+mn-ea"/>
            </a:endParaRPr>
          </a:p>
        </p:txBody>
      </p:sp>
      <p:sp>
        <p:nvSpPr>
          <p:cNvPr id="10" name="内容占位符 2"/>
          <p:cNvSpPr txBox="1"/>
          <p:nvPr/>
        </p:nvSpPr>
        <p:spPr>
          <a:xfrm>
            <a:off x="2142371" y="1178108"/>
            <a:ext cx="7907258" cy="42666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altLang="zh-CN" sz="2000" b="1" dirty="0" smtClean="0">
                <a:solidFill>
                  <a:srgbClr val="04708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【</a:t>
            </a:r>
            <a:r>
              <a:rPr lang="zh-CN" altLang="en-US" sz="2000" b="1" dirty="0" smtClean="0">
                <a:solidFill>
                  <a:srgbClr val="04708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例</a:t>
            </a:r>
            <a:r>
              <a:rPr lang="en-US" altLang="zh-CN" sz="2000" b="1" dirty="0" smtClean="0">
                <a:solidFill>
                  <a:srgbClr val="04708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】</a:t>
            </a:r>
            <a:r>
              <a:rPr lang="zh-CN" altLang="en-US" sz="2000" b="1" dirty="0" smtClean="0">
                <a:solidFill>
                  <a:srgbClr val="04708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阿尔兹海默症的治疗（</a:t>
            </a:r>
            <a:r>
              <a:rPr lang="en-US" altLang="zh-CN" sz="2000" b="1" dirty="0" smtClean="0">
                <a:solidFill>
                  <a:srgbClr val="04708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2019</a:t>
            </a:r>
            <a:r>
              <a:rPr lang="zh-CN" altLang="en-US" sz="2000" b="1" dirty="0" smtClean="0">
                <a:solidFill>
                  <a:srgbClr val="04708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年以来）</a:t>
            </a:r>
            <a:endParaRPr lang="en-US" altLang="zh-CN" sz="2000" b="1" dirty="0" smtClean="0">
              <a:solidFill>
                <a:srgbClr val="04708A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1" name="虚尾箭头 10"/>
          <p:cNvSpPr/>
          <p:nvPr/>
        </p:nvSpPr>
        <p:spPr>
          <a:xfrm>
            <a:off x="6112553" y="1785482"/>
            <a:ext cx="1304612" cy="447332"/>
          </a:xfrm>
          <a:prstGeom prst="stripedRightArrow">
            <a:avLst/>
          </a:prstGeom>
          <a:solidFill>
            <a:srgbClr val="228E3C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 smtClean="0"/>
              <a:t>限定关键词</a:t>
            </a:r>
            <a:endParaRPr kumimoji="1" lang="zh-CN" altLang="en-US" sz="1400" dirty="0"/>
          </a:p>
        </p:txBody>
      </p:sp>
      <p:sp>
        <p:nvSpPr>
          <p:cNvPr id="12" name="虚尾箭头 11"/>
          <p:cNvSpPr/>
          <p:nvPr/>
        </p:nvSpPr>
        <p:spPr>
          <a:xfrm>
            <a:off x="208648" y="1785482"/>
            <a:ext cx="1094926" cy="447332"/>
          </a:xfrm>
          <a:prstGeom prst="stripedRightArrow">
            <a:avLst/>
          </a:prstGeom>
          <a:solidFill>
            <a:srgbClr val="228E3C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 smtClean="0"/>
              <a:t>限定摘要</a:t>
            </a:r>
            <a:endParaRPr kumimoji="1" lang="zh-CN" altLang="en-US" sz="1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" y="2387600"/>
            <a:ext cx="5862955" cy="30257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10" y="2292985"/>
            <a:ext cx="5942330" cy="3120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33715"/>
            <a:ext cx="9018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121212"/>
                </a:solidFill>
                <a:latin typeface="+mn-ea"/>
              </a:rPr>
              <a:t>检索策略的制定</a:t>
            </a:r>
            <a:r>
              <a:rPr lang="en-US" altLang="zh-CN" sz="2800" dirty="0">
                <a:solidFill>
                  <a:srgbClr val="121212"/>
                </a:solidFill>
                <a:latin typeface="+mn-ea"/>
              </a:rPr>
              <a:t>——</a:t>
            </a:r>
            <a:r>
              <a:rPr lang="zh-CN" altLang="en-US" sz="2800" dirty="0">
                <a:solidFill>
                  <a:srgbClr val="121212"/>
                </a:solidFill>
                <a:latin typeface="+mn-ea"/>
              </a:rPr>
              <a:t>综合应用</a:t>
            </a:r>
            <a:endParaRPr lang="zh-CN" altLang="en-US" sz="2800" dirty="0">
              <a:solidFill>
                <a:srgbClr val="121212"/>
              </a:solidFill>
              <a:latin typeface="+mn-ea"/>
            </a:endParaRPr>
          </a:p>
        </p:txBody>
      </p:sp>
      <p:sp>
        <p:nvSpPr>
          <p:cNvPr id="9" name="内容占位符 2"/>
          <p:cNvSpPr txBox="1"/>
          <p:nvPr/>
        </p:nvSpPr>
        <p:spPr>
          <a:xfrm>
            <a:off x="1957438" y="1085420"/>
            <a:ext cx="7861584" cy="108097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2000" b="1" dirty="0" smtClean="0">
                <a:solidFill>
                  <a:srgbClr val="04708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【</a:t>
            </a:r>
            <a:r>
              <a:rPr lang="zh-CN" altLang="en-US" sz="2000" b="1" dirty="0" smtClean="0">
                <a:solidFill>
                  <a:srgbClr val="04708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例</a:t>
            </a:r>
            <a:r>
              <a:rPr lang="en-US" altLang="zh-CN" sz="2000" b="1" dirty="0" smtClean="0">
                <a:solidFill>
                  <a:srgbClr val="04708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】</a:t>
            </a:r>
            <a:r>
              <a:rPr lang="zh-CN" altLang="en-US" sz="2000" b="1" dirty="0" smtClean="0">
                <a:solidFill>
                  <a:srgbClr val="04708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阿尔兹海默症脑刺激治疗（</a:t>
            </a:r>
            <a:r>
              <a:rPr lang="en-US" altLang="zh-CN" sz="2000" b="1" dirty="0" smtClean="0">
                <a:solidFill>
                  <a:srgbClr val="04708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2019</a:t>
            </a:r>
            <a:r>
              <a:rPr lang="zh-CN" altLang="en-US" sz="2000" b="1" dirty="0" smtClean="0">
                <a:solidFill>
                  <a:srgbClr val="04708A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年以来）</a:t>
            </a:r>
            <a:endParaRPr lang="en-US" altLang="zh-CN" sz="2000" b="1" dirty="0" smtClean="0">
              <a:solidFill>
                <a:srgbClr val="04708A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marL="88900">
              <a:lnSpc>
                <a:spcPct val="11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主题</a:t>
            </a:r>
            <a:r>
              <a:rPr lang="en-US" altLang="zh-CN" sz="1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=</a:t>
            </a:r>
            <a:r>
              <a:rPr lang="zh-CN" altLang="en-US" sz="16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阿尔茨海默病 </a:t>
            </a:r>
            <a:r>
              <a:rPr lang="en-US" altLang="zh-CN" sz="16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OR </a:t>
            </a:r>
            <a:r>
              <a:rPr lang="zh-CN" altLang="en-US" sz="16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阿尔兹海默</a:t>
            </a:r>
            <a:r>
              <a:rPr lang="zh-CN" altLang="en-US" sz="1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病 </a:t>
            </a:r>
            <a:r>
              <a:rPr lang="en-US" altLang="zh-CN" sz="16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OR </a:t>
            </a:r>
            <a:r>
              <a:rPr lang="zh-CN" altLang="en-US" sz="16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阿尔茨海默症 </a:t>
            </a:r>
            <a:r>
              <a:rPr lang="en-US" altLang="zh-CN" sz="16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OR </a:t>
            </a:r>
            <a:r>
              <a:rPr lang="zh-CN" altLang="en-US" sz="16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阿尔兹海默</a:t>
            </a:r>
            <a:r>
              <a:rPr lang="zh-CN" altLang="en-US" sz="1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症</a:t>
            </a:r>
            <a:r>
              <a:rPr lang="en-US" altLang="zh-CN" sz="1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OR </a:t>
            </a:r>
            <a:r>
              <a:rPr lang="zh-CN" altLang="en-US" sz="1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老年痴呆</a:t>
            </a:r>
            <a:r>
              <a:rPr lang="en-US" altLang="zh-CN" sz="1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OR </a:t>
            </a:r>
            <a:r>
              <a:rPr lang="zh-CN" altLang="en-US" sz="1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老年性痴呆</a:t>
            </a:r>
            <a:r>
              <a:rPr lang="en-US" altLang="zh-CN" sz="1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OR AD</a:t>
            </a:r>
            <a:endParaRPr lang="en-US" altLang="zh-CN" sz="1600" dirty="0" smtClean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marL="88900">
              <a:lnSpc>
                <a:spcPct val="110000"/>
              </a:lnSpc>
            </a:pPr>
            <a:r>
              <a:rPr lang="zh-CN" altLang="en-US" sz="1600" dirty="0" smtClean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主题</a:t>
            </a:r>
            <a:r>
              <a:rPr lang="en-US" altLang="zh-CN" sz="1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=</a:t>
            </a:r>
            <a:r>
              <a:rPr lang="zh-CN" altLang="en-US" sz="1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刺激 </a:t>
            </a:r>
            <a:r>
              <a:rPr lang="en-US" altLang="zh-CN" sz="16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OR </a:t>
            </a:r>
            <a:r>
              <a:rPr lang="zh-CN" altLang="en-US" sz="16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刺激</a:t>
            </a:r>
            <a:r>
              <a:rPr lang="zh-CN" altLang="en-US" sz="1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术 </a:t>
            </a:r>
            <a:r>
              <a:rPr lang="en-US" altLang="zh-CN" sz="1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OR </a:t>
            </a:r>
            <a:r>
              <a:rPr lang="zh-CN" altLang="en-US" sz="16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刺激</a:t>
            </a:r>
            <a:r>
              <a:rPr lang="zh-CN" altLang="en-US" sz="1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法</a:t>
            </a:r>
            <a:endParaRPr lang="en-US" altLang="zh-CN" sz="1600" dirty="0" smtClean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39260" y="6332855"/>
            <a:ext cx="28460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rgbClr val="FF0000"/>
                </a:solidFill>
              </a:rPr>
              <a:t>正确</a:t>
            </a:r>
            <a:r>
              <a:rPr lang="zh-CN" altLang="en-US" sz="2000" dirty="0" smtClean="0">
                <a:solidFill>
                  <a:srgbClr val="FF0000"/>
                </a:solidFill>
              </a:rPr>
              <a:t>的输入方式！！！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830" y="2237105"/>
            <a:ext cx="6538595" cy="40259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449830" y="2818765"/>
            <a:ext cx="5863590" cy="2870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730500" y="3677920"/>
            <a:ext cx="5657850" cy="6584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610" y="1079500"/>
            <a:ext cx="9284335" cy="548449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97610" y="1488440"/>
            <a:ext cx="1734185" cy="14903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197610" y="3161665"/>
            <a:ext cx="1734185" cy="205486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197610" y="5367020"/>
            <a:ext cx="1734185" cy="13239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426460" y="1129665"/>
            <a:ext cx="2278380" cy="26670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62940" y="447050"/>
            <a:ext cx="9018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>
                <a:solidFill>
                  <a:srgbClr val="121212"/>
                </a:solidFill>
                <a:latin typeface="+mn-ea"/>
              </a:rPr>
              <a:t>检索策略的制定</a:t>
            </a:r>
            <a:r>
              <a:rPr lang="en-US" altLang="zh-CN" sz="2800" dirty="0">
                <a:solidFill>
                  <a:srgbClr val="121212"/>
                </a:solidFill>
                <a:latin typeface="+mn-ea"/>
                <a:sym typeface="+mn-ea"/>
              </a:rPr>
              <a:t>——</a:t>
            </a:r>
            <a:r>
              <a:rPr lang="zh-CN" altLang="en-US" sz="2800" dirty="0">
                <a:solidFill>
                  <a:srgbClr val="121212"/>
                </a:solidFill>
                <a:latin typeface="+mn-ea"/>
                <a:sym typeface="+mn-ea"/>
              </a:rPr>
              <a:t>综合应用</a:t>
            </a:r>
            <a:endParaRPr lang="zh-CN" altLang="en-US" sz="2800" dirty="0">
              <a:solidFill>
                <a:srgbClr val="121212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 bldLvl="0" animBg="1"/>
      <p:bldP spid="15" grpId="0" bldLvl="0" animBg="1"/>
      <p:bldP spid="1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121212"/>
                </a:solidFill>
                <a:latin typeface="+mn-ea"/>
                <a:sym typeface="+mn-ea"/>
              </a:rPr>
              <a:t>检索结果分析筛选</a:t>
            </a:r>
            <a:endParaRPr lang="zh-CN" altLang="en-US" sz="2800" dirty="0" smtClean="0">
              <a:solidFill>
                <a:srgbClr val="121212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010" y="1419860"/>
            <a:ext cx="2225040" cy="28206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165" y="1111250"/>
            <a:ext cx="4819650" cy="443420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858010" y="3910330"/>
            <a:ext cx="510540" cy="2863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4848" y="1708115"/>
            <a:ext cx="121058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b="1" dirty="0">
                <a:solidFill>
                  <a:srgbClr val="3A6939"/>
                </a:solidFill>
                <a:latin typeface="微软雅黑" panose="020B0503020204020204" pitchFamily="34" charset="-122"/>
              </a:rPr>
              <a:t>目</a:t>
            </a:r>
            <a:endParaRPr lang="en-US" altLang="zh-CN" sz="8000" b="1" dirty="0">
              <a:solidFill>
                <a:srgbClr val="3A6939"/>
              </a:solidFill>
              <a:latin typeface="微软雅黑" panose="020B0503020204020204" pitchFamily="34" charset="-122"/>
            </a:endParaRPr>
          </a:p>
          <a:p>
            <a:pPr algn="ctr"/>
            <a:r>
              <a:rPr lang="zh-CN" altLang="en-US" sz="8000" b="1" dirty="0">
                <a:solidFill>
                  <a:srgbClr val="3A6939"/>
                </a:solidFill>
                <a:latin typeface="微软雅黑" panose="020B0503020204020204" pitchFamily="34" charset="-122"/>
              </a:rPr>
              <a:t>录</a:t>
            </a:r>
            <a:endParaRPr lang="zh-CN" altLang="en-US" sz="8000" b="1" dirty="0">
              <a:solidFill>
                <a:srgbClr val="3A6939"/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08414" y="1487346"/>
            <a:ext cx="80296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3200" b="1" dirty="0">
                <a:latin typeface="微软雅黑" panose="020B0503020204020204" pitchFamily="34" charset="-122"/>
              </a:rPr>
              <a:t> 一</a:t>
            </a:r>
            <a:r>
              <a:rPr lang="zh-CN" altLang="en-US" sz="3200" b="1" dirty="0" smtClean="0">
                <a:latin typeface="微软雅黑" panose="020B0503020204020204" pitchFamily="34" charset="-122"/>
              </a:rPr>
              <a:t>、</a:t>
            </a:r>
            <a:r>
              <a:rPr lang="zh-CN" alt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sym typeface="+mn-ea"/>
              </a:rPr>
              <a:t>万方医学网简介</a:t>
            </a:r>
            <a:endParaRPr lang="en-US" altLang="zh-CN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</a:rPr>
              <a:t> </a:t>
            </a:r>
            <a:r>
              <a:rPr lang="zh-CN" alt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</a:rPr>
              <a:t>二、功能与检索实践</a:t>
            </a:r>
            <a:endParaRPr lang="en-US" altLang="zh-CN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</a:rPr>
              <a:t> 三</a:t>
            </a:r>
            <a:r>
              <a:rPr lang="zh-CN" alt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</a:rPr>
              <a:t>、登录与中华期刊</a:t>
            </a:r>
            <a:r>
              <a:rPr lang="zh-CN" alt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sym typeface="+mn-ea"/>
              </a:rPr>
              <a:t>文献获取</a:t>
            </a:r>
            <a:endParaRPr lang="zh-CN" alt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4" name="箭头: V 形 3"/>
          <p:cNvSpPr/>
          <p:nvPr/>
        </p:nvSpPr>
        <p:spPr>
          <a:xfrm>
            <a:off x="3133725" y="1899920"/>
            <a:ext cx="668020" cy="544830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334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121212"/>
                </a:solidFill>
                <a:latin typeface="+mn-ea"/>
              </a:rPr>
              <a:t>检索式的编制</a:t>
            </a:r>
            <a:r>
              <a:rPr lang="zh-CN" altLang="en-US" sz="2800" dirty="0" smtClean="0">
                <a:solidFill>
                  <a:srgbClr val="121212"/>
                </a:solidFill>
                <a:latin typeface="+mn-ea"/>
              </a:rPr>
              <a:t>策略</a:t>
            </a:r>
            <a:r>
              <a:rPr lang="en-US" altLang="zh-CN" sz="2800" dirty="0" smtClean="0">
                <a:solidFill>
                  <a:srgbClr val="121212"/>
                </a:solidFill>
                <a:latin typeface="+mn-ea"/>
              </a:rPr>
              <a:t>--</a:t>
            </a:r>
            <a:r>
              <a:rPr lang="zh-CN" altLang="en-US" sz="2800" dirty="0" smtClean="0">
                <a:solidFill>
                  <a:srgbClr val="121212"/>
                </a:solidFill>
                <a:latin typeface="+mn-ea"/>
              </a:rPr>
              <a:t>综合</a:t>
            </a:r>
            <a:r>
              <a:rPr lang="zh-CN" altLang="en-US" sz="2800" dirty="0" smtClean="0">
                <a:solidFill>
                  <a:srgbClr val="121212"/>
                </a:solidFill>
                <a:latin typeface="+mn-ea"/>
              </a:rPr>
              <a:t>应用</a:t>
            </a:r>
            <a:endParaRPr lang="zh-CN" altLang="en-US" sz="2800" dirty="0" smtClean="0">
              <a:solidFill>
                <a:srgbClr val="121212"/>
              </a:solidFill>
              <a:latin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280" y="1123950"/>
            <a:ext cx="2476500" cy="41478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517650"/>
            <a:ext cx="2738120" cy="12134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8425" y="3599815"/>
            <a:ext cx="2513330" cy="167132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36575" y="2180590"/>
            <a:ext cx="2567940" cy="3854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582670" y="3815080"/>
            <a:ext cx="2403475" cy="14566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/>
          <p:nvPr/>
        </p:nvCxnSpPr>
        <p:spPr>
          <a:xfrm flipV="1">
            <a:off x="6045835" y="4588510"/>
            <a:ext cx="1602740" cy="10160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775" y="1209040"/>
            <a:ext cx="9244330" cy="4333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121212"/>
                </a:solidFill>
                <a:latin typeface="+mn-ea"/>
              </a:rPr>
              <a:t>检索结果分析</a:t>
            </a:r>
            <a:r>
              <a:rPr lang="zh-CN" altLang="en-US" sz="2800" dirty="0" smtClean="0">
                <a:solidFill>
                  <a:srgbClr val="121212"/>
                </a:solidFill>
                <a:latin typeface="+mn-ea"/>
              </a:rPr>
              <a:t>筛选</a:t>
            </a:r>
            <a:endParaRPr lang="zh-CN" altLang="en-US" sz="2800" dirty="0" smtClean="0">
              <a:solidFill>
                <a:srgbClr val="121212"/>
              </a:solid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" y="1142365"/>
            <a:ext cx="2100580" cy="32188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32790" y="3943350"/>
            <a:ext cx="2092325" cy="4178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565" y="1142365"/>
            <a:ext cx="5779135" cy="40678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6495" y="966470"/>
            <a:ext cx="1593850" cy="5891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121212"/>
                </a:solidFill>
                <a:latin typeface="+mn-ea"/>
              </a:rPr>
              <a:t>检索结果分析</a:t>
            </a:r>
            <a:r>
              <a:rPr lang="zh-CN" altLang="en-US" sz="2800" dirty="0" smtClean="0">
                <a:solidFill>
                  <a:srgbClr val="121212"/>
                </a:solidFill>
                <a:latin typeface="+mn-ea"/>
              </a:rPr>
              <a:t>筛选</a:t>
            </a:r>
            <a:endParaRPr lang="zh-CN" altLang="en-US" sz="2800" dirty="0" smtClean="0">
              <a:solidFill>
                <a:srgbClr val="121212"/>
              </a:solid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990" y="1375410"/>
            <a:ext cx="1821180" cy="22282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90980" y="3286125"/>
            <a:ext cx="636905" cy="2863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710" y="1257300"/>
            <a:ext cx="4743450" cy="4343400"/>
          </a:xfrm>
          <a:prstGeom prst="rect">
            <a:avLst/>
          </a:prstGeom>
        </p:spPr>
      </p:pic>
      <p:sp>
        <p:nvSpPr>
          <p:cNvPr id="19" name="文本框 2"/>
          <p:cNvSpPr txBox="1"/>
          <p:nvPr/>
        </p:nvSpPr>
        <p:spPr>
          <a:xfrm>
            <a:off x="662940" y="4236085"/>
            <a:ext cx="31419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经典粗宋简" panose="02010609000101010101" pitchFamily="49" charset="-122"/>
              </a:rPr>
              <a:t>找领域内的研究热点、找交叉领域、新兴主题，启发选题思路；</a:t>
            </a:r>
            <a:endParaRPr lang="zh-CN" altLang="en-US" sz="2000" b="1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经典粗宋简" panose="0201060900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121212"/>
                </a:solidFill>
                <a:latin typeface="+mn-ea"/>
              </a:rPr>
              <a:t>检索结果分析</a:t>
            </a:r>
            <a:r>
              <a:rPr lang="zh-CN" altLang="en-US" sz="2800" dirty="0" smtClean="0">
                <a:solidFill>
                  <a:srgbClr val="121212"/>
                </a:solidFill>
                <a:latin typeface="+mn-ea"/>
              </a:rPr>
              <a:t>筛选</a:t>
            </a:r>
            <a:endParaRPr lang="zh-CN" altLang="en-US" sz="2800" dirty="0" smtClean="0">
              <a:solidFill>
                <a:srgbClr val="121212"/>
              </a:solid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" y="1143000"/>
            <a:ext cx="2364105" cy="49504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095" y="1081405"/>
            <a:ext cx="2446020" cy="51981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435" y="1148715"/>
            <a:ext cx="2492375" cy="5170170"/>
          </a:xfrm>
          <a:prstGeom prst="rect">
            <a:avLst/>
          </a:prstGeom>
        </p:spPr>
      </p:pic>
      <p:sp>
        <p:nvSpPr>
          <p:cNvPr id="7" name="文本框 2"/>
          <p:cNvSpPr txBox="1"/>
          <p:nvPr/>
        </p:nvSpPr>
        <p:spPr>
          <a:xfrm>
            <a:off x="2800350" y="1342390"/>
            <a:ext cx="31419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经典粗宋简" panose="02010609000101010101" pitchFamily="49" charset="-122"/>
              </a:rPr>
              <a:t>找领域中外核心期刊，追踪核心期刊、辅助文章投稿；</a:t>
            </a:r>
            <a:endParaRPr lang="zh-CN" altLang="en-US" sz="2000" b="1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经典粗宋简" panose="02010609000101010101" pitchFamily="49" charset="-122"/>
            </a:endParaRPr>
          </a:p>
        </p:txBody>
      </p:sp>
      <p:sp>
        <p:nvSpPr>
          <p:cNvPr id="12" name="文本框 2"/>
          <p:cNvSpPr txBox="1"/>
          <p:nvPr/>
        </p:nvSpPr>
        <p:spPr>
          <a:xfrm>
            <a:off x="3001010" y="3459480"/>
            <a:ext cx="314198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经典粗宋简" panose="02010609000101010101" pitchFamily="49" charset="-122"/>
              </a:rPr>
              <a:t>找大牛、找专家，追踪专家研究方向；</a:t>
            </a:r>
            <a:endParaRPr lang="zh-CN" altLang="en-US" sz="2000" b="1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经典粗宋简" panose="02010609000101010101" pitchFamily="49" charset="-122"/>
            </a:endParaRPr>
          </a:p>
          <a:p>
            <a:pPr algn="l"/>
            <a:r>
              <a:rPr lang="zh-CN" altLang="en-US" sz="20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经典粗宋简" panose="02010609000101010101" pitchFamily="49" charset="-122"/>
              </a:rPr>
              <a:t>找项目合作者、找导师、找人才；</a:t>
            </a:r>
            <a:endParaRPr lang="zh-CN" altLang="en-US" sz="2000" b="1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经典粗宋简" panose="02010609000101010101" pitchFamily="49" charset="-122"/>
            </a:endParaRPr>
          </a:p>
          <a:p>
            <a:pPr algn="l"/>
            <a:r>
              <a:rPr lang="zh-CN" altLang="en-US" sz="20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经典粗宋简" panose="02010609000101010101" pitchFamily="49" charset="-122"/>
                <a:sym typeface="+mn-ea"/>
              </a:rPr>
              <a:t>找领域领军单位，评估机构领域内的研究水平、区分研究方向；</a:t>
            </a:r>
            <a:endParaRPr lang="zh-CN" altLang="en-US" sz="2000" b="1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经典粗宋简" panose="0201060900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121212"/>
                </a:solidFill>
                <a:latin typeface="+mn-ea"/>
              </a:rPr>
              <a:t>检索结果分析</a:t>
            </a:r>
            <a:r>
              <a:rPr lang="zh-CN" altLang="en-US" sz="2800" dirty="0" smtClean="0">
                <a:solidFill>
                  <a:srgbClr val="121212"/>
                </a:solidFill>
                <a:latin typeface="+mn-ea"/>
              </a:rPr>
              <a:t>筛选</a:t>
            </a:r>
            <a:endParaRPr lang="zh-CN" altLang="en-US" sz="2800" dirty="0" smtClean="0">
              <a:solidFill>
                <a:srgbClr val="121212"/>
              </a:solid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535" y="1215390"/>
            <a:ext cx="2586990" cy="42583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515" y="1291590"/>
            <a:ext cx="2351405" cy="4936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64331" y="1881681"/>
            <a:ext cx="795348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alt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sym typeface="+mn-ea"/>
              </a:rPr>
              <a:t>功能与检索实践</a:t>
            </a:r>
            <a:endParaRPr lang="zh-CN" altLang="en-US" sz="32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sym typeface="+mn-ea"/>
            </a:endParaRPr>
          </a:p>
          <a:p>
            <a:pPr indent="0" algn="ctr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alt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</a:rPr>
              <a:t>实用功能</a:t>
            </a:r>
            <a:r>
              <a:rPr lang="zh-CN" alt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</a:rPr>
              <a:t>介绍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535032" y="1158255"/>
            <a:ext cx="1386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导出功能</a:t>
            </a:r>
            <a:endParaRPr lang="zh-CN" altLang="en-US" b="1" dirty="0"/>
          </a:p>
        </p:txBody>
      </p:sp>
      <p:grpSp>
        <p:nvGrpSpPr>
          <p:cNvPr id="3" name="组合 2"/>
          <p:cNvGrpSpPr/>
          <p:nvPr/>
        </p:nvGrpSpPr>
        <p:grpSpPr>
          <a:xfrm>
            <a:off x="1205964" y="2044964"/>
            <a:ext cx="4197933" cy="3237205"/>
            <a:chOff x="1051400" y="1942447"/>
            <a:chExt cx="3464801" cy="260485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1400" y="1942447"/>
              <a:ext cx="3464801" cy="2604855"/>
            </a:xfrm>
            <a:prstGeom prst="rect">
              <a:avLst/>
            </a:prstGeom>
          </p:spPr>
        </p:pic>
        <p:sp>
          <p:nvSpPr>
            <p:cNvPr id="12" name="矩形: 圆角 15"/>
            <p:cNvSpPr/>
            <p:nvPr/>
          </p:nvSpPr>
          <p:spPr>
            <a:xfrm>
              <a:off x="1051400" y="2232586"/>
              <a:ext cx="468175" cy="24399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455" y="3874135"/>
            <a:ext cx="4796155" cy="1762125"/>
          </a:xfrm>
          <a:prstGeom prst="rect">
            <a:avLst/>
          </a:prstGeom>
        </p:spPr>
      </p:pic>
      <p:sp>
        <p:nvSpPr>
          <p:cNvPr id="13" name="矩形: 圆角 8"/>
          <p:cNvSpPr/>
          <p:nvPr/>
        </p:nvSpPr>
        <p:spPr>
          <a:xfrm>
            <a:off x="6780530" y="5203190"/>
            <a:ext cx="3129915" cy="29146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330" y="1584325"/>
            <a:ext cx="5720080" cy="17767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2940" y="447050"/>
            <a:ext cx="9018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/>
              <a:t>万方医学文献检索发现系统</a:t>
            </a:r>
            <a:r>
              <a:rPr lang="en-US" altLang="zh-CN" sz="2800" dirty="0"/>
              <a:t>—</a:t>
            </a:r>
            <a:r>
              <a:rPr lang="zh-CN" altLang="en-US" sz="2800" dirty="0"/>
              <a:t>单篇</a:t>
            </a:r>
            <a:r>
              <a:rPr lang="zh-CN" altLang="en-US" sz="2800" dirty="0"/>
              <a:t>导出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17027" y="1271920"/>
            <a:ext cx="1386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导出功能</a:t>
            </a:r>
            <a:endParaRPr lang="zh-CN" altLang="en-US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662940" y="447050"/>
            <a:ext cx="9018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/>
              <a:t>万方医学文献检索发现系统</a:t>
            </a:r>
            <a:r>
              <a:rPr lang="en-US" altLang="zh-CN" sz="2800" dirty="0"/>
              <a:t>—</a:t>
            </a:r>
            <a:r>
              <a:rPr lang="zh-CN" altLang="en-US" sz="2800" dirty="0"/>
              <a:t>批量导出</a:t>
            </a:r>
            <a:endParaRPr lang="zh-CN" altLang="en-US" sz="2800" dirty="0"/>
          </a:p>
        </p:txBody>
      </p:sp>
      <p:pic>
        <p:nvPicPr>
          <p:cNvPr id="2" name="图片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935" y="1021715"/>
            <a:ext cx="7145655" cy="5762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万方医学文献检索发现系统</a:t>
            </a:r>
            <a:r>
              <a:rPr lang="en-US" altLang="zh-CN" sz="2800" dirty="0"/>
              <a:t>—</a:t>
            </a:r>
            <a:r>
              <a:rPr lang="zh-CN" altLang="en-US" sz="2800" dirty="0"/>
              <a:t>期刊导航</a:t>
            </a:r>
            <a:endParaRPr lang="zh-CN" altLang="en-US" sz="2800" dirty="0"/>
          </a:p>
        </p:txBody>
      </p:sp>
      <p:sp>
        <p:nvSpPr>
          <p:cNvPr id="3" name="文本框 2"/>
          <p:cNvSpPr txBox="1"/>
          <p:nvPr/>
        </p:nvSpPr>
        <p:spPr>
          <a:xfrm>
            <a:off x="662940" y="1085850"/>
            <a:ext cx="1273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期刊导航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454150"/>
            <a:ext cx="11988800" cy="23037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495425"/>
            <a:ext cx="11287125" cy="5232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375" y="3330575"/>
            <a:ext cx="5695950" cy="1562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6440" y="1085850"/>
            <a:ext cx="8689340" cy="55384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405" y="1085850"/>
            <a:ext cx="7997825" cy="58267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5650" y="1747520"/>
            <a:ext cx="8343900" cy="4876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0425" y="1747520"/>
            <a:ext cx="8239125" cy="5086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万方医学文献检索发现系统</a:t>
            </a:r>
            <a:r>
              <a:rPr lang="en-US" altLang="zh-CN" sz="2800" dirty="0"/>
              <a:t>—</a:t>
            </a:r>
            <a:r>
              <a:rPr lang="zh-CN" altLang="en-US" sz="2800" dirty="0"/>
              <a:t>期刊</a:t>
            </a:r>
            <a:r>
              <a:rPr lang="zh-CN" altLang="en-US" sz="2800" dirty="0"/>
              <a:t>信息</a:t>
            </a:r>
            <a:endParaRPr lang="zh-CN" altLang="en-US" sz="2800" dirty="0"/>
          </a:p>
        </p:txBody>
      </p:sp>
      <p:sp>
        <p:nvSpPr>
          <p:cNvPr id="3" name="文本框 2"/>
          <p:cNvSpPr txBox="1"/>
          <p:nvPr/>
        </p:nvSpPr>
        <p:spPr>
          <a:xfrm>
            <a:off x="662940" y="1085850"/>
            <a:ext cx="1273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期刊导航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995" y="1165225"/>
            <a:ext cx="7463155" cy="5643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64331" y="1881681"/>
            <a:ext cx="795348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alt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</a:rPr>
              <a:t>万方医学网</a:t>
            </a:r>
            <a:r>
              <a:rPr lang="zh-CN" alt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</a:rPr>
              <a:t>简介</a:t>
            </a:r>
            <a:endParaRPr lang="zh-CN" altLang="en-US" sz="32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</a:endParaRPr>
          </a:p>
          <a:p>
            <a:pPr indent="0" algn="ctr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alt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</a:rPr>
              <a:t>医学产品服务体系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万方医学文献检索发现系统</a:t>
            </a:r>
            <a:r>
              <a:rPr lang="en-US" altLang="zh-CN" sz="2800" dirty="0"/>
              <a:t>—</a:t>
            </a:r>
            <a:r>
              <a:rPr lang="zh-CN" altLang="en-US" sz="2800" dirty="0"/>
              <a:t>封面目录</a:t>
            </a:r>
            <a:endParaRPr lang="zh-CN" altLang="en-US" sz="2800" dirty="0"/>
          </a:p>
        </p:txBody>
      </p:sp>
      <p:sp>
        <p:nvSpPr>
          <p:cNvPr id="3" name="文本框 2"/>
          <p:cNvSpPr txBox="1"/>
          <p:nvPr/>
        </p:nvSpPr>
        <p:spPr>
          <a:xfrm>
            <a:off x="662940" y="1085850"/>
            <a:ext cx="1273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期刊导航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115" y="1085850"/>
            <a:ext cx="8362950" cy="55721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150" y="2406650"/>
            <a:ext cx="8754745" cy="3901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万方</a:t>
            </a:r>
            <a:r>
              <a:rPr lang="zh-CN" altLang="en-US" sz="2800" dirty="0" smtClean="0"/>
              <a:t>医学网临床指南平台</a:t>
            </a:r>
            <a:endParaRPr lang="zh-CN" altLang="en-US" sz="2800" dirty="0"/>
          </a:p>
        </p:txBody>
      </p:sp>
      <p:grpSp>
        <p:nvGrpSpPr>
          <p:cNvPr id="8" name="组合 7"/>
          <p:cNvGrpSpPr/>
          <p:nvPr/>
        </p:nvGrpSpPr>
        <p:grpSpPr>
          <a:xfrm>
            <a:off x="135337" y="2990871"/>
            <a:ext cx="2795799" cy="2611409"/>
            <a:chOff x="801260" y="2583531"/>
            <a:chExt cx="4370815" cy="379682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260" y="2583531"/>
              <a:ext cx="4370815" cy="3796827"/>
            </a:xfrm>
            <a:prstGeom prst="rect">
              <a:avLst/>
            </a:prstGeom>
          </p:spPr>
        </p:pic>
        <p:sp>
          <p:nvSpPr>
            <p:cNvPr id="20" name="圆角矩形 19"/>
            <p:cNvSpPr/>
            <p:nvPr/>
          </p:nvSpPr>
          <p:spPr>
            <a:xfrm>
              <a:off x="1908775" y="2583531"/>
              <a:ext cx="3131766" cy="89816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093918" y="2990871"/>
            <a:ext cx="2925252" cy="2710165"/>
            <a:chOff x="3657600" y="2683838"/>
            <a:chExt cx="3740728" cy="339543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7600" y="2683839"/>
              <a:ext cx="3740728" cy="3395430"/>
            </a:xfrm>
            <a:prstGeom prst="rect">
              <a:avLst/>
            </a:prstGeom>
          </p:spPr>
        </p:pic>
        <p:sp>
          <p:nvSpPr>
            <p:cNvPr id="16" name="圆角矩形 15"/>
            <p:cNvSpPr/>
            <p:nvPr/>
          </p:nvSpPr>
          <p:spPr>
            <a:xfrm>
              <a:off x="4092772" y="2683838"/>
              <a:ext cx="1606064" cy="216379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165370" y="2990871"/>
            <a:ext cx="3226584" cy="2795373"/>
            <a:chOff x="8016127" y="2645609"/>
            <a:chExt cx="3880310" cy="3620657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6127" y="2645609"/>
              <a:ext cx="3880310" cy="614827"/>
            </a:xfrm>
            <a:prstGeom prst="rect">
              <a:avLst/>
            </a:prstGeom>
          </p:spPr>
        </p:pic>
        <p:sp>
          <p:nvSpPr>
            <p:cNvPr id="18" name="圆角矩形 17"/>
            <p:cNvSpPr/>
            <p:nvPr/>
          </p:nvSpPr>
          <p:spPr>
            <a:xfrm>
              <a:off x="9326672" y="2976841"/>
              <a:ext cx="419192" cy="24339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9243" y="3279676"/>
              <a:ext cx="3554078" cy="2986590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245" y="3465556"/>
            <a:ext cx="2667827" cy="155872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000" y="1639277"/>
            <a:ext cx="6145814" cy="742045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7701815" y="2233345"/>
            <a:ext cx="701914" cy="1628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4848" y="1708115"/>
            <a:ext cx="121058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b="1" dirty="0">
                <a:solidFill>
                  <a:srgbClr val="3A6939"/>
                </a:solidFill>
                <a:latin typeface="微软雅黑" panose="020B0503020204020204" pitchFamily="34" charset="-122"/>
              </a:rPr>
              <a:t>目</a:t>
            </a:r>
            <a:endParaRPr lang="en-US" altLang="zh-CN" sz="8000" b="1" dirty="0">
              <a:solidFill>
                <a:srgbClr val="3A6939"/>
              </a:solidFill>
              <a:latin typeface="微软雅黑" panose="020B0503020204020204" pitchFamily="34" charset="-122"/>
            </a:endParaRPr>
          </a:p>
          <a:p>
            <a:pPr algn="ctr"/>
            <a:r>
              <a:rPr lang="zh-CN" altLang="en-US" sz="8000" b="1" dirty="0">
                <a:solidFill>
                  <a:srgbClr val="3A6939"/>
                </a:solidFill>
                <a:latin typeface="微软雅黑" panose="020B0503020204020204" pitchFamily="34" charset="-122"/>
              </a:rPr>
              <a:t>录</a:t>
            </a:r>
            <a:endParaRPr lang="zh-CN" altLang="en-US" sz="8000" b="1" dirty="0">
              <a:solidFill>
                <a:srgbClr val="3A6939"/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08414" y="1487346"/>
            <a:ext cx="80296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3200" b="1" dirty="0">
                <a:latin typeface="微软雅黑" panose="020B0503020204020204" pitchFamily="34" charset="-122"/>
              </a:rPr>
              <a:t> 一</a:t>
            </a:r>
            <a:r>
              <a:rPr lang="zh-CN" altLang="en-US" sz="3200" b="1" dirty="0" smtClean="0">
                <a:latin typeface="微软雅黑" panose="020B0503020204020204" pitchFamily="34" charset="-122"/>
              </a:rPr>
              <a:t>、</a:t>
            </a:r>
            <a:r>
              <a:rPr lang="zh-CN" alt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sym typeface="+mn-ea"/>
              </a:rPr>
              <a:t>万方医学网简介</a:t>
            </a:r>
            <a:endParaRPr lang="en-US" altLang="zh-CN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</a:rPr>
              <a:t> </a:t>
            </a:r>
            <a:r>
              <a:rPr lang="zh-CN" alt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</a:rPr>
              <a:t>二、功能与检索实践</a:t>
            </a:r>
            <a:endParaRPr lang="en-US" altLang="zh-CN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</a:rPr>
              <a:t> 三</a:t>
            </a:r>
            <a:r>
              <a:rPr lang="zh-CN" alt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</a:rPr>
              <a:t>、登录与中华期刊</a:t>
            </a:r>
            <a:r>
              <a:rPr lang="zh-CN" alt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sym typeface="+mn-ea"/>
              </a:rPr>
              <a:t>文献获取</a:t>
            </a:r>
            <a:endParaRPr lang="zh-CN" alt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4" name="箭头: V 形 3"/>
          <p:cNvSpPr/>
          <p:nvPr/>
        </p:nvSpPr>
        <p:spPr>
          <a:xfrm>
            <a:off x="3340100" y="3864610"/>
            <a:ext cx="668020" cy="544830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22339" cy="6858000"/>
          </a:xfrm>
          <a:prstGeom prst="rect">
            <a:avLst/>
          </a:prstGeom>
        </p:spPr>
      </p:pic>
      <p:sp>
        <p:nvSpPr>
          <p:cNvPr id="11" name="圆角矩形标注 3"/>
          <p:cNvSpPr/>
          <p:nvPr/>
        </p:nvSpPr>
        <p:spPr>
          <a:xfrm rot="10800000">
            <a:off x="662937" y="742312"/>
            <a:ext cx="4640582" cy="1025528"/>
          </a:xfrm>
          <a:prstGeom prst="wedgeRoundRectCallout">
            <a:avLst>
              <a:gd name="adj1" fmla="val -26716"/>
              <a:gd name="adj2" fmla="val 109717"/>
              <a:gd name="adj3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78509" y="814705"/>
            <a:ext cx="4525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打开万方医学网（百度搜索万方医学网官网），登录医学网账号</a:t>
            </a:r>
            <a:endParaRPr lang="zh-CN" altLang="en-US" sz="24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圆角矩形标注 3"/>
          <p:cNvSpPr/>
          <p:nvPr/>
        </p:nvSpPr>
        <p:spPr>
          <a:xfrm>
            <a:off x="5482590" y="531495"/>
            <a:ext cx="5063490" cy="1337945"/>
          </a:xfrm>
          <a:prstGeom prst="wedgeRoundRectCallout">
            <a:avLst>
              <a:gd name="adj1" fmla="val 18482"/>
              <a:gd name="adj2" fmla="val 192097"/>
              <a:gd name="adj3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482590" y="545994"/>
            <a:ext cx="4890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网址：</a:t>
            </a:r>
            <a:r>
              <a:rPr lang="en-US" altLang="zh-CN" sz="2400" b="1" dirty="0"/>
              <a:t>med.wanfangdata.com.cn</a:t>
            </a:r>
            <a:endParaRPr lang="en-US" altLang="zh-CN" sz="2400" b="1" dirty="0"/>
          </a:p>
          <a:p>
            <a:r>
              <a:rPr lang="en-US" altLang="zh-CN" sz="2400" b="1" dirty="0"/>
              <a:t>(</a:t>
            </a:r>
            <a:r>
              <a:rPr lang="zh-CN" altLang="en-US" sz="2400" b="1" dirty="0"/>
              <a:t>搜索万方医学网</a:t>
            </a:r>
            <a:r>
              <a:rPr lang="en-US" altLang="zh-CN" sz="2400" b="1" dirty="0"/>
              <a:t>)</a:t>
            </a:r>
            <a:endParaRPr lang="en-US" altLang="zh-CN" sz="2400" b="1" dirty="0"/>
          </a:p>
          <a:p>
            <a:r>
              <a:rPr lang="zh-CN" altLang="en-US" sz="2400" b="1" dirty="0"/>
              <a:t>输入万方医学网用户名密码</a:t>
            </a:r>
            <a:endParaRPr lang="en-US" altLang="zh-CN" sz="2400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万方医学文献检索发现系统</a:t>
            </a:r>
            <a:r>
              <a:rPr lang="en-US" altLang="zh-CN" sz="2800" dirty="0"/>
              <a:t>—</a:t>
            </a:r>
            <a:r>
              <a:rPr lang="zh-CN" altLang="en-US" sz="2800" dirty="0"/>
              <a:t>获取阅读</a:t>
            </a:r>
            <a:endParaRPr lang="zh-CN" altLang="en-US" sz="2800" dirty="0"/>
          </a:p>
        </p:txBody>
      </p:sp>
      <p:sp>
        <p:nvSpPr>
          <p:cNvPr id="6" name="矩形 5"/>
          <p:cNvSpPr/>
          <p:nvPr/>
        </p:nvSpPr>
        <p:spPr>
          <a:xfrm>
            <a:off x="1422165" y="1131221"/>
            <a:ext cx="2754319" cy="331027"/>
          </a:xfrm>
          <a:prstGeom prst="rect">
            <a:avLst/>
          </a:prstGeom>
          <a:solidFill>
            <a:srgbClr val="278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500" b="1" dirty="0">
                <a:solidFill>
                  <a:prstClr val="white"/>
                </a:solidFill>
              </a:rPr>
              <a:t>整合发现，直达多数据源</a:t>
            </a:r>
            <a:endParaRPr lang="zh-CN" altLang="en-US" sz="1500" b="1" dirty="0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" y="1601470"/>
            <a:ext cx="6915150" cy="1857375"/>
          </a:xfrm>
          <a:prstGeom prst="rect">
            <a:avLst/>
          </a:prstGeom>
        </p:spPr>
      </p:pic>
      <p:sp>
        <p:nvSpPr>
          <p:cNvPr id="9" name="圆角矩形 8"/>
          <p:cNvSpPr/>
          <p:nvPr>
            <p:custDataLst>
              <p:tags r:id="rId3"/>
            </p:custDataLst>
          </p:nvPr>
        </p:nvSpPr>
        <p:spPr>
          <a:xfrm>
            <a:off x="4733290" y="3028315"/>
            <a:ext cx="2521585" cy="430530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4367530"/>
            <a:ext cx="6924675" cy="1390650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5"/>
            </p:custDataLst>
          </p:nvPr>
        </p:nvSpPr>
        <p:spPr>
          <a:xfrm>
            <a:off x="6390005" y="5365750"/>
            <a:ext cx="864870" cy="392430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箭头连接符 15"/>
          <p:cNvCxnSpPr/>
          <p:nvPr>
            <p:custDataLst>
              <p:tags r:id="rId6"/>
            </p:custDataLst>
          </p:nvPr>
        </p:nvCxnSpPr>
        <p:spPr>
          <a:xfrm flipV="1">
            <a:off x="7193915" y="4276725"/>
            <a:ext cx="727075" cy="1089025"/>
          </a:xfrm>
          <a:prstGeom prst="straightConnector1">
            <a:avLst/>
          </a:prstGeom>
          <a:ln w="41275" cmpd="sng">
            <a:solidFill>
              <a:schemeClr val="accent4"/>
            </a:solidFill>
            <a:prstDash val="solid"/>
            <a:tailEnd type="stealth" w="lg" len="lg"/>
          </a:ln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5420" y="2291080"/>
            <a:ext cx="413385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万方医学文献检索发现系统</a:t>
            </a:r>
            <a:r>
              <a:rPr lang="en-US" altLang="zh-CN" sz="2800" dirty="0"/>
              <a:t>—</a:t>
            </a:r>
            <a:r>
              <a:rPr lang="zh-CN" altLang="en-US" sz="2800" dirty="0"/>
              <a:t>获取阅读</a:t>
            </a:r>
            <a:endParaRPr lang="zh-CN" altLang="en-US" sz="2800" dirty="0"/>
          </a:p>
        </p:txBody>
      </p:sp>
      <p:sp>
        <p:nvSpPr>
          <p:cNvPr id="3" name="文本框 2"/>
          <p:cNvSpPr txBox="1"/>
          <p:nvPr/>
        </p:nvSpPr>
        <p:spPr>
          <a:xfrm>
            <a:off x="662940" y="1033780"/>
            <a:ext cx="41268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中华医学会系列期刊全文获取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225" y="1228090"/>
            <a:ext cx="7210425" cy="1457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930" y="3339465"/>
            <a:ext cx="4248150" cy="1743075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>
            <a:off x="8736330" y="2632710"/>
            <a:ext cx="2540" cy="62230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55" y="1703070"/>
            <a:ext cx="7048500" cy="4848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万方医学文献检索发现系统</a:t>
            </a:r>
            <a:r>
              <a:rPr lang="en-US" altLang="zh-CN" sz="2800" dirty="0"/>
              <a:t>—</a:t>
            </a:r>
            <a:r>
              <a:rPr lang="zh-CN" altLang="en-US" sz="2800" dirty="0"/>
              <a:t>获取阅读</a:t>
            </a:r>
            <a:endParaRPr lang="zh-CN" altLang="en-US" sz="2800" dirty="0"/>
          </a:p>
        </p:txBody>
      </p:sp>
      <p:sp>
        <p:nvSpPr>
          <p:cNvPr id="3" name="文本框 2"/>
          <p:cNvSpPr txBox="1"/>
          <p:nvPr/>
        </p:nvSpPr>
        <p:spPr>
          <a:xfrm>
            <a:off x="662940" y="1033780"/>
            <a:ext cx="41268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中华医学会系列期刊全文获取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25" y="1464945"/>
            <a:ext cx="6193790" cy="5252085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>
            <a:off x="7010400" y="3429000"/>
            <a:ext cx="1066800" cy="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155" y="1720215"/>
            <a:ext cx="3248025" cy="3609975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H="1">
            <a:off x="9978390" y="3070860"/>
            <a:ext cx="698500" cy="565150"/>
          </a:xfrm>
          <a:prstGeom prst="straightConnector1">
            <a:avLst/>
          </a:prstGeom>
          <a:ln w="57150" cmpd="sng">
            <a:solidFill>
              <a:srgbClr val="FF0000"/>
            </a:solidFill>
            <a:prstDash val="solid"/>
            <a:headEnd type="diamond" w="med" len="med"/>
            <a:tailEnd type="triangle" w="med" len="med"/>
          </a:ln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1280" y="-53267"/>
            <a:ext cx="12273280" cy="6918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35" y="1747366"/>
            <a:ext cx="2401157" cy="240115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69166" y="4148523"/>
            <a:ext cx="2078198" cy="376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/>
              <a:t>感谢关注！</a:t>
            </a:r>
            <a:endParaRPr lang="zh-CN" altLang="en-US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600"/>
            <a:ext cx="12192000" cy="6881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万方医学网新首页的服务</a:t>
            </a:r>
            <a:r>
              <a:rPr lang="zh-CN" altLang="en-US" sz="2800" dirty="0" smtClean="0"/>
              <a:t>板块</a:t>
            </a:r>
            <a:endParaRPr lang="zh-CN" altLang="en-US" sz="2800" dirty="0"/>
          </a:p>
        </p:txBody>
      </p:sp>
      <p:sp>
        <p:nvSpPr>
          <p:cNvPr id="17" name="Title 1"/>
          <p:cNvSpPr txBox="1"/>
          <p:nvPr/>
        </p:nvSpPr>
        <p:spPr>
          <a:xfrm>
            <a:off x="3670210" y="1206466"/>
            <a:ext cx="4692121" cy="4354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sz="1800" b="1" dirty="0" smtClean="0">
                <a:solidFill>
                  <a:schemeClr val="tx1"/>
                </a:solidFill>
              </a:rPr>
              <a:t>http://</a:t>
            </a:r>
            <a:r>
              <a:rPr lang="en-US" altLang="zh-CN" sz="1800" b="1" dirty="0">
                <a:solidFill>
                  <a:schemeClr val="tx1"/>
                </a:solidFill>
              </a:rPr>
              <a:t>med.wanfangdata.com.cn</a:t>
            </a:r>
            <a:endParaRPr lang="en-US" sz="1800" b="1" dirty="0">
              <a:solidFill>
                <a:schemeClr val="tx1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693616" y="2020407"/>
            <a:ext cx="3263715" cy="3354330"/>
            <a:chOff x="2943502" y="228670"/>
            <a:chExt cx="6551613" cy="6429375"/>
          </a:xfrm>
        </p:grpSpPr>
        <p:sp>
          <p:nvSpPr>
            <p:cNvPr id="9" name="椭圆 18"/>
            <p:cNvSpPr>
              <a:spLocks noChangeArrowheads="1"/>
            </p:cNvSpPr>
            <p:nvPr/>
          </p:nvSpPr>
          <p:spPr bwMode="auto">
            <a:xfrm>
              <a:off x="3591202" y="876370"/>
              <a:ext cx="5184775" cy="5184775"/>
            </a:xfrm>
            <a:prstGeom prst="ellipse">
              <a:avLst/>
            </a:prstGeom>
            <a:solidFill>
              <a:srgbClr val="F2F2F2"/>
            </a:solidFill>
            <a:ln w="28575">
              <a:solidFill>
                <a:srgbClr val="BFBFBF"/>
              </a:solidFill>
              <a:bevel/>
            </a:ln>
          </p:spPr>
          <p:txBody>
            <a:bodyPr anchor="ctr"/>
            <a:lstStyle>
              <a:lvl1pPr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100" b="1" i="1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  <p:pic>
          <p:nvPicPr>
            <p:cNvPr id="10" name="图片 1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502" y="2154307"/>
              <a:ext cx="2803525" cy="280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图片 2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1515" y="1174820"/>
              <a:ext cx="1647825" cy="1649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2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7290" y="3303657"/>
              <a:ext cx="1647825" cy="164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2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390" y="5010220"/>
              <a:ext cx="1647825" cy="164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图片 2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990" y="5010220"/>
              <a:ext cx="1647825" cy="164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图片 2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3502" y="3303657"/>
              <a:ext cx="1647825" cy="164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图片 2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277" y="1174820"/>
              <a:ext cx="1647825" cy="1649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图片 2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4602" y="228670"/>
              <a:ext cx="1647825" cy="164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27"/>
            <p:cNvSpPr>
              <a:spLocks noChangeArrowheads="1"/>
            </p:cNvSpPr>
            <p:nvPr/>
          </p:nvSpPr>
          <p:spPr bwMode="auto">
            <a:xfrm>
              <a:off x="5266014" y="2699701"/>
              <a:ext cx="1776412" cy="1439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400" b="1" i="1" dirty="0" smtClean="0">
                  <a:solidFill>
                    <a:srgbClr val="563202"/>
                  </a:solidFill>
                  <a:latin typeface="+mn-ea"/>
                  <a:ea typeface="+mn-ea"/>
                  <a:sym typeface="Times New Roman" panose="02020603050405020304" pitchFamily="18" charset="0"/>
                </a:rPr>
                <a:t>服务内容</a:t>
              </a:r>
              <a:endParaRPr lang="zh-CN" altLang="en-US" sz="2400" b="1" i="1" dirty="0">
                <a:solidFill>
                  <a:srgbClr val="563202"/>
                </a:solidFill>
                <a:latin typeface="+mn-ea"/>
                <a:ea typeface="+mn-ea"/>
                <a:sym typeface="Times New Roman" panose="02020603050405020304" pitchFamily="18" charset="0"/>
              </a:endParaRPr>
            </a:p>
          </p:txBody>
        </p:sp>
        <p:sp>
          <p:nvSpPr>
            <p:cNvPr id="20" name="TextBox 28"/>
            <p:cNvSpPr>
              <a:spLocks noChangeArrowheads="1"/>
            </p:cNvSpPr>
            <p:nvPr/>
          </p:nvSpPr>
          <p:spPr bwMode="auto">
            <a:xfrm>
              <a:off x="5641374" y="612845"/>
              <a:ext cx="1081088" cy="799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200" b="1" i="1" dirty="0" smtClean="0">
                  <a:solidFill>
                    <a:srgbClr val="5E5B20"/>
                  </a:solidFill>
                  <a:latin typeface="+mn-ea"/>
                  <a:ea typeface="+mn-ea"/>
                  <a:sym typeface="Times New Roman" panose="02020603050405020304" pitchFamily="18" charset="0"/>
                </a:rPr>
                <a:t>文献</a:t>
              </a:r>
              <a:endParaRPr lang="en-US" altLang="zh-CN" sz="1200" b="1" i="1" dirty="0" smtClean="0">
                <a:solidFill>
                  <a:srgbClr val="5E5B20"/>
                </a:solidFill>
                <a:latin typeface="+mn-ea"/>
                <a:ea typeface="+mn-ea"/>
                <a:sym typeface="Times New Roman" panose="02020603050405020304" pitchFamily="18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200" b="1" i="1">
                  <a:solidFill>
                    <a:srgbClr val="5E5B20"/>
                  </a:solidFill>
                  <a:latin typeface="+mn-ea"/>
                  <a:ea typeface="+mn-ea"/>
                  <a:sym typeface="Times New Roman" panose="02020603050405020304" pitchFamily="18" charset="0"/>
                </a:rPr>
                <a:t>资源</a:t>
              </a:r>
              <a:endParaRPr lang="zh-CN" altLang="en-US" sz="1200" b="1" i="1" dirty="0">
                <a:solidFill>
                  <a:srgbClr val="5E5B20"/>
                </a:solidFill>
                <a:latin typeface="+mn-ea"/>
                <a:ea typeface="+mn-ea"/>
                <a:sym typeface="Times New Roman" panose="02020603050405020304" pitchFamily="18" charset="0"/>
              </a:endParaRPr>
            </a:p>
          </p:txBody>
        </p:sp>
        <p:sp>
          <p:nvSpPr>
            <p:cNvPr id="21" name="TextBox 29"/>
            <p:cNvSpPr>
              <a:spLocks noChangeArrowheads="1"/>
            </p:cNvSpPr>
            <p:nvPr/>
          </p:nvSpPr>
          <p:spPr bwMode="auto">
            <a:xfrm>
              <a:off x="3711851" y="1522483"/>
              <a:ext cx="1081088" cy="799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200" b="1" i="1" dirty="0" smtClean="0">
                  <a:solidFill>
                    <a:srgbClr val="5E5B20"/>
                  </a:solidFill>
                  <a:latin typeface="+mn-ea"/>
                  <a:ea typeface="+mn-ea"/>
                  <a:sym typeface="Times New Roman" panose="02020603050405020304" pitchFamily="18" charset="0"/>
                </a:rPr>
                <a:t>科研</a:t>
              </a:r>
              <a:endParaRPr lang="en-US" altLang="zh-CN" sz="1200" b="1" i="1" dirty="0" smtClean="0">
                <a:solidFill>
                  <a:srgbClr val="5E5B20"/>
                </a:solidFill>
                <a:latin typeface="+mn-ea"/>
                <a:ea typeface="+mn-ea"/>
                <a:sym typeface="Times New Roman" panose="02020603050405020304" pitchFamily="18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200" b="1" i="1" dirty="0" smtClean="0">
                  <a:solidFill>
                    <a:srgbClr val="5E5B20"/>
                  </a:solidFill>
                  <a:latin typeface="+mn-ea"/>
                  <a:ea typeface="+mn-ea"/>
                  <a:sym typeface="Times New Roman" panose="02020603050405020304" pitchFamily="18" charset="0"/>
                </a:rPr>
                <a:t>创新</a:t>
              </a:r>
              <a:endParaRPr lang="zh-CN" altLang="en-US" sz="1200" b="1" i="1" dirty="0">
                <a:solidFill>
                  <a:srgbClr val="5E5B20"/>
                </a:solidFill>
                <a:latin typeface="+mn-ea"/>
                <a:ea typeface="+mn-ea"/>
                <a:sym typeface="Times New Roman" panose="02020603050405020304" pitchFamily="18" charset="0"/>
              </a:endParaRPr>
            </a:p>
          </p:txBody>
        </p:sp>
        <p:sp>
          <p:nvSpPr>
            <p:cNvPr id="22" name="TextBox 30"/>
            <p:cNvSpPr>
              <a:spLocks noChangeArrowheads="1"/>
            </p:cNvSpPr>
            <p:nvPr/>
          </p:nvSpPr>
          <p:spPr bwMode="auto">
            <a:xfrm>
              <a:off x="3184803" y="3705296"/>
              <a:ext cx="1081088" cy="799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200" b="1" i="1" dirty="0" smtClean="0">
                  <a:solidFill>
                    <a:srgbClr val="5E5B20"/>
                  </a:solidFill>
                  <a:latin typeface="+mn-ea"/>
                  <a:ea typeface="+mn-ea"/>
                  <a:sym typeface="Times New Roman" panose="02020603050405020304" pitchFamily="18" charset="0"/>
                </a:rPr>
                <a:t>科研</a:t>
              </a:r>
              <a:endParaRPr lang="en-US" altLang="zh-CN" sz="1200" b="1" i="1" dirty="0" smtClean="0">
                <a:solidFill>
                  <a:srgbClr val="5E5B20"/>
                </a:solidFill>
                <a:latin typeface="+mn-ea"/>
                <a:ea typeface="+mn-ea"/>
                <a:sym typeface="Times New Roman" panose="02020603050405020304" pitchFamily="18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200" b="1" i="1" dirty="0">
                  <a:solidFill>
                    <a:srgbClr val="5E5B20"/>
                  </a:solidFill>
                  <a:latin typeface="+mn-ea"/>
                  <a:ea typeface="+mn-ea"/>
                  <a:sym typeface="Times New Roman" panose="02020603050405020304" pitchFamily="18" charset="0"/>
                </a:rPr>
                <a:t>诚信</a:t>
              </a:r>
              <a:endParaRPr lang="zh-CN" altLang="en-US" sz="1200" b="1" i="1" dirty="0">
                <a:solidFill>
                  <a:srgbClr val="5E5B20"/>
                </a:solidFill>
                <a:latin typeface="+mn-ea"/>
                <a:ea typeface="+mn-ea"/>
                <a:sym typeface="Times New Roman" panose="02020603050405020304" pitchFamily="18" charset="0"/>
              </a:endParaRPr>
            </a:p>
          </p:txBody>
        </p:sp>
        <p:sp>
          <p:nvSpPr>
            <p:cNvPr id="23" name="TextBox 31"/>
            <p:cNvSpPr>
              <a:spLocks noChangeArrowheads="1"/>
            </p:cNvSpPr>
            <p:nvPr/>
          </p:nvSpPr>
          <p:spPr bwMode="auto">
            <a:xfrm>
              <a:off x="4497177" y="5434874"/>
              <a:ext cx="1081088" cy="799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200" b="1" i="1" dirty="0" smtClean="0">
                  <a:solidFill>
                    <a:srgbClr val="5E5B20"/>
                  </a:solidFill>
                  <a:latin typeface="+mn-ea"/>
                  <a:ea typeface="+mn-ea"/>
                  <a:sym typeface="Times New Roman" panose="02020603050405020304" pitchFamily="18" charset="0"/>
                </a:rPr>
                <a:t>健康</a:t>
              </a:r>
              <a:endParaRPr lang="en-US" altLang="zh-CN" sz="1200" b="1" i="1" dirty="0" smtClean="0">
                <a:solidFill>
                  <a:srgbClr val="5E5B20"/>
                </a:solidFill>
                <a:latin typeface="+mn-ea"/>
                <a:ea typeface="+mn-ea"/>
                <a:sym typeface="Times New Roman" panose="02020603050405020304" pitchFamily="18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200" b="1" i="1" dirty="0" smtClean="0">
                  <a:solidFill>
                    <a:srgbClr val="5E5B20"/>
                  </a:solidFill>
                  <a:latin typeface="+mn-ea"/>
                  <a:ea typeface="+mn-ea"/>
                  <a:sym typeface="Times New Roman" panose="02020603050405020304" pitchFamily="18" charset="0"/>
                </a:rPr>
                <a:t>教育</a:t>
              </a:r>
              <a:endParaRPr lang="zh-CN" altLang="en-US" sz="1200" b="1" i="1" dirty="0">
                <a:solidFill>
                  <a:srgbClr val="5E5B20"/>
                </a:solidFill>
                <a:latin typeface="+mn-ea"/>
                <a:ea typeface="+mn-ea"/>
                <a:sym typeface="Times New Roman" panose="02020603050405020304" pitchFamily="18" charset="0"/>
              </a:endParaRPr>
            </a:p>
          </p:txBody>
        </p:sp>
        <p:sp>
          <p:nvSpPr>
            <p:cNvPr id="24" name="TextBox 32"/>
            <p:cNvSpPr>
              <a:spLocks noChangeArrowheads="1"/>
            </p:cNvSpPr>
            <p:nvPr/>
          </p:nvSpPr>
          <p:spPr bwMode="auto">
            <a:xfrm>
              <a:off x="6714056" y="5438846"/>
              <a:ext cx="1081088" cy="799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200" b="1" i="1" dirty="0" smtClean="0">
                  <a:solidFill>
                    <a:srgbClr val="5E5B20"/>
                  </a:solidFill>
                  <a:latin typeface="+mn-ea"/>
                  <a:ea typeface="+mn-ea"/>
                  <a:sym typeface="Times New Roman" panose="02020603050405020304" pitchFamily="18" charset="0"/>
                </a:rPr>
                <a:t>医学</a:t>
              </a:r>
              <a:endParaRPr lang="en-US" altLang="zh-CN" sz="1200" b="1" i="1" dirty="0" smtClean="0">
                <a:solidFill>
                  <a:srgbClr val="5E5B20"/>
                </a:solidFill>
                <a:latin typeface="+mn-ea"/>
                <a:ea typeface="+mn-ea"/>
                <a:sym typeface="Times New Roman" panose="02020603050405020304" pitchFamily="18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200" b="1" i="1" dirty="0" smtClean="0">
                  <a:solidFill>
                    <a:srgbClr val="5E5B20"/>
                  </a:solidFill>
                  <a:latin typeface="+mn-ea"/>
                  <a:ea typeface="+mn-ea"/>
                  <a:sym typeface="Times New Roman" panose="02020603050405020304" pitchFamily="18" charset="0"/>
                </a:rPr>
                <a:t>人才</a:t>
              </a:r>
              <a:endParaRPr lang="zh-CN" altLang="en-US" sz="1200" b="1" i="1" dirty="0">
                <a:solidFill>
                  <a:srgbClr val="5E5B20"/>
                </a:solidFill>
                <a:latin typeface="+mn-ea"/>
                <a:ea typeface="+mn-ea"/>
                <a:sym typeface="Times New Roman" panose="02020603050405020304" pitchFamily="18" charset="0"/>
              </a:endParaRPr>
            </a:p>
          </p:txBody>
        </p:sp>
        <p:sp>
          <p:nvSpPr>
            <p:cNvPr id="25" name="TextBox 33"/>
            <p:cNvSpPr>
              <a:spLocks noChangeArrowheads="1"/>
            </p:cNvSpPr>
            <p:nvPr/>
          </p:nvSpPr>
          <p:spPr bwMode="auto">
            <a:xfrm>
              <a:off x="8097972" y="3677514"/>
              <a:ext cx="1081088" cy="799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200" b="1" i="1" dirty="0" smtClean="0">
                  <a:solidFill>
                    <a:srgbClr val="5E5B20"/>
                  </a:solidFill>
                  <a:latin typeface="+mn-ea"/>
                  <a:ea typeface="+mn-ea"/>
                  <a:sym typeface="Times New Roman" panose="02020603050405020304" pitchFamily="18" charset="0"/>
                </a:rPr>
                <a:t>学术</a:t>
              </a:r>
              <a:endParaRPr lang="en-US" altLang="zh-CN" sz="1200" b="1" i="1" dirty="0" smtClean="0">
                <a:solidFill>
                  <a:srgbClr val="5E5B20"/>
                </a:solidFill>
                <a:latin typeface="+mn-ea"/>
                <a:ea typeface="+mn-ea"/>
                <a:sym typeface="Times New Roman" panose="02020603050405020304" pitchFamily="18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200" b="1" i="1" dirty="0" smtClean="0">
                  <a:solidFill>
                    <a:srgbClr val="5E5B20"/>
                  </a:solidFill>
                  <a:latin typeface="+mn-ea"/>
                  <a:ea typeface="+mn-ea"/>
                  <a:sym typeface="Times New Roman" panose="02020603050405020304" pitchFamily="18" charset="0"/>
                </a:rPr>
                <a:t>评价</a:t>
              </a:r>
              <a:endParaRPr lang="zh-CN" altLang="en-US" sz="1200" b="1" i="1" dirty="0">
                <a:solidFill>
                  <a:srgbClr val="5E5B20"/>
                </a:solidFill>
                <a:latin typeface="+mn-ea"/>
                <a:ea typeface="+mn-ea"/>
                <a:sym typeface="Times New Roman" panose="02020603050405020304" pitchFamily="18" charset="0"/>
              </a:endParaRPr>
            </a:p>
          </p:txBody>
        </p:sp>
        <p:sp>
          <p:nvSpPr>
            <p:cNvPr id="26" name="TextBox 34"/>
            <p:cNvSpPr>
              <a:spLocks noChangeArrowheads="1"/>
            </p:cNvSpPr>
            <p:nvPr/>
          </p:nvSpPr>
          <p:spPr bwMode="auto">
            <a:xfrm>
              <a:off x="7636152" y="1549471"/>
              <a:ext cx="1081088" cy="799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7F7F7F"/>
                  </a:solidFill>
                  <a:latin typeface="微软雅黑" panose="020B0503020204020204" pitchFamily="34" charset="-122"/>
                  <a:ea typeface="宋体" panose="02010600030101010101" pitchFamily="2" charset="-122"/>
                  <a:sym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200" b="1" i="1" dirty="0" smtClean="0">
                  <a:solidFill>
                    <a:srgbClr val="5E5B20"/>
                  </a:solidFill>
                  <a:latin typeface="+mn-ea"/>
                  <a:ea typeface="+mn-ea"/>
                  <a:sym typeface="Times New Roman" panose="02020603050405020304" pitchFamily="18" charset="0"/>
                </a:rPr>
                <a:t>临床</a:t>
              </a:r>
              <a:endParaRPr lang="en-US" altLang="zh-CN" sz="1200" b="1" i="1" dirty="0" smtClean="0">
                <a:solidFill>
                  <a:srgbClr val="5E5B20"/>
                </a:solidFill>
                <a:latin typeface="+mn-ea"/>
                <a:ea typeface="+mn-ea"/>
                <a:sym typeface="Times New Roman" panose="02020603050405020304" pitchFamily="18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200" b="1" i="1" dirty="0" smtClean="0">
                  <a:solidFill>
                    <a:srgbClr val="5E5B20"/>
                  </a:solidFill>
                  <a:latin typeface="+mn-ea"/>
                  <a:ea typeface="+mn-ea"/>
                  <a:sym typeface="Times New Roman" panose="02020603050405020304" pitchFamily="18" charset="0"/>
                </a:rPr>
                <a:t>诊疗</a:t>
              </a:r>
              <a:endParaRPr lang="zh-CN" altLang="en-US" sz="1200" b="1" i="1" dirty="0">
                <a:solidFill>
                  <a:srgbClr val="5E5B20"/>
                </a:solidFill>
                <a:latin typeface="+mn-ea"/>
                <a:ea typeface="+mn-ea"/>
                <a:sym typeface="Times New Roman" panose="02020603050405020304" pitchFamily="18" charset="0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9080505" y="2216265"/>
            <a:ext cx="2943956" cy="30546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fontAlgn="auto">
              <a:lnSpc>
                <a:spcPct val="250000"/>
              </a:lnSpc>
              <a:buFont typeface="Wingdings" panose="05000000000000000000" pitchFamily="2" charset="2"/>
              <a:buChar char="p"/>
            </a:pPr>
            <a:r>
              <a:rPr lang="zh-CN" altLang="en-US" sz="1100" b="1" dirty="0">
                <a:solidFill>
                  <a:srgbClr val="333333"/>
                </a:solidFill>
                <a:latin typeface="-apple-system"/>
              </a:rPr>
              <a:t>文献资源</a:t>
            </a:r>
            <a:r>
              <a:rPr lang="zh-CN" altLang="en-US" sz="1100" dirty="0">
                <a:solidFill>
                  <a:srgbClr val="333333"/>
                </a:solidFill>
                <a:latin typeface="-apple-system"/>
              </a:rPr>
              <a:t>：</a:t>
            </a:r>
            <a:r>
              <a:rPr lang="zh-CN" altLang="en-US" sz="1100" b="1" dirty="0">
                <a:solidFill>
                  <a:srgbClr val="333333"/>
                </a:solidFill>
                <a:latin typeface="-apple-system"/>
              </a:rPr>
              <a:t>海量优质的医学信息资源   </a:t>
            </a:r>
            <a:endParaRPr lang="zh-CN" altLang="en-US" sz="1100" dirty="0">
              <a:solidFill>
                <a:srgbClr val="333333"/>
              </a:solidFill>
              <a:latin typeface="-apple-system"/>
            </a:endParaRPr>
          </a:p>
          <a:p>
            <a:pPr marL="285750" indent="-285750" fontAlgn="auto">
              <a:lnSpc>
                <a:spcPct val="250000"/>
              </a:lnSpc>
              <a:buFont typeface="Wingdings" panose="05000000000000000000" pitchFamily="2" charset="2"/>
              <a:buChar char="p"/>
            </a:pPr>
            <a:r>
              <a:rPr lang="zh-CN" altLang="en-US" sz="1100" b="1" dirty="0">
                <a:solidFill>
                  <a:srgbClr val="333333"/>
                </a:solidFill>
                <a:latin typeface="-apple-system"/>
              </a:rPr>
              <a:t>临床诊疗</a:t>
            </a:r>
            <a:r>
              <a:rPr lang="zh-CN" altLang="en-US" sz="1100" dirty="0">
                <a:solidFill>
                  <a:srgbClr val="333333"/>
                </a:solidFill>
                <a:latin typeface="-apple-system"/>
              </a:rPr>
              <a:t>：</a:t>
            </a:r>
            <a:r>
              <a:rPr lang="zh-CN" altLang="en-US" sz="1100" b="1" dirty="0">
                <a:solidFill>
                  <a:srgbClr val="333333"/>
                </a:solidFill>
                <a:latin typeface="-apple-system"/>
              </a:rPr>
              <a:t>中医、西医临床知识资源   </a:t>
            </a:r>
            <a:endParaRPr lang="zh-CN" altLang="en-US" sz="1100" dirty="0">
              <a:solidFill>
                <a:srgbClr val="333333"/>
              </a:solidFill>
              <a:latin typeface="-apple-system"/>
            </a:endParaRPr>
          </a:p>
          <a:p>
            <a:pPr marL="285750" indent="-285750" fontAlgn="auto">
              <a:lnSpc>
                <a:spcPct val="250000"/>
              </a:lnSpc>
              <a:buFont typeface="Wingdings" panose="05000000000000000000" pitchFamily="2" charset="2"/>
              <a:buChar char="p"/>
            </a:pPr>
            <a:r>
              <a:rPr lang="zh-CN" altLang="en-US" sz="1100" b="1" dirty="0">
                <a:solidFill>
                  <a:srgbClr val="333333"/>
                </a:solidFill>
                <a:latin typeface="-apple-system"/>
              </a:rPr>
              <a:t>学术评价</a:t>
            </a:r>
            <a:r>
              <a:rPr lang="zh-CN" altLang="en-US" sz="1100" dirty="0">
                <a:solidFill>
                  <a:srgbClr val="333333"/>
                </a:solidFill>
                <a:latin typeface="-apple-system"/>
              </a:rPr>
              <a:t>：</a:t>
            </a:r>
            <a:r>
              <a:rPr lang="zh-CN" altLang="en-US" sz="1100" b="1" dirty="0">
                <a:solidFill>
                  <a:srgbClr val="333333"/>
                </a:solidFill>
                <a:latin typeface="-apple-system"/>
              </a:rPr>
              <a:t>多维度学术评价分析服务   </a:t>
            </a:r>
            <a:endParaRPr lang="zh-CN" altLang="en-US" sz="1100" dirty="0">
              <a:solidFill>
                <a:srgbClr val="333333"/>
              </a:solidFill>
              <a:latin typeface="-apple-system"/>
            </a:endParaRPr>
          </a:p>
          <a:p>
            <a:pPr marL="285750" indent="-285750" fontAlgn="auto">
              <a:lnSpc>
                <a:spcPct val="250000"/>
              </a:lnSpc>
              <a:buFont typeface="Wingdings" panose="05000000000000000000" pitchFamily="2" charset="2"/>
              <a:buChar char="p"/>
            </a:pPr>
            <a:r>
              <a:rPr lang="zh-CN" altLang="en-US" sz="1100" b="1" dirty="0">
                <a:solidFill>
                  <a:srgbClr val="333333"/>
                </a:solidFill>
                <a:latin typeface="-apple-system"/>
              </a:rPr>
              <a:t>科研创新</a:t>
            </a:r>
            <a:r>
              <a:rPr lang="zh-CN" altLang="en-US" sz="1100" dirty="0">
                <a:solidFill>
                  <a:srgbClr val="333333"/>
                </a:solidFill>
                <a:latin typeface="-apple-system"/>
              </a:rPr>
              <a:t>：</a:t>
            </a:r>
            <a:r>
              <a:rPr lang="zh-CN" altLang="en-US" sz="1100" b="1" dirty="0">
                <a:solidFill>
                  <a:srgbClr val="333333"/>
                </a:solidFill>
                <a:latin typeface="-apple-system"/>
              </a:rPr>
              <a:t>临床科研全流程服务平台   </a:t>
            </a:r>
            <a:endParaRPr lang="zh-CN" altLang="en-US" sz="1100" dirty="0">
              <a:solidFill>
                <a:srgbClr val="333333"/>
              </a:solidFill>
              <a:latin typeface="-apple-system"/>
            </a:endParaRPr>
          </a:p>
          <a:p>
            <a:pPr marL="285750" indent="-285750" fontAlgn="auto">
              <a:lnSpc>
                <a:spcPct val="250000"/>
              </a:lnSpc>
              <a:buFont typeface="Wingdings" panose="05000000000000000000" pitchFamily="2" charset="2"/>
              <a:buChar char="p"/>
            </a:pPr>
            <a:r>
              <a:rPr lang="zh-CN" altLang="en-US" sz="1100" b="1" dirty="0">
                <a:solidFill>
                  <a:srgbClr val="333333"/>
                </a:solidFill>
                <a:latin typeface="-apple-system"/>
              </a:rPr>
              <a:t>健康教育</a:t>
            </a:r>
            <a:r>
              <a:rPr lang="zh-CN" altLang="en-US" sz="1100" dirty="0">
                <a:solidFill>
                  <a:srgbClr val="333333"/>
                </a:solidFill>
                <a:latin typeface="-apple-system"/>
              </a:rPr>
              <a:t>：</a:t>
            </a:r>
            <a:r>
              <a:rPr lang="zh-CN" altLang="en-US" sz="1100" b="1" dirty="0">
                <a:solidFill>
                  <a:srgbClr val="333333"/>
                </a:solidFill>
                <a:latin typeface="-apple-system"/>
              </a:rPr>
              <a:t>运动营养中医药健康教育   </a:t>
            </a:r>
            <a:endParaRPr lang="zh-CN" altLang="en-US" sz="1100" dirty="0">
              <a:solidFill>
                <a:srgbClr val="333333"/>
              </a:solidFill>
              <a:latin typeface="-apple-system"/>
            </a:endParaRPr>
          </a:p>
          <a:p>
            <a:pPr marL="285750" indent="-285750" fontAlgn="auto">
              <a:lnSpc>
                <a:spcPct val="250000"/>
              </a:lnSpc>
              <a:buFont typeface="Wingdings" panose="05000000000000000000" pitchFamily="2" charset="2"/>
              <a:buChar char="p"/>
            </a:pPr>
            <a:r>
              <a:rPr lang="zh-CN" altLang="en-US" sz="1100" b="1" dirty="0">
                <a:solidFill>
                  <a:srgbClr val="333333"/>
                </a:solidFill>
                <a:latin typeface="-apple-system"/>
              </a:rPr>
              <a:t>科研诚信</a:t>
            </a:r>
            <a:r>
              <a:rPr lang="zh-CN" altLang="en-US" sz="1100" dirty="0">
                <a:solidFill>
                  <a:srgbClr val="333333"/>
                </a:solidFill>
                <a:latin typeface="-apple-system"/>
              </a:rPr>
              <a:t>：</a:t>
            </a:r>
            <a:r>
              <a:rPr lang="zh-CN" altLang="en-US" sz="1100" b="1" dirty="0">
                <a:solidFill>
                  <a:srgbClr val="333333"/>
                </a:solidFill>
                <a:latin typeface="-apple-system"/>
              </a:rPr>
              <a:t>诚信学习教育与诊断评估   </a:t>
            </a:r>
            <a:endParaRPr lang="en-US" altLang="zh-CN" sz="1100" dirty="0">
              <a:solidFill>
                <a:srgbClr val="333333"/>
              </a:solidFill>
              <a:latin typeface="-apple-system"/>
            </a:endParaRPr>
          </a:p>
          <a:p>
            <a:pPr marL="285750" indent="-285750" fontAlgn="auto">
              <a:lnSpc>
                <a:spcPct val="250000"/>
              </a:lnSpc>
              <a:buFont typeface="Wingdings" panose="05000000000000000000" pitchFamily="2" charset="2"/>
              <a:buChar char="p"/>
            </a:pPr>
            <a:r>
              <a:rPr lang="zh-CN" altLang="en-US" sz="1100" b="1" dirty="0" smtClean="0">
                <a:solidFill>
                  <a:srgbClr val="333333"/>
                </a:solidFill>
                <a:latin typeface="-apple-system"/>
              </a:rPr>
              <a:t>医学</a:t>
            </a:r>
            <a:r>
              <a:rPr lang="zh-CN" altLang="en-US" sz="1100" b="1" dirty="0">
                <a:solidFill>
                  <a:srgbClr val="333333"/>
                </a:solidFill>
                <a:latin typeface="-apple-system"/>
              </a:rPr>
              <a:t>人才</a:t>
            </a:r>
            <a:r>
              <a:rPr lang="zh-CN" altLang="en-US" sz="1100" dirty="0">
                <a:solidFill>
                  <a:srgbClr val="333333"/>
                </a:solidFill>
                <a:latin typeface="-apple-system"/>
              </a:rPr>
              <a:t>：</a:t>
            </a:r>
            <a:r>
              <a:rPr lang="zh-CN" altLang="en-US" sz="1100" b="1" dirty="0">
                <a:solidFill>
                  <a:srgbClr val="333333"/>
                </a:solidFill>
                <a:latin typeface="-apple-system"/>
              </a:rPr>
              <a:t>高端医学人才应聘招聘平台</a:t>
            </a:r>
            <a:endParaRPr lang="zh-CN" altLang="en-US" sz="1100" b="0" i="0" dirty="0">
              <a:solidFill>
                <a:srgbClr val="333333"/>
              </a:solidFill>
              <a:effectLst/>
              <a:latin typeface="-apple-system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" y="1842135"/>
            <a:ext cx="5523865" cy="3738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万方医学文献检索发现系统</a:t>
            </a:r>
            <a:r>
              <a:rPr lang="en-US" altLang="zh-CN" sz="2800" dirty="0"/>
              <a:t>—</a:t>
            </a:r>
            <a:r>
              <a:rPr lang="zh-CN" altLang="en-US" sz="2800" dirty="0"/>
              <a:t>获取阅读</a:t>
            </a:r>
            <a:endParaRPr lang="zh-CN" altLang="en-US" sz="2800" dirty="0"/>
          </a:p>
        </p:txBody>
      </p:sp>
      <p:sp>
        <p:nvSpPr>
          <p:cNvPr id="3" name="文本框 2"/>
          <p:cNvSpPr txBox="1"/>
          <p:nvPr/>
        </p:nvSpPr>
        <p:spPr>
          <a:xfrm>
            <a:off x="662940" y="1033780"/>
            <a:ext cx="41268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中华医学网账号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注册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15" y="1503045"/>
            <a:ext cx="6193790" cy="5252085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H="1">
            <a:off x="8432800" y="1033780"/>
            <a:ext cx="698500" cy="565150"/>
          </a:xfrm>
          <a:prstGeom prst="straightConnector1">
            <a:avLst/>
          </a:prstGeom>
          <a:ln w="57150" cmpd="sng">
            <a:solidFill>
              <a:srgbClr val="FF0000"/>
            </a:solidFill>
            <a:prstDash val="solid"/>
            <a:headEnd type="diamond" w="med" len="med"/>
            <a:tailEnd type="triangle" w="med" len="med"/>
          </a:ln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万方医学文献检索发现系统</a:t>
            </a:r>
            <a:r>
              <a:rPr lang="en-US" altLang="zh-CN" sz="2800" dirty="0"/>
              <a:t>—</a:t>
            </a:r>
            <a:r>
              <a:rPr lang="zh-CN" altLang="en-US" sz="2800" dirty="0"/>
              <a:t>获取阅读</a:t>
            </a:r>
            <a:endParaRPr lang="zh-CN" altLang="en-US" sz="2800" dirty="0"/>
          </a:p>
        </p:txBody>
      </p:sp>
      <p:pic>
        <p:nvPicPr>
          <p:cNvPr id="10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" y="1486535"/>
            <a:ext cx="4515485" cy="2990850"/>
          </a:xfrm>
          <a:prstGeom prst="rect">
            <a:avLst/>
          </a:prstGeom>
        </p:spPr>
      </p:pic>
      <p:pic>
        <p:nvPicPr>
          <p:cNvPr id="16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55" y="5106670"/>
            <a:ext cx="5274310" cy="1649730"/>
          </a:xfrm>
          <a:prstGeom prst="rect">
            <a:avLst/>
          </a:prstGeom>
        </p:spPr>
      </p:pic>
      <p:pic>
        <p:nvPicPr>
          <p:cNvPr id="15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655" y="3662045"/>
            <a:ext cx="4219575" cy="299085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>
            <a:off x="3105150" y="4584700"/>
            <a:ext cx="6985" cy="442595"/>
          </a:xfrm>
          <a:prstGeom prst="straightConnector1">
            <a:avLst/>
          </a:prstGeom>
          <a:ln w="41275" cmpd="sng">
            <a:solidFill>
              <a:schemeClr val="accent4"/>
            </a:solidFill>
            <a:prstDash val="solid"/>
            <a:tailEnd type="stealth" w="lg" len="lg"/>
          </a:ln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V="1">
            <a:off x="6044565" y="5405120"/>
            <a:ext cx="590550" cy="9525"/>
          </a:xfrm>
          <a:prstGeom prst="straightConnector1">
            <a:avLst/>
          </a:prstGeom>
          <a:ln w="41275" cmpd="sng">
            <a:solidFill>
              <a:schemeClr val="accent4"/>
            </a:solidFill>
            <a:prstDash val="solid"/>
            <a:tailEnd type="stealth" w="lg" len="lg"/>
          </a:ln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8958580" y="2981960"/>
            <a:ext cx="4445" cy="641985"/>
          </a:xfrm>
          <a:prstGeom prst="straightConnector1">
            <a:avLst/>
          </a:prstGeom>
          <a:ln w="41275" cmpd="sng">
            <a:solidFill>
              <a:schemeClr val="accent4"/>
            </a:solidFill>
            <a:prstDash val="solid"/>
            <a:tailEnd type="stealth" w="lg" len="lg"/>
          </a:ln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535" y="447040"/>
            <a:ext cx="4280535" cy="24212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62940" y="1033780"/>
            <a:ext cx="41268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中华医学网账号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注册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35" y="1747366"/>
            <a:ext cx="2401157" cy="240115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69166" y="4148523"/>
            <a:ext cx="2078198" cy="376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/>
              <a:t>感谢关注！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51631" y="1881681"/>
            <a:ext cx="795348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alt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</a:rPr>
              <a:t>万方医学网</a:t>
            </a:r>
            <a:r>
              <a:rPr lang="zh-CN" alt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</a:rPr>
              <a:t>简介</a:t>
            </a:r>
            <a:endParaRPr lang="zh-CN" altLang="en-US" sz="32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</a:endParaRPr>
          </a:p>
          <a:p>
            <a:pPr indent="0" algn="ctr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alt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</a:rPr>
              <a:t>资源收录及</a:t>
            </a:r>
            <a:r>
              <a:rPr lang="zh-CN" alt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</a:rPr>
              <a:t>特色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海量优质的医学信息</a:t>
            </a:r>
            <a:r>
              <a:rPr lang="zh-CN" altLang="en-US" sz="2800" dirty="0" smtClean="0"/>
              <a:t>资源一站式获取 </a:t>
            </a:r>
            <a:endParaRPr lang="zh-CN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3896484" y="1120259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222222"/>
                </a:solidFill>
                <a:latin typeface="-apple-system"/>
              </a:rPr>
              <a:t>七大类学术资源类型，一站式医学资源获取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762000" y="1601480"/>
            <a:ext cx="11068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          万方</a:t>
            </a:r>
            <a:r>
              <a:rPr lang="zh-CN" altLang="en-US" sz="1600" dirty="0"/>
              <a:t>医学新版文献检索发现系统包括中外文期刊、中文学位、中文会议，新增医学领域中外专利、科技成果、中外标准、法律法规四类资源，实现七大类资源的统一检索、在线阅读、全文下载和成果全部元数据的在线交易</a:t>
            </a:r>
            <a:r>
              <a:rPr lang="zh-CN" altLang="en-US" sz="1600" dirty="0" smtClean="0"/>
              <a:t>。</a:t>
            </a:r>
            <a:endParaRPr lang="zh-CN" altLang="en-US" sz="1600" dirty="0"/>
          </a:p>
        </p:txBody>
      </p:sp>
      <p:pic>
        <p:nvPicPr>
          <p:cNvPr id="14" name="图片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93975"/>
            <a:ext cx="5399405" cy="3403600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7770331" y="6121688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222222"/>
                </a:solidFill>
                <a:latin typeface="-apple-system"/>
              </a:rPr>
              <a:t>科技成果元数据线上交易流程</a:t>
            </a:r>
            <a:endParaRPr lang="zh-CN" altLang="en-US" dirty="0"/>
          </a:p>
        </p:txBody>
      </p:sp>
      <p:graphicFrame>
        <p:nvGraphicFramePr>
          <p:cNvPr id="18" name="图示 17"/>
          <p:cNvGraphicFramePr/>
          <p:nvPr/>
        </p:nvGraphicFramePr>
        <p:xfrm>
          <a:off x="397509" y="2452365"/>
          <a:ext cx="5441315" cy="3545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高质量中外文医学信息资源</a:t>
            </a:r>
            <a:endParaRPr lang="zh-CN" altLang="en-US" sz="2800" dirty="0"/>
          </a:p>
        </p:txBody>
      </p:sp>
      <p:grpSp>
        <p:nvGrpSpPr>
          <p:cNvPr id="35" name="组合 34"/>
          <p:cNvGrpSpPr/>
          <p:nvPr/>
        </p:nvGrpSpPr>
        <p:grpSpPr>
          <a:xfrm>
            <a:off x="6169543" y="2384356"/>
            <a:ext cx="1635125" cy="1606550"/>
            <a:chOff x="1645923" y="1347071"/>
            <a:chExt cx="1784260" cy="1939047"/>
          </a:xfrm>
        </p:grpSpPr>
        <p:sp>
          <p:nvSpPr>
            <p:cNvPr id="36" name="矩形 35"/>
            <p:cNvSpPr/>
            <p:nvPr/>
          </p:nvSpPr>
          <p:spPr>
            <a:xfrm flipV="1">
              <a:off x="1645923" y="1347071"/>
              <a:ext cx="1784260" cy="2048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1645923" y="3081222"/>
              <a:ext cx="1784260" cy="2048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645923" y="1504834"/>
              <a:ext cx="1784260" cy="16078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645923" y="2964832"/>
              <a:ext cx="1784260" cy="1282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 flipV="1">
              <a:off x="1645923" y="1543950"/>
              <a:ext cx="1784260" cy="1282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654157" y="1652335"/>
              <a:ext cx="1773690" cy="1329794"/>
            </a:xfrm>
            <a:prstGeom prst="rect">
              <a:avLst/>
            </a:prstGeom>
            <a:solidFill>
              <a:srgbClr val="E76F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200000" flipH="1">
            <a:off x="6800191" y="3099965"/>
            <a:ext cx="1834405" cy="175339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5339980" y="3176815"/>
            <a:ext cx="1834404" cy="175339"/>
          </a:xfrm>
          <a:prstGeom prst="rect">
            <a:avLst/>
          </a:prstGeom>
        </p:spPr>
      </p:pic>
      <p:grpSp>
        <p:nvGrpSpPr>
          <p:cNvPr id="75" name="组合 74"/>
          <p:cNvGrpSpPr/>
          <p:nvPr/>
        </p:nvGrpSpPr>
        <p:grpSpPr>
          <a:xfrm>
            <a:off x="575827" y="2384356"/>
            <a:ext cx="1598930" cy="1606550"/>
            <a:chOff x="1645923" y="1347071"/>
            <a:chExt cx="1784260" cy="1939047"/>
          </a:xfrm>
        </p:grpSpPr>
        <p:sp>
          <p:nvSpPr>
            <p:cNvPr id="76" name="矩形 75"/>
            <p:cNvSpPr/>
            <p:nvPr/>
          </p:nvSpPr>
          <p:spPr>
            <a:xfrm flipV="1">
              <a:off x="1645923" y="1347071"/>
              <a:ext cx="1784260" cy="2048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1645923" y="3081222"/>
              <a:ext cx="1784260" cy="2048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1645923" y="1504834"/>
              <a:ext cx="1784260" cy="16078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1645923" y="2964832"/>
              <a:ext cx="1784260" cy="1282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 flipV="1">
              <a:off x="1645923" y="1543950"/>
              <a:ext cx="1784260" cy="1282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1654157" y="1652335"/>
              <a:ext cx="1773690" cy="1329794"/>
            </a:xfrm>
            <a:prstGeom prst="rect">
              <a:avLst/>
            </a:pr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2" name="图片 81"/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200000" flipH="1">
            <a:off x="1169839" y="3170450"/>
            <a:ext cx="1834405" cy="175339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-253542" y="3099980"/>
            <a:ext cx="1834404" cy="175339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3421262" y="2384356"/>
            <a:ext cx="1575435" cy="1606550"/>
            <a:chOff x="1658533" y="1347071"/>
            <a:chExt cx="1771650" cy="1939047"/>
          </a:xfrm>
        </p:grpSpPr>
        <p:sp>
          <p:nvSpPr>
            <p:cNvPr id="85" name="矩形 84"/>
            <p:cNvSpPr/>
            <p:nvPr/>
          </p:nvSpPr>
          <p:spPr>
            <a:xfrm flipV="1">
              <a:off x="1658825" y="1347071"/>
              <a:ext cx="1771357" cy="2048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1658533" y="3081222"/>
              <a:ext cx="1771650" cy="2048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>
              <a:off x="1660643" y="1504834"/>
              <a:ext cx="1769539" cy="16078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>
              <a:off x="1658533" y="2964832"/>
              <a:ext cx="1771650" cy="1282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 flipV="1">
              <a:off x="1658825" y="1543950"/>
              <a:ext cx="1771357" cy="1282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1660641" y="1652335"/>
              <a:ext cx="1767205" cy="1329794"/>
            </a:xfrm>
            <a:prstGeom prst="rect">
              <a:avLst/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1" name="图片 90"/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200000" flipH="1">
            <a:off x="3990103" y="3176800"/>
            <a:ext cx="1834405" cy="175339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2596726" y="3176815"/>
            <a:ext cx="1834404" cy="175339"/>
          </a:xfrm>
          <a:prstGeom prst="rect">
            <a:avLst/>
          </a:prstGeom>
        </p:spPr>
      </p:pic>
      <p:grpSp>
        <p:nvGrpSpPr>
          <p:cNvPr id="93" name="组合 92"/>
          <p:cNvGrpSpPr/>
          <p:nvPr/>
        </p:nvGrpSpPr>
        <p:grpSpPr>
          <a:xfrm>
            <a:off x="4841757" y="4186487"/>
            <a:ext cx="1569720" cy="1616075"/>
            <a:chOff x="1650958" y="1347071"/>
            <a:chExt cx="1800500" cy="1939047"/>
          </a:xfrm>
        </p:grpSpPr>
        <p:sp>
          <p:nvSpPr>
            <p:cNvPr id="94" name="矩形 93"/>
            <p:cNvSpPr/>
            <p:nvPr/>
          </p:nvSpPr>
          <p:spPr>
            <a:xfrm flipV="1">
              <a:off x="1650958" y="1347071"/>
              <a:ext cx="1792265" cy="2048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1653543" y="3081222"/>
              <a:ext cx="1789680" cy="2048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矩形 95"/>
            <p:cNvSpPr/>
            <p:nvPr/>
          </p:nvSpPr>
          <p:spPr>
            <a:xfrm>
              <a:off x="1650958" y="1504834"/>
              <a:ext cx="1792265" cy="16078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1653543" y="2964832"/>
              <a:ext cx="1789680" cy="1282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 flipV="1">
              <a:off x="1650958" y="1536330"/>
              <a:ext cx="1800499" cy="1282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矩形 98"/>
            <p:cNvSpPr/>
            <p:nvPr/>
          </p:nvSpPr>
          <p:spPr>
            <a:xfrm>
              <a:off x="1650960" y="1652335"/>
              <a:ext cx="1800498" cy="1329794"/>
            </a:xfrm>
            <a:prstGeom prst="rect">
              <a:avLst/>
            </a:prstGeom>
            <a:solidFill>
              <a:srgbClr val="663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0" name="图片 99"/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200000" flipH="1">
            <a:off x="5380238" y="4794181"/>
            <a:ext cx="1834515" cy="227330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4014557" y="4844096"/>
            <a:ext cx="1834404" cy="175339"/>
          </a:xfrm>
          <a:prstGeom prst="rect">
            <a:avLst/>
          </a:prstGeom>
        </p:spPr>
      </p:pic>
      <p:sp>
        <p:nvSpPr>
          <p:cNvPr id="102" name="Freeform 975"/>
          <p:cNvSpPr>
            <a:spLocks noEditPoints="1"/>
          </p:cNvSpPr>
          <p:nvPr/>
        </p:nvSpPr>
        <p:spPr bwMode="auto">
          <a:xfrm>
            <a:off x="1119751" y="4317680"/>
            <a:ext cx="318836" cy="393607"/>
          </a:xfrm>
          <a:custGeom>
            <a:avLst/>
            <a:gdLst>
              <a:gd name="T0" fmla="*/ 120 w 349"/>
              <a:gd name="T1" fmla="*/ 0 h 431"/>
              <a:gd name="T2" fmla="*/ 117 w 349"/>
              <a:gd name="T3" fmla="*/ 3 h 431"/>
              <a:gd name="T4" fmla="*/ 2 w 349"/>
              <a:gd name="T5" fmla="*/ 117 h 431"/>
              <a:gd name="T6" fmla="*/ 0 w 349"/>
              <a:gd name="T7" fmla="*/ 120 h 431"/>
              <a:gd name="T8" fmla="*/ 0 w 349"/>
              <a:gd name="T9" fmla="*/ 431 h 431"/>
              <a:gd name="T10" fmla="*/ 349 w 349"/>
              <a:gd name="T11" fmla="*/ 431 h 431"/>
              <a:gd name="T12" fmla="*/ 349 w 349"/>
              <a:gd name="T13" fmla="*/ 0 h 431"/>
              <a:gd name="T14" fmla="*/ 120 w 349"/>
              <a:gd name="T15" fmla="*/ 0 h 431"/>
              <a:gd name="T16" fmla="*/ 114 w 349"/>
              <a:gd name="T17" fmla="*/ 37 h 431"/>
              <a:gd name="T18" fmla="*/ 114 w 349"/>
              <a:gd name="T19" fmla="*/ 114 h 431"/>
              <a:gd name="T20" fmla="*/ 37 w 349"/>
              <a:gd name="T21" fmla="*/ 114 h 431"/>
              <a:gd name="T22" fmla="*/ 114 w 349"/>
              <a:gd name="T23" fmla="*/ 37 h 431"/>
              <a:gd name="T24" fmla="*/ 328 w 349"/>
              <a:gd name="T25" fmla="*/ 410 h 431"/>
              <a:gd name="T26" fmla="*/ 20 w 349"/>
              <a:gd name="T27" fmla="*/ 410 h 431"/>
              <a:gd name="T28" fmla="*/ 20 w 349"/>
              <a:gd name="T29" fmla="*/ 136 h 431"/>
              <a:gd name="T30" fmla="*/ 135 w 349"/>
              <a:gd name="T31" fmla="*/ 136 h 431"/>
              <a:gd name="T32" fmla="*/ 135 w 349"/>
              <a:gd name="T33" fmla="*/ 22 h 431"/>
              <a:gd name="T34" fmla="*/ 328 w 349"/>
              <a:gd name="T35" fmla="*/ 22 h 431"/>
              <a:gd name="T36" fmla="*/ 328 w 349"/>
              <a:gd name="T37" fmla="*/ 410 h 431"/>
              <a:gd name="T38" fmla="*/ 75 w 349"/>
              <a:gd name="T39" fmla="*/ 317 h 431"/>
              <a:gd name="T40" fmla="*/ 145 w 349"/>
              <a:gd name="T41" fmla="*/ 249 h 431"/>
              <a:gd name="T42" fmla="*/ 187 w 349"/>
              <a:gd name="T43" fmla="*/ 290 h 431"/>
              <a:gd name="T44" fmla="*/ 300 w 349"/>
              <a:gd name="T45" fmla="*/ 178 h 431"/>
              <a:gd name="T46" fmla="*/ 285 w 349"/>
              <a:gd name="T47" fmla="*/ 163 h 431"/>
              <a:gd name="T48" fmla="*/ 187 w 349"/>
              <a:gd name="T49" fmla="*/ 259 h 431"/>
              <a:gd name="T50" fmla="*/ 152 w 349"/>
              <a:gd name="T51" fmla="*/ 225 h 431"/>
              <a:gd name="T52" fmla="*/ 145 w 349"/>
              <a:gd name="T53" fmla="*/ 218 h 431"/>
              <a:gd name="T54" fmla="*/ 138 w 349"/>
              <a:gd name="T55" fmla="*/ 225 h 431"/>
              <a:gd name="T56" fmla="*/ 60 w 349"/>
              <a:gd name="T57" fmla="*/ 302 h 431"/>
              <a:gd name="T58" fmla="*/ 75 w 349"/>
              <a:gd name="T59" fmla="*/ 317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49" h="431">
                <a:moveTo>
                  <a:pt x="120" y="0"/>
                </a:moveTo>
                <a:lnTo>
                  <a:pt x="117" y="3"/>
                </a:lnTo>
                <a:lnTo>
                  <a:pt x="2" y="117"/>
                </a:lnTo>
                <a:lnTo>
                  <a:pt x="0" y="120"/>
                </a:lnTo>
                <a:lnTo>
                  <a:pt x="0" y="431"/>
                </a:lnTo>
                <a:lnTo>
                  <a:pt x="349" y="431"/>
                </a:lnTo>
                <a:lnTo>
                  <a:pt x="349" y="0"/>
                </a:lnTo>
                <a:lnTo>
                  <a:pt x="120" y="0"/>
                </a:lnTo>
                <a:close/>
                <a:moveTo>
                  <a:pt x="114" y="37"/>
                </a:moveTo>
                <a:lnTo>
                  <a:pt x="114" y="114"/>
                </a:lnTo>
                <a:lnTo>
                  <a:pt x="37" y="114"/>
                </a:lnTo>
                <a:lnTo>
                  <a:pt x="114" y="37"/>
                </a:lnTo>
                <a:close/>
                <a:moveTo>
                  <a:pt x="328" y="410"/>
                </a:moveTo>
                <a:lnTo>
                  <a:pt x="20" y="410"/>
                </a:lnTo>
                <a:lnTo>
                  <a:pt x="20" y="136"/>
                </a:lnTo>
                <a:lnTo>
                  <a:pt x="135" y="136"/>
                </a:lnTo>
                <a:lnTo>
                  <a:pt x="135" y="22"/>
                </a:lnTo>
                <a:lnTo>
                  <a:pt x="328" y="22"/>
                </a:lnTo>
                <a:lnTo>
                  <a:pt x="328" y="410"/>
                </a:lnTo>
                <a:close/>
                <a:moveTo>
                  <a:pt x="75" y="317"/>
                </a:moveTo>
                <a:lnTo>
                  <a:pt x="145" y="249"/>
                </a:lnTo>
                <a:lnTo>
                  <a:pt x="187" y="290"/>
                </a:lnTo>
                <a:lnTo>
                  <a:pt x="300" y="178"/>
                </a:lnTo>
                <a:lnTo>
                  <a:pt x="285" y="163"/>
                </a:lnTo>
                <a:lnTo>
                  <a:pt x="187" y="259"/>
                </a:lnTo>
                <a:lnTo>
                  <a:pt x="152" y="225"/>
                </a:lnTo>
                <a:lnTo>
                  <a:pt x="145" y="218"/>
                </a:lnTo>
                <a:lnTo>
                  <a:pt x="138" y="225"/>
                </a:lnTo>
                <a:lnTo>
                  <a:pt x="60" y="302"/>
                </a:lnTo>
                <a:lnTo>
                  <a:pt x="75" y="317"/>
                </a:lnTo>
                <a:close/>
              </a:path>
            </a:pathLst>
          </a:custGeom>
          <a:solidFill>
            <a:srgbClr val="FFB850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Freeform 987"/>
          <p:cNvSpPr>
            <a:spLocks noEditPoints="1"/>
          </p:cNvSpPr>
          <p:nvPr/>
        </p:nvSpPr>
        <p:spPr bwMode="auto">
          <a:xfrm>
            <a:off x="6819749" y="4221620"/>
            <a:ext cx="334793" cy="538339"/>
          </a:xfrm>
          <a:custGeom>
            <a:avLst/>
            <a:gdLst>
              <a:gd name="T0" fmla="*/ 133 w 205"/>
              <a:gd name="T1" fmla="*/ 170 h 331"/>
              <a:gd name="T2" fmla="*/ 148 w 205"/>
              <a:gd name="T3" fmla="*/ 126 h 331"/>
              <a:gd name="T4" fmla="*/ 148 w 205"/>
              <a:gd name="T5" fmla="*/ 110 h 331"/>
              <a:gd name="T6" fmla="*/ 48 w 205"/>
              <a:gd name="T7" fmla="*/ 118 h 331"/>
              <a:gd name="T8" fmla="*/ 71 w 205"/>
              <a:gd name="T9" fmla="*/ 126 h 331"/>
              <a:gd name="T10" fmla="*/ 39 w 205"/>
              <a:gd name="T11" fmla="*/ 224 h 331"/>
              <a:gd name="T12" fmla="*/ 44 w 205"/>
              <a:gd name="T13" fmla="*/ 331 h 331"/>
              <a:gd name="T14" fmla="*/ 205 w 205"/>
              <a:gd name="T15" fmla="*/ 298 h 331"/>
              <a:gd name="T16" fmla="*/ 161 w 205"/>
              <a:gd name="T17" fmla="*/ 315 h 331"/>
              <a:gd name="T18" fmla="*/ 16 w 205"/>
              <a:gd name="T19" fmla="*/ 298 h 331"/>
              <a:gd name="T20" fmla="*/ 87 w 205"/>
              <a:gd name="T21" fmla="*/ 170 h 331"/>
              <a:gd name="T22" fmla="*/ 117 w 205"/>
              <a:gd name="T23" fmla="*/ 126 h 331"/>
              <a:gd name="T24" fmla="*/ 153 w 205"/>
              <a:gd name="T25" fmla="*/ 234 h 331"/>
              <a:gd name="T26" fmla="*/ 161 w 205"/>
              <a:gd name="T27" fmla="*/ 315 h 331"/>
              <a:gd name="T28" fmla="*/ 121 w 205"/>
              <a:gd name="T29" fmla="*/ 262 h 331"/>
              <a:gd name="T30" fmla="*/ 101 w 205"/>
              <a:gd name="T31" fmla="*/ 258 h 331"/>
              <a:gd name="T32" fmla="*/ 63 w 205"/>
              <a:gd name="T33" fmla="*/ 263 h 331"/>
              <a:gd name="T34" fmla="*/ 48 w 205"/>
              <a:gd name="T35" fmla="*/ 259 h 331"/>
              <a:gd name="T36" fmla="*/ 24 w 205"/>
              <a:gd name="T37" fmla="*/ 298 h 331"/>
              <a:gd name="T38" fmla="*/ 161 w 205"/>
              <a:gd name="T39" fmla="*/ 307 h 331"/>
              <a:gd name="T40" fmla="*/ 167 w 205"/>
              <a:gd name="T41" fmla="*/ 266 h 331"/>
              <a:gd name="T42" fmla="*/ 165 w 205"/>
              <a:gd name="T43" fmla="*/ 264 h 331"/>
              <a:gd name="T44" fmla="*/ 144 w 205"/>
              <a:gd name="T45" fmla="*/ 248 h 331"/>
              <a:gd name="T46" fmla="*/ 124 w 205"/>
              <a:gd name="T47" fmla="*/ 23 h 331"/>
              <a:gd name="T48" fmla="*/ 124 w 205"/>
              <a:gd name="T49" fmla="*/ 0 h 331"/>
              <a:gd name="T50" fmla="*/ 124 w 205"/>
              <a:gd name="T51" fmla="*/ 23 h 331"/>
              <a:gd name="T52" fmla="*/ 91 w 205"/>
              <a:gd name="T53" fmla="*/ 49 h 331"/>
              <a:gd name="T54" fmla="*/ 74 w 205"/>
              <a:gd name="T55" fmla="*/ 32 h 331"/>
              <a:gd name="T56" fmla="*/ 58 w 205"/>
              <a:gd name="T57" fmla="*/ 49 h 331"/>
              <a:gd name="T58" fmla="*/ 68 w 205"/>
              <a:gd name="T59" fmla="*/ 43 h 331"/>
              <a:gd name="T60" fmla="*/ 80 w 205"/>
              <a:gd name="T61" fmla="*/ 43 h 331"/>
              <a:gd name="T62" fmla="*/ 74 w 205"/>
              <a:gd name="T63" fmla="*/ 57 h 331"/>
              <a:gd name="T64" fmla="*/ 68 w 205"/>
              <a:gd name="T65" fmla="*/ 43 h 331"/>
              <a:gd name="T66" fmla="*/ 92 w 205"/>
              <a:gd name="T67" fmla="*/ 102 h 331"/>
              <a:gd name="T68" fmla="*/ 98 w 205"/>
              <a:gd name="T69" fmla="*/ 82 h 331"/>
              <a:gd name="T70" fmla="*/ 129 w 205"/>
              <a:gd name="T71" fmla="*/ 82 h 331"/>
              <a:gd name="T72" fmla="*/ 134 w 205"/>
              <a:gd name="T73" fmla="*/ 102 h 331"/>
              <a:gd name="T74" fmla="*/ 143 w 205"/>
              <a:gd name="T75" fmla="*/ 97 h 331"/>
              <a:gd name="T76" fmla="*/ 113 w 205"/>
              <a:gd name="T77" fmla="*/ 68 h 331"/>
              <a:gd name="T78" fmla="*/ 84 w 205"/>
              <a:gd name="T79" fmla="*/ 97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05" h="331">
                <a:moveTo>
                  <a:pt x="165" y="224"/>
                </a:moveTo>
                <a:cubicBezTo>
                  <a:pt x="150" y="204"/>
                  <a:pt x="133" y="184"/>
                  <a:pt x="133" y="170"/>
                </a:cubicBezTo>
                <a:cubicBezTo>
                  <a:pt x="133" y="126"/>
                  <a:pt x="133" y="126"/>
                  <a:pt x="133" y="126"/>
                </a:cubicBezTo>
                <a:cubicBezTo>
                  <a:pt x="148" y="126"/>
                  <a:pt x="148" y="126"/>
                  <a:pt x="148" y="126"/>
                </a:cubicBezTo>
                <a:cubicBezTo>
                  <a:pt x="153" y="126"/>
                  <a:pt x="156" y="122"/>
                  <a:pt x="156" y="118"/>
                </a:cubicBezTo>
                <a:cubicBezTo>
                  <a:pt x="156" y="113"/>
                  <a:pt x="153" y="110"/>
                  <a:pt x="148" y="110"/>
                </a:cubicBezTo>
                <a:cubicBezTo>
                  <a:pt x="56" y="110"/>
                  <a:pt x="56" y="110"/>
                  <a:pt x="56" y="110"/>
                </a:cubicBezTo>
                <a:cubicBezTo>
                  <a:pt x="52" y="110"/>
                  <a:pt x="48" y="113"/>
                  <a:pt x="48" y="118"/>
                </a:cubicBezTo>
                <a:cubicBezTo>
                  <a:pt x="48" y="122"/>
                  <a:pt x="52" y="126"/>
                  <a:pt x="56" y="126"/>
                </a:cubicBezTo>
                <a:cubicBezTo>
                  <a:pt x="71" y="126"/>
                  <a:pt x="71" y="126"/>
                  <a:pt x="71" y="126"/>
                </a:cubicBezTo>
                <a:cubicBezTo>
                  <a:pt x="71" y="170"/>
                  <a:pt x="71" y="170"/>
                  <a:pt x="71" y="170"/>
                </a:cubicBezTo>
                <a:cubicBezTo>
                  <a:pt x="71" y="184"/>
                  <a:pt x="55" y="204"/>
                  <a:pt x="39" y="224"/>
                </a:cubicBezTo>
                <a:cubicBezTo>
                  <a:pt x="20" y="249"/>
                  <a:pt x="0" y="274"/>
                  <a:pt x="0" y="298"/>
                </a:cubicBezTo>
                <a:cubicBezTo>
                  <a:pt x="0" y="318"/>
                  <a:pt x="16" y="331"/>
                  <a:pt x="44" y="331"/>
                </a:cubicBezTo>
                <a:cubicBezTo>
                  <a:pt x="161" y="331"/>
                  <a:pt x="161" y="331"/>
                  <a:pt x="161" y="331"/>
                </a:cubicBezTo>
                <a:cubicBezTo>
                  <a:pt x="188" y="331"/>
                  <a:pt x="205" y="318"/>
                  <a:pt x="205" y="298"/>
                </a:cubicBezTo>
                <a:cubicBezTo>
                  <a:pt x="205" y="274"/>
                  <a:pt x="185" y="249"/>
                  <a:pt x="165" y="224"/>
                </a:cubicBezTo>
                <a:close/>
                <a:moveTo>
                  <a:pt x="161" y="315"/>
                </a:moveTo>
                <a:cubicBezTo>
                  <a:pt x="44" y="315"/>
                  <a:pt x="44" y="315"/>
                  <a:pt x="44" y="315"/>
                </a:cubicBezTo>
                <a:cubicBezTo>
                  <a:pt x="33" y="315"/>
                  <a:pt x="16" y="313"/>
                  <a:pt x="16" y="298"/>
                </a:cubicBezTo>
                <a:cubicBezTo>
                  <a:pt x="16" y="280"/>
                  <a:pt x="34" y="257"/>
                  <a:pt x="52" y="234"/>
                </a:cubicBezTo>
                <a:cubicBezTo>
                  <a:pt x="70" y="211"/>
                  <a:pt x="87" y="189"/>
                  <a:pt x="87" y="170"/>
                </a:cubicBezTo>
                <a:cubicBezTo>
                  <a:pt x="87" y="126"/>
                  <a:pt x="87" y="126"/>
                  <a:pt x="87" y="126"/>
                </a:cubicBezTo>
                <a:cubicBezTo>
                  <a:pt x="117" y="126"/>
                  <a:pt x="117" y="126"/>
                  <a:pt x="117" y="126"/>
                </a:cubicBezTo>
                <a:cubicBezTo>
                  <a:pt x="117" y="170"/>
                  <a:pt x="117" y="170"/>
                  <a:pt x="117" y="170"/>
                </a:cubicBezTo>
                <a:cubicBezTo>
                  <a:pt x="117" y="189"/>
                  <a:pt x="135" y="211"/>
                  <a:pt x="153" y="234"/>
                </a:cubicBezTo>
                <a:cubicBezTo>
                  <a:pt x="171" y="257"/>
                  <a:pt x="189" y="280"/>
                  <a:pt x="189" y="298"/>
                </a:cubicBezTo>
                <a:cubicBezTo>
                  <a:pt x="189" y="313"/>
                  <a:pt x="171" y="315"/>
                  <a:pt x="161" y="315"/>
                </a:cubicBezTo>
                <a:close/>
                <a:moveTo>
                  <a:pt x="122" y="263"/>
                </a:moveTo>
                <a:cubicBezTo>
                  <a:pt x="122" y="263"/>
                  <a:pt x="121" y="263"/>
                  <a:pt x="121" y="262"/>
                </a:cubicBezTo>
                <a:cubicBezTo>
                  <a:pt x="118" y="258"/>
                  <a:pt x="114" y="256"/>
                  <a:pt x="109" y="256"/>
                </a:cubicBezTo>
                <a:cubicBezTo>
                  <a:pt x="106" y="256"/>
                  <a:pt x="103" y="257"/>
                  <a:pt x="101" y="258"/>
                </a:cubicBezTo>
                <a:cubicBezTo>
                  <a:pt x="99" y="250"/>
                  <a:pt x="91" y="244"/>
                  <a:pt x="82" y="244"/>
                </a:cubicBezTo>
                <a:cubicBezTo>
                  <a:pt x="72" y="244"/>
                  <a:pt x="63" y="252"/>
                  <a:pt x="63" y="263"/>
                </a:cubicBezTo>
                <a:cubicBezTo>
                  <a:pt x="63" y="264"/>
                  <a:pt x="63" y="264"/>
                  <a:pt x="63" y="265"/>
                </a:cubicBezTo>
                <a:cubicBezTo>
                  <a:pt x="59" y="261"/>
                  <a:pt x="54" y="259"/>
                  <a:pt x="48" y="259"/>
                </a:cubicBezTo>
                <a:cubicBezTo>
                  <a:pt x="46" y="259"/>
                  <a:pt x="44" y="260"/>
                  <a:pt x="42" y="260"/>
                </a:cubicBezTo>
                <a:cubicBezTo>
                  <a:pt x="32" y="274"/>
                  <a:pt x="24" y="288"/>
                  <a:pt x="24" y="298"/>
                </a:cubicBezTo>
                <a:cubicBezTo>
                  <a:pt x="24" y="306"/>
                  <a:pt x="34" y="307"/>
                  <a:pt x="44" y="307"/>
                </a:cubicBezTo>
                <a:cubicBezTo>
                  <a:pt x="161" y="307"/>
                  <a:pt x="161" y="307"/>
                  <a:pt x="161" y="307"/>
                </a:cubicBezTo>
                <a:cubicBezTo>
                  <a:pt x="170" y="307"/>
                  <a:pt x="181" y="306"/>
                  <a:pt x="181" y="298"/>
                </a:cubicBezTo>
                <a:cubicBezTo>
                  <a:pt x="181" y="289"/>
                  <a:pt x="175" y="278"/>
                  <a:pt x="167" y="266"/>
                </a:cubicBezTo>
                <a:cubicBezTo>
                  <a:pt x="167" y="266"/>
                  <a:pt x="166" y="266"/>
                  <a:pt x="166" y="266"/>
                </a:cubicBezTo>
                <a:cubicBezTo>
                  <a:pt x="166" y="265"/>
                  <a:pt x="166" y="265"/>
                  <a:pt x="165" y="264"/>
                </a:cubicBezTo>
                <a:cubicBezTo>
                  <a:pt x="163" y="260"/>
                  <a:pt x="160" y="256"/>
                  <a:pt x="156" y="252"/>
                </a:cubicBezTo>
                <a:cubicBezTo>
                  <a:pt x="153" y="249"/>
                  <a:pt x="148" y="248"/>
                  <a:pt x="144" y="248"/>
                </a:cubicBezTo>
                <a:cubicBezTo>
                  <a:pt x="134" y="248"/>
                  <a:pt x="125" y="254"/>
                  <a:pt x="122" y="263"/>
                </a:cubicBezTo>
                <a:close/>
                <a:moveTo>
                  <a:pt x="124" y="23"/>
                </a:moveTo>
                <a:cubicBezTo>
                  <a:pt x="130" y="23"/>
                  <a:pt x="135" y="18"/>
                  <a:pt x="135" y="11"/>
                </a:cubicBezTo>
                <a:cubicBezTo>
                  <a:pt x="135" y="5"/>
                  <a:pt x="130" y="0"/>
                  <a:pt x="124" y="0"/>
                </a:cubicBezTo>
                <a:cubicBezTo>
                  <a:pt x="118" y="0"/>
                  <a:pt x="112" y="5"/>
                  <a:pt x="112" y="11"/>
                </a:cubicBezTo>
                <a:cubicBezTo>
                  <a:pt x="112" y="18"/>
                  <a:pt x="118" y="23"/>
                  <a:pt x="124" y="23"/>
                </a:cubicBezTo>
                <a:close/>
                <a:moveTo>
                  <a:pt x="74" y="65"/>
                </a:moveTo>
                <a:cubicBezTo>
                  <a:pt x="83" y="65"/>
                  <a:pt x="91" y="58"/>
                  <a:pt x="91" y="49"/>
                </a:cubicBezTo>
                <a:cubicBezTo>
                  <a:pt x="91" y="45"/>
                  <a:pt x="89" y="40"/>
                  <a:pt x="86" y="37"/>
                </a:cubicBezTo>
                <a:cubicBezTo>
                  <a:pt x="83" y="34"/>
                  <a:pt x="79" y="32"/>
                  <a:pt x="74" y="32"/>
                </a:cubicBezTo>
                <a:cubicBezTo>
                  <a:pt x="70" y="32"/>
                  <a:pt x="66" y="34"/>
                  <a:pt x="62" y="37"/>
                </a:cubicBezTo>
                <a:cubicBezTo>
                  <a:pt x="59" y="40"/>
                  <a:pt x="58" y="45"/>
                  <a:pt x="58" y="49"/>
                </a:cubicBezTo>
                <a:cubicBezTo>
                  <a:pt x="58" y="58"/>
                  <a:pt x="65" y="65"/>
                  <a:pt x="74" y="65"/>
                </a:cubicBezTo>
                <a:close/>
                <a:moveTo>
                  <a:pt x="68" y="43"/>
                </a:moveTo>
                <a:cubicBezTo>
                  <a:pt x="70" y="41"/>
                  <a:pt x="72" y="40"/>
                  <a:pt x="74" y="40"/>
                </a:cubicBezTo>
                <a:cubicBezTo>
                  <a:pt x="76" y="40"/>
                  <a:pt x="79" y="41"/>
                  <a:pt x="80" y="43"/>
                </a:cubicBezTo>
                <a:cubicBezTo>
                  <a:pt x="82" y="45"/>
                  <a:pt x="83" y="47"/>
                  <a:pt x="83" y="49"/>
                </a:cubicBezTo>
                <a:cubicBezTo>
                  <a:pt x="83" y="54"/>
                  <a:pt x="79" y="57"/>
                  <a:pt x="74" y="57"/>
                </a:cubicBezTo>
                <a:cubicBezTo>
                  <a:pt x="69" y="57"/>
                  <a:pt x="66" y="54"/>
                  <a:pt x="66" y="49"/>
                </a:cubicBezTo>
                <a:cubicBezTo>
                  <a:pt x="66" y="47"/>
                  <a:pt x="66" y="45"/>
                  <a:pt x="68" y="43"/>
                </a:cubicBezTo>
                <a:close/>
                <a:moveTo>
                  <a:pt x="84" y="102"/>
                </a:moveTo>
                <a:cubicBezTo>
                  <a:pt x="92" y="102"/>
                  <a:pt x="92" y="102"/>
                  <a:pt x="92" y="102"/>
                </a:cubicBezTo>
                <a:cubicBezTo>
                  <a:pt x="92" y="100"/>
                  <a:pt x="92" y="99"/>
                  <a:pt x="92" y="97"/>
                </a:cubicBezTo>
                <a:cubicBezTo>
                  <a:pt x="92" y="92"/>
                  <a:pt x="94" y="86"/>
                  <a:pt x="98" y="82"/>
                </a:cubicBezTo>
                <a:cubicBezTo>
                  <a:pt x="102" y="78"/>
                  <a:pt x="108" y="76"/>
                  <a:pt x="113" y="76"/>
                </a:cubicBezTo>
                <a:cubicBezTo>
                  <a:pt x="119" y="76"/>
                  <a:pt x="124" y="78"/>
                  <a:pt x="129" y="82"/>
                </a:cubicBezTo>
                <a:cubicBezTo>
                  <a:pt x="133" y="86"/>
                  <a:pt x="135" y="92"/>
                  <a:pt x="135" y="97"/>
                </a:cubicBezTo>
                <a:cubicBezTo>
                  <a:pt x="135" y="99"/>
                  <a:pt x="135" y="100"/>
                  <a:pt x="134" y="102"/>
                </a:cubicBezTo>
                <a:cubicBezTo>
                  <a:pt x="142" y="102"/>
                  <a:pt x="142" y="102"/>
                  <a:pt x="142" y="102"/>
                </a:cubicBezTo>
                <a:cubicBezTo>
                  <a:pt x="143" y="100"/>
                  <a:pt x="143" y="99"/>
                  <a:pt x="143" y="97"/>
                </a:cubicBezTo>
                <a:cubicBezTo>
                  <a:pt x="143" y="89"/>
                  <a:pt x="140" y="82"/>
                  <a:pt x="134" y="76"/>
                </a:cubicBezTo>
                <a:cubicBezTo>
                  <a:pt x="129" y="71"/>
                  <a:pt x="121" y="68"/>
                  <a:pt x="113" y="68"/>
                </a:cubicBezTo>
                <a:cubicBezTo>
                  <a:pt x="105" y="68"/>
                  <a:pt x="98" y="71"/>
                  <a:pt x="92" y="76"/>
                </a:cubicBezTo>
                <a:cubicBezTo>
                  <a:pt x="87" y="82"/>
                  <a:pt x="84" y="89"/>
                  <a:pt x="84" y="97"/>
                </a:cubicBezTo>
                <a:cubicBezTo>
                  <a:pt x="84" y="99"/>
                  <a:pt x="84" y="100"/>
                  <a:pt x="84" y="102"/>
                </a:cubicBezTo>
                <a:close/>
              </a:path>
            </a:pathLst>
          </a:custGeom>
          <a:solidFill>
            <a:srgbClr val="F6615B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Freeform 983"/>
          <p:cNvSpPr>
            <a:spLocks noEditPoints="1"/>
          </p:cNvSpPr>
          <p:nvPr/>
        </p:nvSpPr>
        <p:spPr bwMode="auto">
          <a:xfrm>
            <a:off x="5342031" y="2729652"/>
            <a:ext cx="405616" cy="416018"/>
          </a:xfrm>
          <a:custGeom>
            <a:avLst/>
            <a:gdLst>
              <a:gd name="T0" fmla="*/ 116 w 232"/>
              <a:gd name="T1" fmla="*/ 88 h 239"/>
              <a:gd name="T2" fmla="*/ 84 w 232"/>
              <a:gd name="T3" fmla="*/ 119 h 239"/>
              <a:gd name="T4" fmla="*/ 116 w 232"/>
              <a:gd name="T5" fmla="*/ 151 h 239"/>
              <a:gd name="T6" fmla="*/ 148 w 232"/>
              <a:gd name="T7" fmla="*/ 119 h 239"/>
              <a:gd name="T8" fmla="*/ 116 w 232"/>
              <a:gd name="T9" fmla="*/ 88 h 239"/>
              <a:gd name="T10" fmla="*/ 49 w 232"/>
              <a:gd name="T11" fmla="*/ 197 h 239"/>
              <a:gd name="T12" fmla="*/ 44 w 232"/>
              <a:gd name="T13" fmla="*/ 191 h 239"/>
              <a:gd name="T14" fmla="*/ 14 w 232"/>
              <a:gd name="T15" fmla="*/ 119 h 239"/>
              <a:gd name="T16" fmla="*/ 93 w 232"/>
              <a:gd name="T17" fmla="*/ 20 h 239"/>
              <a:gd name="T18" fmla="*/ 90 w 232"/>
              <a:gd name="T19" fmla="*/ 7 h 239"/>
              <a:gd name="T20" fmla="*/ 0 w 232"/>
              <a:gd name="T21" fmla="*/ 119 h 239"/>
              <a:gd name="T22" fmla="*/ 34 w 232"/>
              <a:gd name="T23" fmla="*/ 201 h 239"/>
              <a:gd name="T24" fmla="*/ 44 w 232"/>
              <a:gd name="T25" fmla="*/ 210 h 239"/>
              <a:gd name="T26" fmla="*/ 34 w 232"/>
              <a:gd name="T27" fmla="*/ 239 h 239"/>
              <a:gd name="T28" fmla="*/ 116 w 232"/>
              <a:gd name="T29" fmla="*/ 228 h 239"/>
              <a:gd name="T30" fmla="*/ 60 w 232"/>
              <a:gd name="T31" fmla="*/ 167 h 239"/>
              <a:gd name="T32" fmla="*/ 49 w 232"/>
              <a:gd name="T33" fmla="*/ 197 h 239"/>
              <a:gd name="T34" fmla="*/ 188 w 232"/>
              <a:gd name="T35" fmla="*/ 29 h 239"/>
              <a:gd name="T36" fmla="*/ 198 w 232"/>
              <a:gd name="T37" fmla="*/ 0 h 239"/>
              <a:gd name="T38" fmla="*/ 116 w 232"/>
              <a:gd name="T39" fmla="*/ 10 h 239"/>
              <a:gd name="T40" fmla="*/ 172 w 232"/>
              <a:gd name="T41" fmla="*/ 72 h 239"/>
              <a:gd name="T42" fmla="*/ 183 w 232"/>
              <a:gd name="T43" fmla="*/ 42 h 239"/>
              <a:gd name="T44" fmla="*/ 218 w 232"/>
              <a:gd name="T45" fmla="*/ 119 h 239"/>
              <a:gd name="T46" fmla="*/ 188 w 232"/>
              <a:gd name="T47" fmla="*/ 191 h 239"/>
              <a:gd name="T48" fmla="*/ 139 w 232"/>
              <a:gd name="T49" fmla="*/ 219 h 239"/>
              <a:gd name="T50" fmla="*/ 142 w 232"/>
              <a:gd name="T51" fmla="*/ 232 h 239"/>
              <a:gd name="T52" fmla="*/ 198 w 232"/>
              <a:gd name="T53" fmla="*/ 201 h 239"/>
              <a:gd name="T54" fmla="*/ 232 w 232"/>
              <a:gd name="T55" fmla="*/ 119 h 239"/>
              <a:gd name="T56" fmla="*/ 188 w 232"/>
              <a:gd name="T57" fmla="*/ 29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2" h="239">
                <a:moveTo>
                  <a:pt x="116" y="88"/>
                </a:moveTo>
                <a:cubicBezTo>
                  <a:pt x="98" y="88"/>
                  <a:pt x="84" y="102"/>
                  <a:pt x="84" y="119"/>
                </a:cubicBezTo>
                <a:cubicBezTo>
                  <a:pt x="84" y="137"/>
                  <a:pt x="98" y="151"/>
                  <a:pt x="116" y="151"/>
                </a:cubicBezTo>
                <a:cubicBezTo>
                  <a:pt x="134" y="151"/>
                  <a:pt x="148" y="137"/>
                  <a:pt x="148" y="119"/>
                </a:cubicBezTo>
                <a:cubicBezTo>
                  <a:pt x="148" y="102"/>
                  <a:pt x="134" y="88"/>
                  <a:pt x="116" y="88"/>
                </a:cubicBezTo>
                <a:close/>
                <a:moveTo>
                  <a:pt x="49" y="197"/>
                </a:moveTo>
                <a:cubicBezTo>
                  <a:pt x="47" y="195"/>
                  <a:pt x="46" y="193"/>
                  <a:pt x="44" y="191"/>
                </a:cubicBezTo>
                <a:cubicBezTo>
                  <a:pt x="25" y="172"/>
                  <a:pt x="14" y="147"/>
                  <a:pt x="14" y="119"/>
                </a:cubicBezTo>
                <a:cubicBezTo>
                  <a:pt x="14" y="71"/>
                  <a:pt x="48" y="30"/>
                  <a:pt x="93" y="20"/>
                </a:cubicBezTo>
                <a:cubicBezTo>
                  <a:pt x="90" y="7"/>
                  <a:pt x="90" y="7"/>
                  <a:pt x="90" y="7"/>
                </a:cubicBezTo>
                <a:cubicBezTo>
                  <a:pt x="39" y="19"/>
                  <a:pt x="0" y="65"/>
                  <a:pt x="0" y="119"/>
                </a:cubicBezTo>
                <a:cubicBezTo>
                  <a:pt x="0" y="150"/>
                  <a:pt x="12" y="179"/>
                  <a:pt x="34" y="201"/>
                </a:cubicBezTo>
                <a:cubicBezTo>
                  <a:pt x="37" y="204"/>
                  <a:pt x="41" y="207"/>
                  <a:pt x="44" y="210"/>
                </a:cubicBezTo>
                <a:cubicBezTo>
                  <a:pt x="34" y="239"/>
                  <a:pt x="34" y="239"/>
                  <a:pt x="34" y="239"/>
                </a:cubicBezTo>
                <a:cubicBezTo>
                  <a:pt x="116" y="228"/>
                  <a:pt x="116" y="228"/>
                  <a:pt x="116" y="228"/>
                </a:cubicBezTo>
                <a:cubicBezTo>
                  <a:pt x="60" y="167"/>
                  <a:pt x="60" y="167"/>
                  <a:pt x="60" y="167"/>
                </a:cubicBezTo>
                <a:lnTo>
                  <a:pt x="49" y="197"/>
                </a:lnTo>
                <a:close/>
                <a:moveTo>
                  <a:pt x="188" y="29"/>
                </a:moveTo>
                <a:cubicBezTo>
                  <a:pt x="198" y="0"/>
                  <a:pt x="198" y="0"/>
                  <a:pt x="198" y="0"/>
                </a:cubicBezTo>
                <a:cubicBezTo>
                  <a:pt x="116" y="10"/>
                  <a:pt x="116" y="10"/>
                  <a:pt x="116" y="10"/>
                </a:cubicBezTo>
                <a:cubicBezTo>
                  <a:pt x="172" y="72"/>
                  <a:pt x="172" y="72"/>
                  <a:pt x="172" y="72"/>
                </a:cubicBezTo>
                <a:cubicBezTo>
                  <a:pt x="183" y="42"/>
                  <a:pt x="183" y="42"/>
                  <a:pt x="183" y="42"/>
                </a:cubicBezTo>
                <a:cubicBezTo>
                  <a:pt x="204" y="61"/>
                  <a:pt x="218" y="89"/>
                  <a:pt x="218" y="119"/>
                </a:cubicBezTo>
                <a:cubicBezTo>
                  <a:pt x="218" y="147"/>
                  <a:pt x="207" y="172"/>
                  <a:pt x="188" y="191"/>
                </a:cubicBezTo>
                <a:cubicBezTo>
                  <a:pt x="174" y="205"/>
                  <a:pt x="157" y="214"/>
                  <a:pt x="139" y="219"/>
                </a:cubicBezTo>
                <a:cubicBezTo>
                  <a:pt x="142" y="232"/>
                  <a:pt x="142" y="232"/>
                  <a:pt x="142" y="232"/>
                </a:cubicBezTo>
                <a:cubicBezTo>
                  <a:pt x="163" y="227"/>
                  <a:pt x="182" y="217"/>
                  <a:pt x="198" y="201"/>
                </a:cubicBezTo>
                <a:cubicBezTo>
                  <a:pt x="220" y="179"/>
                  <a:pt x="232" y="150"/>
                  <a:pt x="232" y="119"/>
                </a:cubicBezTo>
                <a:cubicBezTo>
                  <a:pt x="232" y="83"/>
                  <a:pt x="214" y="50"/>
                  <a:pt x="188" y="29"/>
                </a:cubicBezTo>
                <a:close/>
              </a:path>
            </a:pathLst>
          </a:custGeom>
          <a:solidFill>
            <a:srgbClr val="663A7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Freeform 979"/>
          <p:cNvSpPr>
            <a:spLocks noEditPoints="1"/>
          </p:cNvSpPr>
          <p:nvPr/>
        </p:nvSpPr>
        <p:spPr bwMode="auto">
          <a:xfrm>
            <a:off x="3969427" y="4357579"/>
            <a:ext cx="482217" cy="431066"/>
          </a:xfrm>
          <a:custGeom>
            <a:avLst/>
            <a:gdLst>
              <a:gd name="T0" fmla="*/ 242 w 364"/>
              <a:gd name="T1" fmla="*/ 177 h 326"/>
              <a:gd name="T2" fmla="*/ 202 w 364"/>
              <a:gd name="T3" fmla="*/ 142 h 326"/>
              <a:gd name="T4" fmla="*/ 188 w 364"/>
              <a:gd name="T5" fmla="*/ 100 h 326"/>
              <a:gd name="T6" fmla="*/ 135 w 364"/>
              <a:gd name="T7" fmla="*/ 104 h 326"/>
              <a:gd name="T8" fmla="*/ 95 w 364"/>
              <a:gd name="T9" fmla="*/ 84 h 326"/>
              <a:gd name="T10" fmla="*/ 60 w 364"/>
              <a:gd name="T11" fmla="*/ 124 h 326"/>
              <a:gd name="T12" fmla="*/ 18 w 364"/>
              <a:gd name="T13" fmla="*/ 138 h 326"/>
              <a:gd name="T14" fmla="*/ 22 w 364"/>
              <a:gd name="T15" fmla="*/ 191 h 326"/>
              <a:gd name="T16" fmla="*/ 2 w 364"/>
              <a:gd name="T17" fmla="*/ 231 h 326"/>
              <a:gd name="T18" fmla="*/ 42 w 364"/>
              <a:gd name="T19" fmla="*/ 266 h 326"/>
              <a:gd name="T20" fmla="*/ 56 w 364"/>
              <a:gd name="T21" fmla="*/ 308 h 326"/>
              <a:gd name="T22" fmla="*/ 109 w 364"/>
              <a:gd name="T23" fmla="*/ 304 h 326"/>
              <a:gd name="T24" fmla="*/ 149 w 364"/>
              <a:gd name="T25" fmla="*/ 324 h 326"/>
              <a:gd name="T26" fmla="*/ 184 w 364"/>
              <a:gd name="T27" fmla="*/ 283 h 326"/>
              <a:gd name="T28" fmla="*/ 226 w 364"/>
              <a:gd name="T29" fmla="*/ 270 h 326"/>
              <a:gd name="T30" fmla="*/ 222 w 364"/>
              <a:gd name="T31" fmla="*/ 216 h 326"/>
              <a:gd name="T32" fmla="*/ 127 w 364"/>
              <a:gd name="T33" fmla="*/ 280 h 326"/>
              <a:gd name="T34" fmla="*/ 117 w 364"/>
              <a:gd name="T35" fmla="*/ 127 h 326"/>
              <a:gd name="T36" fmla="*/ 127 w 364"/>
              <a:gd name="T37" fmla="*/ 280 h 326"/>
              <a:gd name="T38" fmla="*/ 364 w 364"/>
              <a:gd name="T39" fmla="*/ 90 h 326"/>
              <a:gd name="T40" fmla="*/ 348 w 364"/>
              <a:gd name="T41" fmla="*/ 66 h 326"/>
              <a:gd name="T42" fmla="*/ 345 w 364"/>
              <a:gd name="T43" fmla="*/ 29 h 326"/>
              <a:gd name="T44" fmla="*/ 316 w 364"/>
              <a:gd name="T45" fmla="*/ 24 h 326"/>
              <a:gd name="T46" fmla="*/ 289 w 364"/>
              <a:gd name="T47" fmla="*/ 0 h 326"/>
              <a:gd name="T48" fmla="*/ 264 w 364"/>
              <a:gd name="T49" fmla="*/ 16 h 326"/>
              <a:gd name="T50" fmla="*/ 228 w 364"/>
              <a:gd name="T51" fmla="*/ 19 h 326"/>
              <a:gd name="T52" fmla="*/ 222 w 364"/>
              <a:gd name="T53" fmla="*/ 48 h 326"/>
              <a:gd name="T54" fmla="*/ 198 w 364"/>
              <a:gd name="T55" fmla="*/ 75 h 326"/>
              <a:gd name="T56" fmla="*/ 215 w 364"/>
              <a:gd name="T57" fmla="*/ 100 h 326"/>
              <a:gd name="T58" fmla="*/ 217 w 364"/>
              <a:gd name="T59" fmla="*/ 136 h 326"/>
              <a:gd name="T60" fmla="*/ 247 w 364"/>
              <a:gd name="T61" fmla="*/ 142 h 326"/>
              <a:gd name="T62" fmla="*/ 274 w 364"/>
              <a:gd name="T63" fmla="*/ 166 h 326"/>
              <a:gd name="T64" fmla="*/ 299 w 364"/>
              <a:gd name="T65" fmla="*/ 149 h 326"/>
              <a:gd name="T66" fmla="*/ 335 w 364"/>
              <a:gd name="T67" fmla="*/ 147 h 326"/>
              <a:gd name="T68" fmla="*/ 340 w 364"/>
              <a:gd name="T69" fmla="*/ 117 h 326"/>
              <a:gd name="T70" fmla="*/ 285 w 364"/>
              <a:gd name="T71" fmla="*/ 135 h 326"/>
              <a:gd name="T72" fmla="*/ 278 w 364"/>
              <a:gd name="T73" fmla="*/ 31 h 326"/>
              <a:gd name="T74" fmla="*/ 285 w 364"/>
              <a:gd name="T75" fmla="*/ 135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64" h="326">
                <a:moveTo>
                  <a:pt x="244" y="215"/>
                </a:moveTo>
                <a:cubicBezTo>
                  <a:pt x="242" y="177"/>
                  <a:pt x="242" y="177"/>
                  <a:pt x="242" y="177"/>
                </a:cubicBezTo>
                <a:cubicBezTo>
                  <a:pt x="219" y="179"/>
                  <a:pt x="219" y="179"/>
                  <a:pt x="219" y="179"/>
                </a:cubicBezTo>
                <a:cubicBezTo>
                  <a:pt x="216" y="165"/>
                  <a:pt x="210" y="153"/>
                  <a:pt x="202" y="142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188" y="100"/>
                  <a:pt x="188" y="100"/>
                  <a:pt x="188" y="100"/>
                </a:cubicBezTo>
                <a:cubicBezTo>
                  <a:pt x="173" y="117"/>
                  <a:pt x="173" y="117"/>
                  <a:pt x="173" y="117"/>
                </a:cubicBezTo>
                <a:cubicBezTo>
                  <a:pt x="161" y="110"/>
                  <a:pt x="148" y="106"/>
                  <a:pt x="135" y="104"/>
                </a:cubicBezTo>
                <a:cubicBezTo>
                  <a:pt x="133" y="81"/>
                  <a:pt x="133" y="81"/>
                  <a:pt x="133" y="81"/>
                </a:cubicBezTo>
                <a:cubicBezTo>
                  <a:pt x="95" y="84"/>
                  <a:pt x="95" y="84"/>
                  <a:pt x="95" y="84"/>
                </a:cubicBezTo>
                <a:cubicBezTo>
                  <a:pt x="97" y="106"/>
                  <a:pt x="97" y="106"/>
                  <a:pt x="97" y="106"/>
                </a:cubicBezTo>
                <a:cubicBezTo>
                  <a:pt x="83" y="110"/>
                  <a:pt x="71" y="116"/>
                  <a:pt x="60" y="124"/>
                </a:cubicBezTo>
                <a:cubicBezTo>
                  <a:pt x="43" y="109"/>
                  <a:pt x="43" y="109"/>
                  <a:pt x="43" y="109"/>
                </a:cubicBezTo>
                <a:cubicBezTo>
                  <a:pt x="18" y="138"/>
                  <a:pt x="18" y="138"/>
                  <a:pt x="18" y="138"/>
                </a:cubicBezTo>
                <a:cubicBezTo>
                  <a:pt x="35" y="153"/>
                  <a:pt x="35" y="153"/>
                  <a:pt x="35" y="153"/>
                </a:cubicBezTo>
                <a:cubicBezTo>
                  <a:pt x="28" y="164"/>
                  <a:pt x="24" y="177"/>
                  <a:pt x="22" y="191"/>
                </a:cubicBezTo>
                <a:cubicBezTo>
                  <a:pt x="0" y="193"/>
                  <a:pt x="0" y="193"/>
                  <a:pt x="0" y="193"/>
                </a:cubicBezTo>
                <a:cubicBezTo>
                  <a:pt x="2" y="231"/>
                  <a:pt x="2" y="231"/>
                  <a:pt x="2" y="231"/>
                </a:cubicBezTo>
                <a:cubicBezTo>
                  <a:pt x="25" y="229"/>
                  <a:pt x="25" y="229"/>
                  <a:pt x="25" y="229"/>
                </a:cubicBezTo>
                <a:cubicBezTo>
                  <a:pt x="28" y="243"/>
                  <a:pt x="34" y="255"/>
                  <a:pt x="42" y="266"/>
                </a:cubicBezTo>
                <a:cubicBezTo>
                  <a:pt x="28" y="282"/>
                  <a:pt x="28" y="282"/>
                  <a:pt x="28" y="282"/>
                </a:cubicBezTo>
                <a:cubicBezTo>
                  <a:pt x="56" y="308"/>
                  <a:pt x="56" y="308"/>
                  <a:pt x="56" y="308"/>
                </a:cubicBezTo>
                <a:cubicBezTo>
                  <a:pt x="71" y="291"/>
                  <a:pt x="71" y="291"/>
                  <a:pt x="71" y="291"/>
                </a:cubicBezTo>
                <a:cubicBezTo>
                  <a:pt x="83" y="297"/>
                  <a:pt x="96" y="302"/>
                  <a:pt x="109" y="304"/>
                </a:cubicBezTo>
                <a:cubicBezTo>
                  <a:pt x="111" y="326"/>
                  <a:pt x="111" y="326"/>
                  <a:pt x="111" y="326"/>
                </a:cubicBezTo>
                <a:cubicBezTo>
                  <a:pt x="149" y="324"/>
                  <a:pt x="149" y="324"/>
                  <a:pt x="149" y="324"/>
                </a:cubicBezTo>
                <a:cubicBezTo>
                  <a:pt x="147" y="301"/>
                  <a:pt x="147" y="301"/>
                  <a:pt x="147" y="301"/>
                </a:cubicBezTo>
                <a:cubicBezTo>
                  <a:pt x="161" y="298"/>
                  <a:pt x="173" y="292"/>
                  <a:pt x="184" y="283"/>
                </a:cubicBezTo>
                <a:cubicBezTo>
                  <a:pt x="201" y="298"/>
                  <a:pt x="201" y="298"/>
                  <a:pt x="201" y="298"/>
                </a:cubicBezTo>
                <a:cubicBezTo>
                  <a:pt x="226" y="270"/>
                  <a:pt x="226" y="270"/>
                  <a:pt x="226" y="270"/>
                </a:cubicBezTo>
                <a:cubicBezTo>
                  <a:pt x="209" y="255"/>
                  <a:pt x="209" y="255"/>
                  <a:pt x="209" y="255"/>
                </a:cubicBezTo>
                <a:cubicBezTo>
                  <a:pt x="216" y="243"/>
                  <a:pt x="220" y="230"/>
                  <a:pt x="222" y="216"/>
                </a:cubicBezTo>
                <a:lnTo>
                  <a:pt x="244" y="215"/>
                </a:lnTo>
                <a:close/>
                <a:moveTo>
                  <a:pt x="127" y="280"/>
                </a:moveTo>
                <a:cubicBezTo>
                  <a:pt x="85" y="283"/>
                  <a:pt x="48" y="251"/>
                  <a:pt x="45" y="209"/>
                </a:cubicBezTo>
                <a:cubicBezTo>
                  <a:pt x="43" y="167"/>
                  <a:pt x="75" y="130"/>
                  <a:pt x="117" y="127"/>
                </a:cubicBezTo>
                <a:cubicBezTo>
                  <a:pt x="159" y="124"/>
                  <a:pt x="196" y="157"/>
                  <a:pt x="199" y="199"/>
                </a:cubicBezTo>
                <a:cubicBezTo>
                  <a:pt x="201" y="241"/>
                  <a:pt x="169" y="278"/>
                  <a:pt x="127" y="280"/>
                </a:cubicBezTo>
                <a:close/>
                <a:moveTo>
                  <a:pt x="349" y="91"/>
                </a:moveTo>
                <a:cubicBezTo>
                  <a:pt x="364" y="90"/>
                  <a:pt x="364" y="90"/>
                  <a:pt x="364" y="90"/>
                </a:cubicBezTo>
                <a:cubicBezTo>
                  <a:pt x="363" y="65"/>
                  <a:pt x="363" y="65"/>
                  <a:pt x="363" y="65"/>
                </a:cubicBezTo>
                <a:cubicBezTo>
                  <a:pt x="348" y="66"/>
                  <a:pt x="348" y="66"/>
                  <a:pt x="348" y="66"/>
                </a:cubicBezTo>
                <a:cubicBezTo>
                  <a:pt x="345" y="56"/>
                  <a:pt x="341" y="48"/>
                  <a:pt x="335" y="41"/>
                </a:cubicBezTo>
                <a:cubicBezTo>
                  <a:pt x="345" y="29"/>
                  <a:pt x="345" y="29"/>
                  <a:pt x="345" y="29"/>
                </a:cubicBezTo>
                <a:cubicBezTo>
                  <a:pt x="326" y="12"/>
                  <a:pt x="326" y="12"/>
                  <a:pt x="326" y="12"/>
                </a:cubicBezTo>
                <a:cubicBezTo>
                  <a:pt x="316" y="24"/>
                  <a:pt x="316" y="24"/>
                  <a:pt x="316" y="24"/>
                </a:cubicBezTo>
                <a:cubicBezTo>
                  <a:pt x="308" y="19"/>
                  <a:pt x="299" y="16"/>
                  <a:pt x="290" y="15"/>
                </a:cubicBezTo>
                <a:cubicBezTo>
                  <a:pt x="289" y="0"/>
                  <a:pt x="289" y="0"/>
                  <a:pt x="289" y="0"/>
                </a:cubicBezTo>
                <a:cubicBezTo>
                  <a:pt x="263" y="1"/>
                  <a:pt x="263" y="1"/>
                  <a:pt x="263" y="1"/>
                </a:cubicBezTo>
                <a:cubicBezTo>
                  <a:pt x="264" y="16"/>
                  <a:pt x="264" y="16"/>
                  <a:pt x="264" y="16"/>
                </a:cubicBezTo>
                <a:cubicBezTo>
                  <a:pt x="255" y="19"/>
                  <a:pt x="247" y="23"/>
                  <a:pt x="239" y="29"/>
                </a:cubicBezTo>
                <a:cubicBezTo>
                  <a:pt x="228" y="19"/>
                  <a:pt x="228" y="19"/>
                  <a:pt x="228" y="19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22" y="48"/>
                  <a:pt x="222" y="48"/>
                  <a:pt x="222" y="48"/>
                </a:cubicBezTo>
                <a:cubicBezTo>
                  <a:pt x="218" y="56"/>
                  <a:pt x="215" y="65"/>
                  <a:pt x="213" y="74"/>
                </a:cubicBezTo>
                <a:cubicBezTo>
                  <a:pt x="198" y="75"/>
                  <a:pt x="198" y="75"/>
                  <a:pt x="198" y="75"/>
                </a:cubicBezTo>
                <a:cubicBezTo>
                  <a:pt x="200" y="101"/>
                  <a:pt x="200" y="101"/>
                  <a:pt x="200" y="101"/>
                </a:cubicBezTo>
                <a:cubicBezTo>
                  <a:pt x="215" y="100"/>
                  <a:pt x="215" y="100"/>
                  <a:pt x="215" y="100"/>
                </a:cubicBezTo>
                <a:cubicBezTo>
                  <a:pt x="218" y="109"/>
                  <a:pt x="222" y="117"/>
                  <a:pt x="227" y="125"/>
                </a:cubicBezTo>
                <a:cubicBezTo>
                  <a:pt x="217" y="136"/>
                  <a:pt x="217" y="136"/>
                  <a:pt x="217" y="136"/>
                </a:cubicBezTo>
                <a:cubicBezTo>
                  <a:pt x="237" y="153"/>
                  <a:pt x="237" y="153"/>
                  <a:pt x="237" y="153"/>
                </a:cubicBezTo>
                <a:cubicBezTo>
                  <a:pt x="247" y="142"/>
                  <a:pt x="247" y="142"/>
                  <a:pt x="247" y="142"/>
                </a:cubicBezTo>
                <a:cubicBezTo>
                  <a:pt x="255" y="146"/>
                  <a:pt x="263" y="149"/>
                  <a:pt x="273" y="151"/>
                </a:cubicBezTo>
                <a:cubicBezTo>
                  <a:pt x="274" y="166"/>
                  <a:pt x="274" y="166"/>
                  <a:pt x="274" y="166"/>
                </a:cubicBezTo>
                <a:cubicBezTo>
                  <a:pt x="300" y="164"/>
                  <a:pt x="300" y="164"/>
                  <a:pt x="300" y="164"/>
                </a:cubicBezTo>
                <a:cubicBezTo>
                  <a:pt x="299" y="149"/>
                  <a:pt x="299" y="149"/>
                  <a:pt x="299" y="149"/>
                </a:cubicBezTo>
                <a:cubicBezTo>
                  <a:pt x="308" y="147"/>
                  <a:pt x="316" y="142"/>
                  <a:pt x="323" y="137"/>
                </a:cubicBezTo>
                <a:cubicBezTo>
                  <a:pt x="335" y="147"/>
                  <a:pt x="335" y="147"/>
                  <a:pt x="335" y="147"/>
                </a:cubicBezTo>
                <a:cubicBezTo>
                  <a:pt x="352" y="127"/>
                  <a:pt x="352" y="127"/>
                  <a:pt x="352" y="127"/>
                </a:cubicBezTo>
                <a:cubicBezTo>
                  <a:pt x="340" y="117"/>
                  <a:pt x="340" y="117"/>
                  <a:pt x="340" y="117"/>
                </a:cubicBezTo>
                <a:cubicBezTo>
                  <a:pt x="345" y="110"/>
                  <a:pt x="348" y="101"/>
                  <a:pt x="349" y="91"/>
                </a:cubicBezTo>
                <a:close/>
                <a:moveTo>
                  <a:pt x="285" y="135"/>
                </a:moveTo>
                <a:cubicBezTo>
                  <a:pt x="256" y="137"/>
                  <a:pt x="231" y="115"/>
                  <a:pt x="229" y="86"/>
                </a:cubicBezTo>
                <a:cubicBezTo>
                  <a:pt x="227" y="57"/>
                  <a:pt x="249" y="32"/>
                  <a:pt x="278" y="31"/>
                </a:cubicBezTo>
                <a:cubicBezTo>
                  <a:pt x="307" y="29"/>
                  <a:pt x="332" y="51"/>
                  <a:pt x="333" y="79"/>
                </a:cubicBezTo>
                <a:cubicBezTo>
                  <a:pt x="335" y="108"/>
                  <a:pt x="313" y="133"/>
                  <a:pt x="285" y="135"/>
                </a:cubicBezTo>
                <a:close/>
              </a:path>
            </a:pathLst>
          </a:custGeom>
          <a:solidFill>
            <a:srgbClr val="01ACBE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6" name="Group 32"/>
          <p:cNvGrpSpPr>
            <a:grpSpLocks noChangeAspect="1"/>
          </p:cNvGrpSpPr>
          <p:nvPr/>
        </p:nvGrpSpPr>
        <p:grpSpPr bwMode="auto">
          <a:xfrm>
            <a:off x="2544950" y="2798531"/>
            <a:ext cx="470565" cy="306301"/>
            <a:chOff x="3798" y="2129"/>
            <a:chExt cx="86" cy="56"/>
          </a:xfrm>
          <a:solidFill>
            <a:srgbClr val="00AF92"/>
          </a:solidFill>
          <a:effectLst/>
        </p:grpSpPr>
        <p:sp>
          <p:nvSpPr>
            <p:cNvPr id="107" name="Freeform 33"/>
            <p:cNvSpPr/>
            <p:nvPr/>
          </p:nvSpPr>
          <p:spPr bwMode="auto">
            <a:xfrm>
              <a:off x="3798" y="2129"/>
              <a:ext cx="86" cy="51"/>
            </a:xfrm>
            <a:custGeom>
              <a:avLst/>
              <a:gdLst>
                <a:gd name="T0" fmla="*/ 32 w 33"/>
                <a:gd name="T1" fmla="*/ 3 h 19"/>
                <a:gd name="T2" fmla="*/ 32 w 33"/>
                <a:gd name="T3" fmla="*/ 3 h 19"/>
                <a:gd name="T4" fmla="*/ 32 w 33"/>
                <a:gd name="T5" fmla="*/ 1 h 19"/>
                <a:gd name="T6" fmla="*/ 32 w 33"/>
                <a:gd name="T7" fmla="*/ 1 h 19"/>
                <a:gd name="T8" fmla="*/ 32 w 33"/>
                <a:gd name="T9" fmla="*/ 0 h 19"/>
                <a:gd name="T10" fmla="*/ 32 w 33"/>
                <a:gd name="T11" fmla="*/ 0 h 19"/>
                <a:gd name="T12" fmla="*/ 30 w 33"/>
                <a:gd name="T13" fmla="*/ 1 h 19"/>
                <a:gd name="T14" fmla="*/ 29 w 33"/>
                <a:gd name="T15" fmla="*/ 1 h 19"/>
                <a:gd name="T16" fmla="*/ 29 w 33"/>
                <a:gd name="T17" fmla="*/ 2 h 19"/>
                <a:gd name="T18" fmla="*/ 29 w 33"/>
                <a:gd name="T19" fmla="*/ 2 h 19"/>
                <a:gd name="T20" fmla="*/ 30 w 33"/>
                <a:gd name="T21" fmla="*/ 2 h 19"/>
                <a:gd name="T22" fmla="*/ 20 w 33"/>
                <a:gd name="T23" fmla="*/ 11 h 19"/>
                <a:gd name="T24" fmla="*/ 15 w 33"/>
                <a:gd name="T25" fmla="*/ 5 h 19"/>
                <a:gd name="T26" fmla="*/ 0 w 33"/>
                <a:gd name="T27" fmla="*/ 19 h 19"/>
                <a:gd name="T28" fmla="*/ 0 w 33"/>
                <a:gd name="T29" fmla="*/ 19 h 19"/>
                <a:gd name="T30" fmla="*/ 14 w 33"/>
                <a:gd name="T31" fmla="*/ 6 h 19"/>
                <a:gd name="T32" fmla="*/ 20 w 33"/>
                <a:gd name="T33" fmla="*/ 12 h 19"/>
                <a:gd name="T34" fmla="*/ 30 w 33"/>
                <a:gd name="T35" fmla="*/ 3 h 19"/>
                <a:gd name="T36" fmla="*/ 31 w 33"/>
                <a:gd name="T37" fmla="*/ 3 h 19"/>
                <a:gd name="T38" fmla="*/ 31 w 33"/>
                <a:gd name="T39" fmla="*/ 4 h 19"/>
                <a:gd name="T40" fmla="*/ 32 w 33"/>
                <a:gd name="T41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19">
                  <a:moveTo>
                    <a:pt x="32" y="3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2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1"/>
                    <a:pt x="30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30" y="2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1" y="3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4"/>
                    <a:pt x="3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8" name="Freeform 34"/>
            <p:cNvSpPr/>
            <p:nvPr/>
          </p:nvSpPr>
          <p:spPr bwMode="auto">
            <a:xfrm>
              <a:off x="3866" y="2140"/>
              <a:ext cx="8" cy="45"/>
            </a:xfrm>
            <a:custGeom>
              <a:avLst/>
              <a:gdLst>
                <a:gd name="T0" fmla="*/ 0 w 8"/>
                <a:gd name="T1" fmla="*/ 11 h 45"/>
                <a:gd name="T2" fmla="*/ 0 w 8"/>
                <a:gd name="T3" fmla="*/ 45 h 45"/>
                <a:gd name="T4" fmla="*/ 8 w 8"/>
                <a:gd name="T5" fmla="*/ 45 h 45"/>
                <a:gd name="T6" fmla="*/ 8 w 8"/>
                <a:gd name="T7" fmla="*/ 0 h 45"/>
                <a:gd name="T8" fmla="*/ 0 w 8"/>
                <a:gd name="T9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5">
                  <a:moveTo>
                    <a:pt x="0" y="11"/>
                  </a:moveTo>
                  <a:lnTo>
                    <a:pt x="0" y="45"/>
                  </a:lnTo>
                  <a:lnTo>
                    <a:pt x="8" y="45"/>
                  </a:lnTo>
                  <a:lnTo>
                    <a:pt x="8" y="0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9" name="Freeform 35"/>
            <p:cNvSpPr/>
            <p:nvPr/>
          </p:nvSpPr>
          <p:spPr bwMode="auto">
            <a:xfrm>
              <a:off x="3853" y="2153"/>
              <a:ext cx="8" cy="32"/>
            </a:xfrm>
            <a:custGeom>
              <a:avLst/>
              <a:gdLst>
                <a:gd name="T0" fmla="*/ 0 w 8"/>
                <a:gd name="T1" fmla="*/ 8 h 32"/>
                <a:gd name="T2" fmla="*/ 0 w 8"/>
                <a:gd name="T3" fmla="*/ 32 h 32"/>
                <a:gd name="T4" fmla="*/ 8 w 8"/>
                <a:gd name="T5" fmla="*/ 32 h 32"/>
                <a:gd name="T6" fmla="*/ 8 w 8"/>
                <a:gd name="T7" fmla="*/ 0 h 32"/>
                <a:gd name="T8" fmla="*/ 0 w 8"/>
                <a:gd name="T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8"/>
                  </a:moveTo>
                  <a:lnTo>
                    <a:pt x="0" y="32"/>
                  </a:lnTo>
                  <a:lnTo>
                    <a:pt x="8" y="32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0" name="Freeform 36"/>
            <p:cNvSpPr/>
            <p:nvPr/>
          </p:nvSpPr>
          <p:spPr bwMode="auto">
            <a:xfrm>
              <a:off x="3840" y="2153"/>
              <a:ext cx="8" cy="32"/>
            </a:xfrm>
            <a:custGeom>
              <a:avLst/>
              <a:gdLst>
                <a:gd name="T0" fmla="*/ 0 w 8"/>
                <a:gd name="T1" fmla="*/ 0 h 32"/>
                <a:gd name="T2" fmla="*/ 0 w 8"/>
                <a:gd name="T3" fmla="*/ 32 h 32"/>
                <a:gd name="T4" fmla="*/ 8 w 8"/>
                <a:gd name="T5" fmla="*/ 32 h 32"/>
                <a:gd name="T6" fmla="*/ 8 w 8"/>
                <a:gd name="T7" fmla="*/ 8 h 32"/>
                <a:gd name="T8" fmla="*/ 0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0"/>
                  </a:moveTo>
                  <a:lnTo>
                    <a:pt x="0" y="32"/>
                  </a:lnTo>
                  <a:lnTo>
                    <a:pt x="8" y="32"/>
                  </a:ln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1" name="Freeform 37"/>
            <p:cNvSpPr/>
            <p:nvPr/>
          </p:nvSpPr>
          <p:spPr bwMode="auto">
            <a:xfrm>
              <a:off x="3827" y="2148"/>
              <a:ext cx="8" cy="37"/>
            </a:xfrm>
            <a:custGeom>
              <a:avLst/>
              <a:gdLst>
                <a:gd name="T0" fmla="*/ 8 w 8"/>
                <a:gd name="T1" fmla="*/ 0 h 37"/>
                <a:gd name="T2" fmla="*/ 0 w 8"/>
                <a:gd name="T3" fmla="*/ 8 h 37"/>
                <a:gd name="T4" fmla="*/ 0 w 8"/>
                <a:gd name="T5" fmla="*/ 37 h 37"/>
                <a:gd name="T6" fmla="*/ 8 w 8"/>
                <a:gd name="T7" fmla="*/ 37 h 37"/>
                <a:gd name="T8" fmla="*/ 8 w 8"/>
                <a:gd name="T9" fmla="*/ 0 h 37"/>
                <a:gd name="T10" fmla="*/ 8 w 8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37">
                  <a:moveTo>
                    <a:pt x="8" y="0"/>
                  </a:moveTo>
                  <a:lnTo>
                    <a:pt x="0" y="8"/>
                  </a:lnTo>
                  <a:lnTo>
                    <a:pt x="0" y="37"/>
                  </a:lnTo>
                  <a:lnTo>
                    <a:pt x="8" y="37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" name="Freeform 38"/>
            <p:cNvSpPr/>
            <p:nvPr/>
          </p:nvSpPr>
          <p:spPr bwMode="auto">
            <a:xfrm>
              <a:off x="3814" y="2161"/>
              <a:ext cx="8" cy="24"/>
            </a:xfrm>
            <a:custGeom>
              <a:avLst/>
              <a:gdLst>
                <a:gd name="T0" fmla="*/ 0 w 8"/>
                <a:gd name="T1" fmla="*/ 8 h 24"/>
                <a:gd name="T2" fmla="*/ 0 w 8"/>
                <a:gd name="T3" fmla="*/ 24 h 24"/>
                <a:gd name="T4" fmla="*/ 8 w 8"/>
                <a:gd name="T5" fmla="*/ 24 h 24"/>
                <a:gd name="T6" fmla="*/ 8 w 8"/>
                <a:gd name="T7" fmla="*/ 0 h 24"/>
                <a:gd name="T8" fmla="*/ 0 w 8"/>
                <a:gd name="T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4">
                  <a:moveTo>
                    <a:pt x="0" y="8"/>
                  </a:moveTo>
                  <a:lnTo>
                    <a:pt x="0" y="24"/>
                  </a:lnTo>
                  <a:lnTo>
                    <a:pt x="8" y="24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3" name="Freeform 39"/>
            <p:cNvSpPr/>
            <p:nvPr/>
          </p:nvSpPr>
          <p:spPr bwMode="auto">
            <a:xfrm>
              <a:off x="3801" y="2172"/>
              <a:ext cx="8" cy="13"/>
            </a:xfrm>
            <a:custGeom>
              <a:avLst/>
              <a:gdLst>
                <a:gd name="T0" fmla="*/ 0 w 8"/>
                <a:gd name="T1" fmla="*/ 8 h 13"/>
                <a:gd name="T2" fmla="*/ 0 w 8"/>
                <a:gd name="T3" fmla="*/ 13 h 13"/>
                <a:gd name="T4" fmla="*/ 8 w 8"/>
                <a:gd name="T5" fmla="*/ 13 h 13"/>
                <a:gd name="T6" fmla="*/ 8 w 8"/>
                <a:gd name="T7" fmla="*/ 0 h 13"/>
                <a:gd name="T8" fmla="*/ 0 w 8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0" y="8"/>
                  </a:moveTo>
                  <a:lnTo>
                    <a:pt x="0" y="13"/>
                  </a:lnTo>
                  <a:lnTo>
                    <a:pt x="8" y="13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4" name="Freeform 40"/>
            <p:cNvSpPr/>
            <p:nvPr/>
          </p:nvSpPr>
          <p:spPr bwMode="auto">
            <a:xfrm>
              <a:off x="3798" y="2129"/>
              <a:ext cx="86" cy="51"/>
            </a:xfrm>
            <a:custGeom>
              <a:avLst/>
              <a:gdLst>
                <a:gd name="T0" fmla="*/ 32 w 33"/>
                <a:gd name="T1" fmla="*/ 3 h 19"/>
                <a:gd name="T2" fmla="*/ 32 w 33"/>
                <a:gd name="T3" fmla="*/ 3 h 19"/>
                <a:gd name="T4" fmla="*/ 32 w 33"/>
                <a:gd name="T5" fmla="*/ 1 h 19"/>
                <a:gd name="T6" fmla="*/ 32 w 33"/>
                <a:gd name="T7" fmla="*/ 1 h 19"/>
                <a:gd name="T8" fmla="*/ 32 w 33"/>
                <a:gd name="T9" fmla="*/ 0 h 19"/>
                <a:gd name="T10" fmla="*/ 32 w 33"/>
                <a:gd name="T11" fmla="*/ 0 h 19"/>
                <a:gd name="T12" fmla="*/ 30 w 33"/>
                <a:gd name="T13" fmla="*/ 1 h 19"/>
                <a:gd name="T14" fmla="*/ 29 w 33"/>
                <a:gd name="T15" fmla="*/ 1 h 19"/>
                <a:gd name="T16" fmla="*/ 29 w 33"/>
                <a:gd name="T17" fmla="*/ 2 h 19"/>
                <a:gd name="T18" fmla="*/ 29 w 33"/>
                <a:gd name="T19" fmla="*/ 2 h 19"/>
                <a:gd name="T20" fmla="*/ 30 w 33"/>
                <a:gd name="T21" fmla="*/ 2 h 19"/>
                <a:gd name="T22" fmla="*/ 20 w 33"/>
                <a:gd name="T23" fmla="*/ 11 h 19"/>
                <a:gd name="T24" fmla="*/ 15 w 33"/>
                <a:gd name="T25" fmla="*/ 5 h 19"/>
                <a:gd name="T26" fmla="*/ 0 w 33"/>
                <a:gd name="T27" fmla="*/ 19 h 19"/>
                <a:gd name="T28" fmla="*/ 0 w 33"/>
                <a:gd name="T29" fmla="*/ 19 h 19"/>
                <a:gd name="T30" fmla="*/ 14 w 33"/>
                <a:gd name="T31" fmla="*/ 6 h 19"/>
                <a:gd name="T32" fmla="*/ 20 w 33"/>
                <a:gd name="T33" fmla="*/ 12 h 19"/>
                <a:gd name="T34" fmla="*/ 30 w 33"/>
                <a:gd name="T35" fmla="*/ 3 h 19"/>
                <a:gd name="T36" fmla="*/ 31 w 33"/>
                <a:gd name="T37" fmla="*/ 3 h 19"/>
                <a:gd name="T38" fmla="*/ 31 w 33"/>
                <a:gd name="T39" fmla="*/ 4 h 19"/>
                <a:gd name="T40" fmla="*/ 32 w 33"/>
                <a:gd name="T41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19">
                  <a:moveTo>
                    <a:pt x="32" y="3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2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1"/>
                    <a:pt x="30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30" y="2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1" y="3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4"/>
                    <a:pt x="3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5" name="Freeform 41"/>
            <p:cNvSpPr/>
            <p:nvPr/>
          </p:nvSpPr>
          <p:spPr bwMode="auto">
            <a:xfrm>
              <a:off x="3866" y="2140"/>
              <a:ext cx="8" cy="45"/>
            </a:xfrm>
            <a:custGeom>
              <a:avLst/>
              <a:gdLst>
                <a:gd name="T0" fmla="*/ 0 w 8"/>
                <a:gd name="T1" fmla="*/ 11 h 45"/>
                <a:gd name="T2" fmla="*/ 0 w 8"/>
                <a:gd name="T3" fmla="*/ 45 h 45"/>
                <a:gd name="T4" fmla="*/ 8 w 8"/>
                <a:gd name="T5" fmla="*/ 45 h 45"/>
                <a:gd name="T6" fmla="*/ 8 w 8"/>
                <a:gd name="T7" fmla="*/ 0 h 45"/>
                <a:gd name="T8" fmla="*/ 0 w 8"/>
                <a:gd name="T9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5">
                  <a:moveTo>
                    <a:pt x="0" y="11"/>
                  </a:moveTo>
                  <a:lnTo>
                    <a:pt x="0" y="45"/>
                  </a:lnTo>
                  <a:lnTo>
                    <a:pt x="8" y="45"/>
                  </a:lnTo>
                  <a:lnTo>
                    <a:pt x="8" y="0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6" name="Freeform 42"/>
            <p:cNvSpPr/>
            <p:nvPr/>
          </p:nvSpPr>
          <p:spPr bwMode="auto">
            <a:xfrm>
              <a:off x="3853" y="2153"/>
              <a:ext cx="8" cy="32"/>
            </a:xfrm>
            <a:custGeom>
              <a:avLst/>
              <a:gdLst>
                <a:gd name="T0" fmla="*/ 0 w 8"/>
                <a:gd name="T1" fmla="*/ 8 h 32"/>
                <a:gd name="T2" fmla="*/ 0 w 8"/>
                <a:gd name="T3" fmla="*/ 32 h 32"/>
                <a:gd name="T4" fmla="*/ 8 w 8"/>
                <a:gd name="T5" fmla="*/ 32 h 32"/>
                <a:gd name="T6" fmla="*/ 8 w 8"/>
                <a:gd name="T7" fmla="*/ 0 h 32"/>
                <a:gd name="T8" fmla="*/ 0 w 8"/>
                <a:gd name="T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8"/>
                  </a:moveTo>
                  <a:lnTo>
                    <a:pt x="0" y="32"/>
                  </a:lnTo>
                  <a:lnTo>
                    <a:pt x="8" y="32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7" name="Freeform 43"/>
            <p:cNvSpPr/>
            <p:nvPr/>
          </p:nvSpPr>
          <p:spPr bwMode="auto">
            <a:xfrm>
              <a:off x="3840" y="2153"/>
              <a:ext cx="8" cy="32"/>
            </a:xfrm>
            <a:custGeom>
              <a:avLst/>
              <a:gdLst>
                <a:gd name="T0" fmla="*/ 0 w 8"/>
                <a:gd name="T1" fmla="*/ 0 h 32"/>
                <a:gd name="T2" fmla="*/ 0 w 8"/>
                <a:gd name="T3" fmla="*/ 32 h 32"/>
                <a:gd name="T4" fmla="*/ 8 w 8"/>
                <a:gd name="T5" fmla="*/ 32 h 32"/>
                <a:gd name="T6" fmla="*/ 8 w 8"/>
                <a:gd name="T7" fmla="*/ 8 h 32"/>
                <a:gd name="T8" fmla="*/ 0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0"/>
                  </a:moveTo>
                  <a:lnTo>
                    <a:pt x="0" y="32"/>
                  </a:lnTo>
                  <a:lnTo>
                    <a:pt x="8" y="32"/>
                  </a:ln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Freeform 44"/>
            <p:cNvSpPr/>
            <p:nvPr/>
          </p:nvSpPr>
          <p:spPr bwMode="auto">
            <a:xfrm>
              <a:off x="3827" y="2148"/>
              <a:ext cx="8" cy="37"/>
            </a:xfrm>
            <a:custGeom>
              <a:avLst/>
              <a:gdLst>
                <a:gd name="T0" fmla="*/ 8 w 8"/>
                <a:gd name="T1" fmla="*/ 0 h 37"/>
                <a:gd name="T2" fmla="*/ 0 w 8"/>
                <a:gd name="T3" fmla="*/ 8 h 37"/>
                <a:gd name="T4" fmla="*/ 0 w 8"/>
                <a:gd name="T5" fmla="*/ 37 h 37"/>
                <a:gd name="T6" fmla="*/ 8 w 8"/>
                <a:gd name="T7" fmla="*/ 37 h 37"/>
                <a:gd name="T8" fmla="*/ 8 w 8"/>
                <a:gd name="T9" fmla="*/ 0 h 37"/>
                <a:gd name="T10" fmla="*/ 8 w 8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37">
                  <a:moveTo>
                    <a:pt x="8" y="0"/>
                  </a:moveTo>
                  <a:lnTo>
                    <a:pt x="0" y="8"/>
                  </a:lnTo>
                  <a:lnTo>
                    <a:pt x="0" y="37"/>
                  </a:lnTo>
                  <a:lnTo>
                    <a:pt x="8" y="37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9" name="Freeform 45"/>
            <p:cNvSpPr/>
            <p:nvPr/>
          </p:nvSpPr>
          <p:spPr bwMode="auto">
            <a:xfrm>
              <a:off x="3814" y="2161"/>
              <a:ext cx="8" cy="24"/>
            </a:xfrm>
            <a:custGeom>
              <a:avLst/>
              <a:gdLst>
                <a:gd name="T0" fmla="*/ 0 w 8"/>
                <a:gd name="T1" fmla="*/ 8 h 24"/>
                <a:gd name="T2" fmla="*/ 0 w 8"/>
                <a:gd name="T3" fmla="*/ 24 h 24"/>
                <a:gd name="T4" fmla="*/ 8 w 8"/>
                <a:gd name="T5" fmla="*/ 24 h 24"/>
                <a:gd name="T6" fmla="*/ 8 w 8"/>
                <a:gd name="T7" fmla="*/ 0 h 24"/>
                <a:gd name="T8" fmla="*/ 0 w 8"/>
                <a:gd name="T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4">
                  <a:moveTo>
                    <a:pt x="0" y="8"/>
                  </a:moveTo>
                  <a:lnTo>
                    <a:pt x="0" y="24"/>
                  </a:lnTo>
                  <a:lnTo>
                    <a:pt x="8" y="24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0" name="Freeform 46"/>
            <p:cNvSpPr/>
            <p:nvPr/>
          </p:nvSpPr>
          <p:spPr bwMode="auto">
            <a:xfrm>
              <a:off x="3801" y="2172"/>
              <a:ext cx="8" cy="13"/>
            </a:xfrm>
            <a:custGeom>
              <a:avLst/>
              <a:gdLst>
                <a:gd name="T0" fmla="*/ 0 w 8"/>
                <a:gd name="T1" fmla="*/ 8 h 13"/>
                <a:gd name="T2" fmla="*/ 0 w 8"/>
                <a:gd name="T3" fmla="*/ 13 h 13"/>
                <a:gd name="T4" fmla="*/ 8 w 8"/>
                <a:gd name="T5" fmla="*/ 13 h 13"/>
                <a:gd name="T6" fmla="*/ 8 w 8"/>
                <a:gd name="T7" fmla="*/ 0 h 13"/>
                <a:gd name="T8" fmla="*/ 0 w 8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0" y="8"/>
                  </a:moveTo>
                  <a:lnTo>
                    <a:pt x="0" y="13"/>
                  </a:lnTo>
                  <a:lnTo>
                    <a:pt x="8" y="13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1" name="等腰三角形 120"/>
          <p:cNvSpPr/>
          <p:nvPr/>
        </p:nvSpPr>
        <p:spPr>
          <a:xfrm flipV="1">
            <a:off x="1215216" y="4060907"/>
            <a:ext cx="129113" cy="11126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等腰三角形 121"/>
          <p:cNvSpPr/>
          <p:nvPr/>
        </p:nvSpPr>
        <p:spPr>
          <a:xfrm>
            <a:off x="2768151" y="4060907"/>
            <a:ext cx="129113" cy="11126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3" name="等腰三角形 122"/>
          <p:cNvSpPr/>
          <p:nvPr/>
        </p:nvSpPr>
        <p:spPr>
          <a:xfrm flipV="1">
            <a:off x="4183898" y="4067742"/>
            <a:ext cx="141605" cy="118745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等腰三角形 123"/>
          <p:cNvSpPr/>
          <p:nvPr/>
        </p:nvSpPr>
        <p:spPr>
          <a:xfrm>
            <a:off x="5524954" y="4060907"/>
            <a:ext cx="129113" cy="11126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5" name="等腰三角形 124"/>
          <p:cNvSpPr/>
          <p:nvPr/>
        </p:nvSpPr>
        <p:spPr>
          <a:xfrm flipV="1">
            <a:off x="6895670" y="4060907"/>
            <a:ext cx="129113" cy="11126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6" name="组合 125"/>
          <p:cNvGrpSpPr/>
          <p:nvPr/>
        </p:nvGrpSpPr>
        <p:grpSpPr>
          <a:xfrm>
            <a:off x="1957070" y="4186555"/>
            <a:ext cx="2097405" cy="1616075"/>
            <a:chOff x="1652575" y="1347071"/>
            <a:chExt cx="1777608" cy="1939047"/>
          </a:xfrm>
        </p:grpSpPr>
        <p:sp>
          <p:nvSpPr>
            <p:cNvPr id="127" name="矩形 126"/>
            <p:cNvSpPr/>
            <p:nvPr/>
          </p:nvSpPr>
          <p:spPr>
            <a:xfrm flipV="1">
              <a:off x="1652575" y="1347071"/>
              <a:ext cx="1777607" cy="2048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8" name="矩形 127"/>
            <p:cNvSpPr/>
            <p:nvPr/>
          </p:nvSpPr>
          <p:spPr>
            <a:xfrm>
              <a:off x="1652575" y="3081222"/>
              <a:ext cx="1777608" cy="2048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9" name="矩形 128"/>
            <p:cNvSpPr/>
            <p:nvPr/>
          </p:nvSpPr>
          <p:spPr>
            <a:xfrm>
              <a:off x="1652575" y="1504834"/>
              <a:ext cx="1777608" cy="16078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0" name="矩形 129"/>
            <p:cNvSpPr/>
            <p:nvPr/>
          </p:nvSpPr>
          <p:spPr>
            <a:xfrm>
              <a:off x="1652575" y="2964832"/>
              <a:ext cx="1777608" cy="1282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1" name="矩形 130"/>
            <p:cNvSpPr/>
            <p:nvPr/>
          </p:nvSpPr>
          <p:spPr>
            <a:xfrm flipV="1">
              <a:off x="1652575" y="1543950"/>
              <a:ext cx="1777608" cy="1282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2" name="矩形 131"/>
            <p:cNvSpPr/>
            <p:nvPr/>
          </p:nvSpPr>
          <p:spPr>
            <a:xfrm>
              <a:off x="1652575" y="1652335"/>
              <a:ext cx="1775271" cy="1329794"/>
            </a:xfrm>
            <a:prstGeom prst="rect">
              <a:avLst/>
            </a:prstGeom>
            <a:solidFill>
              <a:srgbClr val="00A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33" name="图片 132"/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200000" flipH="1">
            <a:off x="2888615" y="4553585"/>
            <a:ext cx="1834515" cy="756920"/>
          </a:xfrm>
          <a:prstGeom prst="rect">
            <a:avLst/>
          </a:prstGeom>
        </p:spPr>
      </p:pic>
      <p:pic>
        <p:nvPicPr>
          <p:cNvPr id="134" name="图片 133"/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1127563" y="4844081"/>
            <a:ext cx="1834405" cy="175339"/>
          </a:xfrm>
          <a:prstGeom prst="rect">
            <a:avLst/>
          </a:prstGeom>
        </p:spPr>
      </p:pic>
      <p:sp>
        <p:nvSpPr>
          <p:cNvPr id="135" name="文本框 113"/>
          <p:cNvSpPr txBox="1"/>
          <p:nvPr/>
        </p:nvSpPr>
        <p:spPr>
          <a:xfrm>
            <a:off x="539005" y="2564061"/>
            <a:ext cx="19005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en-US" altLang="zh-CN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中文期刊：1100+种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algn="just" fontAlgn="auto">
              <a:lnSpc>
                <a:spcPct val="150000"/>
              </a:lnSpc>
            </a:pPr>
            <a:r>
              <a:rPr lang="en-US" altLang="zh-CN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外文期刊：27000+种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algn="just" fontAlgn="auto">
              <a:lnSpc>
                <a:spcPct val="150000"/>
              </a:lnSpc>
            </a:pPr>
            <a:r>
              <a:rPr lang="en-US" altLang="zh-CN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学位</a:t>
            </a:r>
            <a:r>
              <a:rPr lang="en-US" altLang="zh-CN" sz="12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：74+万篇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algn="just" fontAlgn="auto">
              <a:lnSpc>
                <a:spcPct val="150000"/>
              </a:lnSpc>
            </a:pPr>
            <a:r>
              <a:rPr lang="en-US" altLang="zh-CN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会议</a:t>
            </a:r>
            <a:r>
              <a:rPr lang="en-US" altLang="zh-CN" sz="12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：53+万篇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3387979" y="2667576"/>
            <a:ext cx="1884818" cy="1233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医学视频：1200+部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just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2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中文专利：520+万项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just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法律法规</a:t>
            </a:r>
            <a:r>
              <a:rPr lang="en-US" altLang="zh-CN" sz="12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：</a:t>
            </a:r>
            <a:r>
              <a:rPr lang="en-US" altLang="zh-CN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7+</a:t>
            </a:r>
            <a:r>
              <a:rPr lang="en-US" altLang="zh-CN" sz="12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万条</a:t>
            </a:r>
            <a:endParaRPr lang="zh-CN" altLang="en-US" sz="75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just" fontAlgn="auto">
              <a:lnSpc>
                <a:spcPct val="150000"/>
              </a:lnSpc>
              <a:buClrTx/>
              <a:buSzTx/>
              <a:buFontTx/>
            </a:pPr>
            <a:endParaRPr lang="zh-CN" altLang="en-US" sz="75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just">
              <a:lnSpc>
                <a:spcPct val="120000"/>
              </a:lnSpc>
              <a:buClrTx/>
              <a:buSzTx/>
              <a:buFontTx/>
            </a:pPr>
            <a:endParaRPr lang="zh-CN" altLang="en-US" sz="75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7" name="文本框 113"/>
          <p:cNvSpPr txBox="1"/>
          <p:nvPr/>
        </p:nvSpPr>
        <p:spPr>
          <a:xfrm>
            <a:off x="6144472" y="2768240"/>
            <a:ext cx="1744538" cy="760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</a:pPr>
            <a:r>
              <a:rPr lang="zh-CN" altLang="en-US" sz="12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科技</a:t>
            </a:r>
            <a:r>
              <a:rPr lang="en-US" altLang="zh-CN" sz="12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成果：94+万条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algn="ctr" defTabSz="457200">
              <a:lnSpc>
                <a:spcPct val="150000"/>
              </a:lnSpc>
            </a:pPr>
            <a:r>
              <a:rPr lang="en-US" altLang="zh-CN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医药标准</a:t>
            </a:r>
            <a:r>
              <a:rPr lang="en-US" altLang="zh-CN" sz="12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：2.3+</a:t>
            </a:r>
            <a:r>
              <a:rPr lang="zh-CN" altLang="en-US" sz="12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万</a:t>
            </a:r>
            <a:r>
              <a:rPr lang="en-US" altLang="zh-CN" sz="12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条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algn="ctr" defTabSz="457200"/>
            <a:endParaRPr lang="zh-CN" altLang="en-US" sz="75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8" name="文本框 113"/>
          <p:cNvSpPr txBox="1"/>
          <p:nvPr/>
        </p:nvSpPr>
        <p:spPr>
          <a:xfrm>
            <a:off x="2041525" y="4419600"/>
            <a:ext cx="17951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altLang="zh-CN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常见疾病：3500+种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defTabSz="457200">
              <a:lnSpc>
                <a:spcPct val="150000"/>
              </a:lnSpc>
            </a:pPr>
            <a:r>
              <a:rPr lang="en-US" altLang="zh-CN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中医疾病：260+余种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defTabSz="457200">
              <a:lnSpc>
                <a:spcPct val="150000"/>
              </a:lnSpc>
            </a:pPr>
            <a:r>
              <a:rPr lang="en-US" altLang="zh-CN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药品：2100种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defTabSz="457200">
              <a:lnSpc>
                <a:spcPct val="150000"/>
              </a:lnSpc>
            </a:pPr>
            <a:r>
              <a:rPr lang="en-US" altLang="zh-CN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检查：1600种</a:t>
            </a:r>
            <a:endParaRPr lang="zh-CN" altLang="en-US" sz="75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文本框 113"/>
          <p:cNvSpPr txBox="1"/>
          <p:nvPr/>
        </p:nvSpPr>
        <p:spPr>
          <a:xfrm>
            <a:off x="4819532" y="4388416"/>
            <a:ext cx="17202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en-US" altLang="zh-CN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中药材：1100+种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algn="just" fontAlgn="auto">
              <a:lnSpc>
                <a:spcPct val="150000"/>
              </a:lnSpc>
            </a:pPr>
            <a:r>
              <a:rPr lang="en-US" altLang="zh-CN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中医方剂：98000+种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algn="just" fontAlgn="auto">
              <a:lnSpc>
                <a:spcPct val="150000"/>
              </a:lnSpc>
            </a:pPr>
            <a:r>
              <a:rPr lang="en-US" altLang="zh-CN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中成药：600+种</a:t>
            </a:r>
            <a:endParaRPr lang="en-US" altLang="zh-CN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algn="just" fontAlgn="auto">
              <a:lnSpc>
                <a:spcPct val="150000"/>
              </a:lnSpc>
            </a:pPr>
            <a:r>
              <a:rPr lang="en-US" altLang="zh-CN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针灸穴：360+种</a:t>
            </a:r>
            <a:endParaRPr lang="zh-CN" altLang="en-US" sz="75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3918062" y="1464263"/>
            <a:ext cx="2709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30TB，5000万条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1" name="文本框 9"/>
          <p:cNvSpPr txBox="1"/>
          <p:nvPr/>
        </p:nvSpPr>
        <p:spPr>
          <a:xfrm>
            <a:off x="1850005" y="1410891"/>
            <a:ext cx="1970474" cy="561674"/>
          </a:xfrm>
          <a:prstGeom prst="rect">
            <a:avLst/>
          </a:prstGeom>
          <a:noFill/>
        </p:spPr>
        <p:txBody>
          <a:bodyPr wrap="square" lIns="68563" tIns="34281" rIns="68563" bIns="34281" rtlCol="0">
            <a:spAutoFit/>
          </a:bodyPr>
          <a:lstStyle/>
          <a:p>
            <a:pPr marL="0" lvl="1" algn="ctr"/>
            <a:r>
              <a:rPr lang="zh-CN" altLang="en-US" sz="3200" b="1" dirty="0" smtClean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数据总量</a:t>
            </a:r>
            <a:endParaRPr lang="zh-CN" altLang="en-US" sz="3200" dirty="0">
              <a:solidFill>
                <a:srgbClr val="FFB8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2" name="î$ļíḋê"/>
          <p:cNvSpPr/>
          <p:nvPr/>
        </p:nvSpPr>
        <p:spPr>
          <a:xfrm>
            <a:off x="8074883" y="4386178"/>
            <a:ext cx="3842253" cy="14515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143" name="íṣļiďè"/>
          <p:cNvSpPr/>
          <p:nvPr/>
        </p:nvSpPr>
        <p:spPr>
          <a:xfrm>
            <a:off x="9220404" y="1695597"/>
            <a:ext cx="1654695" cy="30666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整合中文期刊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4" name="îśḷíḋè"/>
          <p:cNvSpPr/>
          <p:nvPr/>
        </p:nvSpPr>
        <p:spPr>
          <a:xfrm>
            <a:off x="9277778" y="4036980"/>
            <a:ext cx="1654689" cy="306661"/>
          </a:xfrm>
          <a:prstGeom prst="roundRect">
            <a:avLst>
              <a:gd name="adj" fmla="val 50000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整合外文期刊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5" name="ïsliḓé"/>
          <p:cNvSpPr/>
          <p:nvPr/>
        </p:nvSpPr>
        <p:spPr bwMode="auto">
          <a:xfrm>
            <a:off x="8117938" y="4490877"/>
            <a:ext cx="3829193" cy="124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外文期刊 </a:t>
            </a:r>
            <a:r>
              <a:rPr lang="en-US" altLang="zh-CN" sz="1100" dirty="0">
                <a:solidFill>
                  <a:srgbClr val="FFFF00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27000+</a:t>
            </a:r>
            <a:r>
              <a:rPr lang="zh-CN" altLang="en-US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种，</a:t>
            </a:r>
            <a:r>
              <a:rPr lang="en-US" altLang="zh-CN" sz="1100" dirty="0">
                <a:solidFill>
                  <a:srgbClr val="FFFF00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3300+</a:t>
            </a:r>
            <a:r>
              <a:rPr lang="zh-CN" altLang="en-US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万篇文章，</a:t>
            </a:r>
            <a:r>
              <a:rPr lang="en-US" altLang="zh-CN" sz="1100" dirty="0">
                <a:solidFill>
                  <a:srgbClr val="FFFF00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90%</a:t>
            </a:r>
            <a:r>
              <a:rPr lang="zh-CN" altLang="en-US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可提供全文链接</a:t>
            </a:r>
            <a:r>
              <a:rPr lang="en-US" altLang="zh-CN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endParaRPr lang="en-US" altLang="zh-CN" sz="1100" dirty="0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全部</a:t>
            </a:r>
            <a:r>
              <a:rPr lang="en-US" altLang="zh-CN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Medline</a:t>
            </a:r>
            <a:r>
              <a:rPr lang="zh-CN" altLang="en-US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期刊</a:t>
            </a:r>
            <a:endParaRPr lang="en-US" altLang="zh-CN" sz="1100" dirty="0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可通过</a:t>
            </a:r>
            <a:r>
              <a:rPr lang="en-US" altLang="zh-CN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NSTL</a:t>
            </a:r>
            <a:r>
              <a:rPr lang="zh-CN" altLang="en-US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、</a:t>
            </a:r>
            <a:r>
              <a:rPr lang="en-US" altLang="zh-CN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LIB</a:t>
            </a:r>
            <a:r>
              <a:rPr lang="zh-CN" altLang="en-US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、</a:t>
            </a:r>
            <a:r>
              <a:rPr lang="en-US" altLang="zh-CN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OA</a:t>
            </a:r>
            <a:r>
              <a:rPr lang="zh-CN" altLang="en-US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方式提供全文</a:t>
            </a:r>
            <a:endParaRPr lang="en-US" altLang="zh-CN" sz="1100" dirty="0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6" name="î$ļíḋê"/>
          <p:cNvSpPr/>
          <p:nvPr/>
        </p:nvSpPr>
        <p:spPr>
          <a:xfrm>
            <a:off x="8081088" y="2030510"/>
            <a:ext cx="3791926" cy="14870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147" name="îśḷiďè"/>
          <p:cNvSpPr/>
          <p:nvPr/>
        </p:nvSpPr>
        <p:spPr bwMode="auto">
          <a:xfrm>
            <a:off x="8084996" y="2209152"/>
            <a:ext cx="3873710" cy="118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 anchorCtr="0">
            <a:normAutofit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中文期刊 </a:t>
            </a:r>
            <a:r>
              <a:rPr lang="en-US" altLang="zh-CN" sz="1100" dirty="0">
                <a:solidFill>
                  <a:srgbClr val="FFFF00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1400</a:t>
            </a:r>
            <a:r>
              <a:rPr lang="zh-CN" altLang="en-US" sz="1100" dirty="0">
                <a:solidFill>
                  <a:srgbClr val="FFFF00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多</a:t>
            </a:r>
            <a:r>
              <a:rPr lang="zh-CN" altLang="en-US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种 ，</a:t>
            </a:r>
            <a:r>
              <a:rPr lang="en-US" altLang="zh-CN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1000</a:t>
            </a:r>
            <a:r>
              <a:rPr lang="zh-CN" altLang="en-US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万</a:t>
            </a:r>
            <a:r>
              <a:rPr lang="zh-CN" altLang="en-US" sz="1100" dirty="0">
                <a:solidFill>
                  <a:srgbClr val="FFFF00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余</a:t>
            </a:r>
            <a:r>
              <a:rPr lang="zh-CN" altLang="en-US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篇文章，</a:t>
            </a:r>
            <a:r>
              <a:rPr lang="en-US" altLang="zh-CN" sz="1100" dirty="0">
                <a:solidFill>
                  <a:srgbClr val="FFFF00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98%</a:t>
            </a:r>
            <a:r>
              <a:rPr lang="zh-CN" altLang="en-US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可提供全文链接</a:t>
            </a:r>
            <a:endParaRPr lang="en-US" altLang="zh-CN" sz="1100" dirty="0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收录医学期刊</a:t>
            </a:r>
            <a:r>
              <a:rPr lang="en-US" altLang="zh-CN" sz="1100" dirty="0">
                <a:solidFill>
                  <a:srgbClr val="FFFF00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1100</a:t>
            </a:r>
            <a:r>
              <a:rPr lang="zh-CN" altLang="en-US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种</a:t>
            </a:r>
            <a:endParaRPr lang="en-US" altLang="zh-CN" sz="1100" dirty="0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100" dirty="0" smtClean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收录</a:t>
            </a:r>
            <a:r>
              <a:rPr lang="zh-CN" altLang="en-US" sz="110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中华医学会系列期刊</a:t>
            </a:r>
            <a:r>
              <a:rPr lang="en-US" altLang="zh-CN" sz="1100" dirty="0" smtClean="0">
                <a:solidFill>
                  <a:srgbClr val="FFFF00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150</a:t>
            </a:r>
            <a:r>
              <a:rPr lang="zh-CN" altLang="en-US" sz="1100" dirty="0" smtClean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种</a:t>
            </a:r>
            <a:endParaRPr lang="zh-CN" altLang="en-US" sz="1100" dirty="0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940" y="447050"/>
            <a:ext cx="901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全面便捷的检索发现系统</a:t>
            </a:r>
            <a:endParaRPr lang="zh-CN" altLang="en-US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843451" y="3022570"/>
            <a:ext cx="4512751" cy="23544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多样化检索方式，满足个性化搜索需求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标准化检索表达式，检索更专业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支持检索历史快速组配检索式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主题词双语互动检索，结果更全面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多维度检索限定，新增期刊栏目限定条件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定制检索结果聚类项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196" y="1417320"/>
            <a:ext cx="4499212" cy="4566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51" y="1789602"/>
            <a:ext cx="4224706" cy="865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4848" y="1708115"/>
            <a:ext cx="121058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b="1" dirty="0">
                <a:solidFill>
                  <a:srgbClr val="3A6939"/>
                </a:solidFill>
                <a:latin typeface="微软雅黑" panose="020B0503020204020204" pitchFamily="34" charset="-122"/>
              </a:rPr>
              <a:t>目</a:t>
            </a:r>
            <a:endParaRPr lang="en-US" altLang="zh-CN" sz="8000" b="1" dirty="0">
              <a:solidFill>
                <a:srgbClr val="3A6939"/>
              </a:solidFill>
              <a:latin typeface="微软雅黑" panose="020B0503020204020204" pitchFamily="34" charset="-122"/>
            </a:endParaRPr>
          </a:p>
          <a:p>
            <a:pPr algn="ctr"/>
            <a:r>
              <a:rPr lang="zh-CN" altLang="en-US" sz="8000" b="1" dirty="0">
                <a:solidFill>
                  <a:srgbClr val="3A6939"/>
                </a:solidFill>
                <a:latin typeface="微软雅黑" panose="020B0503020204020204" pitchFamily="34" charset="-122"/>
              </a:rPr>
              <a:t>录</a:t>
            </a:r>
            <a:endParaRPr lang="zh-CN" altLang="en-US" sz="8000" b="1" dirty="0">
              <a:solidFill>
                <a:srgbClr val="3A6939"/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08414" y="1487346"/>
            <a:ext cx="80296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3200" b="1" dirty="0">
                <a:latin typeface="微软雅黑" panose="020B0503020204020204" pitchFamily="34" charset="-122"/>
              </a:rPr>
              <a:t> 一</a:t>
            </a:r>
            <a:r>
              <a:rPr lang="zh-CN" altLang="en-US" sz="3200" b="1" dirty="0" smtClean="0">
                <a:latin typeface="微软雅黑" panose="020B0503020204020204" pitchFamily="34" charset="-122"/>
              </a:rPr>
              <a:t>、</a:t>
            </a:r>
            <a:r>
              <a:rPr lang="zh-CN" alt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sym typeface="+mn-ea"/>
              </a:rPr>
              <a:t>万方医学网简介</a:t>
            </a:r>
            <a:endParaRPr lang="en-US" altLang="zh-CN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</a:rPr>
              <a:t> </a:t>
            </a:r>
            <a:r>
              <a:rPr lang="zh-CN" alt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</a:rPr>
              <a:t>二、功能与检索实践</a:t>
            </a:r>
            <a:endParaRPr lang="en-US" altLang="zh-CN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</a:rPr>
              <a:t> 三</a:t>
            </a:r>
            <a:r>
              <a:rPr lang="zh-CN" alt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</a:rPr>
              <a:t>、登录与中华期刊</a:t>
            </a:r>
            <a:r>
              <a:rPr lang="zh-CN" alt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sym typeface="+mn-ea"/>
              </a:rPr>
              <a:t>文献获取</a:t>
            </a:r>
            <a:endParaRPr lang="zh-CN" alt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4" name="箭头: V 形 3"/>
          <p:cNvSpPr/>
          <p:nvPr/>
        </p:nvSpPr>
        <p:spPr>
          <a:xfrm>
            <a:off x="3086100" y="2905760"/>
            <a:ext cx="668020" cy="544830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tags/tag1.xml><?xml version="1.0" encoding="utf-8"?>
<p:tagLst xmlns:p="http://schemas.openxmlformats.org/presentationml/2006/main">
  <p:tag name="KSO_WM_UNIT_TEXT_FILL_FORE_SCHEMECOLOR_INDEX_BRIGHTNESS" val="0"/>
  <p:tag name="KSO_WM_UNIT_TEXT_FILL_FORE_SCHEMECOLOR_INDEX" val="1"/>
  <p:tag name="KSO_WM_UNIT_TEXT_FILL_TYPE" val="1"/>
</p:tagLst>
</file>

<file path=ppt/tags/tag2.xml><?xml version="1.0" encoding="utf-8"?>
<p:tagLst xmlns:p="http://schemas.openxmlformats.org/presentationml/2006/main">
  <p:tag name="KSO_WM_UNIT_TEXT_FILL_FORE_SCHEMECOLOR_INDEX_BRIGHTNESS" val="0"/>
  <p:tag name="KSO_WM_UNIT_TEXT_FILL_FORE_SCHEMECOLOR_INDEX" val="1"/>
  <p:tag name="KSO_WM_UNIT_TEXT_FILL_TYPE" val="1"/>
</p:tagLst>
</file>

<file path=ppt/tags/tag3.xml><?xml version="1.0" encoding="utf-8"?>
<p:tagLst xmlns:p="http://schemas.openxmlformats.org/presentationml/2006/main">
  <p:tag name="KSO_WM_UNIT_LINE_FORE_SCHEMECOLOR_INDEX_BRIGHTNESS" val="0"/>
  <p:tag name="KSO_WM_UNIT_LINE_FORE_SCHEMECOLOR_INDEX" val="8"/>
  <p:tag name="KSO_WM_UNIT_LINE_FILL_TYPE" val="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2111</Words>
  <Application>WPS 演示</Application>
  <PresentationFormat>宽屏</PresentationFormat>
  <Paragraphs>254</Paragraphs>
  <Slides>42</Slides>
  <Notes>57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59" baseType="lpstr">
      <vt:lpstr>Arial</vt:lpstr>
      <vt:lpstr>宋体</vt:lpstr>
      <vt:lpstr>Wingdings</vt:lpstr>
      <vt:lpstr>微软雅黑</vt:lpstr>
      <vt:lpstr>Times New Roman</vt:lpstr>
      <vt:lpstr>-apple-system</vt:lpstr>
      <vt:lpstr>Segoe Print</vt:lpstr>
      <vt:lpstr>Arial</vt:lpstr>
      <vt:lpstr>幼圆</vt:lpstr>
      <vt:lpstr>Calibri</vt:lpstr>
      <vt:lpstr>等线</vt:lpstr>
      <vt:lpstr>Arial Unicode MS</vt:lpstr>
      <vt:lpstr>华文细黑</vt:lpstr>
      <vt:lpstr>华文楷体</vt:lpstr>
      <vt:lpstr>经典粗宋简</vt:lpstr>
      <vt:lpstr>楷体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Steins</cp:lastModifiedBy>
  <cp:revision>423</cp:revision>
  <dcterms:created xsi:type="dcterms:W3CDTF">2021-04-13T04:51:00Z</dcterms:created>
  <dcterms:modified xsi:type="dcterms:W3CDTF">2022-04-20T04:33:02Z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0F021994E6F1478E9365ECA66A04DA94</vt:lpwstr>
  </property>
  <property fmtid="{D5CDD505-2E9C-101B-9397-08002B2CF9AE}" pid="3" name="KSOProductBuildVer">
    <vt:lpwstr>2052-11.1.0.10356</vt:lpwstr>
  </property>
</Properties>
</file>