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13" r:id="rId2"/>
    <p:sldMasterId id="2147483667" r:id="rId3"/>
    <p:sldMasterId id="2147483674" r:id="rId4"/>
    <p:sldMasterId id="2147483827" r:id="rId5"/>
  </p:sldMasterIdLst>
  <p:notesMasterIdLst>
    <p:notesMasterId r:id="rId113"/>
  </p:notesMasterIdLst>
  <p:sldIdLst>
    <p:sldId id="714" r:id="rId6"/>
    <p:sldId id="562" r:id="rId7"/>
    <p:sldId id="879" r:id="rId8"/>
    <p:sldId id="564" r:id="rId9"/>
    <p:sldId id="881" r:id="rId10"/>
    <p:sldId id="897" r:id="rId11"/>
    <p:sldId id="898" r:id="rId12"/>
    <p:sldId id="899" r:id="rId13"/>
    <p:sldId id="882" r:id="rId14"/>
    <p:sldId id="883" r:id="rId15"/>
    <p:sldId id="884" r:id="rId16"/>
    <p:sldId id="885" r:id="rId17"/>
    <p:sldId id="886" r:id="rId18"/>
    <p:sldId id="887" r:id="rId19"/>
    <p:sldId id="888" r:id="rId20"/>
    <p:sldId id="571" r:id="rId21"/>
    <p:sldId id="572" r:id="rId22"/>
    <p:sldId id="957" r:id="rId23"/>
    <p:sldId id="964" r:id="rId24"/>
    <p:sldId id="965" r:id="rId25"/>
    <p:sldId id="966" r:id="rId26"/>
    <p:sldId id="967" r:id="rId27"/>
    <p:sldId id="968" r:id="rId28"/>
    <p:sldId id="969" r:id="rId29"/>
    <p:sldId id="970" r:id="rId30"/>
    <p:sldId id="971" r:id="rId31"/>
    <p:sldId id="972" r:id="rId32"/>
    <p:sldId id="889" r:id="rId33"/>
    <p:sldId id="890" r:id="rId34"/>
    <p:sldId id="891" r:id="rId35"/>
    <p:sldId id="954" r:id="rId36"/>
    <p:sldId id="951" r:id="rId37"/>
    <p:sldId id="684" r:id="rId38"/>
    <p:sldId id="900" r:id="rId39"/>
    <p:sldId id="901" r:id="rId40"/>
    <p:sldId id="902" r:id="rId41"/>
    <p:sldId id="903" r:id="rId42"/>
    <p:sldId id="904" r:id="rId43"/>
    <p:sldId id="905" r:id="rId44"/>
    <p:sldId id="906" r:id="rId45"/>
    <p:sldId id="907" r:id="rId46"/>
    <p:sldId id="908" r:id="rId47"/>
    <p:sldId id="909" r:id="rId48"/>
    <p:sldId id="910" r:id="rId49"/>
    <p:sldId id="911" r:id="rId50"/>
    <p:sldId id="912" r:id="rId51"/>
    <p:sldId id="913" r:id="rId52"/>
    <p:sldId id="914" r:id="rId53"/>
    <p:sldId id="915" r:id="rId54"/>
    <p:sldId id="916" r:id="rId55"/>
    <p:sldId id="917" r:id="rId56"/>
    <p:sldId id="918" r:id="rId57"/>
    <p:sldId id="919" r:id="rId58"/>
    <p:sldId id="920" r:id="rId59"/>
    <p:sldId id="973" r:id="rId60"/>
    <p:sldId id="921" r:id="rId61"/>
    <p:sldId id="922" r:id="rId62"/>
    <p:sldId id="923" r:id="rId63"/>
    <p:sldId id="924" r:id="rId64"/>
    <p:sldId id="925" r:id="rId65"/>
    <p:sldId id="926" r:id="rId66"/>
    <p:sldId id="927" r:id="rId67"/>
    <p:sldId id="928" r:id="rId68"/>
    <p:sldId id="929" r:id="rId69"/>
    <p:sldId id="930" r:id="rId70"/>
    <p:sldId id="931" r:id="rId71"/>
    <p:sldId id="932" r:id="rId72"/>
    <p:sldId id="933" r:id="rId73"/>
    <p:sldId id="934" r:id="rId74"/>
    <p:sldId id="935" r:id="rId75"/>
    <p:sldId id="936" r:id="rId76"/>
    <p:sldId id="863" r:id="rId77"/>
    <p:sldId id="864" r:id="rId78"/>
    <p:sldId id="865" r:id="rId79"/>
    <p:sldId id="866" r:id="rId80"/>
    <p:sldId id="762" r:id="rId81"/>
    <p:sldId id="763" r:id="rId82"/>
    <p:sldId id="764" r:id="rId83"/>
    <p:sldId id="765" r:id="rId84"/>
    <p:sldId id="766" r:id="rId85"/>
    <p:sldId id="767" r:id="rId86"/>
    <p:sldId id="768" r:id="rId87"/>
    <p:sldId id="769" r:id="rId88"/>
    <p:sldId id="810" r:id="rId89"/>
    <p:sldId id="770" r:id="rId90"/>
    <p:sldId id="771" r:id="rId91"/>
    <p:sldId id="772" r:id="rId92"/>
    <p:sldId id="773" r:id="rId93"/>
    <p:sldId id="774" r:id="rId94"/>
    <p:sldId id="775" r:id="rId95"/>
    <p:sldId id="776" r:id="rId96"/>
    <p:sldId id="777" r:id="rId97"/>
    <p:sldId id="778" r:id="rId98"/>
    <p:sldId id="779" r:id="rId99"/>
    <p:sldId id="780" r:id="rId100"/>
    <p:sldId id="781" r:id="rId101"/>
    <p:sldId id="782" r:id="rId102"/>
    <p:sldId id="783" r:id="rId103"/>
    <p:sldId id="784" r:id="rId104"/>
    <p:sldId id="785" r:id="rId105"/>
    <p:sldId id="786" r:id="rId106"/>
    <p:sldId id="787" r:id="rId107"/>
    <p:sldId id="788" r:id="rId108"/>
    <p:sldId id="789" r:id="rId109"/>
    <p:sldId id="790" r:id="rId110"/>
    <p:sldId id="974" r:id="rId111"/>
    <p:sldId id="657" r:id="rId11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00CC66"/>
    <a:srgbClr val="008000"/>
    <a:srgbClr val="0768A9"/>
    <a:srgbClr val="F27F00"/>
    <a:srgbClr val="A50021"/>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4" autoAdjust="0"/>
    <p:restoredTop sz="83677" autoAdjust="0"/>
  </p:normalViewPr>
  <p:slideViewPr>
    <p:cSldViewPr snapToGrid="0">
      <p:cViewPr varScale="1">
        <p:scale>
          <a:sx n="67" d="100"/>
          <a:sy n="67" d="100"/>
        </p:scale>
        <p:origin x="744" y="60"/>
      </p:cViewPr>
      <p:guideLst>
        <p:guide orient="horz" pos="2160"/>
        <p:guide pos="2880"/>
      </p:guideLst>
    </p:cSldViewPr>
  </p:slideViewPr>
  <p:outlineViewPr>
    <p:cViewPr>
      <p:scale>
        <a:sx n="33" d="100"/>
        <a:sy n="33" d="100"/>
      </p:scale>
      <p:origin x="0" y="64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0" d="100"/>
          <a:sy n="60" d="100"/>
        </p:scale>
        <p:origin x="-2490" y="-84"/>
      </p:cViewPr>
      <p:guideLst>
        <p:guide orient="horz" pos="2928"/>
        <p:guide pos="2208"/>
      </p:guideLst>
    </p:cSldViewPr>
  </p:notes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ea typeface="+mn-ea"/>
                <a:cs typeface="+mn-cs"/>
              </a:defRPr>
            </a:lvl1pPr>
          </a:lstStyle>
          <a:p>
            <a:pPr>
              <a:defRPr/>
            </a:pPr>
            <a:fld id="{33F08282-243E-491F-BE7C-39F3FDCB1A12}" type="datetimeFigureOut">
              <a:rPr lang="en-US"/>
              <a:pPr>
                <a:defRPr/>
              </a:pPr>
              <a:t>4/19/2016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ea typeface="+mn-ea"/>
                <a:cs typeface="+mn-cs"/>
              </a:defRPr>
            </a:lvl1pPr>
          </a:lstStyle>
          <a:p>
            <a:pPr>
              <a:defRPr/>
            </a:pPr>
            <a:fld id="{8EF93F21-5A10-4D92-8F0D-973ECC50B2F7}" type="slidenum">
              <a:rPr lang="en-US"/>
              <a:pPr>
                <a:defRPr/>
              </a:pPr>
              <a:t>‹#›</a:t>
            </a:fld>
            <a:endParaRPr lang="en-US" dirty="0"/>
          </a:p>
        </p:txBody>
      </p:sp>
    </p:spTree>
    <p:extLst>
      <p:ext uri="{BB962C8B-B14F-4D97-AF65-F5344CB8AC3E}">
        <p14:creationId xmlns:p14="http://schemas.microsoft.com/office/powerpoint/2010/main" val="1332684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s-ES" altLang="zh-CN"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spcBef>
                <a:spcPct val="30000"/>
              </a:spcBef>
              <a:defRPr sz="1200">
                <a:solidFill>
                  <a:schemeClr val="tx1"/>
                </a:solidFill>
                <a:latin typeface="Arial" charset="0"/>
                <a:cs typeface="Arial" charset="0"/>
              </a:defRPr>
            </a:lvl1pPr>
            <a:lvl2pPr marL="742950" indent="-285750" defTabSz="942975" eaLnBrk="0" hangingPunct="0">
              <a:spcBef>
                <a:spcPct val="30000"/>
              </a:spcBef>
              <a:defRPr sz="1200">
                <a:solidFill>
                  <a:schemeClr val="tx1"/>
                </a:solidFill>
                <a:latin typeface="Arial" charset="0"/>
                <a:cs typeface="Arial" charset="0"/>
              </a:defRPr>
            </a:lvl2pPr>
            <a:lvl3pPr marL="1143000" indent="-228600" defTabSz="942975" eaLnBrk="0" hangingPunct="0">
              <a:spcBef>
                <a:spcPct val="30000"/>
              </a:spcBef>
              <a:defRPr sz="1200">
                <a:solidFill>
                  <a:schemeClr val="tx1"/>
                </a:solidFill>
                <a:latin typeface="Arial" charset="0"/>
                <a:cs typeface="Arial" charset="0"/>
              </a:defRPr>
            </a:lvl3pPr>
            <a:lvl4pPr marL="1600200" indent="-228600" defTabSz="942975" eaLnBrk="0" hangingPunct="0">
              <a:spcBef>
                <a:spcPct val="30000"/>
              </a:spcBef>
              <a:defRPr sz="1200">
                <a:solidFill>
                  <a:schemeClr val="tx1"/>
                </a:solidFill>
                <a:latin typeface="Arial" charset="0"/>
                <a:cs typeface="Arial" charset="0"/>
              </a:defRPr>
            </a:lvl4pPr>
            <a:lvl5pPr marL="2057400" indent="-228600" defTabSz="942975" eaLnBrk="0" hangingPunct="0">
              <a:spcBef>
                <a:spcPct val="30000"/>
              </a:spcBef>
              <a:defRPr sz="1200">
                <a:solidFill>
                  <a:schemeClr val="tx1"/>
                </a:solidFill>
                <a:latin typeface="Arial" charset="0"/>
                <a:cs typeface="Arial" charset="0"/>
              </a:defRPr>
            </a:lvl5pPr>
            <a:lvl6pPr marL="2514600" indent="-228600" defTabSz="942975" eaLnBrk="0" fontAlgn="base" hangingPunct="0">
              <a:spcBef>
                <a:spcPct val="30000"/>
              </a:spcBef>
              <a:spcAft>
                <a:spcPct val="0"/>
              </a:spcAft>
              <a:defRPr sz="1200">
                <a:solidFill>
                  <a:schemeClr val="tx1"/>
                </a:solidFill>
                <a:latin typeface="Arial" charset="0"/>
                <a:cs typeface="Arial" charset="0"/>
              </a:defRPr>
            </a:lvl6pPr>
            <a:lvl7pPr marL="2971800" indent="-228600" defTabSz="942975" eaLnBrk="0" fontAlgn="base" hangingPunct="0">
              <a:spcBef>
                <a:spcPct val="30000"/>
              </a:spcBef>
              <a:spcAft>
                <a:spcPct val="0"/>
              </a:spcAft>
              <a:defRPr sz="1200">
                <a:solidFill>
                  <a:schemeClr val="tx1"/>
                </a:solidFill>
                <a:latin typeface="Arial" charset="0"/>
                <a:cs typeface="Arial" charset="0"/>
              </a:defRPr>
            </a:lvl7pPr>
            <a:lvl8pPr marL="3429000" indent="-228600" defTabSz="942975" eaLnBrk="0" fontAlgn="base" hangingPunct="0">
              <a:spcBef>
                <a:spcPct val="30000"/>
              </a:spcBef>
              <a:spcAft>
                <a:spcPct val="0"/>
              </a:spcAft>
              <a:defRPr sz="1200">
                <a:solidFill>
                  <a:schemeClr val="tx1"/>
                </a:solidFill>
                <a:latin typeface="Arial" charset="0"/>
                <a:cs typeface="Arial" charset="0"/>
              </a:defRPr>
            </a:lvl8pPr>
            <a:lvl9pPr marL="3886200" indent="-228600" defTabSz="94297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9AD22D0-AFD0-4D38-BEC9-033B948C38B9}" type="slidenum">
              <a:rPr lang="en-US" altLang="zh-CN"/>
              <a:pPr eaLnBrk="1" hangingPunct="1">
                <a:spcBef>
                  <a:spcPct val="0"/>
                </a:spcBef>
              </a:pPr>
              <a:t>1</a:t>
            </a:fld>
            <a:endParaRPr lang="en-US" altLang="zh-CN"/>
          </a:p>
        </p:txBody>
      </p:sp>
    </p:spTree>
    <p:extLst>
      <p:ext uri="{BB962C8B-B14F-4D97-AF65-F5344CB8AC3E}">
        <p14:creationId xmlns:p14="http://schemas.microsoft.com/office/powerpoint/2010/main" val="3779832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06E4DD39-E900-4FBF-8EC5-40FBEDA4E60E}" type="slidenum">
              <a:rPr lang="en-US" altLang="zh-CN" sz="1200">
                <a:latin typeface="Calibri" pitchFamily="34" charset="0"/>
              </a:rPr>
              <a:pPr eaLnBrk="1" hangingPunct="1">
                <a:spcBef>
                  <a:spcPct val="0"/>
                </a:spcBef>
              </a:pPr>
              <a:t>33</a:t>
            </a:fld>
            <a:endParaRPr lang="en-US" altLang="zh-CN" sz="1200">
              <a:latin typeface="Calibri"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zh-CN" smtClean="0"/>
          </a:p>
        </p:txBody>
      </p:sp>
    </p:spTree>
    <p:extLst>
      <p:ext uri="{BB962C8B-B14F-4D97-AF65-F5344CB8AC3E}">
        <p14:creationId xmlns:p14="http://schemas.microsoft.com/office/powerpoint/2010/main" val="1378154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3D67BA4C-32A8-4393-B1A5-30B61AC7E66D}" type="slidenum">
              <a:rPr lang="en-US" altLang="zh-CN" sz="1200">
                <a:latin typeface="Calibri" pitchFamily="34" charset="0"/>
              </a:rPr>
              <a:pPr eaLnBrk="1" hangingPunct="1">
                <a:spcBef>
                  <a:spcPct val="0"/>
                </a:spcBef>
              </a:pPr>
              <a:t>34</a:t>
            </a:fld>
            <a:endParaRPr lang="en-US" altLang="zh-CN" sz="1200">
              <a:latin typeface="Calibri"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zh-CN" smtClean="0"/>
          </a:p>
        </p:txBody>
      </p:sp>
    </p:spTree>
    <p:extLst>
      <p:ext uri="{BB962C8B-B14F-4D97-AF65-F5344CB8AC3E}">
        <p14:creationId xmlns:p14="http://schemas.microsoft.com/office/powerpoint/2010/main" val="183159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3D67BA4C-32A8-4393-B1A5-30B61AC7E66D}" type="slidenum">
              <a:rPr lang="en-US" altLang="zh-CN" sz="1200">
                <a:latin typeface="Calibri" pitchFamily="34" charset="0"/>
              </a:rPr>
              <a:pPr eaLnBrk="1" hangingPunct="1">
                <a:spcBef>
                  <a:spcPct val="0"/>
                </a:spcBef>
              </a:pPr>
              <a:t>36</a:t>
            </a:fld>
            <a:endParaRPr lang="en-US" altLang="zh-CN" sz="1200">
              <a:latin typeface="Calibri"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t>同时，点击</a:t>
            </a:r>
            <a:r>
              <a:rPr lang="en-US" altLang="zh-CN" dirty="0" smtClean="0"/>
              <a:t>Ovid</a:t>
            </a:r>
            <a:r>
              <a:rPr lang="zh-CN" altLang="en-US" dirty="0" smtClean="0"/>
              <a:t>平台页面顶部的</a:t>
            </a:r>
            <a:r>
              <a:rPr lang="en-US" altLang="zh-CN" dirty="0" smtClean="0"/>
              <a:t>TOP ARTICLEs,</a:t>
            </a:r>
            <a:r>
              <a:rPr lang="zh-CN" altLang="en-US" dirty="0" smtClean="0"/>
              <a:t>可以查看全球下载文章的排行榜，并可分别查看不同学科和月份的下载文章排行</a:t>
            </a:r>
            <a:endParaRPr lang="en-GB" altLang="zh-CN" dirty="0" smtClean="0"/>
          </a:p>
        </p:txBody>
      </p:sp>
    </p:spTree>
    <p:extLst>
      <p:ext uri="{BB962C8B-B14F-4D97-AF65-F5344CB8AC3E}">
        <p14:creationId xmlns:p14="http://schemas.microsoft.com/office/powerpoint/2010/main" val="1484947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8A7844BF-1858-46EE-9A76-B570E7AE6B89}" type="slidenum">
              <a:rPr lang="en-US" altLang="zh-CN" sz="1200">
                <a:latin typeface="Calibri" pitchFamily="34" charset="0"/>
              </a:rPr>
              <a:pPr eaLnBrk="1" hangingPunct="1">
                <a:spcBef>
                  <a:spcPct val="0"/>
                </a:spcBef>
              </a:pPr>
              <a:t>37</a:t>
            </a:fld>
            <a:endParaRPr lang="en-US" altLang="zh-CN" sz="1200">
              <a:latin typeface="Calibri"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zh-CN" dirty="0" smtClean="0"/>
          </a:p>
        </p:txBody>
      </p:sp>
    </p:spTree>
    <p:extLst>
      <p:ext uri="{BB962C8B-B14F-4D97-AF65-F5344CB8AC3E}">
        <p14:creationId xmlns:p14="http://schemas.microsoft.com/office/powerpoint/2010/main" val="3575082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b="0"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38</a:t>
            </a:fld>
            <a:endParaRPr lang="en-US" dirty="0"/>
          </a:p>
        </p:txBody>
      </p:sp>
    </p:spTree>
    <p:extLst>
      <p:ext uri="{BB962C8B-B14F-4D97-AF65-F5344CB8AC3E}">
        <p14:creationId xmlns:p14="http://schemas.microsoft.com/office/powerpoint/2010/main" val="3275697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39</a:t>
            </a:fld>
            <a:endParaRPr lang="en-US" dirty="0"/>
          </a:p>
        </p:txBody>
      </p:sp>
    </p:spTree>
    <p:extLst>
      <p:ext uri="{BB962C8B-B14F-4D97-AF65-F5344CB8AC3E}">
        <p14:creationId xmlns:p14="http://schemas.microsoft.com/office/powerpoint/2010/main" val="113787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您可在检索历史中看到结果数量。在检索内容处看到此次检索所使用的词汇，因为勾选了包含相关词汇，所以系统使用的检索词比您输入的词汇要多；检索结果按照相关度排序，您也可以进一步选择排序依据中的选项对结果进行重新排序。此外，基本检索同时提供开放获取文章的检索结果。如需要，您可以直接跳转查看开放获取文章。</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40</a:t>
            </a:fld>
            <a:endParaRPr lang="en-US" dirty="0"/>
          </a:p>
        </p:txBody>
      </p:sp>
    </p:spTree>
    <p:extLst>
      <p:ext uri="{BB962C8B-B14F-4D97-AF65-F5344CB8AC3E}">
        <p14:creationId xmlns:p14="http://schemas.microsoft.com/office/powerpoint/2010/main" val="1795786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使用高级检索中的关键词检索对细化后的概念词进行检索，利用截词符进行单复数、衍生词等的检索，勾选“主题词自动匹配”选项，应用</a:t>
            </a:r>
            <a:r>
              <a:rPr lang="en-US" altLang="zh-CN" dirty="0" smtClean="0"/>
              <a:t>MEDLINE</a:t>
            </a:r>
            <a:r>
              <a:rPr lang="zh-CN" altLang="en-US" dirty="0" smtClean="0"/>
              <a:t>数据库中的</a:t>
            </a:r>
            <a:r>
              <a:rPr lang="en-US" altLang="zh-CN" dirty="0" smtClean="0"/>
              <a:t>MESH</a:t>
            </a:r>
            <a:r>
              <a:rPr lang="zh-CN" altLang="en-US" baseline="0" dirty="0" smtClean="0"/>
              <a:t>主题词表更加全面和准确的获取文献结果。</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41</a:t>
            </a:fld>
            <a:endParaRPr lang="en-US" dirty="0"/>
          </a:p>
        </p:txBody>
      </p:sp>
    </p:spTree>
    <p:extLst>
      <p:ext uri="{BB962C8B-B14F-4D97-AF65-F5344CB8AC3E}">
        <p14:creationId xmlns:p14="http://schemas.microsoft.com/office/powerpoint/2010/main" val="810784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勾选主题词前的选择框，选择一个或多个主题词，如果选择多个主题词，可以进行布尔组合检索。根据此次检索主题，我们只选择</a:t>
            </a:r>
            <a:r>
              <a:rPr lang="en-US" altLang="zh-CN" dirty="0" smtClean="0"/>
              <a:t>heart failure</a:t>
            </a:r>
            <a:r>
              <a:rPr lang="zh-CN" altLang="en-US" dirty="0" smtClean="0"/>
              <a:t>。您还可以选择是进行精准检索还是扩展检索。精准检索是按照已勾选的单个或多个主题词进行准确的匹配检索；扩展检索在检索已勾选主题词的同时，还将检索该主题词包含的所有狭义词。此次选择精准检索。点击继续，进入下一步。</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42</a:t>
            </a:fld>
            <a:endParaRPr lang="en-US" dirty="0"/>
          </a:p>
        </p:txBody>
      </p:sp>
    </p:spTree>
    <p:extLst>
      <p:ext uri="{BB962C8B-B14F-4D97-AF65-F5344CB8AC3E}">
        <p14:creationId xmlns:p14="http://schemas.microsoft.com/office/powerpoint/2010/main" val="3225383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当您选择的是单个主题词时，系统会自动显示该主题词所对应的副主题信息。副主题是经过规范的主题词概念的某一特征方面，可以帮助您提升检索精度。您可选择一个或多个副主题，设置合并检索方式，然后点击“继续”按钮，完成检索。</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43</a:t>
            </a:fld>
            <a:endParaRPr lang="en-US" dirty="0"/>
          </a:p>
        </p:txBody>
      </p:sp>
    </p:spTree>
    <p:extLst>
      <p:ext uri="{BB962C8B-B14F-4D97-AF65-F5344CB8AC3E}">
        <p14:creationId xmlns:p14="http://schemas.microsoft.com/office/powerpoint/2010/main" val="8367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1181100" y="763588"/>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altLang="zh-CN" sz="1800">
                <a:latin typeface="Candara" pitchFamily="34" charset="0"/>
              </a:rPr>
              <a:t>Wolters Kluwer Health is the third largest division of Wolters Kluwer supporting Legal &amp; Regulatory, Tax &amp; Accounting and Financial Service information services sectors.  Within our Health Division, we provide content and solutions to support Education/Learning, Medical Research and Point of Care.</a:t>
            </a:r>
          </a:p>
          <a:p>
            <a:pPr marL="0" lvl="1"/>
            <a:endParaRPr lang="en-US" altLang="zh-CN" sz="1800">
              <a:latin typeface="Candara" pitchFamily="34" charset="0"/>
            </a:endParaRPr>
          </a:p>
          <a:p>
            <a:r>
              <a:rPr lang="en-US" altLang="zh-CN" smtClean="0"/>
              <a:t>Medical Research includes familiar product brand names Lippincott Williams &amp; Wilkins journals, Ovid – global online research platform offering 3</a:t>
            </a:r>
            <a:r>
              <a:rPr lang="en-US" altLang="zh-CN" baseline="30000" smtClean="0"/>
              <a:t>rd</a:t>
            </a:r>
            <a:r>
              <a:rPr lang="en-US" altLang="zh-CN" smtClean="0"/>
              <a:t> party and proprietary content, and in 2011, we acquired Medknow, an open access publishing services business based in India. </a:t>
            </a:r>
          </a:p>
          <a:p>
            <a:endParaRPr lang="en-US" altLang="zh-CN" smtClean="0"/>
          </a:p>
        </p:txBody>
      </p:sp>
      <p:sp>
        <p:nvSpPr>
          <p:cNvPr id="6042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30"/>
              </a:spcBef>
              <a:defRPr sz="1600">
                <a:solidFill>
                  <a:schemeClr val="tx1"/>
                </a:solidFill>
                <a:latin typeface="Trebuchet MS" pitchFamily="34" charset="0"/>
              </a:defRPr>
            </a:lvl1pPr>
            <a:lvl2pPr marL="757066" indent="-291179" eaLnBrk="0" hangingPunct="0">
              <a:spcBef>
                <a:spcPts val="1630"/>
              </a:spcBef>
              <a:defRPr sz="1600">
                <a:solidFill>
                  <a:schemeClr val="tx1"/>
                </a:solidFill>
                <a:latin typeface="Trebuchet MS" pitchFamily="34" charset="0"/>
              </a:defRPr>
            </a:lvl2pPr>
            <a:lvl3pPr marL="1164717" indent="-232943" eaLnBrk="0" hangingPunct="0">
              <a:spcBef>
                <a:spcPts val="1630"/>
              </a:spcBef>
              <a:defRPr sz="1600">
                <a:solidFill>
                  <a:schemeClr val="tx1"/>
                </a:solidFill>
                <a:latin typeface="Trebuchet MS" pitchFamily="34" charset="0"/>
              </a:defRPr>
            </a:lvl3pPr>
            <a:lvl4pPr marL="1630604" indent="-232943" eaLnBrk="0" hangingPunct="0">
              <a:spcBef>
                <a:spcPts val="1630"/>
              </a:spcBef>
              <a:defRPr sz="1600">
                <a:solidFill>
                  <a:schemeClr val="tx1"/>
                </a:solidFill>
                <a:latin typeface="Trebuchet MS" pitchFamily="34" charset="0"/>
              </a:defRPr>
            </a:lvl4pPr>
            <a:lvl5pPr marL="2096491" indent="-232943" eaLnBrk="0" hangingPunct="0">
              <a:spcBef>
                <a:spcPts val="1630"/>
              </a:spcBef>
              <a:defRPr sz="1600">
                <a:solidFill>
                  <a:schemeClr val="tx1"/>
                </a:solidFill>
                <a:latin typeface="Trebuchet MS" pitchFamily="34" charset="0"/>
              </a:defRPr>
            </a:lvl5pPr>
            <a:lvl6pPr marL="2562377" indent="-232943" eaLnBrk="0" fontAlgn="base" hangingPunct="0">
              <a:spcBef>
                <a:spcPts val="1630"/>
              </a:spcBef>
              <a:spcAft>
                <a:spcPct val="0"/>
              </a:spcAft>
              <a:defRPr sz="1600">
                <a:solidFill>
                  <a:schemeClr val="tx1"/>
                </a:solidFill>
                <a:latin typeface="Trebuchet MS" pitchFamily="34" charset="0"/>
              </a:defRPr>
            </a:lvl6pPr>
            <a:lvl7pPr marL="3028264" indent="-232943" eaLnBrk="0" fontAlgn="base" hangingPunct="0">
              <a:spcBef>
                <a:spcPts val="1630"/>
              </a:spcBef>
              <a:spcAft>
                <a:spcPct val="0"/>
              </a:spcAft>
              <a:defRPr sz="1600">
                <a:solidFill>
                  <a:schemeClr val="tx1"/>
                </a:solidFill>
                <a:latin typeface="Trebuchet MS" pitchFamily="34" charset="0"/>
              </a:defRPr>
            </a:lvl7pPr>
            <a:lvl8pPr marL="3494151" indent="-232943" eaLnBrk="0" fontAlgn="base" hangingPunct="0">
              <a:spcBef>
                <a:spcPts val="1630"/>
              </a:spcBef>
              <a:spcAft>
                <a:spcPct val="0"/>
              </a:spcAft>
              <a:defRPr sz="1600">
                <a:solidFill>
                  <a:schemeClr val="tx1"/>
                </a:solidFill>
                <a:latin typeface="Trebuchet MS" pitchFamily="34" charset="0"/>
              </a:defRPr>
            </a:lvl8pPr>
            <a:lvl9pPr marL="3960038" indent="-232943" eaLnBrk="0" fontAlgn="base" hangingPunct="0">
              <a:spcBef>
                <a:spcPts val="1630"/>
              </a:spcBef>
              <a:spcAft>
                <a:spcPct val="0"/>
              </a:spcAft>
              <a:defRPr sz="1600">
                <a:solidFill>
                  <a:schemeClr val="tx1"/>
                </a:solidFill>
                <a:latin typeface="Trebuchet MS" pitchFamily="34" charset="0"/>
              </a:defRPr>
            </a:lvl9pPr>
          </a:lstStyle>
          <a:p>
            <a:pPr eaLnBrk="1" hangingPunct="1">
              <a:spcBef>
                <a:spcPct val="0"/>
              </a:spcBef>
            </a:pPr>
            <a:r>
              <a:rPr lang="en-US" altLang="zh-CN" sz="1200">
                <a:latin typeface="Calibri" pitchFamily="34" charset="0"/>
              </a:rPr>
              <a:t>7/10/2012</a:t>
            </a:r>
            <a:endParaRPr lang="en-GB" altLang="zh-CN" sz="1200">
              <a:latin typeface="Calibri" pitchFamily="34" charset="0"/>
            </a:endParaRPr>
          </a:p>
        </p:txBody>
      </p:sp>
    </p:spTree>
    <p:extLst>
      <p:ext uri="{BB962C8B-B14F-4D97-AF65-F5344CB8AC3E}">
        <p14:creationId xmlns:p14="http://schemas.microsoft.com/office/powerpoint/2010/main" val="298227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9C9B135A-DE51-4C47-9056-D77F39EF8DF2}" type="slidenum">
              <a:rPr lang="en-US" altLang="zh-CN" sz="1200">
                <a:latin typeface="Calibri" pitchFamily="34" charset="0"/>
              </a:rPr>
              <a:pPr eaLnBrk="1" hangingPunct="1">
                <a:spcBef>
                  <a:spcPct val="0"/>
                </a:spcBef>
              </a:pPr>
              <a:t>44</a:t>
            </a:fld>
            <a:endParaRPr lang="en-US" altLang="zh-CN" sz="1200">
              <a:latin typeface="Calibri"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Warfarin</a:t>
            </a:r>
            <a:r>
              <a:rPr lang="zh-CN" altLang="en-US" dirty="0" smtClean="0"/>
              <a:t>华法令阻凝剂</a:t>
            </a:r>
            <a:r>
              <a:rPr lang="en-US" altLang="zh-CN" dirty="0" smtClean="0"/>
              <a:t>;dabigatran</a:t>
            </a:r>
            <a:r>
              <a:rPr lang="zh-CN" altLang="en-US" dirty="0" smtClean="0"/>
              <a:t>达比加群酯；两种抗凝药物在治疗房颤。</a:t>
            </a:r>
            <a:r>
              <a:rPr lang="zh-CN" altLang="en-US" sz="1200" b="0" i="0" kern="1200" dirty="0" smtClean="0">
                <a:solidFill>
                  <a:schemeClr val="tx1"/>
                </a:solidFill>
                <a:effectLst/>
                <a:latin typeface="+mn-lt"/>
                <a:ea typeface="+mn-ea"/>
                <a:cs typeface="+mn-cs"/>
              </a:rPr>
              <a:t>新上市的预防药物能够起效的脑梗塞是由于心房纤颤（心律不齐）而引起的“心源性脑梗塞”。</a:t>
            </a:r>
          </a:p>
          <a:p>
            <a:r>
              <a:rPr lang="zh-CN" altLang="en-US" sz="1200" b="0" i="0" kern="1200" dirty="0" smtClean="0">
                <a:solidFill>
                  <a:schemeClr val="tx1"/>
                </a:solidFill>
                <a:effectLst/>
                <a:latin typeface="+mn-lt"/>
                <a:ea typeface="+mn-ea"/>
                <a:cs typeface="+mn-cs"/>
              </a:rPr>
              <a:t>心房纤颤是由于心房不收缩，轻微震动，导致心房内血液易凝固，形成血栓，然后流向脑血管，引起脑梗塞。心房纤颤引起脑梗塞的危险性是普通人的</a:t>
            </a:r>
            <a:r>
              <a:rPr lang="en-US" altLang="zh-CN" sz="1200" b="0" i="0" kern="1200" dirty="0" smtClean="0">
                <a:solidFill>
                  <a:schemeClr val="tx1"/>
                </a:solidFill>
                <a:effectLst/>
                <a:latin typeface="+mn-lt"/>
                <a:ea typeface="+mn-ea"/>
                <a:cs typeface="+mn-cs"/>
              </a:rPr>
              <a:t>5</a:t>
            </a:r>
            <a:r>
              <a:rPr lang="zh-CN" altLang="en-US" sz="1200" b="0" i="0" kern="1200" dirty="0" smtClean="0">
                <a:solidFill>
                  <a:schemeClr val="tx1"/>
                </a:solidFill>
                <a:effectLst/>
                <a:latin typeface="+mn-lt"/>
                <a:ea typeface="+mn-ea"/>
                <a:cs typeface="+mn-cs"/>
              </a:rPr>
              <a:t>倍之多。因此，推荐心房纤颤患者服用防止血液凝固的“抗凝固药”。</a:t>
            </a:r>
          </a:p>
          <a:p>
            <a:endParaRPr lang="en-US" altLang="zh-CN" dirty="0" smtClean="0"/>
          </a:p>
        </p:txBody>
      </p:sp>
    </p:spTree>
    <p:extLst>
      <p:ext uri="{BB962C8B-B14F-4D97-AF65-F5344CB8AC3E}">
        <p14:creationId xmlns:p14="http://schemas.microsoft.com/office/powerpoint/2010/main" val="3345624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45</a:t>
            </a:fld>
            <a:endParaRPr lang="en-US" dirty="0"/>
          </a:p>
        </p:txBody>
      </p:sp>
    </p:spTree>
    <p:extLst>
      <p:ext uri="{BB962C8B-B14F-4D97-AF65-F5344CB8AC3E}">
        <p14:creationId xmlns:p14="http://schemas.microsoft.com/office/powerpoint/2010/main" val="3275697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8A7844BF-1858-46EE-9A76-B570E7AE6B89}" type="slidenum">
              <a:rPr lang="en-US" altLang="zh-CN" sz="1200">
                <a:latin typeface="Calibri" pitchFamily="34" charset="0"/>
              </a:rPr>
              <a:pPr eaLnBrk="1" hangingPunct="1">
                <a:spcBef>
                  <a:spcPct val="0"/>
                </a:spcBef>
              </a:pPr>
              <a:t>47</a:t>
            </a:fld>
            <a:endParaRPr lang="en-US" altLang="zh-CN" sz="1200">
              <a:latin typeface="Calibri"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t>检索工具是专门针对主题词表、叙词表的检索工具，因此只有在包含主题词、叙词表的数据库中才可以使用。检索工具提供了</a:t>
            </a:r>
            <a:r>
              <a:rPr lang="en-US" altLang="zh-CN" dirty="0" smtClean="0"/>
              <a:t>6</a:t>
            </a:r>
            <a:r>
              <a:rPr lang="zh-CN" altLang="en-US" dirty="0" smtClean="0"/>
              <a:t>个检索选项，包括主题匹配、树型图、轮排索引、主题词说明、扩展检索、副标题。下</a:t>
            </a:r>
            <a:endParaRPr lang="en-GB" altLang="zh-CN" dirty="0" smtClean="0"/>
          </a:p>
        </p:txBody>
      </p:sp>
    </p:spTree>
    <p:extLst>
      <p:ext uri="{BB962C8B-B14F-4D97-AF65-F5344CB8AC3E}">
        <p14:creationId xmlns:p14="http://schemas.microsoft.com/office/powerpoint/2010/main" val="586782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主题匹配是系统根据输入的英文单词或词组，自动匹配出对应的主题词，可以使用截词符，但不能输入句子或使用布尔运算符。</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48</a:t>
            </a:fld>
            <a:endParaRPr lang="en-US" dirty="0"/>
          </a:p>
        </p:txBody>
      </p:sp>
    </p:spTree>
    <p:extLst>
      <p:ext uri="{BB962C8B-B14F-4D97-AF65-F5344CB8AC3E}">
        <p14:creationId xmlns:p14="http://schemas.microsoft.com/office/powerpoint/2010/main" val="1891503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系统匹配出先关的主题词后，您可以查看主题词说明信息、选择一个或多个主题词，进行扩展检索、精准检索，或者直接进行关键词检索。</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49</a:t>
            </a:fld>
            <a:endParaRPr lang="en-US" dirty="0"/>
          </a:p>
        </p:txBody>
      </p:sp>
    </p:spTree>
    <p:extLst>
      <p:ext uri="{BB962C8B-B14F-4D97-AF65-F5344CB8AC3E}">
        <p14:creationId xmlns:p14="http://schemas.microsoft.com/office/powerpoint/2010/main" val="1181645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主题树型图将根据您输入的单词和词组，直接定位其在主题词表中的等级位置。</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50</a:t>
            </a:fld>
            <a:endParaRPr lang="en-US" dirty="0"/>
          </a:p>
        </p:txBody>
      </p:sp>
    </p:spTree>
    <p:extLst>
      <p:ext uri="{BB962C8B-B14F-4D97-AF65-F5344CB8AC3E}">
        <p14:creationId xmlns:p14="http://schemas.microsoft.com/office/powerpoint/2010/main" val="2703170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主题词表是由经过规范化的主题词，根据概念涵盖范围，以等级层次方式结合在一起的概念词表。通过它，您可以轻松了解检索词在学科体系中的位置，以及相关的其他领域。在树型图中您可以随意点击并跳转至其他主题词，查看说明信息，组合运算方式，进行精准或扩展检索。完成后，点击“继续”按键，系统开始检索。</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51</a:t>
            </a:fld>
            <a:endParaRPr lang="en-US" dirty="0"/>
          </a:p>
        </p:txBody>
      </p:sp>
    </p:spTree>
    <p:extLst>
      <p:ext uri="{BB962C8B-B14F-4D97-AF65-F5344CB8AC3E}">
        <p14:creationId xmlns:p14="http://schemas.microsoft.com/office/powerpoint/2010/main" val="1917501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轮排索引不进行主题词匹配，主要查询包含所输入检索词的主题词。</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52</a:t>
            </a:fld>
            <a:endParaRPr lang="en-US" dirty="0"/>
          </a:p>
        </p:txBody>
      </p:sp>
    </p:spTree>
    <p:extLst>
      <p:ext uri="{BB962C8B-B14F-4D97-AF65-F5344CB8AC3E}">
        <p14:creationId xmlns:p14="http://schemas.microsoft.com/office/powerpoint/2010/main" val="3320566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这就是轮排索引的检索结果，您可以选择一个或多个主题词，点击“继续”按键进行检索。</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53</a:t>
            </a:fld>
            <a:endParaRPr lang="en-US" dirty="0"/>
          </a:p>
        </p:txBody>
      </p:sp>
    </p:spTree>
    <p:extLst>
      <p:ext uri="{BB962C8B-B14F-4D97-AF65-F5344CB8AC3E}">
        <p14:creationId xmlns:p14="http://schemas.microsoft.com/office/powerpoint/2010/main" val="1594582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除基本检索和高级检索外，</a:t>
            </a:r>
            <a:r>
              <a:rPr lang="en-US" altLang="zh-CN" dirty="0" smtClean="0"/>
              <a:t>Ovid</a:t>
            </a:r>
            <a:r>
              <a:rPr lang="zh-CN" altLang="en-US" dirty="0" smtClean="0"/>
              <a:t>还提供其他检索模式。常用字段检索可以通过少量的信息查找定位某篇或某几篇文献；字段检索可以浏览和检索任何数据字段，并可进行单独或组合检索。多个字段检索提供便捷的多字段组合检索，可以建立复杂的检索策略。您可根据需要，选择使用。</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54</a:t>
            </a:fld>
            <a:endParaRPr lang="en-US" dirty="0"/>
          </a:p>
        </p:txBody>
      </p:sp>
    </p:spTree>
    <p:extLst>
      <p:ext uri="{BB962C8B-B14F-4D97-AF65-F5344CB8AC3E}">
        <p14:creationId xmlns:p14="http://schemas.microsoft.com/office/powerpoint/2010/main" val="2502343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1603375" y="104775"/>
            <a:ext cx="3683000" cy="2762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defRPr/>
            </a:pPr>
            <a:r>
              <a:rPr lang="en-US" dirty="0" smtClean="0"/>
              <a:t>Here you can see the key evidence supporting the magnitude of our breadth, depth and global scale. </a:t>
            </a:r>
          </a:p>
          <a:p>
            <a:pPr>
              <a:defRPr/>
            </a:pPr>
            <a:r>
              <a:rPr lang="en-US" dirty="0" smtClean="0"/>
              <a:t>First, </a:t>
            </a:r>
            <a:r>
              <a:rPr lang="en-US" dirty="0" err="1" smtClean="0"/>
              <a:t>Wolters</a:t>
            </a:r>
            <a:r>
              <a:rPr lang="en-US" dirty="0" smtClean="0"/>
              <a:t> Kluwer Medical Research is a comprehensive resource with a critical mass of leading content and tools, many of which are exclusive to the Ovid platform. We are constantly updating and expanding the content and tools available on Ovid. This is essential to medical researchers, because they must review both the latest developments and past research findings in order to make informed decisions. </a:t>
            </a:r>
          </a:p>
          <a:p>
            <a:pPr>
              <a:defRPr/>
            </a:pPr>
            <a:r>
              <a:rPr lang="en-US" dirty="0" smtClean="0"/>
              <a:t>Second, our global scale enables us to educate institutions about new solutions, support their implementation and spot trends. I’m particularly proud of our customer service team. Thanks to their efforts, we are the first in our industry to have won the Center of Excellence award from Benchmark Portal for 3 consecutive years. Only 10% of companies who undergo the rigorous process receive a “Center of Excellence” designation. That example really characterizes the passion that </a:t>
            </a:r>
            <a:r>
              <a:rPr lang="en-US" dirty="0" err="1" smtClean="0"/>
              <a:t>Wolters</a:t>
            </a:r>
            <a:r>
              <a:rPr lang="en-US" dirty="0" smtClean="0"/>
              <a:t> Kluwer Medical Research employees have for our business and our customers. </a:t>
            </a:r>
          </a:p>
          <a:p>
            <a:pPr>
              <a:defRPr/>
            </a:pPr>
            <a:r>
              <a:rPr lang="en-US" dirty="0" smtClean="0"/>
              <a:t>Third, these strong customer relationships and our global scale attract great partners. In a number of cases, Ovid generates more revenue for the 3</a:t>
            </a:r>
            <a:r>
              <a:rPr lang="en-US" baseline="30000" dirty="0" smtClean="0"/>
              <a:t>rd</a:t>
            </a:r>
            <a:r>
              <a:rPr lang="en-US" dirty="0" smtClean="0"/>
              <a:t> party than they generate through their own sales channels. And I was just meeting with an important medical society last week who credited </a:t>
            </a:r>
            <a:r>
              <a:rPr lang="en-US" dirty="0" err="1" smtClean="0"/>
              <a:t>Wolters</a:t>
            </a:r>
            <a:r>
              <a:rPr lang="en-US" dirty="0" smtClean="0"/>
              <a:t> Kluwer directly for the high satisfaction levels of their members, for their growing revenues and for their increasing global influence. </a:t>
            </a:r>
          </a:p>
          <a:p>
            <a:pPr>
              <a:defRPr/>
            </a:pPr>
            <a:r>
              <a:rPr lang="en-US" dirty="0" smtClean="0"/>
              <a:t>Finally, all of this combines to create a critical resource used by medical professionals around the world. As an example, our implementation of the National Library of Medicine’s Medline database is unique to Ovid – and is used as the standard for searching by many medical schools. As one of our customers recently said, once you use Ovid Medline, you never go back to other methods of searching. </a:t>
            </a:r>
          </a:p>
          <a:p>
            <a:pPr>
              <a:defRPr/>
            </a:pPr>
            <a:r>
              <a:rPr lang="en-US" dirty="0" smtClean="0"/>
              <a:t>During my 15-minute presentation, about 15,000 searches will have been completed on Ovid, helping doctors and nurses around the world perform more effectively and helping professional medical researchers fuel new discoveries. </a:t>
            </a:r>
            <a:endParaRPr 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D5DBFA4F-634E-4CE1-BF08-AAB77AB51F45}" type="slidenum">
              <a:rPr lang="en-US" altLang="zh-CN" sz="1200">
                <a:solidFill>
                  <a:srgbClr val="000000"/>
                </a:solidFill>
                <a:latin typeface="Calibri" pitchFamily="34" charset="0"/>
              </a:rPr>
              <a:pPr eaLnBrk="1" hangingPunct="1">
                <a:spcBef>
                  <a:spcPct val="0"/>
                </a:spcBef>
              </a:pPr>
              <a:t>3</a:t>
            </a:fld>
            <a:endParaRPr lang="en-US" altLang="zh-CN" sz="1200">
              <a:solidFill>
                <a:srgbClr val="000000"/>
              </a:solidFill>
              <a:latin typeface="Calibri" pitchFamily="34" charset="0"/>
            </a:endParaRPr>
          </a:p>
        </p:txBody>
      </p:sp>
    </p:spTree>
    <p:extLst>
      <p:ext uri="{BB962C8B-B14F-4D97-AF65-F5344CB8AC3E}">
        <p14:creationId xmlns:p14="http://schemas.microsoft.com/office/powerpoint/2010/main" val="845329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在检索的同时，您还可以使用限制功能进一步对检索结果进行筛选。输入完检索词或在检索历史中选择已运行完的检索策略后，勾选合适的限制选项，进行检索。常用限制显示您使用最频繁的限制选项，更多限制显示数据库支持的所有限制选项，您可以使用“编辑常用限制”功能个性化设置自己的常用限制选项。根据检索实例，我们可以通过</a:t>
            </a:r>
            <a:r>
              <a:rPr lang="en-US" altLang="zh-CN" dirty="0" smtClean="0"/>
              <a:t>Publication</a:t>
            </a:r>
            <a:r>
              <a:rPr lang="en-US" altLang="zh-CN" baseline="0" dirty="0" smtClean="0"/>
              <a:t> year</a:t>
            </a:r>
            <a:r>
              <a:rPr lang="zh-CN" altLang="en-US" baseline="0" dirty="0" smtClean="0"/>
              <a:t>来进行出版年份的限制检索。</a:t>
            </a:r>
            <a:endParaRPr lang="zh-CN" altLang="en-US"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57</a:t>
            </a:fld>
            <a:endParaRPr lang="en-US" dirty="0"/>
          </a:p>
        </p:txBody>
      </p:sp>
    </p:spTree>
    <p:extLst>
      <p:ext uri="{BB962C8B-B14F-4D97-AF65-F5344CB8AC3E}">
        <p14:creationId xmlns:p14="http://schemas.microsoft.com/office/powerpoint/2010/main" val="3275697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检索完成后，</a:t>
            </a:r>
            <a:r>
              <a:rPr lang="en-US" altLang="zh-CN" dirty="0" smtClean="0"/>
              <a:t>Ovid</a:t>
            </a:r>
            <a:r>
              <a:rPr lang="zh-CN" altLang="en-US" dirty="0" smtClean="0"/>
              <a:t>提供检索结果工具方便您进行各种操作。</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59</a:t>
            </a:fld>
            <a:endParaRPr lang="en-US" dirty="0"/>
          </a:p>
        </p:txBody>
      </p:sp>
    </p:spTree>
    <p:extLst>
      <p:ext uri="{BB962C8B-B14F-4D97-AF65-F5344CB8AC3E}">
        <p14:creationId xmlns:p14="http://schemas.microsoft.com/office/powerpoint/2010/main" val="2340019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检索信息显示每次检索的具体操作和内容、所使用的检索词和结果数量，并提供排序依据方便您对检索结果进行再次排序。此外您还可以使用手动设定显示选项，对检索结果进行个性化设置。</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60</a:t>
            </a:fld>
            <a:endParaRPr lang="en-US" dirty="0"/>
          </a:p>
        </p:txBody>
      </p:sp>
    </p:spTree>
    <p:extLst>
      <p:ext uri="{BB962C8B-B14F-4D97-AF65-F5344CB8AC3E}">
        <p14:creationId xmlns:p14="http://schemas.microsoft.com/office/powerpoint/2010/main" val="208382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筛选工具可以根据选项对检索结果进行多次筛选，</a:t>
            </a:r>
            <a:r>
              <a:rPr lang="en-US" altLang="zh-CN" dirty="0" smtClean="0"/>
              <a:t>MEDLINE</a:t>
            </a:r>
            <a:r>
              <a:rPr lang="zh-CN" altLang="en-US" dirty="0" smtClean="0"/>
              <a:t>数据库提供相关度、年代、主题、作者、期刊等选项，高级检索后的结果没有相关度筛选项。对于这个检索实例，除了限制功能，您也可以通过年代筛选项中的特定年代范围进行</a:t>
            </a:r>
            <a:r>
              <a:rPr lang="en-US" altLang="zh-CN" dirty="0" smtClean="0"/>
              <a:t>2010</a:t>
            </a:r>
            <a:r>
              <a:rPr lang="zh-CN" altLang="en-US" dirty="0" smtClean="0"/>
              <a:t>至</a:t>
            </a:r>
            <a:r>
              <a:rPr lang="en-US" altLang="zh-CN" dirty="0" smtClean="0"/>
              <a:t>2013</a:t>
            </a:r>
            <a:r>
              <a:rPr lang="zh-CN" altLang="en-US" dirty="0" smtClean="0"/>
              <a:t>年的年份设置，从而对检索结果进行年代范围的筛选。</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61</a:t>
            </a:fld>
            <a:endParaRPr lang="en-US" dirty="0"/>
          </a:p>
        </p:txBody>
      </p:sp>
    </p:spTree>
    <p:extLst>
      <p:ext uri="{BB962C8B-B14F-4D97-AF65-F5344CB8AC3E}">
        <p14:creationId xmlns:p14="http://schemas.microsoft.com/office/powerpoint/2010/main" val="2109129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检索完成后，您可以从</a:t>
            </a:r>
            <a:r>
              <a:rPr lang="en-US" altLang="zh-CN" dirty="0" smtClean="0"/>
              <a:t>Ovid</a:t>
            </a:r>
            <a:r>
              <a:rPr lang="zh-CN" altLang="en-US" dirty="0" smtClean="0"/>
              <a:t>平台输出检索结果。首先勾选您需要的检索结果，可以全选或设定输出范围、也可以单独勾选不同的结果。</a:t>
            </a:r>
            <a:r>
              <a:rPr lang="en-US" altLang="zh-CN" dirty="0" smtClean="0"/>
              <a:t>Ovid</a:t>
            </a:r>
            <a:r>
              <a:rPr lang="zh-CN" altLang="en-US" dirty="0" smtClean="0"/>
              <a:t>平台提供三种题录输出方式，一种是直接打印检索结果，一种是用电子邮件将题录结果发送至收件人的电子邮箱，可以同时输入多个电子邮箱，第三种是输出成文件或输出至其他文献系统，</a:t>
            </a:r>
            <a:r>
              <a:rPr lang="en-US" altLang="zh-CN" dirty="0" smtClean="0"/>
              <a:t>Ovid</a:t>
            </a:r>
            <a:r>
              <a:rPr lang="zh-CN" altLang="en-US" dirty="0" smtClean="0"/>
              <a:t>支持输出成</a:t>
            </a:r>
            <a:r>
              <a:rPr lang="en-US" altLang="zh-CN" dirty="0" smtClean="0"/>
              <a:t>Word</a:t>
            </a:r>
            <a:r>
              <a:rPr lang="zh-CN" altLang="en-US" baseline="0" dirty="0" smtClean="0"/>
              <a:t>、</a:t>
            </a:r>
            <a:r>
              <a:rPr lang="en-US" altLang="zh-CN" baseline="0" dirty="0" smtClean="0"/>
              <a:t>PDF</a:t>
            </a:r>
            <a:r>
              <a:rPr lang="zh-CN" altLang="en-US" baseline="0" dirty="0" smtClean="0"/>
              <a:t>、</a:t>
            </a:r>
            <a:r>
              <a:rPr lang="en-US" altLang="zh-CN" baseline="0" dirty="0" smtClean="0"/>
              <a:t>EXCEL</a:t>
            </a:r>
            <a:r>
              <a:rPr lang="zh-CN" altLang="en-US" baseline="0" dirty="0" smtClean="0"/>
              <a:t>等文件，支持输出到</a:t>
            </a:r>
            <a:r>
              <a:rPr lang="en-US" altLang="zh-CN" baseline="0" dirty="0" smtClean="0"/>
              <a:t>EndNote</a:t>
            </a:r>
            <a:r>
              <a:rPr lang="zh-CN" altLang="en-US" baseline="0" dirty="0" smtClean="0"/>
              <a:t>、</a:t>
            </a:r>
            <a:r>
              <a:rPr lang="en-US" altLang="zh-CN" baseline="0" dirty="0" err="1" smtClean="0"/>
              <a:t>RefWork</a:t>
            </a:r>
            <a:r>
              <a:rPr lang="zh-CN" altLang="en-US" baseline="0" dirty="0" smtClean="0"/>
              <a:t>等文献管理系统</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63</a:t>
            </a:fld>
            <a:endParaRPr lang="en-US" dirty="0"/>
          </a:p>
        </p:txBody>
      </p:sp>
    </p:spTree>
    <p:extLst>
      <p:ext uri="{BB962C8B-B14F-4D97-AF65-F5344CB8AC3E}">
        <p14:creationId xmlns:p14="http://schemas.microsoft.com/office/powerpoint/2010/main" val="3299174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为方便您获取全文信息，</a:t>
            </a:r>
            <a:r>
              <a:rPr lang="en-US" altLang="zh-CN" dirty="0" smtClean="0"/>
              <a:t>Ovid</a:t>
            </a:r>
            <a:r>
              <a:rPr lang="zh-CN" altLang="en-US" dirty="0" smtClean="0"/>
              <a:t>设置多种链接，提供多种全文类型。您可以通过</a:t>
            </a:r>
            <a:r>
              <a:rPr lang="en-US" altLang="zh-CN" dirty="0" smtClean="0"/>
              <a:t>PDF</a:t>
            </a:r>
            <a:r>
              <a:rPr lang="zh-CN" altLang="en-US" dirty="0" smtClean="0"/>
              <a:t>按键获取</a:t>
            </a:r>
            <a:r>
              <a:rPr lang="en-US" altLang="zh-CN" dirty="0" smtClean="0"/>
              <a:t>PDF</a:t>
            </a:r>
            <a:r>
              <a:rPr lang="zh-CN" altLang="en-US" dirty="0" smtClean="0"/>
              <a:t>全文，通过</a:t>
            </a:r>
            <a:r>
              <a:rPr lang="en-US" altLang="zh-CN" dirty="0" smtClean="0"/>
              <a:t>Ovid Full Text</a:t>
            </a:r>
            <a:r>
              <a:rPr lang="zh-CN" altLang="en-US" dirty="0" smtClean="0"/>
              <a:t>获取</a:t>
            </a:r>
            <a:r>
              <a:rPr lang="en-US" altLang="zh-CN" dirty="0" smtClean="0"/>
              <a:t>Ovid</a:t>
            </a:r>
            <a:r>
              <a:rPr lang="zh-CN" altLang="en-US" dirty="0" smtClean="0"/>
              <a:t>平台上的</a:t>
            </a:r>
            <a:r>
              <a:rPr lang="en-US" altLang="zh-CN" dirty="0" smtClean="0"/>
              <a:t>HTML</a:t>
            </a:r>
            <a:r>
              <a:rPr lang="zh-CN" altLang="en-US" dirty="0" smtClean="0"/>
              <a:t>全文，通过</a:t>
            </a:r>
            <a:r>
              <a:rPr lang="en-US" altLang="zh-CN" dirty="0" smtClean="0"/>
              <a:t>Full Text</a:t>
            </a:r>
            <a:r>
              <a:rPr lang="zh-CN" altLang="en-US" dirty="0" smtClean="0"/>
              <a:t>跳转至非</a:t>
            </a:r>
            <a:r>
              <a:rPr lang="en-US" altLang="zh-CN" dirty="0" smtClean="0"/>
              <a:t>Ovid</a:t>
            </a:r>
            <a:r>
              <a:rPr lang="zh-CN" altLang="en-US" dirty="0" smtClean="0"/>
              <a:t>平台的全文页面。如果您确实无法通过</a:t>
            </a:r>
            <a:r>
              <a:rPr lang="en-US" altLang="zh-CN" dirty="0" smtClean="0"/>
              <a:t>Ovid</a:t>
            </a:r>
            <a:r>
              <a:rPr lang="zh-CN" altLang="en-US" dirty="0" smtClean="0"/>
              <a:t>平台获取全文，您可通过</a:t>
            </a:r>
            <a:r>
              <a:rPr lang="en-US" altLang="zh-CN" dirty="0" smtClean="0"/>
              <a:t>Document </a:t>
            </a:r>
            <a:r>
              <a:rPr lang="en-US" altLang="zh-CN" baseline="0" dirty="0" smtClean="0"/>
              <a:t>Delivery</a:t>
            </a:r>
            <a:r>
              <a:rPr lang="zh-CN" altLang="en-US" baseline="0" dirty="0" smtClean="0"/>
              <a:t>直接发送原文传递的申请。</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64</a:t>
            </a:fld>
            <a:endParaRPr lang="en-US" dirty="0"/>
          </a:p>
        </p:txBody>
      </p:sp>
    </p:spTree>
    <p:extLst>
      <p:ext uri="{BB962C8B-B14F-4D97-AF65-F5344CB8AC3E}">
        <p14:creationId xmlns:p14="http://schemas.microsoft.com/office/powerpoint/2010/main" val="174773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Ovid Full Text</a:t>
            </a:r>
            <a:r>
              <a:rPr lang="zh-CN" altLang="en-US" dirty="0" smtClean="0"/>
              <a:t>是</a:t>
            </a:r>
            <a:r>
              <a:rPr lang="en-US" altLang="zh-CN" dirty="0" smtClean="0"/>
              <a:t>Ovid</a:t>
            </a:r>
            <a:r>
              <a:rPr lang="zh-CN" altLang="en-US" dirty="0" smtClean="0"/>
              <a:t>平台所提供的</a:t>
            </a:r>
            <a:r>
              <a:rPr lang="en-US" altLang="zh-CN" dirty="0" smtClean="0"/>
              <a:t>HTML</a:t>
            </a:r>
            <a:r>
              <a:rPr lang="zh-CN" altLang="en-US" dirty="0" smtClean="0"/>
              <a:t>格式全文，包含有丰富的文献链接、电子版图片、图表等多媒体信息。</a:t>
            </a:r>
            <a:r>
              <a:rPr lang="en-US" altLang="zh-CN" dirty="0" smtClean="0"/>
              <a:t>Ovid</a:t>
            </a:r>
            <a:r>
              <a:rPr lang="zh-CN" altLang="en-US" dirty="0" smtClean="0"/>
              <a:t>平台还专门设置了</a:t>
            </a:r>
            <a:r>
              <a:rPr lang="zh-CN" altLang="en-US" baseline="0" dirty="0" smtClean="0"/>
              <a:t>文</a:t>
            </a:r>
            <a:r>
              <a:rPr lang="zh-CN" altLang="en-US" dirty="0" smtClean="0"/>
              <a:t>献工具，提供一系列针对全文的便捷操作；并且提供全文大纲列表，您可点击大纲中的各级标题，跳转到您想要阅读的部分</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65</a:t>
            </a:fld>
            <a:endParaRPr lang="en-US" dirty="0"/>
          </a:p>
        </p:txBody>
      </p:sp>
    </p:spTree>
    <p:extLst>
      <p:ext uri="{BB962C8B-B14F-4D97-AF65-F5344CB8AC3E}">
        <p14:creationId xmlns:p14="http://schemas.microsoft.com/office/powerpoint/2010/main" val="1399342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文章正文内容与纸质正式出版的文章内容完全相同，图像文件以缩略图形式嵌在正文中，点击缩略图，可以放大显示该图像文件。在放大显示窗口，您可以下载更加清晰的原版图像文件，电邮该图像文件的</a:t>
            </a:r>
            <a:r>
              <a:rPr lang="en-US" altLang="zh-CN" dirty="0" smtClean="0"/>
              <a:t>URL</a:t>
            </a:r>
            <a:r>
              <a:rPr lang="zh-CN" altLang="en-US" dirty="0" smtClean="0"/>
              <a:t>地址、将此图像文件输出成</a:t>
            </a:r>
            <a:r>
              <a:rPr lang="en-US" altLang="zh-CN" dirty="0" smtClean="0"/>
              <a:t>PPT</a:t>
            </a:r>
            <a:r>
              <a:rPr lang="zh-CN" altLang="en-US" dirty="0" smtClean="0"/>
              <a:t>文件，以及新增到我的课题。</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66</a:t>
            </a:fld>
            <a:endParaRPr lang="en-US" dirty="0"/>
          </a:p>
        </p:txBody>
      </p:sp>
    </p:spTree>
    <p:extLst>
      <p:ext uri="{BB962C8B-B14F-4D97-AF65-F5344CB8AC3E}">
        <p14:creationId xmlns:p14="http://schemas.microsoft.com/office/powerpoint/2010/main" val="1444675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全文的参考文献列表，提供了各参考文献所对应的全文、书目、原文传递等超链接。</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67</a:t>
            </a:fld>
            <a:endParaRPr lang="en-US" dirty="0"/>
          </a:p>
        </p:txBody>
      </p:sp>
    </p:spTree>
    <p:extLst>
      <p:ext uri="{BB962C8B-B14F-4D97-AF65-F5344CB8AC3E}">
        <p14:creationId xmlns:p14="http://schemas.microsoft.com/office/powerpoint/2010/main" val="3978587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Ovid Full</a:t>
            </a:r>
            <a:r>
              <a:rPr lang="zh-CN" altLang="en-US" baseline="0" dirty="0" smtClean="0"/>
              <a:t> </a:t>
            </a:r>
            <a:r>
              <a:rPr lang="en-US" altLang="zh-CN" baseline="0" dirty="0" smtClean="0"/>
              <a:t>Text</a:t>
            </a:r>
            <a:r>
              <a:rPr lang="zh-CN" altLang="en-US" baseline="0" dirty="0" smtClean="0"/>
              <a:t>还有一个非常有用的功能，就是可以将全文中所包含的图片、图表等图像文件直接输出成</a:t>
            </a:r>
            <a:r>
              <a:rPr lang="en-US" altLang="zh-CN" baseline="0" dirty="0" smtClean="0"/>
              <a:t>PPT</a:t>
            </a:r>
            <a:r>
              <a:rPr lang="zh-CN" altLang="en-US" baseline="0" dirty="0" smtClean="0"/>
              <a:t>幻灯片文件。您可以在全文中的多个位置看到这个功能键，如文献工具中、放大显示的图像文件中、以及全文最后的影像图库中。</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68</a:t>
            </a:fld>
            <a:endParaRPr lang="en-US" dirty="0"/>
          </a:p>
        </p:txBody>
      </p:sp>
    </p:spTree>
    <p:extLst>
      <p:ext uri="{BB962C8B-B14F-4D97-AF65-F5344CB8AC3E}">
        <p14:creationId xmlns:p14="http://schemas.microsoft.com/office/powerpoint/2010/main" val="302099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dirty="0" smtClean="0"/>
              <a:t>So what does </a:t>
            </a:r>
            <a:r>
              <a:rPr lang="en-US" dirty="0" err="1" smtClean="0"/>
              <a:t>Wolters</a:t>
            </a:r>
            <a:r>
              <a:rPr lang="en-US" dirty="0" smtClean="0"/>
              <a:t> Kluwer Medical Research do?</a:t>
            </a:r>
          </a:p>
          <a:p>
            <a:pPr>
              <a:defRPr/>
            </a:pPr>
            <a:r>
              <a:rPr lang="en-US" dirty="0" smtClean="0"/>
              <a:t>Most important, we provide critical content.</a:t>
            </a:r>
          </a:p>
          <a:p>
            <a:pPr>
              <a:defRPr/>
            </a:pPr>
            <a:r>
              <a:rPr lang="en-US" dirty="0" smtClean="0"/>
              <a:t>Our Lippincott, Williams and Wilkins brand includes propriety journals and exclusive partnerships with over 80 leading medical and nursing societies, such as the American Heart Association, the American Society of Anesthesiologists, and the American Association of Physician Assistants. These journals provide the latest discoveries in their field as soon as they are available. </a:t>
            </a:r>
          </a:p>
          <a:p>
            <a:pPr>
              <a:defRPr/>
            </a:pPr>
            <a:r>
              <a:rPr lang="en-US" dirty="0" smtClean="0"/>
              <a:t>We also license selected third party content and tools, including from some of our competitors, in order to provide a one-stop-shop for our customers.</a:t>
            </a:r>
          </a:p>
          <a:p>
            <a:pPr>
              <a:defRPr/>
            </a:pPr>
            <a:r>
              <a:rPr lang="en-US" dirty="0" smtClean="0"/>
              <a:t>More recently, we have added open access content. We acquired </a:t>
            </a:r>
            <a:r>
              <a:rPr lang="en-US" dirty="0" err="1" smtClean="0"/>
              <a:t>Medknow</a:t>
            </a:r>
            <a:r>
              <a:rPr lang="en-US" dirty="0" smtClean="0"/>
              <a:t>, a business based in India, in late 2011. </a:t>
            </a:r>
            <a:r>
              <a:rPr lang="en-US" dirty="0" err="1" smtClean="0"/>
              <a:t>Medknow</a:t>
            </a:r>
            <a:r>
              <a:rPr lang="en-US" dirty="0" smtClean="0"/>
              <a:t> provides publishing services and global distribution via open access to over 300 medical societies from India, China, Korea, Egypt, Turkey and many other countries. These societies publish in English and are eager to make their journal articles available to researchers around the globe. </a:t>
            </a:r>
          </a:p>
          <a:p>
            <a:pPr>
              <a:defRPr/>
            </a:pPr>
            <a:r>
              <a:rPr lang="en-US" dirty="0" smtClean="0"/>
              <a:t>For those not familiar with the concept of open access or who struggle with its many definitions, open access is a business model by which the research funder or author pays for the right to distribute the content free of charge. In some cases, that right includes commercial re-use, but in most it does not. </a:t>
            </a:r>
          </a:p>
          <a:p>
            <a:pPr>
              <a:defRPr/>
            </a:pPr>
            <a:r>
              <a:rPr lang="en-US" dirty="0" smtClean="0"/>
              <a:t>And government-mandates for open access allow for an embargo period before content can be made freely available.  For example, the U.S. National Institution of Health public access policy allows for 12 month embargo period before content is available on PubMed Central. The RCUK mandate indicates a strong preference for immediate open access, but does support an  option with an embargo period of at least 6 months if an open access option is not offered by a journal.</a:t>
            </a:r>
          </a:p>
          <a:p>
            <a:pPr>
              <a:defRPr/>
            </a:pPr>
            <a:r>
              <a:rPr lang="en-US" dirty="0" smtClean="0"/>
              <a:t>Finally, to be successful, open access content, just like any medical research content, must be adequately peer reviewed so that it can be trusted as good science. </a:t>
            </a:r>
          </a:p>
          <a:p>
            <a:pPr>
              <a:defRPr/>
            </a:pPr>
            <a:r>
              <a:rPr lang="en-US" dirty="0" smtClean="0"/>
              <a:t>Delivery of our content takes a variety of forms, but our key revenue stream is the global Ovid online platform used by over 12,500 institutions in 186 countries. Almost all of our content is delivered on a subscription basis. </a:t>
            </a:r>
          </a:p>
          <a:p>
            <a:pPr>
              <a:defRPr/>
            </a:pPr>
            <a:r>
              <a:rPr lang="en-US" dirty="0" smtClean="0"/>
              <a:t>The institutions we sell to include hospitals, medical schools, government, and corporations such as pharmaceutical companies and device manufacturers. We generally sell to the librarian, but we also work with others in the organization, such as the head of the residency program, to ensure we deliver the right products to meet their needs and that the products are adopted successfully. </a:t>
            </a:r>
          </a:p>
          <a:p>
            <a:pPr>
              <a:defRPr/>
            </a:pPr>
            <a:r>
              <a:rPr lang="en-US" dirty="0" smtClean="0"/>
              <a:t>And our end users range from doctors and nurses to students to in-depth researchers.</a:t>
            </a:r>
          </a:p>
        </p:txBody>
      </p:sp>
      <p:sp>
        <p:nvSpPr>
          <p:cNvPr id="6246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30"/>
              </a:spcBef>
              <a:defRPr sz="1600">
                <a:solidFill>
                  <a:schemeClr val="tx1"/>
                </a:solidFill>
                <a:latin typeface="Trebuchet MS" pitchFamily="34" charset="0"/>
              </a:defRPr>
            </a:lvl1pPr>
            <a:lvl2pPr marL="757066" indent="-291179" eaLnBrk="0" hangingPunct="0">
              <a:spcBef>
                <a:spcPts val="1630"/>
              </a:spcBef>
              <a:defRPr sz="1600">
                <a:solidFill>
                  <a:schemeClr val="tx1"/>
                </a:solidFill>
                <a:latin typeface="Trebuchet MS" pitchFamily="34" charset="0"/>
              </a:defRPr>
            </a:lvl2pPr>
            <a:lvl3pPr marL="1164717" indent="-232943" eaLnBrk="0" hangingPunct="0">
              <a:spcBef>
                <a:spcPts val="1630"/>
              </a:spcBef>
              <a:defRPr sz="1600">
                <a:solidFill>
                  <a:schemeClr val="tx1"/>
                </a:solidFill>
                <a:latin typeface="Trebuchet MS" pitchFamily="34" charset="0"/>
              </a:defRPr>
            </a:lvl3pPr>
            <a:lvl4pPr marL="1630604" indent="-232943" eaLnBrk="0" hangingPunct="0">
              <a:spcBef>
                <a:spcPts val="1630"/>
              </a:spcBef>
              <a:defRPr sz="1600">
                <a:solidFill>
                  <a:schemeClr val="tx1"/>
                </a:solidFill>
                <a:latin typeface="Trebuchet MS" pitchFamily="34" charset="0"/>
              </a:defRPr>
            </a:lvl4pPr>
            <a:lvl5pPr marL="2096491" indent="-232943" eaLnBrk="0" hangingPunct="0">
              <a:spcBef>
                <a:spcPts val="1630"/>
              </a:spcBef>
              <a:defRPr sz="1600">
                <a:solidFill>
                  <a:schemeClr val="tx1"/>
                </a:solidFill>
                <a:latin typeface="Trebuchet MS" pitchFamily="34" charset="0"/>
              </a:defRPr>
            </a:lvl5pPr>
            <a:lvl6pPr marL="2562377" indent="-232943" eaLnBrk="0" fontAlgn="base" hangingPunct="0">
              <a:spcBef>
                <a:spcPts val="1630"/>
              </a:spcBef>
              <a:spcAft>
                <a:spcPct val="0"/>
              </a:spcAft>
              <a:defRPr sz="1600">
                <a:solidFill>
                  <a:schemeClr val="tx1"/>
                </a:solidFill>
                <a:latin typeface="Trebuchet MS" pitchFamily="34" charset="0"/>
              </a:defRPr>
            </a:lvl6pPr>
            <a:lvl7pPr marL="3028264" indent="-232943" eaLnBrk="0" fontAlgn="base" hangingPunct="0">
              <a:spcBef>
                <a:spcPts val="1630"/>
              </a:spcBef>
              <a:spcAft>
                <a:spcPct val="0"/>
              </a:spcAft>
              <a:defRPr sz="1600">
                <a:solidFill>
                  <a:schemeClr val="tx1"/>
                </a:solidFill>
                <a:latin typeface="Trebuchet MS" pitchFamily="34" charset="0"/>
              </a:defRPr>
            </a:lvl7pPr>
            <a:lvl8pPr marL="3494151" indent="-232943" eaLnBrk="0" fontAlgn="base" hangingPunct="0">
              <a:spcBef>
                <a:spcPts val="1630"/>
              </a:spcBef>
              <a:spcAft>
                <a:spcPct val="0"/>
              </a:spcAft>
              <a:defRPr sz="1600">
                <a:solidFill>
                  <a:schemeClr val="tx1"/>
                </a:solidFill>
                <a:latin typeface="Trebuchet MS" pitchFamily="34" charset="0"/>
              </a:defRPr>
            </a:lvl8pPr>
            <a:lvl9pPr marL="3960038" indent="-232943" eaLnBrk="0" fontAlgn="base" hangingPunct="0">
              <a:spcBef>
                <a:spcPts val="1630"/>
              </a:spcBef>
              <a:spcAft>
                <a:spcPct val="0"/>
              </a:spcAft>
              <a:defRPr sz="1600">
                <a:solidFill>
                  <a:schemeClr val="tx1"/>
                </a:solidFill>
                <a:latin typeface="Trebuchet MS" pitchFamily="34" charset="0"/>
              </a:defRPr>
            </a:lvl9pPr>
          </a:lstStyle>
          <a:p>
            <a:pPr eaLnBrk="1" hangingPunct="1">
              <a:spcBef>
                <a:spcPct val="0"/>
              </a:spcBef>
            </a:pPr>
            <a:fld id="{8C94ED0B-A8A7-4CB1-B0AF-3E8279F35107}" type="datetime1">
              <a:rPr lang="en-US" altLang="zh-CN" sz="1200">
                <a:solidFill>
                  <a:srgbClr val="000000"/>
                </a:solidFill>
                <a:latin typeface="Calibri" pitchFamily="34" charset="0"/>
              </a:rPr>
              <a:pPr eaLnBrk="1" hangingPunct="1">
                <a:spcBef>
                  <a:spcPct val="0"/>
                </a:spcBef>
              </a:pPr>
              <a:t>4/19/2016</a:t>
            </a:fld>
            <a:endParaRPr lang="en-US" altLang="zh-CN" sz="1200">
              <a:solidFill>
                <a:srgbClr val="000000"/>
              </a:solidFill>
              <a:latin typeface="Calibri" pitchFamily="34" charset="0"/>
            </a:endParaRPr>
          </a:p>
        </p:txBody>
      </p:sp>
      <p:sp>
        <p:nvSpPr>
          <p:cNvPr id="6246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30"/>
              </a:spcBef>
              <a:defRPr sz="1600">
                <a:solidFill>
                  <a:schemeClr val="tx1"/>
                </a:solidFill>
                <a:latin typeface="Trebuchet MS" pitchFamily="34" charset="0"/>
              </a:defRPr>
            </a:lvl1pPr>
            <a:lvl2pPr marL="757066" indent="-291179" eaLnBrk="0" hangingPunct="0">
              <a:spcBef>
                <a:spcPts val="1630"/>
              </a:spcBef>
              <a:defRPr sz="1600">
                <a:solidFill>
                  <a:schemeClr val="tx1"/>
                </a:solidFill>
                <a:latin typeface="Trebuchet MS" pitchFamily="34" charset="0"/>
              </a:defRPr>
            </a:lvl2pPr>
            <a:lvl3pPr marL="1164717" indent="-232943" eaLnBrk="0" hangingPunct="0">
              <a:spcBef>
                <a:spcPts val="1630"/>
              </a:spcBef>
              <a:defRPr sz="1600">
                <a:solidFill>
                  <a:schemeClr val="tx1"/>
                </a:solidFill>
                <a:latin typeface="Trebuchet MS" pitchFamily="34" charset="0"/>
              </a:defRPr>
            </a:lvl3pPr>
            <a:lvl4pPr marL="1630604" indent="-232943" eaLnBrk="0" hangingPunct="0">
              <a:spcBef>
                <a:spcPts val="1630"/>
              </a:spcBef>
              <a:defRPr sz="1600">
                <a:solidFill>
                  <a:schemeClr val="tx1"/>
                </a:solidFill>
                <a:latin typeface="Trebuchet MS" pitchFamily="34" charset="0"/>
              </a:defRPr>
            </a:lvl4pPr>
            <a:lvl5pPr marL="2096491" indent="-232943" eaLnBrk="0" hangingPunct="0">
              <a:spcBef>
                <a:spcPts val="1630"/>
              </a:spcBef>
              <a:defRPr sz="1600">
                <a:solidFill>
                  <a:schemeClr val="tx1"/>
                </a:solidFill>
                <a:latin typeface="Trebuchet MS" pitchFamily="34" charset="0"/>
              </a:defRPr>
            </a:lvl5pPr>
            <a:lvl6pPr marL="2562377" indent="-232943" eaLnBrk="0" fontAlgn="base" hangingPunct="0">
              <a:spcBef>
                <a:spcPts val="1630"/>
              </a:spcBef>
              <a:spcAft>
                <a:spcPct val="0"/>
              </a:spcAft>
              <a:defRPr sz="1600">
                <a:solidFill>
                  <a:schemeClr val="tx1"/>
                </a:solidFill>
                <a:latin typeface="Trebuchet MS" pitchFamily="34" charset="0"/>
              </a:defRPr>
            </a:lvl6pPr>
            <a:lvl7pPr marL="3028264" indent="-232943" eaLnBrk="0" fontAlgn="base" hangingPunct="0">
              <a:spcBef>
                <a:spcPts val="1630"/>
              </a:spcBef>
              <a:spcAft>
                <a:spcPct val="0"/>
              </a:spcAft>
              <a:defRPr sz="1600">
                <a:solidFill>
                  <a:schemeClr val="tx1"/>
                </a:solidFill>
                <a:latin typeface="Trebuchet MS" pitchFamily="34" charset="0"/>
              </a:defRPr>
            </a:lvl7pPr>
            <a:lvl8pPr marL="3494151" indent="-232943" eaLnBrk="0" fontAlgn="base" hangingPunct="0">
              <a:spcBef>
                <a:spcPts val="1630"/>
              </a:spcBef>
              <a:spcAft>
                <a:spcPct val="0"/>
              </a:spcAft>
              <a:defRPr sz="1600">
                <a:solidFill>
                  <a:schemeClr val="tx1"/>
                </a:solidFill>
                <a:latin typeface="Trebuchet MS" pitchFamily="34" charset="0"/>
              </a:defRPr>
            </a:lvl8pPr>
            <a:lvl9pPr marL="3960038" indent="-232943" eaLnBrk="0" fontAlgn="base" hangingPunct="0">
              <a:spcBef>
                <a:spcPts val="1630"/>
              </a:spcBef>
              <a:spcAft>
                <a:spcPct val="0"/>
              </a:spcAft>
              <a:defRPr sz="1600">
                <a:solidFill>
                  <a:schemeClr val="tx1"/>
                </a:solidFill>
                <a:latin typeface="Trebuchet MS" pitchFamily="34" charset="0"/>
              </a:defRPr>
            </a:lvl9pPr>
          </a:lstStyle>
          <a:p>
            <a:pPr eaLnBrk="1" hangingPunct="1">
              <a:spcBef>
                <a:spcPct val="0"/>
              </a:spcBef>
            </a:pPr>
            <a:fld id="{7397605A-0A47-40CB-B2D0-10AA3F1153D4}" type="slidenum">
              <a:rPr lang="en-US" altLang="zh-CN" sz="1200">
                <a:solidFill>
                  <a:srgbClr val="000000"/>
                </a:solidFill>
                <a:latin typeface="Calibri" pitchFamily="34" charset="0"/>
              </a:rPr>
              <a:pPr eaLnBrk="1" hangingPunct="1">
                <a:spcBef>
                  <a:spcPct val="0"/>
                </a:spcBef>
              </a:pPr>
              <a:t>4</a:t>
            </a:fld>
            <a:endParaRPr lang="en-US" altLang="zh-CN" sz="1200">
              <a:solidFill>
                <a:srgbClr val="000000"/>
              </a:solidFill>
              <a:latin typeface="Calibri" pitchFamily="34" charset="0"/>
            </a:endParaRPr>
          </a:p>
        </p:txBody>
      </p:sp>
    </p:spTree>
    <p:extLst>
      <p:ext uri="{BB962C8B-B14F-4D97-AF65-F5344CB8AC3E}">
        <p14:creationId xmlns:p14="http://schemas.microsoft.com/office/powerpoint/2010/main" val="1913589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除了全文链接，</a:t>
            </a:r>
            <a:r>
              <a:rPr lang="en-US" altLang="zh-CN" dirty="0" smtClean="0"/>
              <a:t>Ovid</a:t>
            </a:r>
            <a:r>
              <a:rPr lang="zh-CN" altLang="en-US" dirty="0" smtClean="0"/>
              <a:t>平台还提供了其他一些非常有用的链接，如：使用完成数据查看文章的完整题录信息，使用查询相似文献查询与该篇文章类似的文献，使用查询引用文献查找引用了该篇文章的文献。</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71</a:t>
            </a:fld>
            <a:endParaRPr lang="en-US" dirty="0"/>
          </a:p>
        </p:txBody>
      </p:sp>
    </p:spTree>
    <p:extLst>
      <p:ext uri="{BB962C8B-B14F-4D97-AF65-F5344CB8AC3E}">
        <p14:creationId xmlns:p14="http://schemas.microsoft.com/office/powerpoint/2010/main" val="1953718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您还可以通过页面功能栏中的期刊浏览期刊信息。</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72</a:t>
            </a:fld>
            <a:endParaRPr lang="en-US" dirty="0"/>
          </a:p>
        </p:txBody>
      </p:sp>
    </p:spTree>
    <p:extLst>
      <p:ext uri="{BB962C8B-B14F-4D97-AF65-F5344CB8AC3E}">
        <p14:creationId xmlns:p14="http://schemas.microsoft.com/office/powerpoint/2010/main" val="2413637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Ovid</a:t>
            </a:r>
            <a:r>
              <a:rPr lang="zh-CN" altLang="en-US" dirty="0" smtClean="0"/>
              <a:t>平台提供了</a:t>
            </a:r>
            <a:r>
              <a:rPr lang="en-US" altLang="zh-CN" dirty="0" smtClean="0"/>
              <a:t>4</a:t>
            </a:r>
            <a:r>
              <a:rPr lang="zh-CN" altLang="en-US" dirty="0" smtClean="0"/>
              <a:t>种浏览方式，依订阅状态筛选，可以浏览您单位已订阅期刊列表、</a:t>
            </a:r>
            <a:r>
              <a:rPr lang="en-US" altLang="zh-CN" dirty="0" smtClean="0"/>
              <a:t>Ovid</a:t>
            </a:r>
            <a:r>
              <a:rPr lang="zh-CN" altLang="en-US" dirty="0" smtClean="0"/>
              <a:t>平台全部期刊列表等；依刊名筛选，按照期刊名称首字母序列浏览期刊；依主题筛选，按照学科分类进行期刊浏览；我的最爱浏览您挑选标识过的期刊。</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73</a:t>
            </a:fld>
            <a:endParaRPr lang="en-US" dirty="0"/>
          </a:p>
        </p:txBody>
      </p:sp>
    </p:spTree>
    <p:extLst>
      <p:ext uri="{BB962C8B-B14F-4D97-AF65-F5344CB8AC3E}">
        <p14:creationId xmlns:p14="http://schemas.microsoft.com/office/powerpoint/2010/main" val="134708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在期刊浏览页面，您可以个性化设置浏览格式、每页显示期刊的数量；期刊名称下方的黄色小书标表示该期刊提供预印本信息；在登录您</a:t>
            </a:r>
            <a:r>
              <a:rPr lang="en-US" altLang="zh-CN" dirty="0" smtClean="0"/>
              <a:t>Ovid</a:t>
            </a:r>
            <a:r>
              <a:rPr lang="zh-CN" altLang="en-US" dirty="0" smtClean="0"/>
              <a:t>平台个人账号后，您可以通过</a:t>
            </a:r>
            <a:r>
              <a:rPr lang="en-US" altLang="zh-CN" dirty="0" smtClean="0"/>
              <a:t>RSS</a:t>
            </a:r>
            <a:r>
              <a:rPr lang="zh-CN" altLang="en-US" dirty="0" smtClean="0"/>
              <a:t>、电邮、我的最爱、批注标识勾选您最感兴趣的期刊，并订阅期刊目录服务。</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74</a:t>
            </a:fld>
            <a:endParaRPr lang="en-US" dirty="0"/>
          </a:p>
        </p:txBody>
      </p:sp>
    </p:spTree>
    <p:extLst>
      <p:ext uri="{BB962C8B-B14F-4D97-AF65-F5344CB8AC3E}">
        <p14:creationId xmlns:p14="http://schemas.microsoft.com/office/powerpoint/2010/main" val="302296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点击期刊名称，进入单刊浏览页面。您可以通过检索框在单期或所有卷期内进行检索，也可以在左侧的卷期列表中选择一期浏览当期的所有文章列表。</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75</a:t>
            </a:fld>
            <a:endParaRPr lang="en-US" dirty="0"/>
          </a:p>
        </p:txBody>
      </p:sp>
    </p:spTree>
    <p:extLst>
      <p:ext uri="{BB962C8B-B14F-4D97-AF65-F5344CB8AC3E}">
        <p14:creationId xmlns:p14="http://schemas.microsoft.com/office/powerpoint/2010/main" val="36678839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8A7844BF-1858-46EE-9A76-B570E7AE6B89}" type="slidenum">
              <a:rPr lang="en-US" altLang="zh-CN" sz="1200">
                <a:latin typeface="Calibri" pitchFamily="34" charset="0"/>
              </a:rPr>
              <a:pPr eaLnBrk="1" hangingPunct="1">
                <a:spcBef>
                  <a:spcPct val="0"/>
                </a:spcBef>
              </a:pPr>
              <a:t>77</a:t>
            </a:fld>
            <a:endParaRPr lang="en-US" altLang="zh-CN" sz="1200">
              <a:latin typeface="Calibri"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Ovid</a:t>
            </a:r>
            <a:r>
              <a:rPr lang="zh-CN" altLang="en-US" dirty="0" smtClean="0"/>
              <a:t>平台除了拥有海量的文本信息，还提供大量的多媒体资源，包含视频、音频、图片、图表、动画等。这些多媒体资源和相关期刊、图书的书目和全文信息全面集成，可以进行便捷的一体化检索和浏览。</a:t>
            </a:r>
            <a:endParaRPr lang="en-GB" altLang="zh-CN" dirty="0" smtClean="0"/>
          </a:p>
        </p:txBody>
      </p:sp>
    </p:spTree>
    <p:extLst>
      <p:ext uri="{BB962C8B-B14F-4D97-AF65-F5344CB8AC3E}">
        <p14:creationId xmlns:p14="http://schemas.microsoft.com/office/powerpoint/2010/main" val="1890731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Ovid</a:t>
            </a:r>
            <a:r>
              <a:rPr lang="zh-CN" altLang="en-US" dirty="0" smtClean="0"/>
              <a:t>平台中的多媒体检索和文本信息的检索无缝集成在一起，基本检索和高级检索，以及相应的检索技巧，如自然语言检索、主题词匹配、截词符等都可以同时运用于多媒体检索，与文本检索没有任何不同。进行多媒体检索时，在输入检索词后，只需勾选“包含多媒体”选项，就可以进行检索。</a:t>
            </a:r>
            <a:endParaRPr lang="en-US" altLang="zh-CN" dirty="0" smtClean="0"/>
          </a:p>
          <a:p>
            <a:endParaRPr lang="en-US" altLang="zh-CN" dirty="0" smtClean="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spcBef>
                <a:spcPct val="30000"/>
              </a:spcBef>
              <a:defRPr sz="1200">
                <a:solidFill>
                  <a:schemeClr val="tx1"/>
                </a:solidFill>
                <a:latin typeface="Arial" charset="0"/>
                <a:cs typeface="Arial" charset="0"/>
              </a:defRPr>
            </a:lvl1pPr>
            <a:lvl2pPr marL="733384" indent="-280973" defTabSz="931811" eaLnBrk="0" hangingPunct="0">
              <a:spcBef>
                <a:spcPct val="30000"/>
              </a:spcBef>
              <a:defRPr sz="1200">
                <a:solidFill>
                  <a:schemeClr val="tx1"/>
                </a:solidFill>
                <a:latin typeface="Arial" charset="0"/>
                <a:cs typeface="Arial" charset="0"/>
              </a:defRPr>
            </a:lvl2pPr>
            <a:lvl3pPr marL="1128651" indent="-225413" defTabSz="931811" eaLnBrk="0" hangingPunct="0">
              <a:spcBef>
                <a:spcPct val="30000"/>
              </a:spcBef>
              <a:defRPr sz="1200">
                <a:solidFill>
                  <a:schemeClr val="tx1"/>
                </a:solidFill>
                <a:latin typeface="Arial" charset="0"/>
                <a:cs typeface="Arial" charset="0"/>
              </a:defRPr>
            </a:lvl3pPr>
            <a:lvl4pPr marL="1581062" indent="-225413" defTabSz="931811" eaLnBrk="0" hangingPunct="0">
              <a:spcBef>
                <a:spcPct val="30000"/>
              </a:spcBef>
              <a:defRPr sz="1200">
                <a:solidFill>
                  <a:schemeClr val="tx1"/>
                </a:solidFill>
                <a:latin typeface="Arial" charset="0"/>
                <a:cs typeface="Arial" charset="0"/>
              </a:defRPr>
            </a:lvl4pPr>
            <a:lvl5pPr marL="2033476" indent="-225413" defTabSz="931811" eaLnBrk="0" hangingPunct="0">
              <a:spcBef>
                <a:spcPct val="30000"/>
              </a:spcBef>
              <a:defRPr sz="1200">
                <a:solidFill>
                  <a:schemeClr val="tx1"/>
                </a:solidFill>
                <a:latin typeface="Arial" charset="0"/>
                <a:cs typeface="Arial" charset="0"/>
              </a:defRPr>
            </a:lvl5pPr>
            <a:lvl6pPr marL="2490650" indent="-225413" defTabSz="931811" eaLnBrk="0" fontAlgn="base" hangingPunct="0">
              <a:spcBef>
                <a:spcPct val="30000"/>
              </a:spcBef>
              <a:spcAft>
                <a:spcPct val="0"/>
              </a:spcAft>
              <a:defRPr sz="1200">
                <a:solidFill>
                  <a:schemeClr val="tx1"/>
                </a:solidFill>
                <a:latin typeface="Arial" charset="0"/>
                <a:cs typeface="Arial" charset="0"/>
              </a:defRPr>
            </a:lvl6pPr>
            <a:lvl7pPr marL="2947825" indent="-225413" defTabSz="931811" eaLnBrk="0" fontAlgn="base" hangingPunct="0">
              <a:spcBef>
                <a:spcPct val="30000"/>
              </a:spcBef>
              <a:spcAft>
                <a:spcPct val="0"/>
              </a:spcAft>
              <a:defRPr sz="1200">
                <a:solidFill>
                  <a:schemeClr val="tx1"/>
                </a:solidFill>
                <a:latin typeface="Arial" charset="0"/>
                <a:cs typeface="Arial" charset="0"/>
              </a:defRPr>
            </a:lvl7pPr>
            <a:lvl8pPr marL="3405000" indent="-225413" defTabSz="931811" eaLnBrk="0" fontAlgn="base" hangingPunct="0">
              <a:spcBef>
                <a:spcPct val="30000"/>
              </a:spcBef>
              <a:spcAft>
                <a:spcPct val="0"/>
              </a:spcAft>
              <a:defRPr sz="1200">
                <a:solidFill>
                  <a:schemeClr val="tx1"/>
                </a:solidFill>
                <a:latin typeface="Arial" charset="0"/>
                <a:cs typeface="Arial" charset="0"/>
              </a:defRPr>
            </a:lvl8pPr>
            <a:lvl9pPr marL="3862174" indent="-225413" defTabSz="93181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D123E7A-6763-492F-A113-CFF8169AC207}" type="slidenum">
              <a:rPr lang="en-US" altLang="zh-CN"/>
              <a:pPr eaLnBrk="1" hangingPunct="1">
                <a:spcBef>
                  <a:spcPct val="0"/>
                </a:spcBef>
              </a:pPr>
              <a:t>78</a:t>
            </a:fld>
            <a:endParaRPr lang="en-US" altLang="zh-CN"/>
          </a:p>
        </p:txBody>
      </p:sp>
    </p:spTree>
    <p:extLst>
      <p:ext uri="{BB962C8B-B14F-4D97-AF65-F5344CB8AC3E}">
        <p14:creationId xmlns:p14="http://schemas.microsoft.com/office/powerpoint/2010/main" val="30479166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t>文本结果和多媒体检索结果集成显示，您可以点击红框标识的任一一处链接，查看多媒体检索结果。</a:t>
            </a:r>
            <a:endParaRPr lang="en-US" altLang="zh-CN" dirty="0"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spcBef>
                <a:spcPct val="30000"/>
              </a:spcBef>
              <a:defRPr sz="1200">
                <a:solidFill>
                  <a:schemeClr val="tx1"/>
                </a:solidFill>
                <a:latin typeface="Arial" charset="0"/>
                <a:cs typeface="Arial" charset="0"/>
              </a:defRPr>
            </a:lvl1pPr>
            <a:lvl2pPr marL="733384" indent="-280973" defTabSz="931811" eaLnBrk="0" hangingPunct="0">
              <a:spcBef>
                <a:spcPct val="30000"/>
              </a:spcBef>
              <a:defRPr sz="1200">
                <a:solidFill>
                  <a:schemeClr val="tx1"/>
                </a:solidFill>
                <a:latin typeface="Arial" charset="0"/>
                <a:cs typeface="Arial" charset="0"/>
              </a:defRPr>
            </a:lvl2pPr>
            <a:lvl3pPr marL="1128651" indent="-225413" defTabSz="931811" eaLnBrk="0" hangingPunct="0">
              <a:spcBef>
                <a:spcPct val="30000"/>
              </a:spcBef>
              <a:defRPr sz="1200">
                <a:solidFill>
                  <a:schemeClr val="tx1"/>
                </a:solidFill>
                <a:latin typeface="Arial" charset="0"/>
                <a:cs typeface="Arial" charset="0"/>
              </a:defRPr>
            </a:lvl3pPr>
            <a:lvl4pPr marL="1581062" indent="-225413" defTabSz="931811" eaLnBrk="0" hangingPunct="0">
              <a:spcBef>
                <a:spcPct val="30000"/>
              </a:spcBef>
              <a:defRPr sz="1200">
                <a:solidFill>
                  <a:schemeClr val="tx1"/>
                </a:solidFill>
                <a:latin typeface="Arial" charset="0"/>
                <a:cs typeface="Arial" charset="0"/>
              </a:defRPr>
            </a:lvl4pPr>
            <a:lvl5pPr marL="2033476" indent="-225413" defTabSz="931811" eaLnBrk="0" hangingPunct="0">
              <a:spcBef>
                <a:spcPct val="30000"/>
              </a:spcBef>
              <a:defRPr sz="1200">
                <a:solidFill>
                  <a:schemeClr val="tx1"/>
                </a:solidFill>
                <a:latin typeface="Arial" charset="0"/>
                <a:cs typeface="Arial" charset="0"/>
              </a:defRPr>
            </a:lvl5pPr>
            <a:lvl6pPr marL="2490650" indent="-225413" defTabSz="931811" eaLnBrk="0" fontAlgn="base" hangingPunct="0">
              <a:spcBef>
                <a:spcPct val="30000"/>
              </a:spcBef>
              <a:spcAft>
                <a:spcPct val="0"/>
              </a:spcAft>
              <a:defRPr sz="1200">
                <a:solidFill>
                  <a:schemeClr val="tx1"/>
                </a:solidFill>
                <a:latin typeface="Arial" charset="0"/>
                <a:cs typeface="Arial" charset="0"/>
              </a:defRPr>
            </a:lvl6pPr>
            <a:lvl7pPr marL="2947825" indent="-225413" defTabSz="931811" eaLnBrk="0" fontAlgn="base" hangingPunct="0">
              <a:spcBef>
                <a:spcPct val="30000"/>
              </a:spcBef>
              <a:spcAft>
                <a:spcPct val="0"/>
              </a:spcAft>
              <a:defRPr sz="1200">
                <a:solidFill>
                  <a:schemeClr val="tx1"/>
                </a:solidFill>
                <a:latin typeface="Arial" charset="0"/>
                <a:cs typeface="Arial" charset="0"/>
              </a:defRPr>
            </a:lvl7pPr>
            <a:lvl8pPr marL="3405000" indent="-225413" defTabSz="931811" eaLnBrk="0" fontAlgn="base" hangingPunct="0">
              <a:spcBef>
                <a:spcPct val="30000"/>
              </a:spcBef>
              <a:spcAft>
                <a:spcPct val="0"/>
              </a:spcAft>
              <a:defRPr sz="1200">
                <a:solidFill>
                  <a:schemeClr val="tx1"/>
                </a:solidFill>
                <a:latin typeface="Arial" charset="0"/>
                <a:cs typeface="Arial" charset="0"/>
              </a:defRPr>
            </a:lvl8pPr>
            <a:lvl9pPr marL="3862174" indent="-225413" defTabSz="93181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4CAB5EF-6242-44D6-9E63-E1C679CF4FB7}" type="slidenum">
              <a:rPr lang="en-US" altLang="zh-CN"/>
              <a:pPr eaLnBrk="1" hangingPunct="1">
                <a:spcBef>
                  <a:spcPct val="0"/>
                </a:spcBef>
              </a:pPr>
              <a:t>79</a:t>
            </a:fld>
            <a:endParaRPr lang="en-US" altLang="zh-CN"/>
          </a:p>
        </p:txBody>
      </p:sp>
    </p:spTree>
    <p:extLst>
      <p:ext uri="{BB962C8B-B14F-4D97-AF65-F5344CB8AC3E}">
        <p14:creationId xmlns:p14="http://schemas.microsoft.com/office/powerpoint/2010/main" val="3699646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在筛选工具中，除了文本信息常用的筛选选项，系统针对多媒体资源的特点，专门设置了多媒体筛选项来进行多媒体检索结果的精炼，例如出版类型、持续时间、媒体类型。</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80</a:t>
            </a:fld>
            <a:endParaRPr lang="en-US" dirty="0"/>
          </a:p>
        </p:txBody>
      </p:sp>
    </p:spTree>
    <p:extLst>
      <p:ext uri="{BB962C8B-B14F-4D97-AF65-F5344CB8AC3E}">
        <p14:creationId xmlns:p14="http://schemas.microsoft.com/office/powerpoint/2010/main" val="3661791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在多媒体检索结果中，点击“下载”按键可以直接下载您需要的多媒体资源，点击</a:t>
            </a:r>
            <a:r>
              <a:rPr lang="en-US" altLang="zh-CN" dirty="0" smtClean="0"/>
              <a:t>Ovid Full</a:t>
            </a:r>
            <a:r>
              <a:rPr lang="en-US" altLang="zh-CN" baseline="0" dirty="0" smtClean="0"/>
              <a:t> Text</a:t>
            </a:r>
            <a:r>
              <a:rPr lang="zh-CN" altLang="en-US" baseline="0" dirty="0" smtClean="0"/>
              <a:t>可以查看这个多媒体资源所隶属的全文文章；</a:t>
            </a:r>
            <a:r>
              <a:rPr lang="zh-CN" altLang="en-US" dirty="0" smtClean="0"/>
              <a:t>也可以随时点击“文本结果”，切换回去查看文献检索结果</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81</a:t>
            </a:fld>
            <a:endParaRPr lang="en-US" dirty="0"/>
          </a:p>
        </p:txBody>
      </p:sp>
    </p:spTree>
    <p:extLst>
      <p:ext uri="{BB962C8B-B14F-4D97-AF65-F5344CB8AC3E}">
        <p14:creationId xmlns:p14="http://schemas.microsoft.com/office/powerpoint/2010/main" val="3712675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kumimoji="1" sz="2400">
                <a:solidFill>
                  <a:srgbClr val="0768A9"/>
                </a:solidFill>
                <a:latin typeface="Trebuchet MS" pitchFamily="34" charset="0"/>
                <a:ea typeface="ＭＳ Ｐゴシック" pitchFamily="34" charset="-128"/>
              </a:defRPr>
            </a:lvl1pPr>
            <a:lvl2pPr marL="742950" indent="-285750" defTabSz="942975" eaLnBrk="0" hangingPunct="0">
              <a:defRPr kumimoji="1" sz="2400">
                <a:solidFill>
                  <a:srgbClr val="0768A9"/>
                </a:solidFill>
                <a:latin typeface="Trebuchet MS" pitchFamily="34" charset="0"/>
                <a:ea typeface="ＭＳ Ｐゴシック" pitchFamily="34" charset="-128"/>
              </a:defRPr>
            </a:lvl2pPr>
            <a:lvl3pPr marL="1143000" indent="-228600" defTabSz="942975" eaLnBrk="0" hangingPunct="0">
              <a:defRPr kumimoji="1" sz="2400">
                <a:solidFill>
                  <a:srgbClr val="0768A9"/>
                </a:solidFill>
                <a:latin typeface="Trebuchet MS" pitchFamily="34" charset="0"/>
                <a:ea typeface="ＭＳ Ｐゴシック" pitchFamily="34" charset="-128"/>
              </a:defRPr>
            </a:lvl3pPr>
            <a:lvl4pPr marL="1600200" indent="-228600" defTabSz="942975" eaLnBrk="0" hangingPunct="0">
              <a:defRPr kumimoji="1" sz="2400">
                <a:solidFill>
                  <a:srgbClr val="0768A9"/>
                </a:solidFill>
                <a:latin typeface="Trebuchet MS" pitchFamily="34" charset="0"/>
                <a:ea typeface="ＭＳ Ｐゴシック" pitchFamily="34" charset="-128"/>
              </a:defRPr>
            </a:lvl4pPr>
            <a:lvl5pPr marL="2057400" indent="-228600" defTabSz="942975" eaLnBrk="0" hangingPunct="0">
              <a:defRPr kumimoji="1" sz="2400">
                <a:solidFill>
                  <a:srgbClr val="0768A9"/>
                </a:solidFill>
                <a:latin typeface="Trebuchet MS" pitchFamily="34" charset="0"/>
                <a:ea typeface="ＭＳ Ｐゴシック" pitchFamily="34" charset="-128"/>
              </a:defRPr>
            </a:lvl5pPr>
            <a:lvl6pPr marL="2514600" indent="-228600" defTabSz="942975"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defTabSz="942975"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defTabSz="942975"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defTabSz="942975"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fld id="{3EEEBE85-6BD9-4E00-BBCF-32DCEDDCFBE3}" type="slidenum">
              <a:rPr kumimoji="0" lang="zh-TW" altLang="en-US" sz="1200" smtClean="0">
                <a:solidFill>
                  <a:schemeClr val="tx1"/>
                </a:solidFill>
                <a:latin typeface="Arial" charset="0"/>
              </a:rPr>
              <a:pPr eaLnBrk="1" hangingPunct="1"/>
              <a:t>5</a:t>
            </a:fld>
            <a:endParaRPr kumimoji="0" lang="en-US" altLang="zh-TW" sz="1200" smtClean="0">
              <a:solidFill>
                <a:schemeClr val="tx1"/>
              </a:solidFill>
              <a:latin typeface="Arial" charset="0"/>
            </a:endParaRPr>
          </a:p>
        </p:txBody>
      </p:sp>
      <p:sp>
        <p:nvSpPr>
          <p:cNvPr id="92163" name="Slide Image Placeholder 1"/>
          <p:cNvSpPr>
            <a:spLocks noGrp="1" noRot="1" noChangeAspect="1" noTextEdit="1"/>
          </p:cNvSpPr>
          <p:nvPr>
            <p:ph type="sldImg"/>
          </p:nvPr>
        </p:nvSpPr>
        <p:spPr>
          <a:ln/>
        </p:spPr>
      </p:sp>
      <p:sp>
        <p:nvSpPr>
          <p:cNvPr id="9216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4" tIns="47112" rIns="94224" bIns="47112"/>
          <a:lstStyle/>
          <a:p>
            <a:pPr eaLnBrk="1" hangingPunct="1"/>
            <a:r>
              <a:rPr lang="zh-CN" altLang="en-US" dirty="0" smtClean="0"/>
              <a:t>而</a:t>
            </a:r>
            <a:r>
              <a:rPr lang="en-US" altLang="zh-CN" dirty="0" smtClean="0"/>
              <a:t>Ovid</a:t>
            </a:r>
            <a:r>
              <a:rPr lang="zh-CN" altLang="en-US" dirty="0" smtClean="0"/>
              <a:t>呢，各位老师也很熟悉了，这是业界知名的集成平台，为用户提供全面的定制化解决方案。</a:t>
            </a:r>
            <a:endParaRPr lang="en-US" altLang="zh-CN" dirty="0" smtClean="0"/>
          </a:p>
          <a:p>
            <a:pPr eaLnBrk="1" hangingPunct="1"/>
            <a:endParaRPr lang="zh-CN" altLang="en-US" dirty="0" smtClean="0"/>
          </a:p>
        </p:txBody>
      </p:sp>
      <p:sp>
        <p:nvSpPr>
          <p:cNvPr id="92165" name="Slide Number Placeholder 3"/>
          <p:cNvSpPr txBox="1">
            <a:spLocks noGrp="1"/>
          </p:cNvSpPr>
          <p:nvPr/>
        </p:nvSpPr>
        <p:spPr bwMode="auto">
          <a:xfrm>
            <a:off x="3970576" y="8829537"/>
            <a:ext cx="3038259" cy="46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4" tIns="47112" rIns="94224" bIns="47112" anchor="b"/>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algn="r" eaLnBrk="1" hangingPunct="1"/>
            <a:fld id="{90A9A991-48BA-4C50-893F-00DA9B734AE2}" type="slidenum">
              <a:rPr lang="zh-CN" altLang="en-US" sz="1200"/>
              <a:pPr algn="r" eaLnBrk="1" hangingPunct="1"/>
              <a:t>5</a:t>
            </a:fld>
            <a:endParaRPr lang="en-US" altLang="zh-CN" sz="1200"/>
          </a:p>
        </p:txBody>
      </p:sp>
    </p:spTree>
    <p:extLst>
      <p:ext uri="{BB962C8B-B14F-4D97-AF65-F5344CB8AC3E}">
        <p14:creationId xmlns:p14="http://schemas.microsoft.com/office/powerpoint/2010/main" val="5141085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选定并点击视频或音频后，会弹出视频播放器，点击播放按钮开始播放视频，并可调整成全屏显示。播放窗口显示视频的基本信息，主要包括文章标题、作者、时长、所属文章、视频简介、语种等。还提供工具方便您进行各种操作，主要有下载、将该视频链接网址通过电邮发送，添加至我的课题。同时，播放窗口还显示与此视频相关的类似视频和类似图像，您可随时跳转至其他您感兴趣的多媒体资源。</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82</a:t>
            </a:fld>
            <a:endParaRPr lang="en-US" dirty="0"/>
          </a:p>
        </p:txBody>
      </p:sp>
    </p:spTree>
    <p:extLst>
      <p:ext uri="{BB962C8B-B14F-4D97-AF65-F5344CB8AC3E}">
        <p14:creationId xmlns:p14="http://schemas.microsoft.com/office/powerpoint/2010/main" val="42615006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通过功能栏上的多媒体按键，您可以浏览所有的多媒体资源，并且提供了多种浏览方式。</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83</a:t>
            </a:fld>
            <a:endParaRPr lang="en-US" dirty="0"/>
          </a:p>
        </p:txBody>
      </p:sp>
    </p:spTree>
    <p:extLst>
      <p:ext uri="{BB962C8B-B14F-4D97-AF65-F5344CB8AC3E}">
        <p14:creationId xmlns:p14="http://schemas.microsoft.com/office/powerpoint/2010/main" val="40843049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请在登录</a:t>
            </a:r>
            <a:r>
              <a:rPr lang="en-US" altLang="zh-CN" dirty="0" smtClean="0"/>
              <a:t>Ovid</a:t>
            </a:r>
            <a:r>
              <a:rPr lang="zh-CN" altLang="en-US" dirty="0" smtClean="0"/>
              <a:t>平台后，点击我的账号，进入个人账户登录页面，输入个人账号和密码，成功登录后，系统显示个人账号名称，激活我的工作区功能。</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86</a:t>
            </a:fld>
            <a:endParaRPr lang="en-US" dirty="0"/>
          </a:p>
        </p:txBody>
      </p:sp>
    </p:spTree>
    <p:extLst>
      <p:ext uri="{BB962C8B-B14F-4D97-AF65-F5344CB8AC3E}">
        <p14:creationId xmlns:p14="http://schemas.microsoft.com/office/powerpoint/2010/main" val="2735682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登录</a:t>
            </a:r>
            <a:r>
              <a:rPr lang="en-US" altLang="zh-CN" dirty="0" smtClean="0"/>
              <a:t>Ovid</a:t>
            </a:r>
            <a:r>
              <a:rPr lang="zh-CN" altLang="en-US" dirty="0" smtClean="0"/>
              <a:t>平台后，您可以免费创建并使用自己的个人账号，我们不收取任何额外的费用。请在我的账户页面，点击“创建新的个人账户”，输入要求的信息后，点击创建，即可获得您的个人账户。标注红星的表示必填选项。</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87</a:t>
            </a:fld>
            <a:endParaRPr lang="en-US" dirty="0"/>
          </a:p>
        </p:txBody>
      </p:sp>
    </p:spTree>
    <p:extLst>
      <p:ext uri="{BB962C8B-B14F-4D97-AF65-F5344CB8AC3E}">
        <p14:creationId xmlns:p14="http://schemas.microsoft.com/office/powerpoint/2010/main" val="42706289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我的工作住区主要提供</a:t>
            </a:r>
            <a:r>
              <a:rPr lang="en-US" altLang="zh-CN" dirty="0" smtClean="0"/>
              <a:t>4</a:t>
            </a:r>
            <a:r>
              <a:rPr lang="zh-CN" altLang="en-US" dirty="0" smtClean="0"/>
              <a:t>项功能，分别是我的课题、我的检索与定题通告、期刊目录订阅服务和工具栏。下面我会逐一进行演示。</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88</a:t>
            </a:fld>
            <a:endParaRPr lang="en-US" dirty="0"/>
          </a:p>
        </p:txBody>
      </p:sp>
    </p:spTree>
    <p:extLst>
      <p:ext uri="{BB962C8B-B14F-4D97-AF65-F5344CB8AC3E}">
        <p14:creationId xmlns:p14="http://schemas.microsoft.com/office/powerpoint/2010/main" val="24912743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3D67BA4C-32A8-4393-B1A5-30B61AC7E66D}" type="slidenum">
              <a:rPr lang="en-US" altLang="zh-CN" sz="1200">
                <a:latin typeface="Calibri" pitchFamily="34" charset="0"/>
              </a:rPr>
              <a:pPr eaLnBrk="1" hangingPunct="1">
                <a:spcBef>
                  <a:spcPct val="0"/>
                </a:spcBef>
              </a:pPr>
              <a:t>89</a:t>
            </a:fld>
            <a:endParaRPr lang="en-US" altLang="zh-CN" sz="1200">
              <a:latin typeface="Calibri"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z="1000" kern="0" dirty="0" smtClean="0">
                <a:solidFill>
                  <a:schemeClr val="tx1"/>
                </a:solidFill>
                <a:latin typeface="+mn-lt"/>
                <a:ea typeface="黑体" panose="02010609060101010101" pitchFamily="49" charset="-122"/>
                <a:cs typeface="+mn-cs"/>
              </a:rPr>
              <a:t>用户可以利用我的课题功能自主在线添加、标识、管理</a:t>
            </a:r>
            <a:r>
              <a:rPr lang="en-US" altLang="zh-CN" sz="1000" kern="0" dirty="0" smtClean="0">
                <a:solidFill>
                  <a:schemeClr val="tx1"/>
                </a:solidFill>
                <a:latin typeface="+mn-lt"/>
                <a:ea typeface="黑体" panose="02010609060101010101" pitchFamily="49" charset="-122"/>
                <a:cs typeface="+mn-cs"/>
              </a:rPr>
              <a:t>Ovid</a:t>
            </a:r>
            <a:r>
              <a:rPr lang="zh-CN" altLang="en-US" sz="1000" kern="0" dirty="0" smtClean="0">
                <a:solidFill>
                  <a:schemeClr val="tx1"/>
                </a:solidFill>
                <a:latin typeface="+mn-lt"/>
                <a:ea typeface="黑体" panose="02010609060101010101" pitchFamily="49" charset="-122"/>
                <a:cs typeface="+mn-cs"/>
              </a:rPr>
              <a:t>平台提供的多种类型资源，主要包括检索结果、检索历史、</a:t>
            </a:r>
            <a:r>
              <a:rPr lang="en-US" altLang="zh-CN" sz="1000" kern="0" dirty="0" smtClean="0">
                <a:solidFill>
                  <a:schemeClr val="tx1"/>
                </a:solidFill>
                <a:latin typeface="+mn-lt"/>
                <a:ea typeface="黑体" panose="02010609060101010101" pitchFamily="49" charset="-122"/>
                <a:cs typeface="+mn-cs"/>
              </a:rPr>
              <a:t>HTML</a:t>
            </a:r>
            <a:r>
              <a:rPr lang="zh-CN" altLang="en-US" sz="1000" kern="0" dirty="0" smtClean="0">
                <a:solidFill>
                  <a:schemeClr val="tx1"/>
                </a:solidFill>
                <a:latin typeface="+mn-lt"/>
                <a:ea typeface="黑体" panose="02010609060101010101" pitchFamily="49" charset="-122"/>
                <a:cs typeface="+mn-cs"/>
              </a:rPr>
              <a:t>或者</a:t>
            </a:r>
            <a:r>
              <a:rPr lang="en-US" altLang="zh-CN" sz="1000" kern="0" dirty="0" smtClean="0">
                <a:solidFill>
                  <a:schemeClr val="tx1"/>
                </a:solidFill>
                <a:latin typeface="+mn-lt"/>
                <a:ea typeface="黑体" panose="02010609060101010101" pitchFamily="49" charset="-122"/>
                <a:cs typeface="+mn-cs"/>
              </a:rPr>
              <a:t>PDF</a:t>
            </a:r>
            <a:r>
              <a:rPr lang="zh-CN" altLang="en-US" sz="1000" kern="0" dirty="0" smtClean="0">
                <a:solidFill>
                  <a:schemeClr val="tx1"/>
                </a:solidFill>
                <a:latin typeface="+mn-lt"/>
                <a:ea typeface="黑体" panose="02010609060101010101" pitchFamily="49" charset="-122"/>
                <a:cs typeface="+mn-cs"/>
              </a:rPr>
              <a:t>全文、各种多媒体资源、剪贴的文本、期刊清单、电子书章节、题录信息、上传的文件、自动定题通告等。</a:t>
            </a:r>
            <a:endParaRPr lang="en-GB" altLang="zh-CN" dirty="0" smtClean="0"/>
          </a:p>
        </p:txBody>
      </p:sp>
    </p:spTree>
    <p:extLst>
      <p:ext uri="{BB962C8B-B14F-4D97-AF65-F5344CB8AC3E}">
        <p14:creationId xmlns:p14="http://schemas.microsoft.com/office/powerpoint/2010/main" val="693071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我的课题功能现已全面嵌入</a:t>
            </a:r>
            <a:r>
              <a:rPr lang="en-US" altLang="zh-CN" dirty="0" smtClean="0"/>
              <a:t>Ovid</a:t>
            </a:r>
            <a:r>
              <a:rPr lang="zh-CN" altLang="en-US" dirty="0" smtClean="0"/>
              <a:t>平台，您可以在期刊库、全文文章、电子书章节、检索结果、视频、图像等多处看到此功能。点击后，弹出添加页面，您可以加入现有课题，也可以直接创新的课题。</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90</a:t>
            </a:fld>
            <a:endParaRPr lang="en-US" dirty="0"/>
          </a:p>
        </p:txBody>
      </p:sp>
    </p:spTree>
    <p:extLst>
      <p:ext uri="{BB962C8B-B14F-4D97-AF65-F5344CB8AC3E}">
        <p14:creationId xmlns:p14="http://schemas.microsoft.com/office/powerpoint/2010/main" val="3711904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当您将资源添加入我的课题后，就可以在管理区域进行管理操作。在管理课题中，您可以创建新的课题、文件夹、题录，甚至直接上传文件。封存课题保存</a:t>
            </a:r>
            <a:r>
              <a:rPr lang="zh-CN" altLang="en-US" sz="1200" b="1" dirty="0" smtClean="0">
                <a:solidFill>
                  <a:schemeClr val="bg1"/>
                </a:solidFill>
                <a:latin typeface="黑体" panose="02010609060101010101" pitchFamily="49" charset="-122"/>
                <a:ea typeface="黑体" panose="02010609060101010101" pitchFamily="49" charset="-122"/>
                <a:cs typeface="Arial" pitchFamily="34" charset="0"/>
              </a:rPr>
              <a:t>您不经常使用，但又暂时不想删除的课题；删除的课题直接放入回收筒，您可以手动清空，或</a:t>
            </a:r>
            <a:r>
              <a:rPr lang="en-US" altLang="zh-CN" sz="1200" b="1" dirty="0" smtClean="0">
                <a:solidFill>
                  <a:schemeClr val="bg1"/>
                </a:solidFill>
                <a:latin typeface="黑体" panose="02010609060101010101" pitchFamily="49" charset="-122"/>
                <a:ea typeface="黑体" panose="02010609060101010101" pitchFamily="49" charset="-122"/>
                <a:cs typeface="Arial" pitchFamily="34" charset="0"/>
              </a:rPr>
              <a:t>30</a:t>
            </a:r>
            <a:r>
              <a:rPr lang="zh-CN" altLang="en-US" sz="1200" b="1" dirty="0" smtClean="0">
                <a:solidFill>
                  <a:schemeClr val="bg1"/>
                </a:solidFill>
                <a:latin typeface="黑体" panose="02010609060101010101" pitchFamily="49" charset="-122"/>
                <a:ea typeface="黑体" panose="02010609060101010101" pitchFamily="49" charset="-122"/>
                <a:cs typeface="Arial" pitchFamily="34" charset="0"/>
              </a:rPr>
              <a:t>天后系统自动彻底删除。</a:t>
            </a:r>
            <a:r>
              <a:rPr lang="zh-CN" altLang="en-US" b="1" dirty="0" smtClean="0">
                <a:solidFill>
                  <a:schemeClr val="bg1"/>
                </a:solidFill>
                <a:latin typeface="黑体" panose="02010609060101010101" pitchFamily="49" charset="-122"/>
                <a:ea typeface="黑体" panose="02010609060101010101" pitchFamily="49" charset="-122"/>
                <a:cs typeface="Arial" pitchFamily="34" charset="0"/>
              </a:rPr>
              <a:t>如果您的机器安装了</a:t>
            </a:r>
            <a:r>
              <a:rPr lang="en-US" altLang="zh-CN" b="1" dirty="0" smtClean="0">
                <a:solidFill>
                  <a:schemeClr val="bg1"/>
                </a:solidFill>
                <a:latin typeface="黑体" panose="02010609060101010101" pitchFamily="49" charset="-122"/>
                <a:ea typeface="黑体" panose="02010609060101010101" pitchFamily="49" charset="-122"/>
                <a:cs typeface="Arial" pitchFamily="34" charset="0"/>
              </a:rPr>
              <a:t>Java</a:t>
            </a:r>
            <a:r>
              <a:rPr lang="zh-CN" altLang="en-US" b="1" dirty="0" smtClean="0">
                <a:solidFill>
                  <a:schemeClr val="bg1"/>
                </a:solidFill>
                <a:latin typeface="黑体" panose="02010609060101010101" pitchFamily="49" charset="-122"/>
                <a:ea typeface="黑体" panose="02010609060101010101" pitchFamily="49" charset="-122"/>
                <a:cs typeface="Arial" pitchFamily="34" charset="0"/>
              </a:rPr>
              <a:t>，您可以用鼠标拖动课题项目放置在不同目录</a:t>
            </a:r>
            <a:endParaRPr lang="zh-CN" altLang="en-US" sz="1200" b="1" dirty="0" smtClean="0">
              <a:solidFill>
                <a:schemeClr val="bg1"/>
              </a:solidFill>
              <a:latin typeface="黑体" panose="02010609060101010101" pitchFamily="49" charset="-122"/>
              <a:ea typeface="黑体" panose="02010609060101010101" pitchFamily="49" charset="-122"/>
              <a:cs typeface="Arial" pitchFamily="34" charset="0"/>
            </a:endParaRPr>
          </a:p>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91</a:t>
            </a:fld>
            <a:endParaRPr lang="en-US" dirty="0"/>
          </a:p>
        </p:txBody>
      </p:sp>
    </p:spTree>
    <p:extLst>
      <p:ext uri="{BB962C8B-B14F-4D97-AF65-F5344CB8AC3E}">
        <p14:creationId xmlns:p14="http://schemas.microsoft.com/office/powerpoint/2010/main" val="305846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a:t>
            </a:r>
            <a:r>
              <a:rPr lang="en-US" altLang="zh-CN" dirty="0" smtClean="0"/>
              <a:t>Ovid Full Text</a:t>
            </a:r>
            <a:r>
              <a:rPr lang="zh-CN" altLang="en-US" dirty="0" smtClean="0"/>
              <a:t>中，鼠标拖动选取部分文字片段后，可以使用剪贴摘录直接将这些文字信息保存到我的课题，帮助您摘取记录重要的文字片段，而不用标注整篇文章或章节。</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92</a:t>
            </a:fld>
            <a:endParaRPr lang="en-US" dirty="0"/>
          </a:p>
        </p:txBody>
      </p:sp>
    </p:spTree>
    <p:extLst>
      <p:ext uri="{BB962C8B-B14F-4D97-AF65-F5344CB8AC3E}">
        <p14:creationId xmlns:p14="http://schemas.microsoft.com/office/powerpoint/2010/main" val="13993425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我的检索与定题通告让您</a:t>
            </a:r>
            <a:r>
              <a:rPr lang="zh-CN" altLang="en-US" baseline="0" dirty="0" smtClean="0"/>
              <a:t>不用登录</a:t>
            </a:r>
            <a:r>
              <a:rPr lang="en-US" altLang="zh-CN" baseline="0" dirty="0" smtClean="0"/>
              <a:t>Ovid</a:t>
            </a:r>
            <a:r>
              <a:rPr lang="zh-CN" altLang="en-US" baseline="0" dirty="0" smtClean="0"/>
              <a:t>平台，不用检索，就可以随时跟踪获得最新研究进展。您可以在检索历史列表中选择您需要的检索策略，然后使用保存功能，将其保存设置成定题通告</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93</a:t>
            </a:fld>
            <a:endParaRPr lang="en-US" dirty="0"/>
          </a:p>
        </p:txBody>
      </p:sp>
    </p:spTree>
    <p:extLst>
      <p:ext uri="{BB962C8B-B14F-4D97-AF65-F5344CB8AC3E}">
        <p14:creationId xmlns:p14="http://schemas.microsoft.com/office/powerpoint/2010/main" val="2299497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030" eaLnBrk="0" hangingPunct="0">
              <a:spcBef>
                <a:spcPct val="30000"/>
              </a:spcBef>
              <a:defRPr sz="1100">
                <a:solidFill>
                  <a:schemeClr val="tx1"/>
                </a:solidFill>
                <a:latin typeface="Times New Roman" pitchFamily="18" charset="0"/>
              </a:defRPr>
            </a:lvl1pPr>
            <a:lvl2pPr marL="698893" indent="-268805" defTabSz="893030" eaLnBrk="0" hangingPunct="0">
              <a:spcBef>
                <a:spcPct val="30000"/>
              </a:spcBef>
              <a:defRPr sz="1100">
                <a:solidFill>
                  <a:schemeClr val="tx1"/>
                </a:solidFill>
                <a:latin typeface="Times New Roman" pitchFamily="18" charset="0"/>
              </a:defRPr>
            </a:lvl2pPr>
            <a:lvl3pPr marL="1075220" indent="-215044" defTabSz="893030" eaLnBrk="0" hangingPunct="0">
              <a:spcBef>
                <a:spcPct val="30000"/>
              </a:spcBef>
              <a:defRPr sz="1100">
                <a:solidFill>
                  <a:schemeClr val="tx1"/>
                </a:solidFill>
                <a:latin typeface="Times New Roman" pitchFamily="18" charset="0"/>
              </a:defRPr>
            </a:lvl3pPr>
            <a:lvl4pPr marL="1505308" indent="-215044" defTabSz="893030" eaLnBrk="0" hangingPunct="0">
              <a:spcBef>
                <a:spcPct val="30000"/>
              </a:spcBef>
              <a:defRPr sz="1100">
                <a:solidFill>
                  <a:schemeClr val="tx1"/>
                </a:solidFill>
                <a:latin typeface="Times New Roman" pitchFamily="18" charset="0"/>
              </a:defRPr>
            </a:lvl4pPr>
            <a:lvl5pPr marL="1935396" indent="-215044" defTabSz="893030" eaLnBrk="0" hangingPunct="0">
              <a:spcBef>
                <a:spcPct val="30000"/>
              </a:spcBef>
              <a:defRPr sz="1100">
                <a:solidFill>
                  <a:schemeClr val="tx1"/>
                </a:solidFill>
                <a:latin typeface="Times New Roman" pitchFamily="18" charset="0"/>
              </a:defRPr>
            </a:lvl5pPr>
            <a:lvl6pPr marL="2365484" indent="-215044" defTabSz="893030" eaLnBrk="0" fontAlgn="base" hangingPunct="0">
              <a:spcBef>
                <a:spcPct val="30000"/>
              </a:spcBef>
              <a:spcAft>
                <a:spcPct val="0"/>
              </a:spcAft>
              <a:defRPr sz="1100">
                <a:solidFill>
                  <a:schemeClr val="tx1"/>
                </a:solidFill>
                <a:latin typeface="Times New Roman" pitchFamily="18" charset="0"/>
              </a:defRPr>
            </a:lvl6pPr>
            <a:lvl7pPr marL="2795572" indent="-215044" defTabSz="893030" eaLnBrk="0" fontAlgn="base" hangingPunct="0">
              <a:spcBef>
                <a:spcPct val="30000"/>
              </a:spcBef>
              <a:spcAft>
                <a:spcPct val="0"/>
              </a:spcAft>
              <a:defRPr sz="1100">
                <a:solidFill>
                  <a:schemeClr val="tx1"/>
                </a:solidFill>
                <a:latin typeface="Times New Roman" pitchFamily="18" charset="0"/>
              </a:defRPr>
            </a:lvl7pPr>
            <a:lvl8pPr marL="3225660" indent="-215044" defTabSz="893030" eaLnBrk="0" fontAlgn="base" hangingPunct="0">
              <a:spcBef>
                <a:spcPct val="30000"/>
              </a:spcBef>
              <a:spcAft>
                <a:spcPct val="0"/>
              </a:spcAft>
              <a:defRPr sz="1100">
                <a:solidFill>
                  <a:schemeClr val="tx1"/>
                </a:solidFill>
                <a:latin typeface="Times New Roman" pitchFamily="18" charset="0"/>
              </a:defRPr>
            </a:lvl8pPr>
            <a:lvl9pPr marL="3655748" indent="-215044" defTabSz="893030"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E46AFDB6-32DF-43D1-BC38-8CC12B23441F}" type="slidenum">
              <a:rPr lang="de-DE" altLang="zh-CN"/>
              <a:pPr eaLnBrk="1" hangingPunct="1">
                <a:spcBef>
                  <a:spcPct val="0"/>
                </a:spcBef>
              </a:pPr>
              <a:t>9</a:t>
            </a:fld>
            <a:endParaRPr lang="de-DE" altLang="zh-CN"/>
          </a:p>
        </p:txBody>
      </p:sp>
      <p:sp>
        <p:nvSpPr>
          <p:cNvPr id="31747" name="Rectangle 2"/>
          <p:cNvSpPr>
            <a:spLocks noGrp="1" noRot="1" noChangeAspect="1" noChangeArrowheads="1" noTextEdit="1"/>
          </p:cNvSpPr>
          <p:nvPr>
            <p:ph type="sldImg"/>
          </p:nvPr>
        </p:nvSpPr>
        <p:spPr>
          <a:ln/>
        </p:spPr>
      </p:sp>
      <p:sp>
        <p:nvSpPr>
          <p:cNvPr id="31748"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extLst>
      <p:ext uri="{BB962C8B-B14F-4D97-AF65-F5344CB8AC3E}">
        <p14:creationId xmlns:p14="http://schemas.microsoft.com/office/powerpoint/2010/main" val="21816850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0" dirty="0" smtClean="0"/>
              <a:t>输入保存名称，设置保存方式，暂时保存还是永久保存，是否保存为定题通告，这是必填选项；备注是可选项。设置通告发送频率，</a:t>
            </a:r>
            <a:r>
              <a:rPr lang="en-US" altLang="zh-CN" b="0" dirty="0" smtClean="0"/>
              <a:t>Ovid</a:t>
            </a:r>
            <a:r>
              <a:rPr lang="zh-CN" altLang="en-US" b="0" dirty="0" smtClean="0"/>
              <a:t>平台提供了多个选择。</a:t>
            </a:r>
            <a:r>
              <a:rPr lang="zh-CN" altLang="en-US" dirty="0" smtClean="0"/>
              <a:t>请注意，在多数据库检索的情况下，建议选择按确定的时间频率发送，如周更新，这样系统会将各个数据库中得到的结果整合后发送；如果选择按数据库更新时发送，系统会分别在各个数据库更新时发送检索结果。设定移除重复数据选项适合多数据库检索的情况。您还可以选择是否包括开放获取结果。</a:t>
            </a:r>
            <a:r>
              <a:rPr lang="en-US" altLang="zh-CN" dirty="0" smtClean="0"/>
              <a:t>Ovid</a:t>
            </a:r>
            <a:r>
              <a:rPr lang="zh-CN" altLang="en-US" dirty="0" smtClean="0"/>
              <a:t>提供了三种发送的方式，电邮、</a:t>
            </a:r>
            <a:r>
              <a:rPr lang="en-US" altLang="zh-CN" dirty="0" smtClean="0"/>
              <a:t>RSS</a:t>
            </a:r>
            <a:r>
              <a:rPr lang="zh-CN" altLang="en-US" dirty="0" smtClean="0"/>
              <a:t>和我的课题，可以只选择一种，也可以选择多种。电邮发送，请设置收件人地址、内容发送模式以及输出的格式；还有是否输出检索策略、外部链接解析、检索结果输出格式、数据字段以及排序设置。全部完成后，点击保存。</a:t>
            </a:r>
            <a:endParaRPr lang="en-US" altLang="zh-CN" dirty="0" smtClean="0"/>
          </a:p>
          <a:p>
            <a:endParaRPr lang="zh-CN" altLang="en-US" b="0"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94</a:t>
            </a:fld>
            <a:endParaRPr lang="en-US" dirty="0"/>
          </a:p>
        </p:txBody>
      </p:sp>
    </p:spTree>
    <p:extLst>
      <p:ext uri="{BB962C8B-B14F-4D97-AF65-F5344CB8AC3E}">
        <p14:creationId xmlns:p14="http://schemas.microsoft.com/office/powerpoint/2010/main" val="32756972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0" dirty="0" smtClean="0"/>
              <a:t>如果您选择</a:t>
            </a:r>
            <a:r>
              <a:rPr lang="en-US" altLang="zh-CN" b="0" dirty="0" smtClean="0"/>
              <a:t>RSS</a:t>
            </a:r>
            <a:r>
              <a:rPr lang="zh-CN" altLang="en-US" b="0" dirty="0" smtClean="0"/>
              <a:t>或我的课题进行发送，均需要进行相应的发送设置。这是</a:t>
            </a:r>
            <a:r>
              <a:rPr lang="en-US" altLang="zh-CN" b="0" dirty="0" smtClean="0"/>
              <a:t>RSS</a:t>
            </a:r>
            <a:r>
              <a:rPr lang="zh-CN" altLang="en-US" b="0" dirty="0" smtClean="0"/>
              <a:t>发送设置，这是我的课题发送设置</a:t>
            </a:r>
            <a:endParaRPr lang="zh-CN" altLang="en-US" b="0"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95</a:t>
            </a:fld>
            <a:endParaRPr lang="en-US" dirty="0"/>
          </a:p>
        </p:txBody>
      </p:sp>
    </p:spTree>
    <p:extLst>
      <p:ext uri="{BB962C8B-B14F-4D97-AF65-F5344CB8AC3E}">
        <p14:creationId xmlns:p14="http://schemas.microsoft.com/office/powerpoint/2010/main" val="32756972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对于已保存完毕的定题通告，您可随时在我的检索与定题通告中进行编辑修改删除等操作。</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96</a:t>
            </a:fld>
            <a:endParaRPr lang="en-US" dirty="0"/>
          </a:p>
        </p:txBody>
      </p:sp>
    </p:spTree>
    <p:extLst>
      <p:ext uri="{BB962C8B-B14F-4D97-AF65-F5344CB8AC3E}">
        <p14:creationId xmlns:p14="http://schemas.microsoft.com/office/powerpoint/2010/main" val="22994975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这是一个通过</a:t>
            </a:r>
            <a:r>
              <a:rPr lang="en-US" altLang="zh-CN" dirty="0" smtClean="0"/>
              <a:t>Email</a:t>
            </a:r>
            <a:r>
              <a:rPr lang="zh-CN" altLang="en-US" dirty="0" smtClean="0"/>
              <a:t>发送的定题通告结果实例。根据设置不同，内容和格式会有不同。</a:t>
            </a:r>
            <a:endParaRPr lang="en-US" altLang="zh-CN" dirty="0" smtClean="0"/>
          </a:p>
          <a:p>
            <a:r>
              <a:rPr lang="zh-CN" altLang="en-US" dirty="0" smtClean="0"/>
              <a:t>最前显示执行本次定题通告一共查找到了多少笔最新记录。</a:t>
            </a:r>
            <a:endParaRPr lang="en-US" altLang="zh-CN" dirty="0" smtClean="0"/>
          </a:p>
          <a:p>
            <a:r>
              <a:rPr lang="zh-CN" altLang="en-US" dirty="0" smtClean="0"/>
              <a:t>然后是指向这次检索结果的链接</a:t>
            </a:r>
            <a:endParaRPr lang="en-US" altLang="zh-CN" dirty="0" smtClean="0"/>
          </a:p>
          <a:p>
            <a:r>
              <a:rPr lang="zh-CN" altLang="en-US" dirty="0" smtClean="0"/>
              <a:t>后面依次是每篇题录信息以及全文链接</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97</a:t>
            </a:fld>
            <a:endParaRPr lang="en-US" dirty="0"/>
          </a:p>
        </p:txBody>
      </p:sp>
    </p:spTree>
    <p:extLst>
      <p:ext uri="{BB962C8B-B14F-4D97-AF65-F5344CB8AC3E}">
        <p14:creationId xmlns:p14="http://schemas.microsoft.com/office/powerpoint/2010/main" val="1252098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可以使您无需登录数据库，实时接收期刊最新题录信息，随时跟踪权威期刊的最新动态。在我的工作区，进入我的期刊目录订阅服务选项，输入接收人的电邮地址，进入期刊列表，挑选并添加您想要订阅的期刊，点击</a:t>
            </a:r>
            <a:r>
              <a:rPr lang="en-US" altLang="zh-CN" dirty="0" smtClean="0"/>
              <a:t>Update</a:t>
            </a:r>
            <a:r>
              <a:rPr lang="zh-CN" altLang="en-US" dirty="0" smtClean="0"/>
              <a:t>确认订阅。除此自外，您也可以在期刊浏览页面，通过每种期刊附带的的选项，红框标识的选项订阅期刊题录信息。</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98</a:t>
            </a:fld>
            <a:endParaRPr lang="en-US" dirty="0"/>
          </a:p>
        </p:txBody>
      </p:sp>
    </p:spTree>
    <p:extLst>
      <p:ext uri="{BB962C8B-B14F-4D97-AF65-F5344CB8AC3E}">
        <p14:creationId xmlns:p14="http://schemas.microsoft.com/office/powerpoint/2010/main" val="40320150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当您点击安装工具栏，按照提示，在浏览器上安装插件后，您就可以把非</a:t>
            </a:r>
            <a:r>
              <a:rPr lang="en-US" altLang="zh-CN" dirty="0" smtClean="0"/>
              <a:t>Ovid</a:t>
            </a:r>
            <a:r>
              <a:rPr lang="zh-CN" altLang="en-US" dirty="0" smtClean="0"/>
              <a:t>平台的其他信息资源添加到我的课题了。</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99</a:t>
            </a:fld>
            <a:endParaRPr lang="en-US" dirty="0"/>
          </a:p>
        </p:txBody>
      </p:sp>
    </p:spTree>
    <p:extLst>
      <p:ext uri="{BB962C8B-B14F-4D97-AF65-F5344CB8AC3E}">
        <p14:creationId xmlns:p14="http://schemas.microsoft.com/office/powerpoint/2010/main" val="1137873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批注允许您在</a:t>
            </a:r>
            <a:r>
              <a:rPr lang="en-US" altLang="zh-CN" dirty="0" smtClean="0"/>
              <a:t>Ovid</a:t>
            </a:r>
            <a:r>
              <a:rPr lang="zh-CN" altLang="en-US" dirty="0" smtClean="0"/>
              <a:t>平台上直接在线对感兴趣的内容添加自己的评述信息。目前，您在期刊、多媒体、图书浏览页面、检索结果页面、</a:t>
            </a:r>
            <a:r>
              <a:rPr lang="en-US" altLang="zh-CN" dirty="0" smtClean="0"/>
              <a:t>Ovid</a:t>
            </a:r>
            <a:r>
              <a:rPr lang="en-US" altLang="zh-CN" baseline="0" dirty="0" smtClean="0"/>
              <a:t> Full Text</a:t>
            </a:r>
            <a:r>
              <a:rPr lang="zh-CN" altLang="en-US" baseline="0" dirty="0" smtClean="0"/>
              <a:t>页面等都可以发现批注功能键。有需要时，点击功能键</a:t>
            </a:r>
            <a:r>
              <a:rPr lang="en-US" altLang="zh-CN" baseline="0" dirty="0" smtClean="0"/>
              <a:t>,</a:t>
            </a:r>
            <a:r>
              <a:rPr lang="zh-CN" altLang="en-US" baseline="0" dirty="0" smtClean="0"/>
              <a:t>系统弹出批注窗口，输入信息，保存即可。</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100</a:t>
            </a:fld>
            <a:endParaRPr lang="en-US" dirty="0"/>
          </a:p>
        </p:txBody>
      </p:sp>
    </p:spTree>
    <p:extLst>
      <p:ext uri="{BB962C8B-B14F-4D97-AF65-F5344CB8AC3E}">
        <p14:creationId xmlns:p14="http://schemas.microsoft.com/office/powerpoint/2010/main" val="3022964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smtClean="0"/>
              <a:t>7/10/2012</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F0559E-A9A8-48D4-9573-DA2D9531ADC2}" type="slidenum">
              <a:rPr lang="en-GB" smtClean="0"/>
              <a:pPr/>
              <a:t>101</a:t>
            </a:fld>
            <a:endParaRPr lang="en-GB"/>
          </a:p>
        </p:txBody>
      </p:sp>
    </p:spTree>
    <p:extLst>
      <p:ext uri="{BB962C8B-B14F-4D97-AF65-F5344CB8AC3E}">
        <p14:creationId xmlns:p14="http://schemas.microsoft.com/office/powerpoint/2010/main" val="5972697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smtClean="0"/>
              <a:t>7/10/2012</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F0559E-A9A8-48D4-9573-DA2D9531ADC2}" type="slidenum">
              <a:rPr lang="en-GB" smtClean="0"/>
              <a:pPr/>
              <a:t>102</a:t>
            </a:fld>
            <a:endParaRPr lang="en-GB"/>
          </a:p>
        </p:txBody>
      </p:sp>
    </p:spTree>
    <p:extLst>
      <p:ext uri="{BB962C8B-B14F-4D97-AF65-F5344CB8AC3E}">
        <p14:creationId xmlns:p14="http://schemas.microsoft.com/office/powerpoint/2010/main" val="1312071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smtClean="0"/>
              <a:t>7/10/2012</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F0559E-A9A8-48D4-9573-DA2D9531ADC2}" type="slidenum">
              <a:rPr lang="en-GB" smtClean="0"/>
              <a:pPr/>
              <a:t>103</a:t>
            </a:fld>
            <a:endParaRPr lang="en-GB"/>
          </a:p>
        </p:txBody>
      </p:sp>
    </p:spTree>
    <p:extLst>
      <p:ext uri="{BB962C8B-B14F-4D97-AF65-F5344CB8AC3E}">
        <p14:creationId xmlns:p14="http://schemas.microsoft.com/office/powerpoint/2010/main" val="702694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zh-CN"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030" eaLnBrk="0" hangingPunct="0">
              <a:spcBef>
                <a:spcPct val="30000"/>
              </a:spcBef>
              <a:defRPr sz="1100">
                <a:solidFill>
                  <a:schemeClr val="tx1"/>
                </a:solidFill>
                <a:latin typeface="Times New Roman" pitchFamily="18" charset="0"/>
              </a:defRPr>
            </a:lvl1pPr>
            <a:lvl2pPr marL="698893" indent="-268805" defTabSz="893030" eaLnBrk="0" hangingPunct="0">
              <a:spcBef>
                <a:spcPct val="30000"/>
              </a:spcBef>
              <a:defRPr sz="1100">
                <a:solidFill>
                  <a:schemeClr val="tx1"/>
                </a:solidFill>
                <a:latin typeface="Times New Roman" pitchFamily="18" charset="0"/>
              </a:defRPr>
            </a:lvl2pPr>
            <a:lvl3pPr marL="1075220" indent="-215044" defTabSz="893030" eaLnBrk="0" hangingPunct="0">
              <a:spcBef>
                <a:spcPct val="30000"/>
              </a:spcBef>
              <a:defRPr sz="1100">
                <a:solidFill>
                  <a:schemeClr val="tx1"/>
                </a:solidFill>
                <a:latin typeface="Times New Roman" pitchFamily="18" charset="0"/>
              </a:defRPr>
            </a:lvl3pPr>
            <a:lvl4pPr marL="1505308" indent="-215044" defTabSz="893030" eaLnBrk="0" hangingPunct="0">
              <a:spcBef>
                <a:spcPct val="30000"/>
              </a:spcBef>
              <a:defRPr sz="1100">
                <a:solidFill>
                  <a:schemeClr val="tx1"/>
                </a:solidFill>
                <a:latin typeface="Times New Roman" pitchFamily="18" charset="0"/>
              </a:defRPr>
            </a:lvl4pPr>
            <a:lvl5pPr marL="1935396" indent="-215044" defTabSz="893030" eaLnBrk="0" hangingPunct="0">
              <a:spcBef>
                <a:spcPct val="30000"/>
              </a:spcBef>
              <a:defRPr sz="1100">
                <a:solidFill>
                  <a:schemeClr val="tx1"/>
                </a:solidFill>
                <a:latin typeface="Times New Roman" pitchFamily="18" charset="0"/>
              </a:defRPr>
            </a:lvl5pPr>
            <a:lvl6pPr marL="2365484" indent="-215044" defTabSz="893030" eaLnBrk="0" fontAlgn="base" hangingPunct="0">
              <a:spcBef>
                <a:spcPct val="30000"/>
              </a:spcBef>
              <a:spcAft>
                <a:spcPct val="0"/>
              </a:spcAft>
              <a:defRPr sz="1100">
                <a:solidFill>
                  <a:schemeClr val="tx1"/>
                </a:solidFill>
                <a:latin typeface="Times New Roman" pitchFamily="18" charset="0"/>
              </a:defRPr>
            </a:lvl6pPr>
            <a:lvl7pPr marL="2795572" indent="-215044" defTabSz="893030" eaLnBrk="0" fontAlgn="base" hangingPunct="0">
              <a:spcBef>
                <a:spcPct val="30000"/>
              </a:spcBef>
              <a:spcAft>
                <a:spcPct val="0"/>
              </a:spcAft>
              <a:defRPr sz="1100">
                <a:solidFill>
                  <a:schemeClr val="tx1"/>
                </a:solidFill>
                <a:latin typeface="Times New Roman" pitchFamily="18" charset="0"/>
              </a:defRPr>
            </a:lvl7pPr>
            <a:lvl8pPr marL="3225660" indent="-215044" defTabSz="893030" eaLnBrk="0" fontAlgn="base" hangingPunct="0">
              <a:spcBef>
                <a:spcPct val="30000"/>
              </a:spcBef>
              <a:spcAft>
                <a:spcPct val="0"/>
              </a:spcAft>
              <a:defRPr sz="1100">
                <a:solidFill>
                  <a:schemeClr val="tx1"/>
                </a:solidFill>
                <a:latin typeface="Times New Roman" pitchFamily="18" charset="0"/>
              </a:defRPr>
            </a:lvl8pPr>
            <a:lvl9pPr marL="3655748" indent="-215044" defTabSz="893030"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3E699755-775F-4707-903B-0B5F050B1753}" type="slidenum">
              <a:rPr lang="de-DE" altLang="zh-CN"/>
              <a:pPr eaLnBrk="1" hangingPunct="1">
                <a:spcBef>
                  <a:spcPct val="0"/>
                </a:spcBef>
              </a:pPr>
              <a:t>14</a:t>
            </a:fld>
            <a:endParaRPr lang="de-DE" altLang="zh-CN"/>
          </a:p>
        </p:txBody>
      </p:sp>
    </p:spTree>
    <p:extLst>
      <p:ext uri="{BB962C8B-B14F-4D97-AF65-F5344CB8AC3E}">
        <p14:creationId xmlns:p14="http://schemas.microsoft.com/office/powerpoint/2010/main" val="29344355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smtClean="0"/>
              <a:t>7/10/2012</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F0559E-A9A8-48D4-9573-DA2D9531ADC2}" type="slidenum">
              <a:rPr lang="en-GB" smtClean="0"/>
              <a:pPr/>
              <a:t>104</a:t>
            </a:fld>
            <a:endParaRPr lang="en-GB"/>
          </a:p>
        </p:txBody>
      </p:sp>
    </p:spTree>
    <p:extLst>
      <p:ext uri="{BB962C8B-B14F-4D97-AF65-F5344CB8AC3E}">
        <p14:creationId xmlns:p14="http://schemas.microsoft.com/office/powerpoint/2010/main" val="13041758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spcBef>
                <a:spcPts val="1600"/>
              </a:spcBef>
              <a:defRPr sz="1600">
                <a:solidFill>
                  <a:schemeClr val="tx1"/>
                </a:solidFill>
                <a:latin typeface="Trebuchet MS" pitchFamily="34" charset="0"/>
              </a:defRPr>
            </a:lvl1pPr>
            <a:lvl2pPr marL="742950" indent="-285750" defTabSz="942975" eaLnBrk="0" hangingPunct="0">
              <a:spcBef>
                <a:spcPts val="1600"/>
              </a:spcBef>
              <a:defRPr sz="1600">
                <a:solidFill>
                  <a:schemeClr val="tx1"/>
                </a:solidFill>
                <a:latin typeface="Trebuchet MS" pitchFamily="34" charset="0"/>
              </a:defRPr>
            </a:lvl2pPr>
            <a:lvl3pPr marL="1143000" indent="-228600" defTabSz="942975" eaLnBrk="0" hangingPunct="0">
              <a:spcBef>
                <a:spcPts val="1600"/>
              </a:spcBef>
              <a:defRPr sz="1600">
                <a:solidFill>
                  <a:schemeClr val="tx1"/>
                </a:solidFill>
                <a:latin typeface="Trebuchet MS" pitchFamily="34" charset="0"/>
              </a:defRPr>
            </a:lvl3pPr>
            <a:lvl4pPr marL="1600200" indent="-228600" defTabSz="942975" eaLnBrk="0" hangingPunct="0">
              <a:spcBef>
                <a:spcPts val="1600"/>
              </a:spcBef>
              <a:defRPr sz="1600">
                <a:solidFill>
                  <a:schemeClr val="tx1"/>
                </a:solidFill>
                <a:latin typeface="Trebuchet MS" pitchFamily="34" charset="0"/>
              </a:defRPr>
            </a:lvl4pPr>
            <a:lvl5pPr marL="2057400" indent="-228600" defTabSz="942975" eaLnBrk="0" hangingPunct="0">
              <a:spcBef>
                <a:spcPts val="1600"/>
              </a:spcBef>
              <a:defRPr sz="1600">
                <a:solidFill>
                  <a:schemeClr val="tx1"/>
                </a:solidFill>
                <a:latin typeface="Trebuchet MS" pitchFamily="34" charset="0"/>
              </a:defRPr>
            </a:lvl5pPr>
            <a:lvl6pPr marL="2514600" indent="-228600" defTabSz="942975" eaLnBrk="0" fontAlgn="base" hangingPunct="0">
              <a:spcBef>
                <a:spcPts val="1600"/>
              </a:spcBef>
              <a:spcAft>
                <a:spcPct val="0"/>
              </a:spcAft>
              <a:defRPr sz="1600">
                <a:solidFill>
                  <a:schemeClr val="tx1"/>
                </a:solidFill>
                <a:latin typeface="Trebuchet MS" pitchFamily="34" charset="0"/>
              </a:defRPr>
            </a:lvl6pPr>
            <a:lvl7pPr marL="2971800" indent="-228600" defTabSz="942975" eaLnBrk="0" fontAlgn="base" hangingPunct="0">
              <a:spcBef>
                <a:spcPts val="1600"/>
              </a:spcBef>
              <a:spcAft>
                <a:spcPct val="0"/>
              </a:spcAft>
              <a:defRPr sz="1600">
                <a:solidFill>
                  <a:schemeClr val="tx1"/>
                </a:solidFill>
                <a:latin typeface="Trebuchet MS" pitchFamily="34" charset="0"/>
              </a:defRPr>
            </a:lvl7pPr>
            <a:lvl8pPr marL="3429000" indent="-228600" defTabSz="942975" eaLnBrk="0" fontAlgn="base" hangingPunct="0">
              <a:spcBef>
                <a:spcPts val="1600"/>
              </a:spcBef>
              <a:spcAft>
                <a:spcPct val="0"/>
              </a:spcAft>
              <a:defRPr sz="1600">
                <a:solidFill>
                  <a:schemeClr val="tx1"/>
                </a:solidFill>
                <a:latin typeface="Trebuchet MS" pitchFamily="34" charset="0"/>
              </a:defRPr>
            </a:lvl8pPr>
            <a:lvl9pPr marL="3886200" indent="-228600" defTabSz="942975"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5F3F448E-A463-4513-A528-602F1188B8FE}" type="slidenum">
              <a:rPr lang="en-US" altLang="zh-CN" sz="1200">
                <a:latin typeface="Arial" pitchFamily="34" charset="0"/>
                <a:ea typeface="MS PGothic" pitchFamily="34" charset="-128"/>
              </a:rPr>
              <a:pPr eaLnBrk="1" hangingPunct="1">
                <a:spcBef>
                  <a:spcPct val="0"/>
                </a:spcBef>
              </a:pPr>
              <a:t>105</a:t>
            </a:fld>
            <a:endParaRPr lang="en-US" altLang="zh-CN" sz="1200">
              <a:latin typeface="Arial" pitchFamily="34" charset="0"/>
              <a:ea typeface="MS PGothic" pitchFamily="34" charset="-128"/>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dirty="0" smtClean="0">
                <a:ea typeface="MS PGothic" pitchFamily="34" charset="-128"/>
              </a:rPr>
              <a:t>本次教程主要介绍我的工作区的各项功能，如您需要更多详细内容，可以给我们发送电子邮件，或者访问</a:t>
            </a:r>
            <a:r>
              <a:rPr lang="en-US" altLang="zh-CN" dirty="0" smtClean="0">
                <a:ea typeface="MS PGothic" pitchFamily="34" charset="-128"/>
              </a:rPr>
              <a:t>Ovid</a:t>
            </a:r>
            <a:r>
              <a:rPr lang="zh-CN" altLang="en-US" dirty="0" smtClean="0">
                <a:ea typeface="MS PGothic" pitchFamily="34" charset="-128"/>
              </a:rPr>
              <a:t>帮助资源中心，查看其他帮助信息或教程演示。感谢您对我们的支持！</a:t>
            </a:r>
            <a:endParaRPr lang="zh-CN" altLang="zh-CN" dirty="0" smtClean="0">
              <a:ea typeface="MS PGothic" pitchFamily="34" charset="-128"/>
            </a:endParaRPr>
          </a:p>
          <a:p>
            <a:pPr eaLnBrk="1" hangingPunct="1"/>
            <a:endParaRPr lang="zh-CN" altLang="zh-CN" dirty="0" smtClean="0">
              <a:ea typeface="MS PGothic" pitchFamily="34" charset="-128"/>
            </a:endParaRPr>
          </a:p>
        </p:txBody>
      </p:sp>
    </p:spTree>
    <p:extLst>
      <p:ext uri="{BB962C8B-B14F-4D97-AF65-F5344CB8AC3E}">
        <p14:creationId xmlns:p14="http://schemas.microsoft.com/office/powerpoint/2010/main" val="36166748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53818-767B-43AD-A4F4-215EEE5CCC51}" type="slidenum">
              <a:rPr lang="en-US" smtClean="0"/>
              <a:pPr>
                <a:defRPr/>
              </a:pPr>
              <a:t>107</a:t>
            </a:fld>
            <a:endParaRPr lang="en-US" dirty="0"/>
          </a:p>
        </p:txBody>
      </p:sp>
    </p:spTree>
    <p:extLst>
      <p:ext uri="{BB962C8B-B14F-4D97-AF65-F5344CB8AC3E}">
        <p14:creationId xmlns:p14="http://schemas.microsoft.com/office/powerpoint/2010/main" val="3043920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9CE70742-D1AB-4EDE-81AC-C92029D2627A}" type="slidenum">
              <a:rPr lang="en-US" altLang="zh-CN" sz="1200">
                <a:latin typeface="Calibri" pitchFamily="34" charset="0"/>
              </a:rPr>
              <a:pPr eaLnBrk="1" hangingPunct="1">
                <a:spcBef>
                  <a:spcPct val="0"/>
                </a:spcBef>
              </a:pPr>
              <a:t>18</a:t>
            </a:fld>
            <a:endParaRPr lang="en-US" altLang="zh-CN" sz="1200">
              <a:latin typeface="Calibri" pitchFamily="34" charset="0"/>
            </a:endParaRPr>
          </a:p>
        </p:txBody>
      </p:sp>
    </p:spTree>
    <p:extLst>
      <p:ext uri="{BB962C8B-B14F-4D97-AF65-F5344CB8AC3E}">
        <p14:creationId xmlns:p14="http://schemas.microsoft.com/office/powerpoint/2010/main" val="236290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altLang="zh-CN"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ea typeface="ＭＳ Ｐゴシック" pitchFamily="34" charset="-128"/>
              </a:defRPr>
            </a:lvl1pPr>
            <a:lvl2pPr marL="757066" indent="-291179">
              <a:defRPr>
                <a:solidFill>
                  <a:schemeClr val="tx1"/>
                </a:solidFill>
                <a:latin typeface="Trebuchet MS" pitchFamily="34" charset="0"/>
                <a:ea typeface="ＭＳ Ｐゴシック" pitchFamily="34" charset="-128"/>
              </a:defRPr>
            </a:lvl2pPr>
            <a:lvl3pPr marL="1164717" indent="-232943">
              <a:defRPr>
                <a:solidFill>
                  <a:schemeClr val="tx1"/>
                </a:solidFill>
                <a:latin typeface="Trebuchet MS" pitchFamily="34" charset="0"/>
                <a:ea typeface="ＭＳ Ｐゴシック" pitchFamily="34" charset="-128"/>
              </a:defRPr>
            </a:lvl3pPr>
            <a:lvl4pPr marL="1630604" indent="-232943">
              <a:defRPr>
                <a:solidFill>
                  <a:schemeClr val="tx1"/>
                </a:solidFill>
                <a:latin typeface="Trebuchet MS" pitchFamily="34" charset="0"/>
                <a:ea typeface="ＭＳ Ｐゴシック" pitchFamily="34" charset="-128"/>
              </a:defRPr>
            </a:lvl4pPr>
            <a:lvl5pPr marL="2096491" indent="-232943">
              <a:defRPr>
                <a:solidFill>
                  <a:schemeClr val="tx1"/>
                </a:solidFill>
                <a:latin typeface="Trebuchet MS" pitchFamily="34" charset="0"/>
                <a:ea typeface="ＭＳ Ｐゴシック" pitchFamily="34" charset="-128"/>
              </a:defRPr>
            </a:lvl5pPr>
            <a:lvl6pPr marL="2562377" indent="-232943" fontAlgn="base">
              <a:spcBef>
                <a:spcPct val="0"/>
              </a:spcBef>
              <a:spcAft>
                <a:spcPct val="0"/>
              </a:spcAft>
              <a:defRPr>
                <a:solidFill>
                  <a:schemeClr val="tx1"/>
                </a:solidFill>
                <a:latin typeface="Trebuchet MS" pitchFamily="34" charset="0"/>
                <a:ea typeface="ＭＳ Ｐゴシック" pitchFamily="34" charset="-128"/>
              </a:defRPr>
            </a:lvl6pPr>
            <a:lvl7pPr marL="3028264" indent="-232943" fontAlgn="base">
              <a:spcBef>
                <a:spcPct val="0"/>
              </a:spcBef>
              <a:spcAft>
                <a:spcPct val="0"/>
              </a:spcAft>
              <a:defRPr>
                <a:solidFill>
                  <a:schemeClr val="tx1"/>
                </a:solidFill>
                <a:latin typeface="Trebuchet MS" pitchFamily="34" charset="0"/>
                <a:ea typeface="ＭＳ Ｐゴシック" pitchFamily="34" charset="-128"/>
              </a:defRPr>
            </a:lvl7pPr>
            <a:lvl8pPr marL="3494151" indent="-232943" fontAlgn="base">
              <a:spcBef>
                <a:spcPct val="0"/>
              </a:spcBef>
              <a:spcAft>
                <a:spcPct val="0"/>
              </a:spcAft>
              <a:defRPr>
                <a:solidFill>
                  <a:schemeClr val="tx1"/>
                </a:solidFill>
                <a:latin typeface="Trebuchet MS" pitchFamily="34" charset="0"/>
                <a:ea typeface="ＭＳ Ｐゴシック" pitchFamily="34" charset="-128"/>
              </a:defRPr>
            </a:lvl8pPr>
            <a:lvl9pPr marL="3960038" indent="-232943" fontAlgn="base">
              <a:spcBef>
                <a:spcPct val="0"/>
              </a:spcBef>
              <a:spcAft>
                <a:spcPct val="0"/>
              </a:spcAft>
              <a:defRPr>
                <a:solidFill>
                  <a:schemeClr val="tx1"/>
                </a:solidFill>
                <a:latin typeface="Trebuchet MS" pitchFamily="34" charset="0"/>
                <a:ea typeface="ＭＳ Ｐゴシック" pitchFamily="34" charset="-128"/>
              </a:defRPr>
            </a:lvl9pPr>
          </a:lstStyle>
          <a:p>
            <a:pPr fontAlgn="base">
              <a:spcBef>
                <a:spcPct val="0"/>
              </a:spcBef>
              <a:spcAft>
                <a:spcPct val="0"/>
              </a:spcAft>
            </a:pPr>
            <a:fld id="{266ED487-8441-4FD7-89DE-25D6567161C5}" type="slidenum">
              <a:rPr lang="en-AU" altLang="zh-CN">
                <a:latin typeface="Calibri" pitchFamily="34" charset="0"/>
              </a:rPr>
              <a:pPr fontAlgn="base">
                <a:spcBef>
                  <a:spcPct val="0"/>
                </a:spcBef>
                <a:spcAft>
                  <a:spcPct val="0"/>
                </a:spcAft>
              </a:pPr>
              <a:t>30</a:t>
            </a:fld>
            <a:endParaRPr lang="en-AU" altLang="zh-CN">
              <a:latin typeface="Calibri" pitchFamily="34" charset="0"/>
            </a:endParaRPr>
          </a:p>
        </p:txBody>
      </p:sp>
    </p:spTree>
    <p:extLst>
      <p:ext uri="{BB962C8B-B14F-4D97-AF65-F5344CB8AC3E}">
        <p14:creationId xmlns:p14="http://schemas.microsoft.com/office/powerpoint/2010/main" val="283958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6"/>
          <p:cNvSpPr>
            <a:spLocks noChangeArrowheads="1"/>
          </p:cNvSpPr>
          <p:nvPr/>
        </p:nvSpPr>
        <p:spPr bwMode="auto">
          <a:xfrm>
            <a:off x="0" y="6178550"/>
            <a:ext cx="9144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sp>
        <p:nvSpPr>
          <p:cNvPr id="4" name="Line 4"/>
          <p:cNvSpPr>
            <a:spLocks noChangeShapeType="1"/>
          </p:cNvSpPr>
          <p:nvPr/>
        </p:nvSpPr>
        <p:spPr bwMode="auto">
          <a:xfrm flipH="1">
            <a:off x="0" y="6172200"/>
            <a:ext cx="9144000" cy="0"/>
          </a:xfrm>
          <a:prstGeom prst="line">
            <a:avLst/>
          </a:prstGeom>
          <a:noFill/>
          <a:ln w="76200">
            <a:solidFill>
              <a:srgbClr val="0768A9"/>
            </a:solidFill>
            <a:round/>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sp>
        <p:nvSpPr>
          <p:cNvPr id="7" name="Title 1"/>
          <p:cNvSpPr txBox="1">
            <a:spLocks/>
          </p:cNvSpPr>
          <p:nvPr userDrawn="1"/>
        </p:nvSpPr>
        <p:spPr bwMode="auto">
          <a:xfrm>
            <a:off x="2819401" y="1828800"/>
            <a:ext cx="6096000" cy="933450"/>
          </a:xfrm>
          <a:prstGeom prst="rect">
            <a:avLst/>
          </a:prstGeom>
          <a:noFill/>
          <a:ln w="12700" cmpd="dbl">
            <a:noFill/>
            <a:round/>
            <a:headEnd/>
            <a:tailEnd/>
          </a:ln>
          <a:scene3d>
            <a:camera prst="orthographicFront"/>
            <a:lightRig rig="threePt" dir="t"/>
          </a:scene3d>
          <a:sp3d>
            <a:bevelT w="0" h="63500"/>
            <a:bevelB w="0" h="63500"/>
          </a:sp3d>
        </p:spPr>
        <p:txBody>
          <a:bodyPr lIns="182880" anchor="ctr"/>
          <a:lstStyle>
            <a:lvl1pPr marL="0" indent="0">
              <a:defRPr/>
            </a:lvl1pPr>
          </a:lstStyle>
          <a:p>
            <a:pPr eaLnBrk="0" hangingPunct="0">
              <a:defRPr/>
            </a:pPr>
            <a:endParaRPr lang="en-US" sz="3600" dirty="0" smtClean="0">
              <a:solidFill>
                <a:srgbClr val="000000"/>
              </a:solidFill>
              <a:latin typeface="Trebuchet MS"/>
              <a:ea typeface="ＭＳ Ｐゴシック"/>
            </a:endParaRPr>
          </a:p>
        </p:txBody>
      </p:sp>
      <p:pic>
        <p:nvPicPr>
          <p:cNvPr id="8" name="Picture 11" descr="WKH_LOGO_outlined_R_200x63.gif"/>
          <p:cNvPicPr>
            <a:picLocks noChangeAspect="1"/>
          </p:cNvPicPr>
          <p:nvPr userDrawn="1"/>
        </p:nvPicPr>
        <p:blipFill>
          <a:blip r:embed="rId2" cstate="print"/>
          <a:srcRect/>
          <a:stretch>
            <a:fillRect/>
          </a:stretch>
        </p:blipFill>
        <p:spPr bwMode="auto">
          <a:xfrm>
            <a:off x="152400" y="6324600"/>
            <a:ext cx="1990725" cy="461963"/>
          </a:xfrm>
          <a:prstGeom prst="rect">
            <a:avLst/>
          </a:prstGeom>
          <a:noFill/>
          <a:ln w="9525">
            <a:noFill/>
            <a:miter lim="800000"/>
            <a:headEnd/>
            <a:tailEnd/>
          </a:ln>
        </p:spPr>
      </p:pic>
      <p:pic>
        <p:nvPicPr>
          <p:cNvPr id="9" name="Picture 2"/>
          <p:cNvPicPr>
            <a:picLocks noChangeAspect="1" noChangeArrowheads="1"/>
          </p:cNvPicPr>
          <p:nvPr userDrawn="1"/>
        </p:nvPicPr>
        <p:blipFill>
          <a:blip r:embed="rId3" cstate="print"/>
          <a:srcRect/>
          <a:stretch>
            <a:fillRect/>
          </a:stretch>
        </p:blipFill>
        <p:spPr bwMode="auto">
          <a:xfrm>
            <a:off x="4876800" y="6400800"/>
            <a:ext cx="4238625" cy="250825"/>
          </a:xfrm>
          <a:prstGeom prst="rect">
            <a:avLst/>
          </a:prstGeom>
          <a:noFill/>
          <a:ln w="9525">
            <a:noFill/>
            <a:miter lim="800000"/>
            <a:headEnd/>
            <a:tailEnd/>
          </a:ln>
        </p:spPr>
      </p:pic>
      <p:pic>
        <p:nvPicPr>
          <p:cNvPr id="11" name="Picture 10" descr="wkh_ovidrn_logo.png"/>
          <p:cNvPicPr>
            <a:picLocks noChangeAspect="1"/>
          </p:cNvPicPr>
          <p:nvPr userDrawn="1"/>
        </p:nvPicPr>
        <p:blipFill>
          <a:blip r:embed="rId4" cstate="print"/>
          <a:stretch>
            <a:fillRect/>
          </a:stretch>
        </p:blipFill>
        <p:spPr>
          <a:xfrm>
            <a:off x="2342771" y="4951563"/>
            <a:ext cx="4178462" cy="661148"/>
          </a:xfrm>
          <a:prstGeom prst="rect">
            <a:avLst/>
          </a:prstGeom>
        </p:spPr>
      </p:pic>
      <p:pic>
        <p:nvPicPr>
          <p:cNvPr id="13" name="Picture 12" descr="WKH_OVID_CH_LOGO.png"/>
          <p:cNvPicPr>
            <a:picLocks noChangeAspect="1"/>
          </p:cNvPicPr>
          <p:nvPr userDrawn="1"/>
        </p:nvPicPr>
        <p:blipFill>
          <a:blip r:embed="rId5" cstate="print"/>
          <a:stretch>
            <a:fillRect/>
          </a:stretch>
        </p:blipFill>
        <p:spPr>
          <a:xfrm>
            <a:off x="4455428" y="2418338"/>
            <a:ext cx="4447032" cy="546352"/>
          </a:xfrm>
          <a:prstGeom prst="rect">
            <a:avLst/>
          </a:prstGeom>
        </p:spPr>
      </p:pic>
      <p:pic>
        <p:nvPicPr>
          <p:cNvPr id="14" name="Picture 13" descr="ovidmd.jpg"/>
          <p:cNvPicPr>
            <a:picLocks noChangeAspect="1"/>
          </p:cNvPicPr>
          <p:nvPr userDrawn="1"/>
        </p:nvPicPr>
        <p:blipFill>
          <a:blip r:embed="rId6" cstate="print"/>
          <a:stretch>
            <a:fillRect/>
          </a:stretch>
        </p:blipFill>
        <p:spPr>
          <a:xfrm>
            <a:off x="311989" y="2317451"/>
            <a:ext cx="3810000" cy="704850"/>
          </a:xfrm>
          <a:prstGeom prst="rect">
            <a:avLst/>
          </a:prstGeom>
        </p:spPr>
      </p:pic>
      <p:pic>
        <p:nvPicPr>
          <p:cNvPr id="15" name="Picture 14" descr="wkh_ovidsp_logo.png"/>
          <p:cNvPicPr>
            <a:picLocks noChangeAspect="1"/>
          </p:cNvPicPr>
          <p:nvPr userDrawn="1"/>
        </p:nvPicPr>
        <p:blipFill>
          <a:blip r:embed="rId7" cstate="print"/>
          <a:stretch>
            <a:fillRect/>
          </a:stretch>
        </p:blipFill>
        <p:spPr>
          <a:xfrm>
            <a:off x="1855710" y="3692105"/>
            <a:ext cx="5070270" cy="8022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_brick &amp; window">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2"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9" name="Rectangle 5"/>
          <p:cNvSpPr>
            <a:spLocks/>
          </p:cNvSpPr>
          <p:nvPr/>
        </p:nvSpPr>
        <p:spPr bwMode="auto">
          <a:xfrm>
            <a:off x="1835696" y="836712"/>
            <a:ext cx="5179219" cy="2589609"/>
          </a:xfrm>
          <a:prstGeom prst="rect">
            <a:avLst/>
          </a:prstGeom>
          <a:solidFill>
            <a:srgbClr val="FFFFFF">
              <a:alpha val="90000"/>
            </a:srgbClr>
          </a:solidFill>
          <a:ln w="25400">
            <a:noFill/>
            <a:miter lim="800000"/>
            <a:headEnd/>
            <a:tailEnd/>
          </a:ln>
        </p:spPr>
        <p:txBody>
          <a:bodyPr lIns="0" tIns="0" rIns="0" bIns="0"/>
          <a:lstStyle/>
          <a:p>
            <a:pPr algn="ctr"/>
            <a:endParaRPr lang="en-US" b="0"/>
          </a:p>
        </p:txBody>
      </p:sp>
      <p:sp>
        <p:nvSpPr>
          <p:cNvPr id="10" name="Rectangle 6"/>
          <p:cNvSpPr>
            <a:spLocks/>
          </p:cNvSpPr>
          <p:nvPr/>
        </p:nvSpPr>
        <p:spPr bwMode="auto">
          <a:xfrm>
            <a:off x="4425305" y="3426321"/>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11" name="Line 7"/>
          <p:cNvSpPr>
            <a:spLocks noChangeShapeType="1"/>
          </p:cNvSpPr>
          <p:nvPr/>
        </p:nvSpPr>
        <p:spPr bwMode="auto">
          <a:xfrm flipH="1">
            <a:off x="4416375" y="960612"/>
            <a:ext cx="0" cy="2367483"/>
          </a:xfrm>
          <a:prstGeom prst="line">
            <a:avLst/>
          </a:prstGeom>
          <a:noFill/>
          <a:ln w="12700">
            <a:solidFill>
              <a:schemeClr val="accent1">
                <a:alpha val="50000"/>
              </a:schemeClr>
            </a:solidFill>
            <a:miter lim="800000"/>
            <a:headEnd/>
            <a:tailEnd/>
          </a:ln>
        </p:spPr>
        <p:txBody>
          <a:bodyPr lIns="0" tIns="0" rIns="0" bIns="0"/>
          <a:lstStyle/>
          <a:p>
            <a:endParaRPr lang="en-US"/>
          </a:p>
        </p:txBody>
      </p:sp>
      <p:sp>
        <p:nvSpPr>
          <p:cNvPr id="2" name="Titel 1"/>
          <p:cNvSpPr>
            <a:spLocks noGrp="1"/>
          </p:cNvSpPr>
          <p:nvPr>
            <p:ph type="ctrTitle"/>
          </p:nvPr>
        </p:nvSpPr>
        <p:spPr>
          <a:xfrm>
            <a:off x="4572000" y="980729"/>
            <a:ext cx="2304256" cy="1512167"/>
          </a:xfrm>
        </p:spPr>
        <p:txBody>
          <a:bodyPr lIns="0" tIns="0" rIns="0" bIns="0" anchor="t" anchorCtr="0">
            <a:noAutofit/>
          </a:bodyPr>
          <a:lstStyle>
            <a:lvl1pPr algn="l">
              <a:defRPr sz="3200" b="0"/>
            </a:lvl1pPr>
          </a:lstStyle>
          <a:p>
            <a:r>
              <a:rPr lang="en-US" smtClean="0"/>
              <a:t>Click to edit Master title style</a:t>
            </a:r>
            <a:endParaRPr lang="nl-NL" dirty="0"/>
          </a:p>
        </p:txBody>
      </p:sp>
      <p:sp>
        <p:nvSpPr>
          <p:cNvPr id="3" name="Ondertitel 2"/>
          <p:cNvSpPr>
            <a:spLocks noGrp="1"/>
          </p:cNvSpPr>
          <p:nvPr>
            <p:ph type="subTitle" idx="1"/>
          </p:nvPr>
        </p:nvSpPr>
        <p:spPr>
          <a:xfrm>
            <a:off x="4572000" y="3501008"/>
            <a:ext cx="2304256" cy="2376264"/>
          </a:xfrm>
        </p:spPr>
        <p:txBody>
          <a:bodyPr lIns="0" tIns="0" rIns="0" bIns="0">
            <a:noAutofit/>
          </a:bodyPr>
          <a:lstStyle>
            <a:lvl1pPr marL="0" indent="0" algn="l">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jdelijke aanduiding voor datum 6"/>
          <p:cNvSpPr>
            <a:spLocks noGrp="1"/>
          </p:cNvSpPr>
          <p:nvPr>
            <p:ph type="dt" sz="half" idx="2"/>
          </p:nvPr>
        </p:nvSpPr>
        <p:spPr>
          <a:xfrm>
            <a:off x="4572000" y="2987174"/>
            <a:ext cx="2304000" cy="365125"/>
          </a:xfrm>
          <a:prstGeom prst="rect">
            <a:avLst/>
          </a:prstGeom>
        </p:spPr>
        <p:txBody>
          <a:bodyPr vert="horz" lIns="0" tIns="0" rIns="0" bIns="0" rtlCol="0" anchor="ctr"/>
          <a:lstStyle>
            <a:lvl1pPr algn="l">
              <a:defRPr sz="1200">
                <a:solidFill>
                  <a:schemeClr val="tx1">
                    <a:tint val="75000"/>
                  </a:schemeClr>
                </a:solidFill>
              </a:defRPr>
            </a:lvl1pPr>
          </a:lstStyle>
          <a:p>
            <a:r>
              <a:rPr lang="nl-NL" smtClean="0"/>
              <a:t>Date</a:t>
            </a:r>
            <a:endParaRPr lang="en-GB" dirty="0"/>
          </a:p>
        </p:txBody>
      </p:sp>
      <p:sp>
        <p:nvSpPr>
          <p:cNvPr id="14" name="Tijdelijke aanduiding voor datum 6"/>
          <p:cNvSpPr txBox="1">
            <a:spLocks/>
          </p:cNvSpPr>
          <p:nvPr userDrawn="1"/>
        </p:nvSpPr>
        <p:spPr>
          <a:xfrm>
            <a:off x="1979712" y="2564904"/>
            <a:ext cx="2304000" cy="365125"/>
          </a:xfrm>
          <a:prstGeom prst="rect">
            <a:avLst/>
          </a:prstGeom>
        </p:spPr>
        <p:txBody>
          <a:bodyPr vert="horz" lIns="0" tIns="0" rIns="0" bIns="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chemeClr val="accent1"/>
              </a:solidFill>
              <a:effectLst/>
              <a:uLnTx/>
              <a:uFillTx/>
              <a:latin typeface="+mn-lt"/>
              <a:ea typeface="+mn-ea"/>
              <a:cs typeface="+mn-cs"/>
            </a:endParaRPr>
          </a:p>
        </p:txBody>
      </p:sp>
      <p:sp>
        <p:nvSpPr>
          <p:cNvPr id="23" name="Text Placeholder 22"/>
          <p:cNvSpPr>
            <a:spLocks noGrp="1"/>
          </p:cNvSpPr>
          <p:nvPr>
            <p:ph type="body" sz="quarter" idx="10" hasCustomPrompt="1"/>
          </p:nvPr>
        </p:nvSpPr>
        <p:spPr>
          <a:xfrm>
            <a:off x="4572000" y="2564905"/>
            <a:ext cx="2304256" cy="396044"/>
          </a:xfrm>
        </p:spPr>
        <p:txBody>
          <a:bodyPr bIns="0" anchor="ctr" anchorCtr="0"/>
          <a:lstStyle>
            <a:lvl1pPr marL="0" indent="0">
              <a:buFontTx/>
              <a:buNone/>
              <a:defRPr sz="1200" b="1">
                <a:solidFill>
                  <a:schemeClr val="accent1"/>
                </a:solidFill>
              </a:defRPr>
            </a:lvl1pPr>
            <a:lvl2pPr marL="0" indent="0">
              <a:buFontTx/>
              <a:buNone/>
              <a:defRPr sz="1200" b="1">
                <a:solidFill>
                  <a:schemeClr val="accent1"/>
                </a:solidFill>
              </a:defRPr>
            </a:lvl2pPr>
            <a:lvl3pPr marL="0" indent="0">
              <a:buFontTx/>
              <a:buNone/>
              <a:defRPr sz="1200" b="1">
                <a:solidFill>
                  <a:schemeClr val="accent1"/>
                </a:solidFill>
              </a:defRPr>
            </a:lvl3pPr>
            <a:lvl4pPr marL="0" indent="0">
              <a:buFontTx/>
              <a:buNone/>
              <a:defRPr sz="1200" b="1">
                <a:solidFill>
                  <a:schemeClr val="accent1"/>
                </a:solidFill>
              </a:defRPr>
            </a:lvl4pPr>
            <a:lvl5pPr marL="0" indent="0">
              <a:buFontTx/>
              <a:buNone/>
              <a:defRPr sz="1200" b="1">
                <a:solidFill>
                  <a:schemeClr val="accent1"/>
                </a:solidFill>
              </a:defRPr>
            </a:lvl5pPr>
          </a:lstStyle>
          <a:p>
            <a:pPr lvl="0"/>
            <a:r>
              <a:rPr lang="en-US" smtClean="0"/>
              <a:t>Presenter</a:t>
            </a:r>
            <a:endParaRPr lang="en-US"/>
          </a:p>
        </p:txBody>
      </p:sp>
      <p:pic>
        <p:nvPicPr>
          <p:cNvPr id="17" name="Picture 16" descr="WKH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5866" y="2929464"/>
            <a:ext cx="1752600" cy="427251"/>
          </a:xfrm>
          <a:prstGeom prst="rect">
            <a:avLst/>
          </a:prstGeom>
        </p:spPr>
      </p:pic>
    </p:spTree>
    <p:extLst>
      <p:ext uri="{BB962C8B-B14F-4D97-AF65-F5344CB8AC3E}">
        <p14:creationId xmlns:p14="http://schemas.microsoft.com/office/powerpoint/2010/main" val="22560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8" name="Rectangle 7"/>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8"/>
          <p:cNvSpPr>
            <a:spLocks noGrp="1"/>
          </p:cNvSpPr>
          <p:nvPr>
            <p:ph type="body" sz="quarter" idx="11"/>
          </p:nvPr>
        </p:nvSpPr>
        <p:spPr>
          <a:xfrm>
            <a:off x="467544" y="224644"/>
            <a:ext cx="8208000" cy="504056"/>
          </a:xfrm>
        </p:spPr>
        <p:txBody>
          <a:bodyPr lIns="0" tIns="0" rIns="0" bIns="0">
            <a:noAutofit/>
          </a:bodyPr>
          <a:lstStyle>
            <a:lvl1pPr marL="0" indent="0">
              <a:buNone/>
              <a:defRPr sz="2800" b="1">
                <a:solidFill>
                  <a:schemeClr val="accent1"/>
                </a:solidFill>
              </a:defRPr>
            </a:lvl1pPr>
          </a:lstStyle>
          <a:p>
            <a:pPr lvl="0"/>
            <a:r>
              <a:rPr lang="en-US" smtClean="0"/>
              <a:t>Click to edit Master text styles</a:t>
            </a:r>
          </a:p>
        </p:txBody>
      </p:sp>
      <p:sp>
        <p:nvSpPr>
          <p:cNvPr id="11" name="Tijdelijke aanduiding voor tekst 10"/>
          <p:cNvSpPr>
            <a:spLocks noGrp="1"/>
          </p:cNvSpPr>
          <p:nvPr>
            <p:ph type="body" sz="quarter" idx="12"/>
          </p:nvPr>
        </p:nvSpPr>
        <p:spPr>
          <a:xfrm>
            <a:off x="467544" y="1412776"/>
            <a:ext cx="8208000" cy="4779220"/>
          </a:xfrm>
        </p:spPr>
        <p:txBody>
          <a:bodyPr lIns="0" tIns="0" rIns="0" bIns="0" anchor="t" anchorCtr="0">
            <a:noAutofit/>
          </a:bodyPr>
          <a:lstStyle>
            <a:lvl1pPr marL="0" indent="0" algn="l">
              <a:buSzPct val="90000"/>
              <a:buFontTx/>
              <a:buNone/>
              <a:defRPr sz="1800" b="0" i="1">
                <a:solidFill>
                  <a:srgbClr val="757575"/>
                </a:solidFill>
              </a:defRPr>
            </a:lvl1pPr>
            <a:lvl2pPr>
              <a:buFontTx/>
              <a:buNone/>
              <a:defRPr sz="2000"/>
            </a:lvl2pPr>
            <a:lvl3pPr>
              <a:buFontTx/>
              <a:buNone/>
              <a:defRPr sz="2000"/>
            </a:lvl3pPr>
            <a:lvl4pPr>
              <a:buFontTx/>
              <a:buNone/>
              <a:defRPr sz="2000"/>
            </a:lvl4pPr>
            <a:lvl5pPr>
              <a:buFontTx/>
              <a:buNone/>
              <a:defRPr sz="2000"/>
            </a:lvl5pPr>
          </a:lstStyle>
          <a:p>
            <a:pPr lvl="0"/>
            <a:r>
              <a:rPr lang="en-US" smtClean="0"/>
              <a:t>Click to edit Master text styles</a:t>
            </a:r>
          </a:p>
        </p:txBody>
      </p:sp>
      <p:sp>
        <p:nvSpPr>
          <p:cNvPr id="25" name="Date Placeholder 2"/>
          <p:cNvSpPr>
            <a:spLocks noGrp="1"/>
          </p:cNvSpPr>
          <p:nvPr>
            <p:ph type="dt" sz="half" idx="13"/>
          </p:nvPr>
        </p:nvSpPr>
        <p:spPr>
          <a:xfrm>
            <a:off x="6768244" y="6526800"/>
            <a:ext cx="1404156" cy="365125"/>
          </a:xfrm>
          <a:prstGeom prst="rect">
            <a:avLst/>
          </a:prstGeom>
        </p:spPr>
        <p:txBody>
          <a:bodyPr/>
          <a:lstStyle/>
          <a:p>
            <a:r>
              <a:rPr lang="nl-NL" smtClean="0"/>
              <a:t>Date</a:t>
            </a:r>
            <a:endParaRPr lang="en-US"/>
          </a:p>
        </p:txBody>
      </p:sp>
      <p:sp>
        <p:nvSpPr>
          <p:cNvPr id="26" name="Footer Placeholder 3"/>
          <p:cNvSpPr>
            <a:spLocks noGrp="1"/>
          </p:cNvSpPr>
          <p:nvPr>
            <p:ph type="ftr" sz="quarter" idx="14"/>
          </p:nvPr>
        </p:nvSpPr>
        <p:spPr>
          <a:xfrm>
            <a:off x="2843808" y="6526800"/>
            <a:ext cx="3888432" cy="365125"/>
          </a:xfrm>
          <a:prstGeom prst="rect">
            <a:avLst/>
          </a:prstGeom>
        </p:spPr>
        <p:txBody>
          <a:bodyPr/>
          <a:lstStyle/>
          <a:p>
            <a:r>
              <a:rPr lang="en-US" smtClean="0"/>
              <a:t>Presentation</a:t>
            </a:r>
            <a:endParaRPr lang="en-US"/>
          </a:p>
        </p:txBody>
      </p:sp>
      <p:sp>
        <p:nvSpPr>
          <p:cNvPr id="27" name="Slide Number Placeholder 4"/>
          <p:cNvSpPr>
            <a:spLocks noGrp="1"/>
          </p:cNvSpPr>
          <p:nvPr>
            <p:ph type="sldNum" sz="quarter" idx="15"/>
          </p:nvPr>
        </p:nvSpPr>
        <p:spPr>
          <a:xfrm>
            <a:off x="8199040" y="6526800"/>
            <a:ext cx="549424" cy="365125"/>
          </a:xfrm>
          <a:prstGeom prst="rect">
            <a:avLst/>
          </a:prstGeom>
        </p:spPr>
        <p:txBody>
          <a:bodyPr/>
          <a:lstStyle/>
          <a:p>
            <a:fld id="{32BBD926-AB7A-4FD9-B807-4F82AF62F6B9}" type="slidenum">
              <a:rPr lang="en-US" smtClean="0"/>
              <a:pPr/>
              <a:t>‹#›</a:t>
            </a:fld>
            <a:endParaRPr lang="en-US"/>
          </a:p>
        </p:txBody>
      </p:sp>
      <p:sp>
        <p:nvSpPr>
          <p:cNvPr id="15" name="Text Placeholder 14"/>
          <p:cNvSpPr>
            <a:spLocks noGrp="1"/>
          </p:cNvSpPr>
          <p:nvPr>
            <p:ph type="body" sz="quarter" idx="17"/>
          </p:nvPr>
        </p:nvSpPr>
        <p:spPr>
          <a:xfrm>
            <a:off x="467088"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7922" y="6490985"/>
            <a:ext cx="1846329" cy="320030"/>
          </a:xfrm>
          <a:prstGeom prst="rect">
            <a:avLst/>
          </a:prstGeom>
        </p:spPr>
      </p:pic>
    </p:spTree>
    <p:extLst>
      <p:ext uri="{BB962C8B-B14F-4D97-AF65-F5344CB8AC3E}">
        <p14:creationId xmlns:p14="http://schemas.microsoft.com/office/powerpoint/2010/main" val="215441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Title 1"/>
          <p:cNvSpPr>
            <a:spLocks noGrp="1"/>
          </p:cNvSpPr>
          <p:nvPr>
            <p:ph type="title"/>
          </p:nvPr>
        </p:nvSpPr>
        <p:spPr>
          <a:xfrm>
            <a:off x="912813" y="547688"/>
            <a:ext cx="7953375" cy="519112"/>
          </a:xfrm>
        </p:spPr>
        <p:txBody>
          <a:bodyPr/>
          <a:lstStyle/>
          <a:p>
            <a:r>
              <a:rPr lang="zh-CN" altLang="en-US" smtClean="0"/>
              <a:t>单击此处编辑母版标题样式</a:t>
            </a:r>
            <a:endParaRPr lang="en-US"/>
          </a:p>
        </p:txBody>
      </p:sp>
      <p:sp>
        <p:nvSpPr>
          <p:cNvPr id="3" name="Text Placeholder 2"/>
          <p:cNvSpPr>
            <a:spLocks noGrp="1"/>
          </p:cNvSpPr>
          <p:nvPr>
            <p:ph type="body" sz="half" idx="1"/>
          </p:nvPr>
        </p:nvSpPr>
        <p:spPr>
          <a:xfrm>
            <a:off x="912813" y="1371600"/>
            <a:ext cx="3900487" cy="4724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Content Placeholder 3"/>
          <p:cNvSpPr>
            <a:spLocks noGrp="1"/>
          </p:cNvSpPr>
          <p:nvPr>
            <p:ph sz="half" idx="2"/>
          </p:nvPr>
        </p:nvSpPr>
        <p:spPr>
          <a:xfrm>
            <a:off x="4965700" y="1371600"/>
            <a:ext cx="3900488" cy="4724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Rectangle 6"/>
          <p:cNvSpPr>
            <a:spLocks noGrp="1" noChangeArrowheads="1"/>
          </p:cNvSpPr>
          <p:nvPr>
            <p:ph type="sldNum" sz="quarter" idx="10"/>
          </p:nvPr>
        </p:nvSpPr>
        <p:spPr>
          <a:xfrm>
            <a:off x="6794500" y="6445250"/>
            <a:ext cx="2133600" cy="365125"/>
          </a:xfrm>
          <a:prstGeom prst="rect">
            <a:avLst/>
          </a:prstGeom>
        </p:spPr>
        <p:txBody>
          <a:bodyPr/>
          <a:lstStyle>
            <a:lvl1pPr>
              <a:defRPr smtClean="0"/>
            </a:lvl1pPr>
          </a:lstStyle>
          <a:p>
            <a:pPr>
              <a:defRPr/>
            </a:pPr>
            <a:fld id="{692EB797-FD68-4951-88DA-089F6B770133}" type="slidenum">
              <a:rPr lang="en-US" altLang="zh-CN"/>
              <a:pPr>
                <a:defRPr/>
              </a:pPr>
              <a:t>‹#›</a:t>
            </a:fld>
            <a:endParaRPr lang="en-US" altLang="zh-CN"/>
          </a:p>
        </p:txBody>
      </p:sp>
    </p:spTree>
    <p:extLst>
      <p:ext uri="{BB962C8B-B14F-4D97-AF65-F5344CB8AC3E}">
        <p14:creationId xmlns:p14="http://schemas.microsoft.com/office/powerpoint/2010/main" val="350535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ubtitle">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1"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7" name="Rectangle 6"/>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6"/>
          <p:cNvSpPr>
            <a:spLocks/>
          </p:cNvSpPr>
          <p:nvPr/>
        </p:nvSpPr>
        <p:spPr bwMode="auto">
          <a:xfrm>
            <a:off x="1835696" y="836712"/>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3" name="Ondertitel 2"/>
          <p:cNvSpPr>
            <a:spLocks noGrp="1"/>
          </p:cNvSpPr>
          <p:nvPr>
            <p:ph type="subTitle" idx="1"/>
          </p:nvPr>
        </p:nvSpPr>
        <p:spPr>
          <a:xfrm>
            <a:off x="2411760" y="1268760"/>
            <a:ext cx="4464495" cy="1656185"/>
          </a:xfrm>
        </p:spPr>
        <p:txBody>
          <a:bodyPr lIns="0" tIns="0" rIns="0" bIns="0" anchor="ctr" anchorCtr="0">
            <a:noAutofit/>
          </a:bodyPr>
          <a:lstStyle>
            <a:lvl1pPr marL="0" indent="0" algn="l">
              <a:buNone/>
              <a:defRPr sz="32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13" name="Date Placeholder 2"/>
          <p:cNvSpPr>
            <a:spLocks noGrp="1"/>
          </p:cNvSpPr>
          <p:nvPr>
            <p:ph type="dt" sz="half" idx="10"/>
          </p:nvPr>
        </p:nvSpPr>
        <p:spPr>
          <a:xfrm>
            <a:off x="6768244" y="6526800"/>
            <a:ext cx="1404156" cy="365125"/>
          </a:xfrm>
          <a:prstGeom prst="rect">
            <a:avLst/>
          </a:prstGeom>
        </p:spPr>
        <p:txBody>
          <a:bodyPr/>
          <a:lstStyle/>
          <a:p>
            <a:r>
              <a:rPr lang="nl-NL" smtClean="0"/>
              <a:t>Date</a:t>
            </a:r>
            <a:endParaRPr lang="en-US"/>
          </a:p>
        </p:txBody>
      </p:sp>
      <p:sp>
        <p:nvSpPr>
          <p:cNvPr id="14" name="Footer Placeholder 3"/>
          <p:cNvSpPr>
            <a:spLocks noGrp="1"/>
          </p:cNvSpPr>
          <p:nvPr>
            <p:ph type="ftr" sz="quarter" idx="11"/>
          </p:nvPr>
        </p:nvSpPr>
        <p:spPr>
          <a:xfrm>
            <a:off x="2843808" y="6526800"/>
            <a:ext cx="3888432" cy="365125"/>
          </a:xfrm>
          <a:prstGeom prst="rect">
            <a:avLst/>
          </a:prstGeom>
        </p:spPr>
        <p:txBody>
          <a:bodyPr/>
          <a:lstStyle/>
          <a:p>
            <a:r>
              <a:rPr lang="en-US" smtClean="0"/>
              <a:t>Presentation</a:t>
            </a:r>
            <a:endParaRPr lang="en-US"/>
          </a:p>
        </p:txBody>
      </p:sp>
      <p:sp>
        <p:nvSpPr>
          <p:cNvPr id="15" name="Slide Number Placeholder 4"/>
          <p:cNvSpPr>
            <a:spLocks noGrp="1"/>
          </p:cNvSpPr>
          <p:nvPr>
            <p:ph type="sldNum" sz="quarter" idx="12"/>
          </p:nvPr>
        </p:nvSpPr>
        <p:spPr>
          <a:xfrm>
            <a:off x="8199040" y="6526800"/>
            <a:ext cx="549424" cy="365125"/>
          </a:xfrm>
          <a:prstGeom prst="rect">
            <a:avLst/>
          </a:prstGeom>
        </p:spPr>
        <p:txBody>
          <a:bodyPr/>
          <a:lstStyle/>
          <a:p>
            <a:fld id="{32BBD926-AB7A-4FD9-B807-4F82AF62F6B9}" type="slidenum">
              <a:rPr lang="en-US" smtClean="0"/>
              <a:pPr/>
              <a:t>‹#›</a:t>
            </a:fld>
            <a:endParaRPr lang="en-US"/>
          </a:p>
        </p:txBody>
      </p:sp>
      <p:pic>
        <p:nvPicPr>
          <p:cNvPr id="16" name="Picture 15" descr="WKHLog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54579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brick &amp; window">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2"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9" name="Rectangle 5"/>
          <p:cNvSpPr>
            <a:spLocks/>
          </p:cNvSpPr>
          <p:nvPr/>
        </p:nvSpPr>
        <p:spPr bwMode="auto">
          <a:xfrm>
            <a:off x="1835696" y="836712"/>
            <a:ext cx="5179219" cy="2589609"/>
          </a:xfrm>
          <a:prstGeom prst="rect">
            <a:avLst/>
          </a:prstGeom>
          <a:solidFill>
            <a:srgbClr val="FFFFFF">
              <a:alpha val="90000"/>
            </a:srgbClr>
          </a:solidFill>
          <a:ln w="25400">
            <a:noFill/>
            <a:miter lim="800000"/>
            <a:headEnd/>
            <a:tailEnd/>
          </a:ln>
        </p:spPr>
        <p:txBody>
          <a:bodyPr lIns="0" tIns="0" rIns="0" bIns="0"/>
          <a:lstStyle/>
          <a:p>
            <a:pPr algn="ctr"/>
            <a:endParaRPr lang="en-US" b="0"/>
          </a:p>
        </p:txBody>
      </p:sp>
      <p:sp>
        <p:nvSpPr>
          <p:cNvPr id="10" name="Rectangle 6"/>
          <p:cNvSpPr>
            <a:spLocks/>
          </p:cNvSpPr>
          <p:nvPr/>
        </p:nvSpPr>
        <p:spPr bwMode="auto">
          <a:xfrm>
            <a:off x="4425305" y="3426321"/>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11" name="Line 7"/>
          <p:cNvSpPr>
            <a:spLocks noChangeShapeType="1"/>
          </p:cNvSpPr>
          <p:nvPr/>
        </p:nvSpPr>
        <p:spPr bwMode="auto">
          <a:xfrm flipH="1">
            <a:off x="4416375" y="960612"/>
            <a:ext cx="0" cy="2367483"/>
          </a:xfrm>
          <a:prstGeom prst="line">
            <a:avLst/>
          </a:prstGeom>
          <a:noFill/>
          <a:ln w="12700">
            <a:solidFill>
              <a:schemeClr val="accent1">
                <a:alpha val="50000"/>
              </a:schemeClr>
            </a:solidFill>
            <a:miter lim="800000"/>
            <a:headEnd/>
            <a:tailEnd/>
          </a:ln>
        </p:spPr>
        <p:txBody>
          <a:bodyPr lIns="0" tIns="0" rIns="0" bIns="0"/>
          <a:lstStyle/>
          <a:p>
            <a:endParaRPr lang="en-US"/>
          </a:p>
        </p:txBody>
      </p:sp>
      <p:sp>
        <p:nvSpPr>
          <p:cNvPr id="2" name="Titel 1"/>
          <p:cNvSpPr>
            <a:spLocks noGrp="1"/>
          </p:cNvSpPr>
          <p:nvPr>
            <p:ph type="ctrTitle"/>
          </p:nvPr>
        </p:nvSpPr>
        <p:spPr>
          <a:xfrm>
            <a:off x="4572000" y="980729"/>
            <a:ext cx="2304256" cy="1512167"/>
          </a:xfrm>
        </p:spPr>
        <p:txBody>
          <a:bodyPr lIns="0" tIns="0" rIns="0" bIns="0" anchor="t" anchorCtr="0">
            <a:noAutofit/>
          </a:bodyPr>
          <a:lstStyle>
            <a:lvl1pPr algn="l">
              <a:defRPr sz="3200" b="0"/>
            </a:lvl1pPr>
          </a:lstStyle>
          <a:p>
            <a:r>
              <a:rPr lang="en-US" smtClean="0"/>
              <a:t>Click to edit Master title style</a:t>
            </a:r>
            <a:endParaRPr lang="nl-NL" dirty="0"/>
          </a:p>
        </p:txBody>
      </p:sp>
      <p:sp>
        <p:nvSpPr>
          <p:cNvPr id="3" name="Ondertitel 2"/>
          <p:cNvSpPr>
            <a:spLocks noGrp="1"/>
          </p:cNvSpPr>
          <p:nvPr>
            <p:ph type="subTitle" idx="1"/>
          </p:nvPr>
        </p:nvSpPr>
        <p:spPr>
          <a:xfrm>
            <a:off x="4572000" y="3501008"/>
            <a:ext cx="2304256" cy="2376264"/>
          </a:xfrm>
        </p:spPr>
        <p:txBody>
          <a:bodyPr lIns="0" tIns="0" rIns="0" bIns="0">
            <a:noAutofit/>
          </a:bodyPr>
          <a:lstStyle>
            <a:lvl1pPr marL="0" indent="0" algn="l">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jdelijke aanduiding voor datum 6"/>
          <p:cNvSpPr>
            <a:spLocks noGrp="1"/>
          </p:cNvSpPr>
          <p:nvPr>
            <p:ph type="dt" sz="half" idx="2"/>
          </p:nvPr>
        </p:nvSpPr>
        <p:spPr>
          <a:xfrm>
            <a:off x="4572000" y="2987174"/>
            <a:ext cx="2304000" cy="365125"/>
          </a:xfrm>
          <a:prstGeom prst="rect">
            <a:avLst/>
          </a:prstGeom>
        </p:spPr>
        <p:txBody>
          <a:bodyPr vert="horz" lIns="0" tIns="0" rIns="0" bIns="0" rtlCol="0" anchor="ctr"/>
          <a:lstStyle>
            <a:lvl1pPr algn="l">
              <a:defRPr sz="1200">
                <a:solidFill>
                  <a:schemeClr val="tx1">
                    <a:tint val="75000"/>
                  </a:schemeClr>
                </a:solidFill>
              </a:defRPr>
            </a:lvl1pPr>
          </a:lstStyle>
          <a:p>
            <a:r>
              <a:rPr lang="nl-NL" smtClean="0"/>
              <a:t>Date</a:t>
            </a:r>
            <a:endParaRPr lang="en-GB" dirty="0"/>
          </a:p>
        </p:txBody>
      </p:sp>
      <p:sp>
        <p:nvSpPr>
          <p:cNvPr id="14" name="Tijdelijke aanduiding voor datum 6"/>
          <p:cNvSpPr txBox="1">
            <a:spLocks/>
          </p:cNvSpPr>
          <p:nvPr userDrawn="1"/>
        </p:nvSpPr>
        <p:spPr>
          <a:xfrm>
            <a:off x="1979712" y="2564904"/>
            <a:ext cx="2304000" cy="365125"/>
          </a:xfrm>
          <a:prstGeom prst="rect">
            <a:avLst/>
          </a:prstGeom>
        </p:spPr>
        <p:txBody>
          <a:bodyPr vert="horz" lIns="0" tIns="0" rIns="0" bIns="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chemeClr val="accent1"/>
              </a:solidFill>
              <a:effectLst/>
              <a:uLnTx/>
              <a:uFillTx/>
              <a:latin typeface="+mn-lt"/>
              <a:ea typeface="+mn-ea"/>
              <a:cs typeface="+mn-cs"/>
            </a:endParaRPr>
          </a:p>
        </p:txBody>
      </p:sp>
      <p:sp>
        <p:nvSpPr>
          <p:cNvPr id="23" name="Text Placeholder 22"/>
          <p:cNvSpPr>
            <a:spLocks noGrp="1"/>
          </p:cNvSpPr>
          <p:nvPr>
            <p:ph type="body" sz="quarter" idx="10" hasCustomPrompt="1"/>
          </p:nvPr>
        </p:nvSpPr>
        <p:spPr>
          <a:xfrm>
            <a:off x="4572000" y="2564905"/>
            <a:ext cx="2304256" cy="396044"/>
          </a:xfrm>
        </p:spPr>
        <p:txBody>
          <a:bodyPr bIns="0" anchor="ctr" anchorCtr="0"/>
          <a:lstStyle>
            <a:lvl1pPr marL="0" indent="0">
              <a:buFontTx/>
              <a:buNone/>
              <a:defRPr sz="1200" b="1">
                <a:solidFill>
                  <a:schemeClr val="accent1"/>
                </a:solidFill>
              </a:defRPr>
            </a:lvl1pPr>
            <a:lvl2pPr marL="0" indent="0">
              <a:buFontTx/>
              <a:buNone/>
              <a:defRPr sz="1200" b="1">
                <a:solidFill>
                  <a:schemeClr val="accent1"/>
                </a:solidFill>
              </a:defRPr>
            </a:lvl2pPr>
            <a:lvl3pPr marL="0" indent="0">
              <a:buFontTx/>
              <a:buNone/>
              <a:defRPr sz="1200" b="1">
                <a:solidFill>
                  <a:schemeClr val="accent1"/>
                </a:solidFill>
              </a:defRPr>
            </a:lvl3pPr>
            <a:lvl4pPr marL="0" indent="0">
              <a:buFontTx/>
              <a:buNone/>
              <a:defRPr sz="1200" b="1">
                <a:solidFill>
                  <a:schemeClr val="accent1"/>
                </a:solidFill>
              </a:defRPr>
            </a:lvl4pPr>
            <a:lvl5pPr marL="0" indent="0">
              <a:buFontTx/>
              <a:buNone/>
              <a:defRPr sz="1200" b="1">
                <a:solidFill>
                  <a:schemeClr val="accent1"/>
                </a:solidFill>
              </a:defRPr>
            </a:lvl5pPr>
          </a:lstStyle>
          <a:p>
            <a:pPr lvl="0"/>
            <a:r>
              <a:rPr lang="en-US" smtClean="0"/>
              <a:t>Presenter</a:t>
            </a:r>
            <a:endParaRPr lang="en-US"/>
          </a:p>
        </p:txBody>
      </p:sp>
      <p:pic>
        <p:nvPicPr>
          <p:cNvPr id="17" name="Picture 16" descr="WKH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5866" y="2929464"/>
            <a:ext cx="1752600" cy="427251"/>
          </a:xfrm>
          <a:prstGeom prst="rect">
            <a:avLst/>
          </a:prstGeom>
        </p:spPr>
      </p:pic>
    </p:spTree>
    <p:extLst>
      <p:ext uri="{BB962C8B-B14F-4D97-AF65-F5344CB8AC3E}">
        <p14:creationId xmlns:p14="http://schemas.microsoft.com/office/powerpoint/2010/main" val="376169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ubtitle">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1"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7" name="Rectangle 6"/>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6"/>
          <p:cNvSpPr>
            <a:spLocks/>
          </p:cNvSpPr>
          <p:nvPr/>
        </p:nvSpPr>
        <p:spPr bwMode="auto">
          <a:xfrm>
            <a:off x="1835696" y="836712"/>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3" name="Ondertitel 2"/>
          <p:cNvSpPr>
            <a:spLocks noGrp="1"/>
          </p:cNvSpPr>
          <p:nvPr>
            <p:ph type="subTitle" idx="1"/>
          </p:nvPr>
        </p:nvSpPr>
        <p:spPr>
          <a:xfrm>
            <a:off x="2411760" y="1268760"/>
            <a:ext cx="4464495" cy="1656185"/>
          </a:xfrm>
        </p:spPr>
        <p:txBody>
          <a:bodyPr lIns="0" tIns="0" rIns="0" bIns="0" anchor="ctr" anchorCtr="0">
            <a:noAutofit/>
          </a:bodyPr>
          <a:lstStyle>
            <a:lvl1pPr marL="0" indent="0" algn="l">
              <a:buNone/>
              <a:defRPr sz="32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13" name="Date Placeholder 2"/>
          <p:cNvSpPr>
            <a:spLocks noGrp="1"/>
          </p:cNvSpPr>
          <p:nvPr>
            <p:ph type="dt" sz="half" idx="10"/>
          </p:nvPr>
        </p:nvSpPr>
        <p:spPr>
          <a:xfrm>
            <a:off x="6768244" y="6526800"/>
            <a:ext cx="1404156" cy="365125"/>
          </a:xfrm>
        </p:spPr>
        <p:txBody>
          <a:bodyPr/>
          <a:lstStyle/>
          <a:p>
            <a:r>
              <a:rPr lang="nl-NL" smtClean="0"/>
              <a:t>Date</a:t>
            </a:r>
            <a:endParaRPr lang="en-US"/>
          </a:p>
        </p:txBody>
      </p:sp>
      <p:sp>
        <p:nvSpPr>
          <p:cNvPr id="14" name="Footer Placeholder 3"/>
          <p:cNvSpPr>
            <a:spLocks noGrp="1"/>
          </p:cNvSpPr>
          <p:nvPr>
            <p:ph type="ftr" sz="quarter" idx="11"/>
          </p:nvPr>
        </p:nvSpPr>
        <p:spPr>
          <a:xfrm>
            <a:off x="2843808" y="6526800"/>
            <a:ext cx="3888432" cy="365125"/>
          </a:xfrm>
        </p:spPr>
        <p:txBody>
          <a:bodyPr/>
          <a:lstStyle/>
          <a:p>
            <a:r>
              <a:rPr lang="en-US" smtClean="0"/>
              <a:t>Presentation</a:t>
            </a:r>
            <a:endParaRPr lang="en-US"/>
          </a:p>
        </p:txBody>
      </p:sp>
      <p:sp>
        <p:nvSpPr>
          <p:cNvPr id="15" name="Slide Number Placeholder 4"/>
          <p:cNvSpPr>
            <a:spLocks noGrp="1"/>
          </p:cNvSpPr>
          <p:nvPr>
            <p:ph type="sldNum" sz="quarter" idx="12"/>
          </p:nvPr>
        </p:nvSpPr>
        <p:spPr>
          <a:xfrm>
            <a:off x="8199040" y="6526800"/>
            <a:ext cx="549424" cy="365125"/>
          </a:xfrm>
        </p:spPr>
        <p:txBody>
          <a:bodyPr/>
          <a:lstStyle/>
          <a:p>
            <a:fld id="{32BBD926-AB7A-4FD9-B807-4F82AF62F6B9}" type="slidenum">
              <a:rPr lang="en-US" smtClean="0"/>
              <a:pPr/>
              <a:t>‹#›</a:t>
            </a:fld>
            <a:endParaRPr lang="en-US"/>
          </a:p>
        </p:txBody>
      </p:sp>
      <p:pic>
        <p:nvPicPr>
          <p:cNvPr id="16" name="Picture 15" descr="WKHLog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387160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ubtitle_annex">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6"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8" name="Rectangle 7"/>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6"/>
          <p:cNvSpPr>
            <a:spLocks/>
          </p:cNvSpPr>
          <p:nvPr/>
        </p:nvSpPr>
        <p:spPr bwMode="auto">
          <a:xfrm>
            <a:off x="1835696" y="836712"/>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3" name="Ondertitel 2"/>
          <p:cNvSpPr>
            <a:spLocks noGrp="1"/>
          </p:cNvSpPr>
          <p:nvPr>
            <p:ph type="subTitle" idx="1"/>
          </p:nvPr>
        </p:nvSpPr>
        <p:spPr>
          <a:xfrm>
            <a:off x="2411760" y="1268760"/>
            <a:ext cx="4464495" cy="1656185"/>
          </a:xfrm>
        </p:spPr>
        <p:txBody>
          <a:bodyPr lIns="0" tIns="0" rIns="0" bIns="0" anchor="ctr" anchorCtr="0">
            <a:noAutofit/>
          </a:bodyPr>
          <a:lstStyle>
            <a:lvl1pPr marL="0" indent="0" algn="l">
              <a:buNone/>
              <a:defRPr sz="32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13" name="Date Placeholder 2"/>
          <p:cNvSpPr>
            <a:spLocks noGrp="1"/>
          </p:cNvSpPr>
          <p:nvPr>
            <p:ph type="dt" sz="half" idx="10"/>
          </p:nvPr>
        </p:nvSpPr>
        <p:spPr>
          <a:xfrm>
            <a:off x="6768244" y="6526800"/>
            <a:ext cx="1404156" cy="365125"/>
          </a:xfrm>
        </p:spPr>
        <p:txBody>
          <a:bodyPr/>
          <a:lstStyle/>
          <a:p>
            <a:r>
              <a:rPr lang="nl-NL" smtClean="0"/>
              <a:t>Date</a:t>
            </a:r>
            <a:endParaRPr lang="en-US"/>
          </a:p>
        </p:txBody>
      </p:sp>
      <p:sp>
        <p:nvSpPr>
          <p:cNvPr id="14" name="Footer Placeholder 3"/>
          <p:cNvSpPr>
            <a:spLocks noGrp="1"/>
          </p:cNvSpPr>
          <p:nvPr>
            <p:ph type="ftr" sz="quarter" idx="11"/>
          </p:nvPr>
        </p:nvSpPr>
        <p:spPr>
          <a:xfrm>
            <a:off x="2843808" y="6526800"/>
            <a:ext cx="3888432" cy="365125"/>
          </a:xfrm>
        </p:spPr>
        <p:txBody>
          <a:bodyPr/>
          <a:lstStyle/>
          <a:p>
            <a:r>
              <a:rPr lang="en-US" smtClean="0"/>
              <a:t>Presentation</a:t>
            </a:r>
            <a:endParaRPr lang="en-US"/>
          </a:p>
        </p:txBody>
      </p:sp>
      <p:sp>
        <p:nvSpPr>
          <p:cNvPr id="15" name="Slide Number Placeholder 4"/>
          <p:cNvSpPr>
            <a:spLocks noGrp="1"/>
          </p:cNvSpPr>
          <p:nvPr>
            <p:ph type="sldNum" sz="quarter" idx="12"/>
          </p:nvPr>
        </p:nvSpPr>
        <p:spPr>
          <a:xfrm>
            <a:off x="8199040" y="6526800"/>
            <a:ext cx="549424" cy="365125"/>
          </a:xfrm>
        </p:spPr>
        <p:txBody>
          <a:bodyPr/>
          <a:lstStyle/>
          <a:p>
            <a:fld id="{32BBD926-AB7A-4FD9-B807-4F82AF62F6B9}" type="slidenum">
              <a:rPr lang="en-US" smtClean="0"/>
              <a:pPr/>
              <a:t>‹#›</a:t>
            </a:fld>
            <a:endParaRPr lang="en-US"/>
          </a:p>
        </p:txBody>
      </p:sp>
      <p:sp>
        <p:nvSpPr>
          <p:cNvPr id="7" name="Ondertitel 2"/>
          <p:cNvSpPr txBox="1">
            <a:spLocks/>
          </p:cNvSpPr>
          <p:nvPr userDrawn="1"/>
        </p:nvSpPr>
        <p:spPr>
          <a:xfrm>
            <a:off x="2411760" y="872716"/>
            <a:ext cx="4464495" cy="468052"/>
          </a:xfrm>
          <a:prstGeom prst="rect">
            <a:avLst/>
          </a:prstGeom>
        </p:spPr>
        <p:txBody>
          <a:bodyPr vert="horz" lIns="0" tIns="0" rIns="0" bIns="0" rtlCol="0" anchor="t" anchorCtr="0">
            <a:noAutofit/>
          </a:bodyPr>
          <a:lstStyle>
            <a:lvl1pPr marL="0" indent="0" algn="l">
              <a:buNone/>
              <a:defRPr sz="32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720000" rtl="0" eaLnBrk="1" fontAlgn="auto" latinLnBrk="0" hangingPunct="1">
              <a:lnSpc>
                <a:spcPct val="100000"/>
              </a:lnSpc>
              <a:spcBef>
                <a:spcPct val="20000"/>
              </a:spcBef>
              <a:spcAft>
                <a:spcPts val="0"/>
              </a:spcAft>
              <a:buClrTx/>
              <a:buSzPct val="100000"/>
              <a:buFont typeface="Wingdings" pitchFamily="2" charset="2"/>
              <a:buNone/>
              <a:tabLst/>
              <a:defRPr/>
            </a:pPr>
            <a:r>
              <a:rPr kumimoji="0" lang="en-US" sz="2400" b="0" i="0" u="none" strike="noStrike" kern="1200" cap="none" spc="0" normalizeH="0" baseline="0" noProof="0" smtClean="0">
                <a:ln>
                  <a:noFill/>
                </a:ln>
                <a:solidFill>
                  <a:schemeClr val="bg1"/>
                </a:solidFill>
                <a:effectLst/>
                <a:uLnTx/>
                <a:uFillTx/>
                <a:latin typeface="+mj-lt"/>
                <a:ea typeface="+mn-ea"/>
                <a:cs typeface="+mn-cs"/>
              </a:rPr>
              <a:t>Annex</a:t>
            </a:r>
            <a:endParaRPr kumimoji="0" lang="nl-NL" sz="2400" b="0" i="0" u="none" strike="noStrike" kern="1200" cap="none" spc="0" normalizeH="0" baseline="0" noProof="0" dirty="0">
              <a:ln>
                <a:noFill/>
              </a:ln>
              <a:solidFill>
                <a:schemeClr val="bg1"/>
              </a:solidFill>
              <a:effectLst/>
              <a:uLnTx/>
              <a:uFillTx/>
              <a:latin typeface="+mj-lt"/>
              <a:ea typeface="+mn-ea"/>
              <a:cs typeface="+mn-cs"/>
            </a:endParaRPr>
          </a:p>
        </p:txBody>
      </p:sp>
      <p:pic>
        <p:nvPicPr>
          <p:cNvPr id="12" name="Picture 11" descr="WKHLog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232859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8" name="Rectangle 7"/>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8"/>
          <p:cNvSpPr>
            <a:spLocks noGrp="1"/>
          </p:cNvSpPr>
          <p:nvPr>
            <p:ph type="body" sz="quarter" idx="11"/>
          </p:nvPr>
        </p:nvSpPr>
        <p:spPr>
          <a:xfrm>
            <a:off x="467544" y="224644"/>
            <a:ext cx="8208000" cy="504056"/>
          </a:xfrm>
        </p:spPr>
        <p:txBody>
          <a:bodyPr lIns="0" tIns="0" rIns="0" bIns="0">
            <a:noAutofit/>
          </a:bodyPr>
          <a:lstStyle>
            <a:lvl1pPr marL="0" indent="0">
              <a:buNone/>
              <a:defRPr sz="2800" b="1">
                <a:solidFill>
                  <a:schemeClr val="accent1"/>
                </a:solidFill>
              </a:defRPr>
            </a:lvl1pPr>
          </a:lstStyle>
          <a:p>
            <a:pPr lvl="0"/>
            <a:r>
              <a:rPr lang="en-US" smtClean="0"/>
              <a:t>Click to edit Master text styles</a:t>
            </a:r>
          </a:p>
        </p:txBody>
      </p:sp>
      <p:sp>
        <p:nvSpPr>
          <p:cNvPr id="11" name="Tijdelijke aanduiding voor tekst 10"/>
          <p:cNvSpPr>
            <a:spLocks noGrp="1"/>
          </p:cNvSpPr>
          <p:nvPr>
            <p:ph type="body" sz="quarter" idx="12"/>
          </p:nvPr>
        </p:nvSpPr>
        <p:spPr>
          <a:xfrm>
            <a:off x="467544" y="1412776"/>
            <a:ext cx="8208000" cy="4779220"/>
          </a:xfrm>
        </p:spPr>
        <p:txBody>
          <a:bodyPr lIns="0" tIns="0" rIns="0" bIns="0" anchor="t" anchorCtr="0">
            <a:noAutofit/>
          </a:bodyPr>
          <a:lstStyle>
            <a:lvl1pPr marL="0" indent="0" algn="l">
              <a:buSzPct val="90000"/>
              <a:buFontTx/>
              <a:buNone/>
              <a:defRPr sz="1800" b="0" i="1">
                <a:solidFill>
                  <a:srgbClr val="757575"/>
                </a:solidFill>
              </a:defRPr>
            </a:lvl1pPr>
            <a:lvl2pPr>
              <a:buFontTx/>
              <a:buNone/>
              <a:defRPr sz="2000"/>
            </a:lvl2pPr>
            <a:lvl3pPr>
              <a:buFontTx/>
              <a:buNone/>
              <a:defRPr sz="2000"/>
            </a:lvl3pPr>
            <a:lvl4pPr>
              <a:buFontTx/>
              <a:buNone/>
              <a:defRPr sz="2000"/>
            </a:lvl4pPr>
            <a:lvl5pPr>
              <a:buFontTx/>
              <a:buNone/>
              <a:defRPr sz="2000"/>
            </a:lvl5pPr>
          </a:lstStyle>
          <a:p>
            <a:pPr lvl="0"/>
            <a:r>
              <a:rPr lang="en-US" smtClean="0"/>
              <a:t>Click to edit Master text styles</a:t>
            </a:r>
          </a:p>
        </p:txBody>
      </p:sp>
      <p:sp>
        <p:nvSpPr>
          <p:cNvPr id="25" name="Date Placeholder 2"/>
          <p:cNvSpPr>
            <a:spLocks noGrp="1"/>
          </p:cNvSpPr>
          <p:nvPr>
            <p:ph type="dt" sz="half" idx="13"/>
          </p:nvPr>
        </p:nvSpPr>
        <p:spPr>
          <a:xfrm>
            <a:off x="6768244" y="6526800"/>
            <a:ext cx="1404156" cy="365125"/>
          </a:xfrm>
        </p:spPr>
        <p:txBody>
          <a:bodyPr/>
          <a:lstStyle/>
          <a:p>
            <a:r>
              <a:rPr lang="nl-NL" smtClean="0"/>
              <a:t>Date</a:t>
            </a:r>
            <a:endParaRPr lang="en-US"/>
          </a:p>
        </p:txBody>
      </p:sp>
      <p:sp>
        <p:nvSpPr>
          <p:cNvPr id="26" name="Footer Placeholder 3"/>
          <p:cNvSpPr>
            <a:spLocks noGrp="1"/>
          </p:cNvSpPr>
          <p:nvPr>
            <p:ph type="ftr" sz="quarter" idx="14"/>
          </p:nvPr>
        </p:nvSpPr>
        <p:spPr>
          <a:xfrm>
            <a:off x="2843808" y="6526800"/>
            <a:ext cx="3888432" cy="365125"/>
          </a:xfrm>
        </p:spPr>
        <p:txBody>
          <a:bodyPr/>
          <a:lstStyle/>
          <a:p>
            <a:r>
              <a:rPr lang="en-US" smtClean="0"/>
              <a:t>Presentation</a:t>
            </a:r>
            <a:endParaRPr lang="en-US"/>
          </a:p>
        </p:txBody>
      </p:sp>
      <p:sp>
        <p:nvSpPr>
          <p:cNvPr id="27" name="Slide Number Placeholder 4"/>
          <p:cNvSpPr>
            <a:spLocks noGrp="1"/>
          </p:cNvSpPr>
          <p:nvPr>
            <p:ph type="sldNum" sz="quarter" idx="15"/>
          </p:nvPr>
        </p:nvSpPr>
        <p:spPr>
          <a:xfrm>
            <a:off x="8199040" y="6526800"/>
            <a:ext cx="549424" cy="365125"/>
          </a:xfrm>
        </p:spPr>
        <p:txBody>
          <a:bodyPr/>
          <a:lstStyle/>
          <a:p>
            <a:fld id="{32BBD926-AB7A-4FD9-B807-4F82AF62F6B9}" type="slidenum">
              <a:rPr lang="en-US" smtClean="0"/>
              <a:pPr/>
              <a:t>‹#›</a:t>
            </a:fld>
            <a:endParaRPr lang="en-US"/>
          </a:p>
        </p:txBody>
      </p:sp>
      <p:sp>
        <p:nvSpPr>
          <p:cNvPr id="15" name="Text Placeholder 14"/>
          <p:cNvSpPr>
            <a:spLocks noGrp="1"/>
          </p:cNvSpPr>
          <p:nvPr>
            <p:ph type="body" sz="quarter" idx="17"/>
          </p:nvPr>
        </p:nvSpPr>
        <p:spPr>
          <a:xfrm>
            <a:off x="467088"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pic>
        <p:nvPicPr>
          <p:cNvPr id="13" name="Picture 12"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66155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0" name="Rectangle 9"/>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ijdelijke aanduiding voor tekst 2"/>
          <p:cNvSpPr>
            <a:spLocks noGrp="1"/>
          </p:cNvSpPr>
          <p:nvPr>
            <p:ph idx="1"/>
          </p:nvPr>
        </p:nvSpPr>
        <p:spPr>
          <a:xfrm>
            <a:off x="468000" y="1412776"/>
            <a:ext cx="8208000" cy="4815224"/>
          </a:xfrm>
          <a:prstGeom prst="rect">
            <a:avLst/>
          </a:prstGeom>
        </p:spPr>
        <p:txBody>
          <a:bodyPr vert="horz" lIns="0" tIns="0" rIns="0" bIns="0" rtlCol="0">
            <a:noAutofit/>
          </a:bodyPr>
          <a:lstStyle>
            <a:lvl1pPr marL="182563" indent="-182563">
              <a:spcBef>
                <a:spcPts val="432"/>
              </a:spcBef>
              <a:buFont typeface="Wingdings" pitchFamily="2" charset="2"/>
              <a:buChar char="§"/>
              <a:defRPr/>
            </a:lvl1pPr>
            <a:lvl2pPr marL="358775" indent="-176213">
              <a:spcBef>
                <a:spcPts val="432"/>
              </a:spcBef>
              <a:buFont typeface="Trebuchet MS" pitchFamily="34" charset="0"/>
              <a:buChar char="–"/>
              <a:defRPr sz="1600"/>
            </a:lvl2pPr>
            <a:lvl3pPr marL="541338" indent="-182563">
              <a:spcBef>
                <a:spcPts val="432"/>
              </a:spcBef>
              <a:buFont typeface="Wingdings" pitchFamily="2" charset="2"/>
              <a:buChar char="§"/>
              <a:defRPr sz="1400"/>
            </a:lvl3pPr>
            <a:lvl4pPr marL="717550" indent="-176213">
              <a:spcBef>
                <a:spcPts val="432"/>
              </a:spcBef>
              <a:buFont typeface="Trebuchet MS" pitchFamily="34" charset="0"/>
              <a:buChar char="–"/>
              <a:defRPr sz="1400"/>
            </a:lvl4pPr>
            <a:lvl5pPr marL="900113" indent="-182563">
              <a:spcBef>
                <a:spcPts val="432"/>
              </a:spcBef>
              <a:buFont typeface="Wingdings" pitchFamily="2" charset="2"/>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25" name="Date Placeholder 2"/>
          <p:cNvSpPr>
            <a:spLocks noGrp="1"/>
          </p:cNvSpPr>
          <p:nvPr>
            <p:ph type="dt" sz="half" idx="12"/>
          </p:nvPr>
        </p:nvSpPr>
        <p:spPr>
          <a:xfrm>
            <a:off x="6768244" y="6526800"/>
            <a:ext cx="1404156" cy="365125"/>
          </a:xfrm>
        </p:spPr>
        <p:txBody>
          <a:bodyPr/>
          <a:lstStyle/>
          <a:p>
            <a:r>
              <a:rPr lang="nl-NL" smtClean="0"/>
              <a:t>Date</a:t>
            </a:r>
            <a:endParaRPr lang="en-US"/>
          </a:p>
        </p:txBody>
      </p:sp>
      <p:sp>
        <p:nvSpPr>
          <p:cNvPr id="27" name="Footer Placeholder 3"/>
          <p:cNvSpPr>
            <a:spLocks noGrp="1"/>
          </p:cNvSpPr>
          <p:nvPr>
            <p:ph type="ftr" sz="quarter" idx="13"/>
          </p:nvPr>
        </p:nvSpPr>
        <p:spPr>
          <a:xfrm>
            <a:off x="2843808" y="6526800"/>
            <a:ext cx="3888432" cy="365125"/>
          </a:xfrm>
        </p:spPr>
        <p:txBody>
          <a:bodyPr/>
          <a:lstStyle/>
          <a:p>
            <a:r>
              <a:rPr lang="en-US" smtClean="0"/>
              <a:t>Presentation</a:t>
            </a:r>
            <a:endParaRPr lang="en-US"/>
          </a:p>
        </p:txBody>
      </p:sp>
      <p:sp>
        <p:nvSpPr>
          <p:cNvPr id="31" name="Slide Number Placeholder 4"/>
          <p:cNvSpPr>
            <a:spLocks noGrp="1"/>
          </p:cNvSpPr>
          <p:nvPr>
            <p:ph type="sldNum" sz="quarter" idx="14"/>
          </p:nvPr>
        </p:nvSpPr>
        <p:spPr>
          <a:xfrm>
            <a:off x="8199040" y="6526800"/>
            <a:ext cx="549424" cy="365125"/>
          </a:xfrm>
        </p:spPr>
        <p:txBody>
          <a:bodyPr/>
          <a:lstStyle/>
          <a:p>
            <a:fld id="{32BBD926-AB7A-4FD9-B807-4F82AF62F6B9}" type="slidenum">
              <a:rPr lang="en-US" smtClean="0"/>
              <a:pPr/>
              <a:t>‹#›</a:t>
            </a:fld>
            <a:endParaRPr lang="en-US"/>
          </a:p>
        </p:txBody>
      </p:sp>
      <p:sp>
        <p:nvSpPr>
          <p:cNvPr id="8" name="Tijdelijke aanduiding voor tekst 8"/>
          <p:cNvSpPr>
            <a:spLocks noGrp="1"/>
          </p:cNvSpPr>
          <p:nvPr>
            <p:ph type="body" sz="quarter" idx="11"/>
          </p:nvPr>
        </p:nvSpPr>
        <p:spPr>
          <a:xfrm>
            <a:off x="467544" y="224644"/>
            <a:ext cx="8208000" cy="504056"/>
          </a:xfrm>
        </p:spPr>
        <p:txBody>
          <a:bodyPr lIns="0" tIns="0" rIns="0" bIns="0">
            <a:noAutofit/>
          </a:bodyPr>
          <a:lstStyle>
            <a:lvl1pPr marL="0" indent="0">
              <a:buNone/>
              <a:defRPr sz="2800" b="1">
                <a:solidFill>
                  <a:schemeClr val="accent1"/>
                </a:solidFill>
              </a:defRPr>
            </a:lvl1pPr>
          </a:lstStyle>
          <a:p>
            <a:pPr lvl="0"/>
            <a:r>
              <a:rPr lang="en-US" smtClean="0"/>
              <a:t>Click to edit Master text styles</a:t>
            </a:r>
          </a:p>
        </p:txBody>
      </p:sp>
      <p:sp>
        <p:nvSpPr>
          <p:cNvPr id="13" name="Text Placeholder 14"/>
          <p:cNvSpPr>
            <a:spLocks noGrp="1"/>
          </p:cNvSpPr>
          <p:nvPr>
            <p:ph type="body" sz="quarter" idx="17"/>
          </p:nvPr>
        </p:nvSpPr>
        <p:spPr>
          <a:xfrm>
            <a:off x="467088"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pic>
        <p:nvPicPr>
          <p:cNvPr id="14" name="Picture 13"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399509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0" name="Rectangle 9"/>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sz="half" idx="1"/>
          </p:nvPr>
        </p:nvSpPr>
        <p:spPr>
          <a:xfrm>
            <a:off x="468000" y="1412776"/>
            <a:ext cx="3996000" cy="4815224"/>
          </a:xfrm>
        </p:spPr>
        <p:txBody>
          <a:bodyPr lIns="0" tIns="0" rIns="0" bIns="0">
            <a:noAutofit/>
          </a:bodyPr>
          <a:lstStyle>
            <a:lvl1pPr>
              <a:buSzPct val="100000"/>
              <a:buFont typeface="Wingdings" pitchFamily="2" charset="2"/>
              <a:buChar char="§"/>
              <a:defRPr sz="1600" b="0"/>
            </a:lvl1pPr>
            <a:lvl2pPr>
              <a:buSzPct val="90000"/>
              <a:buFont typeface="Trebuchet MS" pitchFamily="34" charset="0"/>
              <a:buChar char="–"/>
              <a:defRPr sz="1400"/>
            </a:lvl2pPr>
            <a:lvl3pPr>
              <a:buSzPct val="100000"/>
              <a:buFont typeface="Wingdings" pitchFamily="2" charset="2"/>
              <a:buChar char="§"/>
              <a:defRPr sz="1200"/>
            </a:lvl3pPr>
            <a:lvl4pPr>
              <a:buSzPct val="90000"/>
              <a:buFont typeface="Trebuchet MS" pitchFamily="34" charset="0"/>
              <a:buChar char="–"/>
              <a:defRPr sz="1200"/>
            </a:lvl4pPr>
            <a:lvl5pPr>
              <a:buSzPct val="100000"/>
              <a:buFont typeface="Wingdings" pitchFamily="2" charset="2"/>
              <a:buChar cha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4" name="Tijdelijke aanduiding voor inhoud 3"/>
          <p:cNvSpPr>
            <a:spLocks noGrp="1"/>
          </p:cNvSpPr>
          <p:nvPr>
            <p:ph sz="half" idx="2"/>
          </p:nvPr>
        </p:nvSpPr>
        <p:spPr>
          <a:xfrm>
            <a:off x="4680000" y="1412776"/>
            <a:ext cx="3996000" cy="4815224"/>
          </a:xfrm>
        </p:spPr>
        <p:txBody>
          <a:bodyPr bIns="0">
            <a:normAutofit/>
          </a:bodyPr>
          <a:lstStyle>
            <a:lvl1pPr>
              <a:buSzPct val="100000"/>
              <a:buFont typeface="Wingdings" pitchFamily="2" charset="2"/>
              <a:buChar char="§"/>
              <a:defRPr sz="1600" b="0"/>
            </a:lvl1pPr>
            <a:lvl2pPr>
              <a:buSzPct val="90000"/>
              <a:buFont typeface="Trebuchet MS" pitchFamily="34" charset="0"/>
              <a:buChar char="–"/>
              <a:defRPr sz="1400"/>
            </a:lvl2pPr>
            <a:lvl3pPr>
              <a:buSzPct val="100000"/>
              <a:buFont typeface="Wingdings" pitchFamily="2" charset="2"/>
              <a:buChar char="§"/>
              <a:defRPr sz="1200"/>
            </a:lvl3pPr>
            <a:lvl4pPr>
              <a:buSzPct val="90000"/>
              <a:buFont typeface="Trebuchet MS" pitchFamily="34" charset="0"/>
              <a:buChar char="–"/>
              <a:defRPr sz="1200"/>
            </a:lvl4pPr>
            <a:lvl5pPr>
              <a:buSzPct val="100000"/>
              <a:buFont typeface="Wingdings" pitchFamily="2" charset="2"/>
              <a:buChar cha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25" name="Date Placeholder 2"/>
          <p:cNvSpPr>
            <a:spLocks noGrp="1"/>
          </p:cNvSpPr>
          <p:nvPr>
            <p:ph type="dt" sz="half" idx="11"/>
          </p:nvPr>
        </p:nvSpPr>
        <p:spPr>
          <a:xfrm>
            <a:off x="6768244" y="6526800"/>
            <a:ext cx="1404156" cy="365125"/>
          </a:xfrm>
        </p:spPr>
        <p:txBody>
          <a:bodyPr/>
          <a:lstStyle/>
          <a:p>
            <a:r>
              <a:rPr lang="nl-NL" smtClean="0"/>
              <a:t>Date</a:t>
            </a:r>
            <a:endParaRPr lang="en-US"/>
          </a:p>
        </p:txBody>
      </p:sp>
      <p:sp>
        <p:nvSpPr>
          <p:cNvPr id="26" name="Footer Placeholder 3"/>
          <p:cNvSpPr>
            <a:spLocks noGrp="1"/>
          </p:cNvSpPr>
          <p:nvPr>
            <p:ph type="ftr" sz="quarter" idx="12"/>
          </p:nvPr>
        </p:nvSpPr>
        <p:spPr>
          <a:xfrm>
            <a:off x="2843808" y="6526800"/>
            <a:ext cx="3888432" cy="365125"/>
          </a:xfrm>
        </p:spPr>
        <p:txBody>
          <a:bodyPr/>
          <a:lstStyle/>
          <a:p>
            <a:r>
              <a:rPr lang="en-US" smtClean="0"/>
              <a:t>Presentation</a:t>
            </a:r>
            <a:endParaRPr lang="en-US"/>
          </a:p>
        </p:txBody>
      </p:sp>
      <p:sp>
        <p:nvSpPr>
          <p:cNvPr id="27" name="Slide Number Placeholder 4"/>
          <p:cNvSpPr>
            <a:spLocks noGrp="1"/>
          </p:cNvSpPr>
          <p:nvPr>
            <p:ph type="sldNum" sz="quarter" idx="13"/>
          </p:nvPr>
        </p:nvSpPr>
        <p:spPr>
          <a:xfrm>
            <a:off x="8199040" y="6526800"/>
            <a:ext cx="549424" cy="365125"/>
          </a:xfrm>
        </p:spPr>
        <p:txBody>
          <a:bodyPr/>
          <a:lstStyle/>
          <a:p>
            <a:fld id="{32BBD926-AB7A-4FD9-B807-4F82AF62F6B9}" type="slidenum">
              <a:rPr lang="en-US" smtClean="0"/>
              <a:pPr/>
              <a:t>‹#›</a:t>
            </a:fld>
            <a:endParaRPr lang="en-US"/>
          </a:p>
        </p:txBody>
      </p:sp>
      <p:sp>
        <p:nvSpPr>
          <p:cNvPr id="9" name="Tijdelijke aanduiding voor tekst 8"/>
          <p:cNvSpPr>
            <a:spLocks noGrp="1"/>
          </p:cNvSpPr>
          <p:nvPr>
            <p:ph type="body" sz="quarter" idx="14"/>
          </p:nvPr>
        </p:nvSpPr>
        <p:spPr>
          <a:xfrm>
            <a:off x="468000" y="224644"/>
            <a:ext cx="8208000" cy="504056"/>
          </a:xfrm>
        </p:spPr>
        <p:txBody>
          <a:bodyPr lIns="0" tIns="0" rIns="0" bIns="0">
            <a:noAutofit/>
          </a:bodyPr>
          <a:lstStyle>
            <a:lvl1pPr marL="0" indent="0">
              <a:buNone/>
              <a:defRPr sz="2800" b="1">
                <a:solidFill>
                  <a:schemeClr val="accent1"/>
                </a:solidFill>
              </a:defRPr>
            </a:lvl1pPr>
          </a:lstStyle>
          <a:p>
            <a:pPr lvl="0"/>
            <a:r>
              <a:rPr lang="en-US" smtClean="0"/>
              <a:t>Click to edit Master text styles</a:t>
            </a:r>
          </a:p>
        </p:txBody>
      </p:sp>
      <p:sp>
        <p:nvSpPr>
          <p:cNvPr id="14" name="Text Placeholder 14"/>
          <p:cNvSpPr>
            <a:spLocks noGrp="1"/>
          </p:cNvSpPr>
          <p:nvPr>
            <p:ph type="body" sz="quarter" idx="17"/>
          </p:nvPr>
        </p:nvSpPr>
        <p:spPr>
          <a:xfrm>
            <a:off x="467544"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pic>
        <p:nvPicPr>
          <p:cNvPr id="15" name="Picture 14"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221175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p:nvPr userDrawn="1"/>
        </p:nvCxnSpPr>
        <p:spPr>
          <a:xfrm>
            <a:off x="304800" y="838200"/>
            <a:ext cx="8458200" cy="1588"/>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0"/>
            <a:ext cx="8641773" cy="933450"/>
          </a:xfrm>
          <a:noFill/>
          <a:ln w="12700" cmpd="dbl">
            <a:noFill/>
          </a:ln>
        </p:spPr>
        <p:txBody>
          <a:bodyPr/>
          <a:lstStyle>
            <a:lvl1pPr marL="0" inden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447800"/>
            <a:ext cx="8105775"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Rectangle 8"/>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grafiek 4"/>
          <p:cNvSpPr>
            <a:spLocks noGrp="1"/>
          </p:cNvSpPr>
          <p:nvPr>
            <p:ph type="chart" sz="quarter" idx="11"/>
          </p:nvPr>
        </p:nvSpPr>
        <p:spPr>
          <a:xfrm>
            <a:off x="468000" y="1412776"/>
            <a:ext cx="8208000" cy="4815224"/>
          </a:xfrm>
        </p:spPr>
        <p:txBody>
          <a:bodyPr bIns="0"/>
          <a:lstStyle/>
          <a:p>
            <a:r>
              <a:rPr lang="en-US" smtClean="0"/>
              <a:t>Click icon to add chart</a:t>
            </a:r>
            <a:endParaRPr lang="nl-NL" dirty="0"/>
          </a:p>
        </p:txBody>
      </p:sp>
      <p:sp>
        <p:nvSpPr>
          <p:cNvPr id="24" name="Date Placeholder 2"/>
          <p:cNvSpPr>
            <a:spLocks noGrp="1"/>
          </p:cNvSpPr>
          <p:nvPr>
            <p:ph type="dt" sz="half" idx="10"/>
          </p:nvPr>
        </p:nvSpPr>
        <p:spPr>
          <a:xfrm>
            <a:off x="6768244" y="6526800"/>
            <a:ext cx="1404156" cy="365125"/>
          </a:xfrm>
        </p:spPr>
        <p:txBody>
          <a:bodyPr/>
          <a:lstStyle/>
          <a:p>
            <a:r>
              <a:rPr lang="nl-NL" smtClean="0"/>
              <a:t>Date</a:t>
            </a:r>
            <a:endParaRPr lang="en-US"/>
          </a:p>
        </p:txBody>
      </p:sp>
      <p:sp>
        <p:nvSpPr>
          <p:cNvPr id="29" name="Footer Placeholder 3"/>
          <p:cNvSpPr>
            <a:spLocks noGrp="1"/>
          </p:cNvSpPr>
          <p:nvPr>
            <p:ph type="ftr" sz="quarter" idx="13"/>
          </p:nvPr>
        </p:nvSpPr>
        <p:spPr>
          <a:xfrm>
            <a:off x="2843808" y="6526800"/>
            <a:ext cx="3888432" cy="365125"/>
          </a:xfrm>
        </p:spPr>
        <p:txBody>
          <a:bodyPr/>
          <a:lstStyle/>
          <a:p>
            <a:r>
              <a:rPr lang="en-US" smtClean="0"/>
              <a:t>Presentation</a:t>
            </a:r>
            <a:endParaRPr lang="en-US"/>
          </a:p>
        </p:txBody>
      </p:sp>
      <p:sp>
        <p:nvSpPr>
          <p:cNvPr id="30" name="Slide Number Placeholder 4"/>
          <p:cNvSpPr>
            <a:spLocks noGrp="1"/>
          </p:cNvSpPr>
          <p:nvPr>
            <p:ph type="sldNum" sz="quarter" idx="14"/>
          </p:nvPr>
        </p:nvSpPr>
        <p:spPr>
          <a:xfrm>
            <a:off x="8199040" y="6526800"/>
            <a:ext cx="549424" cy="365125"/>
          </a:xfrm>
        </p:spPr>
        <p:txBody>
          <a:bodyPr/>
          <a:lstStyle/>
          <a:p>
            <a:fld id="{32BBD926-AB7A-4FD9-B807-4F82AF62F6B9}" type="slidenum">
              <a:rPr lang="en-US" smtClean="0"/>
              <a:pPr/>
              <a:t>‹#›</a:t>
            </a:fld>
            <a:endParaRPr lang="en-US"/>
          </a:p>
        </p:txBody>
      </p:sp>
      <p:sp>
        <p:nvSpPr>
          <p:cNvPr id="13" name="Text Placeholder 14"/>
          <p:cNvSpPr>
            <a:spLocks noGrp="1"/>
          </p:cNvSpPr>
          <p:nvPr>
            <p:ph type="body" sz="quarter" idx="17"/>
          </p:nvPr>
        </p:nvSpPr>
        <p:spPr>
          <a:xfrm>
            <a:off x="467544"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pic>
        <p:nvPicPr>
          <p:cNvPr id="14" name="Picture 13"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215335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Rectangle 8"/>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tabel 4"/>
          <p:cNvSpPr>
            <a:spLocks noGrp="1"/>
          </p:cNvSpPr>
          <p:nvPr>
            <p:ph type="tbl" sz="quarter" idx="11"/>
          </p:nvPr>
        </p:nvSpPr>
        <p:spPr>
          <a:xfrm>
            <a:off x="468000" y="1412776"/>
            <a:ext cx="8208000" cy="4815224"/>
          </a:xfrm>
        </p:spPr>
        <p:txBody>
          <a:bodyPr bIns="0"/>
          <a:lstStyle/>
          <a:p>
            <a:r>
              <a:rPr lang="en-US" smtClean="0"/>
              <a:t>Click icon to add table</a:t>
            </a:r>
            <a:endParaRPr lang="nl-NL" dirty="0"/>
          </a:p>
        </p:txBody>
      </p:sp>
      <p:sp>
        <p:nvSpPr>
          <p:cNvPr id="28" name="Date Placeholder 2"/>
          <p:cNvSpPr>
            <a:spLocks noGrp="1"/>
          </p:cNvSpPr>
          <p:nvPr>
            <p:ph type="dt" sz="half" idx="10"/>
          </p:nvPr>
        </p:nvSpPr>
        <p:spPr>
          <a:xfrm>
            <a:off x="6768244" y="6526800"/>
            <a:ext cx="1404156" cy="365125"/>
          </a:xfrm>
        </p:spPr>
        <p:txBody>
          <a:bodyPr/>
          <a:lstStyle/>
          <a:p>
            <a:r>
              <a:rPr lang="nl-NL" smtClean="0"/>
              <a:t>Date</a:t>
            </a:r>
            <a:endParaRPr lang="en-US"/>
          </a:p>
        </p:txBody>
      </p:sp>
      <p:sp>
        <p:nvSpPr>
          <p:cNvPr id="29" name="Footer Placeholder 3"/>
          <p:cNvSpPr>
            <a:spLocks noGrp="1"/>
          </p:cNvSpPr>
          <p:nvPr>
            <p:ph type="ftr" sz="quarter" idx="13"/>
          </p:nvPr>
        </p:nvSpPr>
        <p:spPr>
          <a:xfrm>
            <a:off x="2843808" y="6526800"/>
            <a:ext cx="3888432" cy="365125"/>
          </a:xfrm>
        </p:spPr>
        <p:txBody>
          <a:bodyPr/>
          <a:lstStyle/>
          <a:p>
            <a:r>
              <a:rPr lang="en-US" smtClean="0"/>
              <a:t>Presentation</a:t>
            </a:r>
            <a:endParaRPr lang="en-US"/>
          </a:p>
        </p:txBody>
      </p:sp>
      <p:sp>
        <p:nvSpPr>
          <p:cNvPr id="30" name="Slide Number Placeholder 4"/>
          <p:cNvSpPr>
            <a:spLocks noGrp="1"/>
          </p:cNvSpPr>
          <p:nvPr>
            <p:ph type="sldNum" sz="quarter" idx="14"/>
          </p:nvPr>
        </p:nvSpPr>
        <p:spPr>
          <a:xfrm>
            <a:off x="8199040" y="6526800"/>
            <a:ext cx="549424" cy="365125"/>
          </a:xfrm>
        </p:spPr>
        <p:txBody>
          <a:bodyPr/>
          <a:lstStyle/>
          <a:p>
            <a:fld id="{32BBD926-AB7A-4FD9-B807-4F82AF62F6B9}" type="slidenum">
              <a:rPr lang="en-US" smtClean="0"/>
              <a:pPr/>
              <a:t>‹#›</a:t>
            </a:fld>
            <a:endParaRPr lang="en-US"/>
          </a:p>
        </p:txBody>
      </p:sp>
      <p:sp>
        <p:nvSpPr>
          <p:cNvPr id="8" name="Tijdelijke aanduiding voor tekst 8"/>
          <p:cNvSpPr>
            <a:spLocks noGrp="1"/>
          </p:cNvSpPr>
          <p:nvPr>
            <p:ph type="body" sz="quarter" idx="15"/>
          </p:nvPr>
        </p:nvSpPr>
        <p:spPr>
          <a:xfrm>
            <a:off x="468000" y="224644"/>
            <a:ext cx="8208000" cy="504056"/>
          </a:xfrm>
        </p:spPr>
        <p:txBody>
          <a:bodyPr lIns="0" tIns="0" rIns="0" bIns="0">
            <a:noAutofit/>
          </a:bodyPr>
          <a:lstStyle>
            <a:lvl1pPr marL="0" indent="0">
              <a:buNone/>
              <a:defRPr sz="2800" b="1">
                <a:solidFill>
                  <a:schemeClr val="accent1"/>
                </a:solidFill>
              </a:defRPr>
            </a:lvl1pPr>
          </a:lstStyle>
          <a:p>
            <a:pPr lvl="0"/>
            <a:r>
              <a:rPr lang="en-US" smtClean="0"/>
              <a:t>Click to edit Master text styles</a:t>
            </a:r>
          </a:p>
        </p:txBody>
      </p:sp>
      <p:sp>
        <p:nvSpPr>
          <p:cNvPr id="13" name="Text Placeholder 14"/>
          <p:cNvSpPr>
            <a:spLocks noGrp="1"/>
          </p:cNvSpPr>
          <p:nvPr>
            <p:ph type="body" sz="quarter" idx="17"/>
          </p:nvPr>
        </p:nvSpPr>
        <p:spPr>
          <a:xfrm>
            <a:off x="467544"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pic>
        <p:nvPicPr>
          <p:cNvPr id="14" name="Picture 13"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223674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sp>
        <p:nvSpPr>
          <p:cNvPr id="10" name="Rectangle 9"/>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Date Placeholder 2"/>
          <p:cNvSpPr>
            <a:spLocks noGrp="1"/>
          </p:cNvSpPr>
          <p:nvPr>
            <p:ph type="dt" sz="half" idx="10"/>
          </p:nvPr>
        </p:nvSpPr>
        <p:spPr>
          <a:xfrm>
            <a:off x="6768244" y="6526800"/>
            <a:ext cx="1404156" cy="365125"/>
          </a:xfrm>
        </p:spPr>
        <p:txBody>
          <a:bodyPr/>
          <a:lstStyle/>
          <a:p>
            <a:r>
              <a:rPr lang="nl-NL" smtClean="0"/>
              <a:t>Date</a:t>
            </a:r>
            <a:endParaRPr lang="en-US"/>
          </a:p>
        </p:txBody>
      </p:sp>
      <p:sp>
        <p:nvSpPr>
          <p:cNvPr id="26" name="Footer Placeholder 3"/>
          <p:cNvSpPr>
            <a:spLocks noGrp="1"/>
          </p:cNvSpPr>
          <p:nvPr>
            <p:ph type="ftr" sz="quarter" idx="13"/>
          </p:nvPr>
        </p:nvSpPr>
        <p:spPr>
          <a:xfrm>
            <a:off x="2843808" y="6526800"/>
            <a:ext cx="3888432" cy="365125"/>
          </a:xfrm>
        </p:spPr>
        <p:txBody>
          <a:bodyPr/>
          <a:lstStyle/>
          <a:p>
            <a:r>
              <a:rPr lang="en-US" smtClean="0"/>
              <a:t>Presentation</a:t>
            </a:r>
            <a:endParaRPr lang="en-US"/>
          </a:p>
        </p:txBody>
      </p:sp>
      <p:sp>
        <p:nvSpPr>
          <p:cNvPr id="30" name="Slide Number Placeholder 4"/>
          <p:cNvSpPr>
            <a:spLocks noGrp="1"/>
          </p:cNvSpPr>
          <p:nvPr>
            <p:ph type="sldNum" sz="quarter" idx="14"/>
          </p:nvPr>
        </p:nvSpPr>
        <p:spPr>
          <a:xfrm>
            <a:off x="8199040" y="6526800"/>
            <a:ext cx="549424" cy="365125"/>
          </a:xfrm>
        </p:spPr>
        <p:txBody>
          <a:bodyPr/>
          <a:lstStyle/>
          <a:p>
            <a:fld id="{32BBD926-AB7A-4FD9-B807-4F82AF62F6B9}" type="slidenum">
              <a:rPr lang="en-US" smtClean="0"/>
              <a:pPr/>
              <a:t>‹#›</a:t>
            </a:fld>
            <a:endParaRPr lang="en-US"/>
          </a:p>
        </p:txBody>
      </p:sp>
      <p:sp>
        <p:nvSpPr>
          <p:cNvPr id="9" name="Tijdelijke aanduiding voor tekst 8"/>
          <p:cNvSpPr>
            <a:spLocks noGrp="1"/>
          </p:cNvSpPr>
          <p:nvPr>
            <p:ph type="body" sz="quarter" idx="15"/>
          </p:nvPr>
        </p:nvSpPr>
        <p:spPr>
          <a:xfrm>
            <a:off x="467544" y="224644"/>
            <a:ext cx="8208000" cy="504056"/>
          </a:xfrm>
        </p:spPr>
        <p:txBody>
          <a:bodyPr lIns="0" tIns="0" rIns="0" bIns="0">
            <a:noAutofit/>
          </a:bodyPr>
          <a:lstStyle>
            <a:lvl1pPr marL="0" indent="0">
              <a:buNone/>
              <a:defRPr sz="2800" b="1">
                <a:solidFill>
                  <a:schemeClr val="accent1"/>
                </a:solidFill>
              </a:defRPr>
            </a:lvl1pPr>
          </a:lstStyle>
          <a:p>
            <a:pPr lvl="0"/>
            <a:r>
              <a:rPr lang="en-US" smtClean="0"/>
              <a:t>Click to edit Master text styles</a:t>
            </a:r>
          </a:p>
        </p:txBody>
      </p:sp>
      <p:sp>
        <p:nvSpPr>
          <p:cNvPr id="14" name="Text Placeholder 14"/>
          <p:cNvSpPr>
            <a:spLocks noGrp="1"/>
          </p:cNvSpPr>
          <p:nvPr>
            <p:ph type="body" sz="quarter" idx="17"/>
          </p:nvPr>
        </p:nvSpPr>
        <p:spPr>
          <a:xfrm>
            <a:off x="467088"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sp>
        <p:nvSpPr>
          <p:cNvPr id="16" name="Tijdelijke aanduiding voor SmartArt 15"/>
          <p:cNvSpPr>
            <a:spLocks noGrp="1"/>
          </p:cNvSpPr>
          <p:nvPr>
            <p:ph type="dgm" sz="quarter" idx="18"/>
          </p:nvPr>
        </p:nvSpPr>
        <p:spPr>
          <a:xfrm>
            <a:off x="467544" y="1412776"/>
            <a:ext cx="8208912" cy="4895949"/>
          </a:xfrm>
        </p:spPr>
        <p:txBody>
          <a:bodyPr/>
          <a:lstStyle/>
          <a:p>
            <a:r>
              <a:rPr lang="en-US" smtClean="0"/>
              <a:t>Click icon to add SmartArt graphic</a:t>
            </a:r>
            <a:endParaRPr lang="nl-NL"/>
          </a:p>
        </p:txBody>
      </p:sp>
      <p:pic>
        <p:nvPicPr>
          <p:cNvPr id="11" name="Picture 10"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226744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_brick &amp; window">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2"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9" name="Rectangle 5"/>
          <p:cNvSpPr>
            <a:spLocks/>
          </p:cNvSpPr>
          <p:nvPr/>
        </p:nvSpPr>
        <p:spPr bwMode="auto">
          <a:xfrm>
            <a:off x="1835696" y="836712"/>
            <a:ext cx="5179219" cy="2589609"/>
          </a:xfrm>
          <a:prstGeom prst="rect">
            <a:avLst/>
          </a:prstGeom>
          <a:solidFill>
            <a:srgbClr val="FFFFFF">
              <a:alpha val="90000"/>
            </a:srgbClr>
          </a:solidFill>
          <a:ln w="25400">
            <a:noFill/>
            <a:miter lim="800000"/>
            <a:headEnd/>
            <a:tailEnd/>
          </a:ln>
        </p:spPr>
        <p:txBody>
          <a:bodyPr lIns="0" tIns="0" rIns="0" bIns="0"/>
          <a:lstStyle/>
          <a:p>
            <a:pPr algn="ctr"/>
            <a:endParaRPr lang="en-US" b="0"/>
          </a:p>
        </p:txBody>
      </p:sp>
      <p:sp>
        <p:nvSpPr>
          <p:cNvPr id="10" name="Rectangle 6"/>
          <p:cNvSpPr>
            <a:spLocks/>
          </p:cNvSpPr>
          <p:nvPr/>
        </p:nvSpPr>
        <p:spPr bwMode="auto">
          <a:xfrm>
            <a:off x="4425305" y="3426321"/>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11" name="Line 7"/>
          <p:cNvSpPr>
            <a:spLocks noChangeShapeType="1"/>
          </p:cNvSpPr>
          <p:nvPr/>
        </p:nvSpPr>
        <p:spPr bwMode="auto">
          <a:xfrm flipH="1">
            <a:off x="4416375" y="960612"/>
            <a:ext cx="0" cy="2367483"/>
          </a:xfrm>
          <a:prstGeom prst="line">
            <a:avLst/>
          </a:prstGeom>
          <a:noFill/>
          <a:ln w="12700">
            <a:solidFill>
              <a:schemeClr val="accent1">
                <a:alpha val="50000"/>
              </a:schemeClr>
            </a:solidFill>
            <a:miter lim="800000"/>
            <a:headEnd/>
            <a:tailEnd/>
          </a:ln>
        </p:spPr>
        <p:txBody>
          <a:bodyPr lIns="0" tIns="0" rIns="0" bIns="0"/>
          <a:lstStyle/>
          <a:p>
            <a:endParaRPr lang="en-US"/>
          </a:p>
        </p:txBody>
      </p:sp>
      <p:sp>
        <p:nvSpPr>
          <p:cNvPr id="2" name="Titel 1"/>
          <p:cNvSpPr>
            <a:spLocks noGrp="1"/>
          </p:cNvSpPr>
          <p:nvPr>
            <p:ph type="ctrTitle"/>
          </p:nvPr>
        </p:nvSpPr>
        <p:spPr>
          <a:xfrm>
            <a:off x="4572000" y="980729"/>
            <a:ext cx="2304256" cy="1512167"/>
          </a:xfrm>
        </p:spPr>
        <p:txBody>
          <a:bodyPr lIns="0" tIns="0" rIns="0" bIns="0" anchor="t" anchorCtr="0">
            <a:noAutofit/>
          </a:bodyPr>
          <a:lstStyle>
            <a:lvl1pPr algn="l">
              <a:defRPr sz="3200" b="0"/>
            </a:lvl1pPr>
          </a:lstStyle>
          <a:p>
            <a:r>
              <a:rPr lang="en-US" smtClean="0"/>
              <a:t>Click to edit Master title style</a:t>
            </a:r>
            <a:endParaRPr lang="nl-NL" dirty="0"/>
          </a:p>
        </p:txBody>
      </p:sp>
      <p:sp>
        <p:nvSpPr>
          <p:cNvPr id="3" name="Ondertitel 2"/>
          <p:cNvSpPr>
            <a:spLocks noGrp="1"/>
          </p:cNvSpPr>
          <p:nvPr>
            <p:ph type="subTitle" idx="1"/>
          </p:nvPr>
        </p:nvSpPr>
        <p:spPr>
          <a:xfrm>
            <a:off x="4572000" y="3501008"/>
            <a:ext cx="2304256" cy="2376264"/>
          </a:xfrm>
        </p:spPr>
        <p:txBody>
          <a:bodyPr lIns="0" tIns="0" rIns="0" bIns="0">
            <a:noAutofit/>
          </a:bodyPr>
          <a:lstStyle>
            <a:lvl1pPr marL="0" indent="0" algn="l">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jdelijke aanduiding voor datum 6"/>
          <p:cNvSpPr>
            <a:spLocks noGrp="1"/>
          </p:cNvSpPr>
          <p:nvPr>
            <p:ph type="dt" sz="half" idx="2"/>
          </p:nvPr>
        </p:nvSpPr>
        <p:spPr>
          <a:xfrm>
            <a:off x="4572000" y="2987174"/>
            <a:ext cx="2304000" cy="365125"/>
          </a:xfrm>
          <a:prstGeom prst="rect">
            <a:avLst/>
          </a:prstGeom>
        </p:spPr>
        <p:txBody>
          <a:bodyPr vert="horz" lIns="0" tIns="0" rIns="0" bIns="0" rtlCol="0" anchor="ctr"/>
          <a:lstStyle>
            <a:lvl1pPr algn="l">
              <a:defRPr sz="1200">
                <a:solidFill>
                  <a:schemeClr val="tx1">
                    <a:tint val="75000"/>
                  </a:schemeClr>
                </a:solidFill>
              </a:defRPr>
            </a:lvl1pPr>
          </a:lstStyle>
          <a:p>
            <a:r>
              <a:rPr lang="nl-NL" smtClean="0"/>
              <a:t>Date</a:t>
            </a:r>
            <a:endParaRPr lang="en-GB" dirty="0"/>
          </a:p>
        </p:txBody>
      </p:sp>
      <p:sp>
        <p:nvSpPr>
          <p:cNvPr id="15" name="Text Placeholder 22"/>
          <p:cNvSpPr>
            <a:spLocks noGrp="1"/>
          </p:cNvSpPr>
          <p:nvPr>
            <p:ph type="body" sz="quarter" idx="10" hasCustomPrompt="1"/>
          </p:nvPr>
        </p:nvSpPr>
        <p:spPr>
          <a:xfrm>
            <a:off x="4572000" y="2564905"/>
            <a:ext cx="2304256" cy="396044"/>
          </a:xfrm>
        </p:spPr>
        <p:txBody>
          <a:bodyPr bIns="0" anchor="ctr" anchorCtr="0"/>
          <a:lstStyle>
            <a:lvl1pPr marL="0" indent="0">
              <a:buFontTx/>
              <a:buNone/>
              <a:defRPr sz="1200" b="1">
                <a:solidFill>
                  <a:schemeClr val="accent1"/>
                </a:solidFill>
              </a:defRPr>
            </a:lvl1pPr>
            <a:lvl2pPr marL="0" indent="0">
              <a:buFontTx/>
              <a:buNone/>
              <a:defRPr sz="1200" b="1">
                <a:solidFill>
                  <a:schemeClr val="accent1"/>
                </a:solidFill>
              </a:defRPr>
            </a:lvl2pPr>
            <a:lvl3pPr marL="0" indent="0">
              <a:buFontTx/>
              <a:buNone/>
              <a:defRPr sz="1200" b="1">
                <a:solidFill>
                  <a:schemeClr val="accent1"/>
                </a:solidFill>
              </a:defRPr>
            </a:lvl3pPr>
            <a:lvl4pPr marL="0" indent="0">
              <a:buFontTx/>
              <a:buNone/>
              <a:defRPr sz="1200" b="1">
                <a:solidFill>
                  <a:schemeClr val="accent1"/>
                </a:solidFill>
              </a:defRPr>
            </a:lvl4pPr>
            <a:lvl5pPr marL="0" indent="0">
              <a:buFontTx/>
              <a:buNone/>
              <a:defRPr sz="1200" b="1">
                <a:solidFill>
                  <a:schemeClr val="accent1"/>
                </a:solidFill>
              </a:defRPr>
            </a:lvl5pPr>
          </a:lstStyle>
          <a:p>
            <a:pPr lvl="0"/>
            <a:r>
              <a:rPr lang="en-US" smtClean="0"/>
              <a:t>Presenter</a:t>
            </a:r>
            <a:endParaRPr lang="en-US"/>
          </a:p>
        </p:txBody>
      </p:sp>
      <p:pic>
        <p:nvPicPr>
          <p:cNvPr id="14" name="Picture 13" descr="WKH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5866" y="2929464"/>
            <a:ext cx="1752600" cy="427251"/>
          </a:xfrm>
          <a:prstGeom prst="rect">
            <a:avLst/>
          </a:prstGeom>
        </p:spPr>
      </p:pic>
    </p:spTree>
    <p:extLst>
      <p:ext uri="{BB962C8B-B14F-4D97-AF65-F5344CB8AC3E}">
        <p14:creationId xmlns:p14="http://schemas.microsoft.com/office/powerpoint/2010/main" val="106574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9"/>
          <p:cNvCxnSpPr/>
          <p:nvPr userDrawn="1"/>
        </p:nvCxnSpPr>
        <p:spPr>
          <a:xfrm>
            <a:off x="384175" y="1217613"/>
            <a:ext cx="8458200" cy="1587"/>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4DF886F-3577-4E34-A070-C5DE8AA400E8}" type="datetimeFigureOut">
              <a:rPr lang="en-US" altLang="zh-CN"/>
              <a:pPr>
                <a:defRPr/>
              </a:pPr>
              <a:t>4/19/2016</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zh-CN" altLang="zh-CN"/>
          </a:p>
        </p:txBody>
      </p:sp>
      <p:sp>
        <p:nvSpPr>
          <p:cNvPr id="7" name="Slide Number Placeholder 5"/>
          <p:cNvSpPr>
            <a:spLocks noGrp="1"/>
          </p:cNvSpPr>
          <p:nvPr>
            <p:ph type="sldNum" sz="quarter" idx="12"/>
          </p:nvPr>
        </p:nvSpPr>
        <p:spPr/>
        <p:txBody>
          <a:bodyPr/>
          <a:lstStyle>
            <a:lvl1pPr>
              <a:defRPr/>
            </a:lvl1pPr>
          </a:lstStyle>
          <a:p>
            <a:pPr>
              <a:defRPr/>
            </a:pPr>
            <a:fld id="{4A57F5DB-4498-4C61-8FFB-4EC16508C58A}" type="slidenum">
              <a:rPr lang="en-US" altLang="zh-CN"/>
              <a:pPr>
                <a:defRPr/>
              </a:pPr>
              <a:t>‹#›</a:t>
            </a:fld>
            <a:endParaRPr lang="en-US" altLang="zh-CN"/>
          </a:p>
        </p:txBody>
      </p:sp>
    </p:spTree>
    <p:extLst>
      <p:ext uri="{BB962C8B-B14F-4D97-AF65-F5344CB8AC3E}">
        <p14:creationId xmlns:p14="http://schemas.microsoft.com/office/powerpoint/2010/main" val="3481133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a:spLocks noChangeArrowheads="1"/>
          </p:cNvSpPr>
          <p:nvPr/>
        </p:nvSpPr>
        <p:spPr bwMode="auto">
          <a:xfrm>
            <a:off x="0" y="6178550"/>
            <a:ext cx="9144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sp>
        <p:nvSpPr>
          <p:cNvPr id="5" name="Line 4"/>
          <p:cNvSpPr>
            <a:spLocks noChangeShapeType="1"/>
          </p:cNvSpPr>
          <p:nvPr/>
        </p:nvSpPr>
        <p:spPr bwMode="auto">
          <a:xfrm flipH="1">
            <a:off x="0" y="6172200"/>
            <a:ext cx="9144000" cy="0"/>
          </a:xfrm>
          <a:prstGeom prst="line">
            <a:avLst/>
          </a:prstGeom>
          <a:noFill/>
          <a:ln w="76200">
            <a:solidFill>
              <a:srgbClr val="0768A9"/>
            </a:solidFill>
            <a:round/>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pic>
        <p:nvPicPr>
          <p:cNvPr id="6" name="Picture 10" descr="WKH_OSP logo"/>
          <p:cNvPicPr>
            <a:picLocks noChangeAspect="1" noChangeArrowheads="1"/>
          </p:cNvPicPr>
          <p:nvPr/>
        </p:nvPicPr>
        <p:blipFill>
          <a:blip r:embed="rId2" cstate="print"/>
          <a:srcRect/>
          <a:stretch>
            <a:fillRect/>
          </a:stretch>
        </p:blipFill>
        <p:spPr bwMode="auto">
          <a:xfrm>
            <a:off x="2667000" y="6172200"/>
            <a:ext cx="2057400" cy="714375"/>
          </a:xfrm>
          <a:prstGeom prst="rect">
            <a:avLst/>
          </a:prstGeom>
          <a:noFill/>
          <a:ln w="9525">
            <a:noFill/>
            <a:miter lim="800000"/>
            <a:headEnd/>
            <a:tailEnd/>
          </a:ln>
        </p:spPr>
      </p:pic>
      <p:pic>
        <p:nvPicPr>
          <p:cNvPr id="7" name="Picture 13" descr="people_ppt_cover.png"/>
          <p:cNvPicPr>
            <a:picLocks noChangeAspect="1"/>
          </p:cNvPicPr>
          <p:nvPr userDrawn="1"/>
        </p:nvPicPr>
        <p:blipFill>
          <a:blip r:embed="rId3" cstate="print"/>
          <a:srcRect/>
          <a:stretch>
            <a:fillRect/>
          </a:stretch>
        </p:blipFill>
        <p:spPr bwMode="auto">
          <a:xfrm>
            <a:off x="2971800" y="3743325"/>
            <a:ext cx="5867400" cy="2047875"/>
          </a:xfrm>
          <a:prstGeom prst="rect">
            <a:avLst/>
          </a:prstGeom>
          <a:noFill/>
          <a:ln w="9525">
            <a:noFill/>
            <a:miter lim="800000"/>
            <a:headEnd/>
            <a:tailEnd/>
          </a:ln>
        </p:spPr>
      </p:pic>
      <p:pic>
        <p:nvPicPr>
          <p:cNvPr id="8" name="Picture 9" descr="vertical brick"/>
          <p:cNvPicPr>
            <a:picLocks noChangeAspect="1" noChangeArrowheads="1"/>
          </p:cNvPicPr>
          <p:nvPr/>
        </p:nvPicPr>
        <p:blipFill>
          <a:blip r:embed="rId4" cstate="print"/>
          <a:srcRect/>
          <a:stretch>
            <a:fillRect/>
          </a:stretch>
        </p:blipFill>
        <p:spPr bwMode="auto">
          <a:xfrm>
            <a:off x="457200" y="903288"/>
            <a:ext cx="2378075" cy="4735512"/>
          </a:xfrm>
          <a:prstGeom prst="rect">
            <a:avLst/>
          </a:prstGeom>
          <a:noFill/>
          <a:ln w="9525">
            <a:noFill/>
            <a:miter lim="800000"/>
            <a:headEnd/>
            <a:tailEnd/>
          </a:ln>
        </p:spPr>
      </p:pic>
      <p:sp>
        <p:nvSpPr>
          <p:cNvPr id="9" name="Title 1"/>
          <p:cNvSpPr txBox="1">
            <a:spLocks/>
          </p:cNvSpPr>
          <p:nvPr userDrawn="1"/>
        </p:nvSpPr>
        <p:spPr bwMode="auto">
          <a:xfrm>
            <a:off x="2819401" y="1828800"/>
            <a:ext cx="6096000" cy="933450"/>
          </a:xfrm>
          <a:prstGeom prst="rect">
            <a:avLst/>
          </a:prstGeom>
          <a:noFill/>
          <a:ln w="12700" cmpd="dbl">
            <a:noFill/>
            <a:round/>
            <a:headEnd/>
            <a:tailEnd/>
          </a:ln>
          <a:scene3d>
            <a:camera prst="orthographicFront"/>
            <a:lightRig rig="threePt" dir="t"/>
          </a:scene3d>
          <a:sp3d>
            <a:bevelT w="0" h="63500"/>
            <a:bevelB w="0" h="63500"/>
          </a:sp3d>
        </p:spPr>
        <p:txBody>
          <a:bodyPr lIns="182880" anchor="ctr"/>
          <a:lstStyle>
            <a:lvl1pPr marL="0" indent="0">
              <a:defRPr/>
            </a:lvl1pPr>
          </a:lstStyle>
          <a:p>
            <a:pPr eaLnBrk="0" hangingPunct="0">
              <a:defRPr/>
            </a:pPr>
            <a:endParaRPr lang="en-US" sz="3600" dirty="0" smtClean="0">
              <a:solidFill>
                <a:srgbClr val="000000"/>
              </a:solidFill>
              <a:latin typeface="Trebuchet MS"/>
              <a:ea typeface="ＭＳ Ｐゴシック"/>
            </a:endParaRPr>
          </a:p>
        </p:txBody>
      </p:sp>
      <p:sp>
        <p:nvSpPr>
          <p:cNvPr id="441349" name="Rectangle 5"/>
          <p:cNvSpPr>
            <a:spLocks noGrp="1" noChangeArrowheads="1"/>
          </p:cNvSpPr>
          <p:nvPr>
            <p:ph type="ctrTitle" sz="quarter"/>
          </p:nvPr>
        </p:nvSpPr>
        <p:spPr>
          <a:xfrm>
            <a:off x="4191000" y="6324600"/>
            <a:ext cx="4876800" cy="609600"/>
          </a:xfrm>
          <a:noFill/>
          <a:ln>
            <a:noFill/>
          </a:ln>
        </p:spPr>
        <p:txBody>
          <a:bodyPr/>
          <a:lstStyle>
            <a:lvl1pPr marL="406400" indent="0">
              <a:spcBef>
                <a:spcPct val="20000"/>
              </a:spcBef>
              <a:defRPr sz="2000" i="1">
                <a:solidFill>
                  <a:srgbClr val="0768A9"/>
                </a:solidFill>
              </a:defRPr>
            </a:lvl1pPr>
          </a:lstStyle>
          <a:p>
            <a:r>
              <a:rPr lang="en-US" smtClean="0"/>
              <a:t>Click to edit Master title style</a:t>
            </a:r>
            <a:endParaRPr lang="en-US" dirty="0"/>
          </a:p>
        </p:txBody>
      </p:sp>
      <p:sp>
        <p:nvSpPr>
          <p:cNvPr id="441352" name="Rectangle 8"/>
          <p:cNvSpPr>
            <a:spLocks noGrp="1" noChangeArrowheads="1"/>
          </p:cNvSpPr>
          <p:nvPr>
            <p:ph type="subTitle" sz="quarter" idx="1"/>
          </p:nvPr>
        </p:nvSpPr>
        <p:spPr>
          <a:xfrm>
            <a:off x="609600" y="4114800"/>
            <a:ext cx="2133600" cy="1295400"/>
          </a:xfrm>
        </p:spPr>
        <p:txBody>
          <a:bodyPr lIns="91440" anchor="b"/>
          <a:lstStyle>
            <a:lvl1pPr marL="0" indent="0">
              <a:buFontTx/>
              <a:buNone/>
              <a:defRPr b="1" baseline="2000"/>
            </a:lvl1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p:nvPr userDrawn="1"/>
        </p:nvCxnSpPr>
        <p:spPr>
          <a:xfrm>
            <a:off x="304800" y="838200"/>
            <a:ext cx="8458200" cy="1588"/>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0"/>
            <a:ext cx="8641773" cy="933450"/>
          </a:xfrm>
          <a:noFill/>
          <a:ln w="12700" cmpd="dbl">
            <a:noFill/>
          </a:ln>
        </p:spPr>
        <p:txBody>
          <a:bodyPr/>
          <a:lstStyle>
            <a:lvl1pPr marL="0" inden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gray">
      <p:bgPr>
        <a:solidFill>
          <a:srgbClr val="FFFFFF"/>
        </a:solidFill>
        <a:effectLst/>
      </p:bgPr>
    </p:bg>
    <p:spTree>
      <p:nvGrpSpPr>
        <p:cNvPr id="1" name=""/>
        <p:cNvGrpSpPr/>
        <p:nvPr/>
      </p:nvGrpSpPr>
      <p:grpSpPr>
        <a:xfrm>
          <a:off x="0" y="0"/>
          <a:ext cx="0" cy="0"/>
          <a:chOff x="0" y="0"/>
          <a:chExt cx="0" cy="0"/>
        </a:xfrm>
      </p:grpSpPr>
      <p:pic>
        <p:nvPicPr>
          <p:cNvPr id="2" name="Picture 5" descr="cone_flower_black_72_cover"/>
          <p:cNvPicPr>
            <a:picLocks noChangeAspect="1" noChangeArrowheads="1"/>
          </p:cNvPicPr>
          <p:nvPr userDrawn="1"/>
        </p:nvPicPr>
        <p:blipFill>
          <a:blip r:embed="rId2" cstate="print"/>
          <a:srcRect/>
          <a:stretch>
            <a:fillRect/>
          </a:stretch>
        </p:blipFill>
        <p:spPr bwMode="auto">
          <a:xfrm>
            <a:off x="4763" y="1588"/>
            <a:ext cx="9136062" cy="6856412"/>
          </a:xfrm>
          <a:prstGeom prst="rect">
            <a:avLst/>
          </a:prstGeom>
          <a:noFill/>
          <a:ln w="9525">
            <a:noFill/>
            <a:miter lim="800000"/>
            <a:headEnd/>
            <a:tailEnd/>
          </a:ln>
        </p:spPr>
      </p:pic>
      <p:sp>
        <p:nvSpPr>
          <p:cNvPr id="3" name="Rectangle 5"/>
          <p:cNvSpPr>
            <a:spLocks noChangeArrowheads="1"/>
          </p:cNvSpPr>
          <p:nvPr userDrawn="1"/>
        </p:nvSpPr>
        <p:spPr bwMode="auto">
          <a:xfrm>
            <a:off x="0" y="3962400"/>
            <a:ext cx="4419600" cy="2133600"/>
          </a:xfrm>
          <a:prstGeom prst="rect">
            <a:avLst/>
          </a:prstGeom>
          <a:solidFill>
            <a:srgbClr val="0768A9">
              <a:alpha val="91000"/>
            </a:srgbClr>
          </a:solidFill>
          <a:ln w="9525">
            <a:noFill/>
            <a:miter lim="800000"/>
            <a:headEnd/>
            <a:tailEnd/>
          </a:ln>
        </p:spPr>
        <p:txBody>
          <a:bodyPr anchor="ctr"/>
          <a:lstStyle/>
          <a:p>
            <a:pPr marL="457200" fontAlgn="auto">
              <a:spcBef>
                <a:spcPts val="0"/>
              </a:spcBef>
              <a:spcAft>
                <a:spcPts val="0"/>
              </a:spcAft>
              <a:defRPr/>
            </a:pPr>
            <a:r>
              <a:rPr lang="en-US" sz="3800" dirty="0">
                <a:solidFill>
                  <a:srgbClr val="FFFFFF"/>
                </a:solidFill>
                <a:latin typeface="Trebuchet MS" pitchFamily="80" charset="0"/>
                <a:ea typeface="ＭＳ Ｐゴシック"/>
              </a:rPr>
              <a:t>Questions.</a:t>
            </a:r>
            <a:br>
              <a:rPr lang="en-US" sz="3800" dirty="0">
                <a:solidFill>
                  <a:srgbClr val="FFFFFF"/>
                </a:solidFill>
                <a:latin typeface="Trebuchet MS" pitchFamily="80" charset="0"/>
                <a:ea typeface="ＭＳ Ｐゴシック"/>
              </a:rPr>
            </a:br>
            <a:r>
              <a:rPr lang="en-US" sz="3800" dirty="0">
                <a:solidFill>
                  <a:srgbClr val="FFFFFF"/>
                </a:solidFill>
                <a:latin typeface="Trebuchet MS" pitchFamily="80" charset="0"/>
                <a:ea typeface="ＭＳ Ｐゴシック"/>
              </a:rPr>
              <a:t/>
            </a:r>
            <a:br>
              <a:rPr lang="en-US" sz="3800" dirty="0">
                <a:solidFill>
                  <a:srgbClr val="FFFFFF"/>
                </a:solidFill>
                <a:latin typeface="Trebuchet MS" pitchFamily="80" charset="0"/>
                <a:ea typeface="ＭＳ Ｐゴシック"/>
              </a:rPr>
            </a:br>
            <a:endParaRPr lang="en-US" sz="3800" i="1" dirty="0">
              <a:solidFill>
                <a:srgbClr val="FFFFFF"/>
              </a:solidFill>
              <a:latin typeface="Trebuchet MS" pitchFamily="80" charset="0"/>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noChangeArrowheads="1"/>
          </p:cNvSpPr>
          <p:nvPr>
            <p:ph type="sldNum" sz="quarter" idx="10"/>
          </p:nvPr>
        </p:nvSpPr>
        <p:spPr>
          <a:xfrm>
            <a:off x="3962400" y="6324600"/>
            <a:ext cx="1066800" cy="476250"/>
          </a:xfrm>
          <a:prstGeom prst="rect">
            <a:avLst/>
          </a:prstGeom>
        </p:spPr>
        <p:txBody>
          <a:bodyPr/>
          <a:lstStyle>
            <a:lvl1pPr fontAlgn="auto">
              <a:spcBef>
                <a:spcPts val="0"/>
              </a:spcBef>
              <a:spcAft>
                <a:spcPts val="0"/>
              </a:spcAft>
              <a:defRPr>
                <a:solidFill>
                  <a:srgbClr val="000000"/>
                </a:solidFill>
                <a:latin typeface="Trebuchet MS"/>
                <a:ea typeface="ＭＳ Ｐゴシック"/>
                <a:cs typeface="+mn-cs"/>
              </a:defRPr>
            </a:lvl1pPr>
          </a:lstStyle>
          <a:p>
            <a:pPr>
              <a:defRPr/>
            </a:pPr>
            <a:fld id="{62E13CE7-48AD-4D5B-80ED-E408E9729DC7}"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lvl1pPr>
              <a:defRPr sz="6000"/>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4" name="Rectangle 6"/>
          <p:cNvSpPr>
            <a:spLocks noChangeArrowheads="1"/>
          </p:cNvSpPr>
          <p:nvPr/>
        </p:nvSpPr>
        <p:spPr bwMode="auto">
          <a:xfrm>
            <a:off x="0" y="6178550"/>
            <a:ext cx="9144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a:defRPr/>
            </a:pPr>
            <a:endParaRPr lang="en-US" sz="1400" dirty="0">
              <a:solidFill>
                <a:schemeClr val="tx1"/>
              </a:solidFill>
              <a:latin typeface="Arial" charset="0"/>
              <a:ea typeface="+mn-ea"/>
            </a:endParaRPr>
          </a:p>
        </p:txBody>
      </p:sp>
      <p:sp>
        <p:nvSpPr>
          <p:cNvPr id="5" name="Line 4"/>
          <p:cNvSpPr>
            <a:spLocks noChangeShapeType="1"/>
          </p:cNvSpPr>
          <p:nvPr/>
        </p:nvSpPr>
        <p:spPr bwMode="auto">
          <a:xfrm flipH="1">
            <a:off x="0" y="6172200"/>
            <a:ext cx="9144000" cy="0"/>
          </a:xfrm>
          <a:prstGeom prst="line">
            <a:avLst/>
          </a:prstGeom>
          <a:noFill/>
          <a:ln w="76200">
            <a:solidFill>
              <a:srgbClr val="0768A9"/>
            </a:solidFill>
            <a:round/>
            <a:headEnd/>
            <a:tailEnd/>
          </a:ln>
        </p:spPr>
        <p:txBody>
          <a:bodyPr wrap="none" anchor="ctr"/>
          <a:lstStyle/>
          <a:p>
            <a:pPr>
              <a:defRPr/>
            </a:pPr>
            <a:endParaRPr lang="en-US" sz="1400" dirty="0">
              <a:solidFill>
                <a:schemeClr val="tx1"/>
              </a:solidFill>
              <a:latin typeface="Arial" charset="0"/>
              <a:ea typeface="+mn-ea"/>
            </a:endParaRPr>
          </a:p>
        </p:txBody>
      </p:sp>
      <p:pic>
        <p:nvPicPr>
          <p:cNvPr id="8" name="Picture 13" descr="people_ppt_cover.png"/>
          <p:cNvPicPr>
            <a:picLocks noChangeAspect="1"/>
          </p:cNvPicPr>
          <p:nvPr userDrawn="1"/>
        </p:nvPicPr>
        <p:blipFill>
          <a:blip r:embed="rId2"/>
          <a:srcRect/>
          <a:stretch>
            <a:fillRect/>
          </a:stretch>
        </p:blipFill>
        <p:spPr bwMode="auto">
          <a:xfrm>
            <a:off x="2971800" y="3743325"/>
            <a:ext cx="5867400" cy="2047875"/>
          </a:xfrm>
          <a:prstGeom prst="rect">
            <a:avLst/>
          </a:prstGeom>
          <a:noFill/>
          <a:ln w="9525">
            <a:noFill/>
            <a:miter lim="800000"/>
            <a:headEnd/>
            <a:tailEnd/>
          </a:ln>
        </p:spPr>
      </p:pic>
      <p:pic>
        <p:nvPicPr>
          <p:cNvPr id="7" name="Picture 9" descr="vertical brick"/>
          <p:cNvPicPr>
            <a:picLocks noChangeAspect="1" noChangeArrowheads="1"/>
          </p:cNvPicPr>
          <p:nvPr/>
        </p:nvPicPr>
        <p:blipFill>
          <a:blip r:embed="rId3"/>
          <a:srcRect/>
          <a:stretch>
            <a:fillRect/>
          </a:stretch>
        </p:blipFill>
        <p:spPr bwMode="auto">
          <a:xfrm>
            <a:off x="457200" y="903288"/>
            <a:ext cx="2378075" cy="4735512"/>
          </a:xfrm>
          <a:prstGeom prst="rect">
            <a:avLst/>
          </a:prstGeom>
          <a:noFill/>
          <a:ln w="9525">
            <a:noFill/>
            <a:miter lim="800000"/>
            <a:headEnd/>
            <a:tailEnd/>
          </a:ln>
        </p:spPr>
      </p:pic>
      <p:pic>
        <p:nvPicPr>
          <p:cNvPr id="10" name="Picture 9" descr="ovid_lww.png"/>
          <p:cNvPicPr>
            <a:picLocks noChangeAspect="1"/>
          </p:cNvPicPr>
          <p:nvPr userDrawn="1"/>
        </p:nvPicPr>
        <p:blipFill>
          <a:blip r:embed="rId4"/>
          <a:stretch>
            <a:fillRect/>
          </a:stretch>
        </p:blipFill>
        <p:spPr>
          <a:xfrm>
            <a:off x="533400" y="3295650"/>
            <a:ext cx="2171700" cy="1352550"/>
          </a:xfrm>
          <a:prstGeom prst="rect">
            <a:avLst/>
          </a:prstGeom>
        </p:spPr>
      </p:pic>
      <p:sp>
        <p:nvSpPr>
          <p:cNvPr id="441352" name="Rectangle 8"/>
          <p:cNvSpPr>
            <a:spLocks noGrp="1" noChangeArrowheads="1"/>
          </p:cNvSpPr>
          <p:nvPr>
            <p:ph type="subTitle" sz="quarter" idx="1"/>
          </p:nvPr>
        </p:nvSpPr>
        <p:spPr>
          <a:xfrm>
            <a:off x="609600" y="4114800"/>
            <a:ext cx="2133600" cy="1295400"/>
          </a:xfrm>
        </p:spPr>
        <p:txBody>
          <a:bodyPr lIns="91440" anchor="b"/>
          <a:lstStyle>
            <a:lvl1pPr marL="0" indent="0">
              <a:buFontTx/>
              <a:buNone/>
              <a:defRPr b="1" baseline="2000"/>
            </a:lvl1pPr>
          </a:lstStyle>
          <a:p>
            <a:r>
              <a:rPr lang="en-US" dirty="0"/>
              <a:t>Click to edit Master subtitle style</a:t>
            </a:r>
          </a:p>
        </p:txBody>
      </p:sp>
    </p:spTree>
    <p:extLst>
      <p:ext uri="{BB962C8B-B14F-4D97-AF65-F5344CB8AC3E}">
        <p14:creationId xmlns:p14="http://schemas.microsoft.com/office/powerpoint/2010/main" val="26892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6"/>
          <p:cNvSpPr>
            <a:spLocks noChangeArrowheads="1"/>
          </p:cNvSpPr>
          <p:nvPr/>
        </p:nvSpPr>
        <p:spPr bwMode="auto">
          <a:xfrm>
            <a:off x="0" y="6178550"/>
            <a:ext cx="9144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sp>
        <p:nvSpPr>
          <p:cNvPr id="4" name="Line 4"/>
          <p:cNvSpPr>
            <a:spLocks noChangeShapeType="1"/>
          </p:cNvSpPr>
          <p:nvPr/>
        </p:nvSpPr>
        <p:spPr bwMode="auto">
          <a:xfrm flipH="1">
            <a:off x="0" y="6172200"/>
            <a:ext cx="9144000" cy="0"/>
          </a:xfrm>
          <a:prstGeom prst="line">
            <a:avLst/>
          </a:prstGeom>
          <a:noFill/>
          <a:ln w="76200">
            <a:solidFill>
              <a:srgbClr val="0768A9"/>
            </a:solidFill>
            <a:round/>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pic>
        <p:nvPicPr>
          <p:cNvPr id="5" name="Picture 13" descr="people_ppt_cover.png"/>
          <p:cNvPicPr>
            <a:picLocks noChangeAspect="1"/>
          </p:cNvPicPr>
          <p:nvPr userDrawn="1"/>
        </p:nvPicPr>
        <p:blipFill>
          <a:blip r:embed="rId2" cstate="print"/>
          <a:srcRect/>
          <a:stretch>
            <a:fillRect/>
          </a:stretch>
        </p:blipFill>
        <p:spPr bwMode="auto">
          <a:xfrm>
            <a:off x="2971800" y="3743325"/>
            <a:ext cx="5867400" cy="2047875"/>
          </a:xfrm>
          <a:prstGeom prst="rect">
            <a:avLst/>
          </a:prstGeom>
          <a:noFill/>
          <a:ln w="9525">
            <a:noFill/>
            <a:miter lim="800000"/>
            <a:headEnd/>
            <a:tailEnd/>
          </a:ln>
        </p:spPr>
      </p:pic>
      <p:pic>
        <p:nvPicPr>
          <p:cNvPr id="6" name="Picture 9" descr="vertical brick"/>
          <p:cNvPicPr>
            <a:picLocks noChangeAspect="1" noChangeArrowheads="1"/>
          </p:cNvPicPr>
          <p:nvPr/>
        </p:nvPicPr>
        <p:blipFill>
          <a:blip r:embed="rId3" cstate="print"/>
          <a:srcRect/>
          <a:stretch>
            <a:fillRect/>
          </a:stretch>
        </p:blipFill>
        <p:spPr bwMode="auto">
          <a:xfrm>
            <a:off x="457200" y="903288"/>
            <a:ext cx="2378075" cy="4735512"/>
          </a:xfrm>
          <a:prstGeom prst="rect">
            <a:avLst/>
          </a:prstGeom>
          <a:noFill/>
          <a:ln w="9525">
            <a:noFill/>
            <a:miter lim="800000"/>
            <a:headEnd/>
            <a:tailEnd/>
          </a:ln>
        </p:spPr>
      </p:pic>
      <p:sp>
        <p:nvSpPr>
          <p:cNvPr id="7" name="Title 1"/>
          <p:cNvSpPr txBox="1">
            <a:spLocks/>
          </p:cNvSpPr>
          <p:nvPr userDrawn="1"/>
        </p:nvSpPr>
        <p:spPr bwMode="auto">
          <a:xfrm>
            <a:off x="2819401" y="1828800"/>
            <a:ext cx="6096000" cy="933450"/>
          </a:xfrm>
          <a:prstGeom prst="rect">
            <a:avLst/>
          </a:prstGeom>
          <a:noFill/>
          <a:ln w="12700" cmpd="dbl">
            <a:noFill/>
            <a:round/>
            <a:headEnd/>
            <a:tailEnd/>
          </a:ln>
          <a:scene3d>
            <a:camera prst="orthographicFront"/>
            <a:lightRig rig="threePt" dir="t"/>
          </a:scene3d>
          <a:sp3d>
            <a:bevelT w="0" h="63500"/>
            <a:bevelB w="0" h="63500"/>
          </a:sp3d>
        </p:spPr>
        <p:txBody>
          <a:bodyPr lIns="182880" anchor="ctr"/>
          <a:lstStyle>
            <a:lvl1pPr marL="0" indent="0">
              <a:defRPr/>
            </a:lvl1pPr>
          </a:lstStyle>
          <a:p>
            <a:pPr eaLnBrk="0" hangingPunct="0">
              <a:defRPr/>
            </a:pPr>
            <a:endParaRPr lang="en-US" sz="3600" dirty="0" smtClean="0">
              <a:solidFill>
                <a:srgbClr val="000000"/>
              </a:solidFill>
              <a:latin typeface="Trebuchet MS"/>
              <a:ea typeface="ＭＳ Ｐゴシック"/>
            </a:endParaRPr>
          </a:p>
        </p:txBody>
      </p:sp>
      <p:pic>
        <p:nvPicPr>
          <p:cNvPr id="8" name="Picture 2"/>
          <p:cNvPicPr>
            <a:picLocks noChangeAspect="1" noChangeArrowheads="1"/>
          </p:cNvPicPr>
          <p:nvPr userDrawn="1"/>
        </p:nvPicPr>
        <p:blipFill>
          <a:blip r:embed="rId4" cstate="print"/>
          <a:srcRect/>
          <a:stretch>
            <a:fillRect/>
          </a:stretch>
        </p:blipFill>
        <p:spPr bwMode="auto">
          <a:xfrm>
            <a:off x="4876800" y="6400800"/>
            <a:ext cx="4238625" cy="250825"/>
          </a:xfrm>
          <a:prstGeom prst="rect">
            <a:avLst/>
          </a:prstGeom>
          <a:noFill/>
          <a:ln w="9525">
            <a:noFill/>
            <a:miter lim="800000"/>
            <a:headEnd/>
            <a:tailEnd/>
          </a:ln>
        </p:spPr>
      </p:pic>
      <p:sp>
        <p:nvSpPr>
          <p:cNvPr id="441352" name="Rectangle 8"/>
          <p:cNvSpPr>
            <a:spLocks noGrp="1" noChangeArrowheads="1"/>
          </p:cNvSpPr>
          <p:nvPr>
            <p:ph type="subTitle" sz="quarter" idx="1"/>
          </p:nvPr>
        </p:nvSpPr>
        <p:spPr>
          <a:xfrm>
            <a:off x="609600" y="4114800"/>
            <a:ext cx="2133600" cy="1295400"/>
          </a:xfrm>
        </p:spPr>
        <p:txBody>
          <a:bodyPr lIns="91440" anchor="b"/>
          <a:lstStyle>
            <a:lvl1pPr marL="0" indent="0">
              <a:buFontTx/>
              <a:buNone/>
              <a:defRPr b="1" baseline="2000"/>
            </a:lvl1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p:nvPr userDrawn="1"/>
        </p:nvCxnSpPr>
        <p:spPr>
          <a:xfrm>
            <a:off x="304800" y="838200"/>
            <a:ext cx="8458200" cy="1588"/>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userDrawn="1"/>
        </p:nvPicPr>
        <p:blipFill>
          <a:blip r:embed="rId2" cstate="print"/>
          <a:srcRect/>
          <a:stretch>
            <a:fillRect/>
          </a:stretch>
        </p:blipFill>
        <p:spPr bwMode="auto">
          <a:xfrm>
            <a:off x="4905375" y="6400800"/>
            <a:ext cx="4238625" cy="250825"/>
          </a:xfrm>
          <a:prstGeom prst="rect">
            <a:avLst/>
          </a:prstGeom>
          <a:noFill/>
          <a:ln w="9525">
            <a:noFill/>
            <a:miter lim="800000"/>
            <a:headEnd/>
            <a:tailEnd/>
          </a:ln>
        </p:spPr>
      </p:pic>
      <p:sp>
        <p:nvSpPr>
          <p:cNvPr id="2" name="Title 1"/>
          <p:cNvSpPr>
            <a:spLocks noGrp="1"/>
          </p:cNvSpPr>
          <p:nvPr>
            <p:ph type="title"/>
          </p:nvPr>
        </p:nvSpPr>
        <p:spPr>
          <a:xfrm>
            <a:off x="152400" y="1581150"/>
            <a:ext cx="8641773" cy="933450"/>
          </a:xfrm>
          <a:noFill/>
          <a:ln w="12700" cmpd="dbl">
            <a:noFill/>
          </a:ln>
        </p:spPr>
        <p:txBody>
          <a:bodyPr/>
          <a:lstStyle>
            <a:lvl1pPr marL="0" inden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4876800" y="6400800"/>
            <a:ext cx="4238625" cy="2508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gray">
      <p:bgPr>
        <a:solidFill>
          <a:srgbClr val="FFFFFF"/>
        </a:solidFill>
        <a:effectLst/>
      </p:bgPr>
    </p:bg>
    <p:spTree>
      <p:nvGrpSpPr>
        <p:cNvPr id="1" name=""/>
        <p:cNvGrpSpPr/>
        <p:nvPr/>
      </p:nvGrpSpPr>
      <p:grpSpPr>
        <a:xfrm>
          <a:off x="0" y="0"/>
          <a:ext cx="0" cy="0"/>
          <a:chOff x="0" y="0"/>
          <a:chExt cx="0" cy="0"/>
        </a:xfrm>
      </p:grpSpPr>
      <p:pic>
        <p:nvPicPr>
          <p:cNvPr id="2" name="Picture 5" descr="cone_flower_black_72_cover"/>
          <p:cNvPicPr>
            <a:picLocks noChangeAspect="1" noChangeArrowheads="1"/>
          </p:cNvPicPr>
          <p:nvPr userDrawn="1"/>
        </p:nvPicPr>
        <p:blipFill>
          <a:blip r:embed="rId2" cstate="print"/>
          <a:srcRect/>
          <a:stretch>
            <a:fillRect/>
          </a:stretch>
        </p:blipFill>
        <p:spPr bwMode="auto">
          <a:xfrm>
            <a:off x="4763" y="1588"/>
            <a:ext cx="9136062" cy="6856412"/>
          </a:xfrm>
          <a:prstGeom prst="rect">
            <a:avLst/>
          </a:prstGeom>
          <a:noFill/>
          <a:ln w="9525">
            <a:noFill/>
            <a:miter lim="800000"/>
            <a:headEnd/>
            <a:tailEnd/>
          </a:ln>
        </p:spPr>
      </p:pic>
      <p:sp>
        <p:nvSpPr>
          <p:cNvPr id="3" name="Rectangle 5"/>
          <p:cNvSpPr>
            <a:spLocks noChangeArrowheads="1"/>
          </p:cNvSpPr>
          <p:nvPr userDrawn="1"/>
        </p:nvSpPr>
        <p:spPr bwMode="auto">
          <a:xfrm>
            <a:off x="0" y="3962400"/>
            <a:ext cx="4419600" cy="2133600"/>
          </a:xfrm>
          <a:prstGeom prst="rect">
            <a:avLst/>
          </a:prstGeom>
          <a:solidFill>
            <a:srgbClr val="0768A9">
              <a:alpha val="91000"/>
            </a:srgbClr>
          </a:solidFill>
          <a:ln w="9525">
            <a:noFill/>
            <a:miter lim="800000"/>
            <a:headEnd/>
            <a:tailEnd/>
          </a:ln>
        </p:spPr>
        <p:txBody>
          <a:bodyPr anchor="ctr"/>
          <a:lstStyle/>
          <a:p>
            <a:pPr marL="457200" fontAlgn="auto">
              <a:spcBef>
                <a:spcPts val="0"/>
              </a:spcBef>
              <a:spcAft>
                <a:spcPts val="0"/>
              </a:spcAft>
              <a:defRPr/>
            </a:pPr>
            <a:r>
              <a:rPr lang="en-US" sz="3800" dirty="0">
                <a:solidFill>
                  <a:srgbClr val="FFFFFF"/>
                </a:solidFill>
                <a:latin typeface="Trebuchet MS" pitchFamily="80" charset="0"/>
                <a:ea typeface="ＭＳ Ｐゴシック"/>
              </a:rPr>
              <a:t>Questions?</a:t>
            </a:r>
            <a:br>
              <a:rPr lang="en-US" sz="3800" dirty="0">
                <a:solidFill>
                  <a:srgbClr val="FFFFFF"/>
                </a:solidFill>
                <a:latin typeface="Trebuchet MS" pitchFamily="80" charset="0"/>
                <a:ea typeface="ＭＳ Ｐゴシック"/>
              </a:rPr>
            </a:br>
            <a:r>
              <a:rPr lang="en-US" sz="3800" dirty="0">
                <a:solidFill>
                  <a:srgbClr val="FFFFFF"/>
                </a:solidFill>
                <a:latin typeface="Trebuchet MS" pitchFamily="80" charset="0"/>
                <a:ea typeface="ＭＳ Ｐゴシック"/>
              </a:rPr>
              <a:t/>
            </a:r>
            <a:br>
              <a:rPr lang="en-US" sz="3800" dirty="0">
                <a:solidFill>
                  <a:srgbClr val="FFFFFF"/>
                </a:solidFill>
                <a:latin typeface="Trebuchet MS" pitchFamily="80" charset="0"/>
                <a:ea typeface="ＭＳ Ｐゴシック"/>
              </a:rPr>
            </a:br>
            <a:endParaRPr lang="en-US" sz="3800" i="1" dirty="0">
              <a:solidFill>
                <a:srgbClr val="FFFFFF"/>
              </a:solidFill>
              <a:latin typeface="Trebuchet MS" pitchFamily="80" charset="0"/>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noChangeArrowheads="1"/>
          </p:cNvSpPr>
          <p:nvPr>
            <p:ph type="sldNum" sz="quarter" idx="10"/>
          </p:nvPr>
        </p:nvSpPr>
        <p:spPr>
          <a:xfrm>
            <a:off x="3962400" y="6324600"/>
            <a:ext cx="1066800" cy="476250"/>
          </a:xfrm>
          <a:prstGeom prst="rect">
            <a:avLst/>
          </a:prstGeom>
        </p:spPr>
        <p:txBody>
          <a:bodyPr/>
          <a:lstStyle>
            <a:lvl1pPr fontAlgn="auto">
              <a:spcBef>
                <a:spcPts val="0"/>
              </a:spcBef>
              <a:spcAft>
                <a:spcPts val="0"/>
              </a:spcAft>
              <a:defRPr>
                <a:solidFill>
                  <a:srgbClr val="000000"/>
                </a:solidFill>
                <a:latin typeface="Trebuchet MS"/>
                <a:ea typeface="ＭＳ Ｐゴシック"/>
                <a:cs typeface="+mn-cs"/>
              </a:defRPr>
            </a:lvl1pPr>
          </a:lstStyle>
          <a:p>
            <a:pPr>
              <a:defRPr/>
            </a:pPr>
            <a:fld id="{5C3C8475-CBCD-4B8B-AB7C-3AD163B2E670}"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lvl1pPr>
              <a:defRPr sz="6000"/>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88885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685800" y="5257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zh-CN" sz="1400">
              <a:ea typeface="宋体" pitchFamily="2" charset="-122"/>
            </a:endParaRPr>
          </a:p>
        </p:txBody>
      </p:sp>
      <p:sp>
        <p:nvSpPr>
          <p:cNvPr id="5" name="Rectangle 8"/>
          <p:cNvSpPr>
            <a:spLocks noChangeArrowheads="1"/>
          </p:cNvSpPr>
          <p:nvPr/>
        </p:nvSpPr>
        <p:spPr bwMode="auto">
          <a:xfrm>
            <a:off x="2971800" y="525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zh-CN" sz="1400">
              <a:ea typeface="宋体" pitchFamily="2" charset="-122"/>
            </a:endParaRPr>
          </a:p>
        </p:txBody>
      </p:sp>
      <p:sp>
        <p:nvSpPr>
          <p:cNvPr id="6" name="Rectangle 9"/>
          <p:cNvSpPr>
            <a:spLocks noChangeArrowheads="1"/>
          </p:cNvSpPr>
          <p:nvPr/>
        </p:nvSpPr>
        <p:spPr bwMode="auto">
          <a:xfrm>
            <a:off x="6443663" y="522922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endParaRPr lang="en-US" altLang="zh-CN" sz="1400">
              <a:ea typeface="宋体" pitchFamily="2" charset="-122"/>
            </a:endParaRPr>
          </a:p>
        </p:txBody>
      </p:sp>
      <p:sp>
        <p:nvSpPr>
          <p:cNvPr id="7" name="Line 13"/>
          <p:cNvSpPr>
            <a:spLocks noChangeShapeType="1"/>
          </p:cNvSpPr>
          <p:nvPr userDrawn="1"/>
        </p:nvSpPr>
        <p:spPr bwMode="auto">
          <a:xfrm>
            <a:off x="5940425" y="623728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8" name="Picture 18" descr="WK_Ovid_white-300px_new"/>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0" y="115888"/>
            <a:ext cx="2857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2"/>
          <p:cNvSpPr>
            <a:spLocks noChangeShapeType="1"/>
          </p:cNvSpPr>
          <p:nvPr userDrawn="1"/>
        </p:nvSpPr>
        <p:spPr bwMode="auto">
          <a:xfrm>
            <a:off x="381000" y="1052513"/>
            <a:ext cx="8382000" cy="0"/>
          </a:xfrm>
          <a:prstGeom prst="line">
            <a:avLst/>
          </a:prstGeom>
          <a:noFill/>
          <a:ln w="28575">
            <a:solidFill>
              <a:srgbClr val="777777"/>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0" name="Text Box 21"/>
          <p:cNvSpPr txBox="1">
            <a:spLocks noChangeArrowheads="1"/>
          </p:cNvSpPr>
          <p:nvPr userDrawn="1"/>
        </p:nvSpPr>
        <p:spPr bwMode="auto">
          <a:xfrm>
            <a:off x="5724525" y="307975"/>
            <a:ext cx="3170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de-DE" sz="2000" smtClean="0">
                <a:solidFill>
                  <a:schemeClr val="bg2"/>
                </a:solidFill>
                <a:latin typeface="Trebuchet MS" pitchFamily="34" charset="0"/>
              </a:rPr>
              <a:t>content </a:t>
            </a:r>
            <a:r>
              <a:rPr lang="de-DE" sz="2000" smtClean="0">
                <a:solidFill>
                  <a:srgbClr val="0099FF"/>
                </a:solidFill>
                <a:latin typeface="Trebuchet MS" pitchFamily="34" charset="0"/>
              </a:rPr>
              <a:t>+</a:t>
            </a:r>
            <a:r>
              <a:rPr lang="de-DE" sz="2000" smtClean="0">
                <a:solidFill>
                  <a:schemeClr val="bg2"/>
                </a:solidFill>
                <a:latin typeface="Trebuchet MS" pitchFamily="34" charset="0"/>
              </a:rPr>
              <a:t> tools </a:t>
            </a:r>
            <a:r>
              <a:rPr lang="de-DE" sz="2000" smtClean="0">
                <a:solidFill>
                  <a:srgbClr val="0099FF"/>
                </a:solidFill>
                <a:latin typeface="Trebuchet MS" pitchFamily="34" charset="0"/>
              </a:rPr>
              <a:t>+</a:t>
            </a:r>
            <a:r>
              <a:rPr lang="de-DE" sz="2000" smtClean="0">
                <a:solidFill>
                  <a:schemeClr val="bg2"/>
                </a:solidFill>
                <a:latin typeface="Trebuchet MS" pitchFamily="34" charset="0"/>
              </a:rPr>
              <a:t> services</a:t>
            </a:r>
            <a:r>
              <a:rPr lang="de-DE" smtClean="0">
                <a:solidFill>
                  <a:schemeClr val="bg2"/>
                </a:solidFill>
                <a:latin typeface="Myriad Pro" pitchFamily="34" charset="0"/>
              </a:rPr>
              <a:t> </a:t>
            </a:r>
          </a:p>
        </p:txBody>
      </p:sp>
      <p:sp>
        <p:nvSpPr>
          <p:cNvPr id="11" name="Text Box 11"/>
          <p:cNvSpPr txBox="1">
            <a:spLocks noChangeArrowheads="1"/>
          </p:cNvSpPr>
          <p:nvPr userDrawn="1"/>
        </p:nvSpPr>
        <p:spPr bwMode="auto">
          <a:xfrm>
            <a:off x="8275638" y="6613525"/>
            <a:ext cx="660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defRPr/>
            </a:pPr>
            <a:r>
              <a:rPr lang="de-DE" altLang="zh-CN" sz="1000" smtClean="0">
                <a:latin typeface="Myriad Web"/>
                <a:ea typeface="宋体" pitchFamily="2" charset="-122"/>
              </a:rPr>
              <a:t>Slide </a:t>
            </a:r>
            <a:fld id="{BD1BB789-C286-4F07-84ED-17097E10C188}" type="slidenum">
              <a:rPr lang="de-DE" altLang="zh-CN" sz="1000" smtClean="0">
                <a:latin typeface="Myriad Web"/>
                <a:ea typeface="宋体" pitchFamily="2" charset="-122"/>
              </a:rPr>
              <a:pPr algn="r" eaLnBrk="1" hangingPunct="1">
                <a:defRPr/>
              </a:pPr>
              <a:t>‹#›</a:t>
            </a:fld>
            <a:endParaRPr lang="de-DE" altLang="zh-CN" sz="1000" smtClean="0">
              <a:latin typeface="Myriad Web"/>
              <a:ea typeface="宋体" pitchFamily="2" charset="-122"/>
            </a:endParaRPr>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2" name="Rectangle 16"/>
          <p:cNvSpPr>
            <a:spLocks noGrp="1" noChangeArrowheads="1"/>
          </p:cNvSpPr>
          <p:nvPr>
            <p:ph type="sldNum" sz="quarter" idx="10"/>
          </p:nvPr>
        </p:nvSpPr>
        <p:spPr bwMode="auto">
          <a:xfrm>
            <a:off x="6804025" y="6524625"/>
            <a:ext cx="2133600" cy="207963"/>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00">
                <a:latin typeface="Trebuchet MS" pitchFamily="34" charset="0"/>
              </a:defRPr>
            </a:lvl1pPr>
          </a:lstStyle>
          <a:p>
            <a:pPr>
              <a:defRPr/>
            </a:pPr>
            <a:fld id="{A593EBF2-08B9-436C-A291-687F97D8EA28}" type="slidenum">
              <a:rPr lang="en-US"/>
              <a:pPr>
                <a:defRPr/>
              </a:pPr>
              <a:t>‹#›</a:t>
            </a:fld>
            <a:r>
              <a:rPr lang="en-US" dirty="0"/>
              <a:t> </a:t>
            </a:r>
          </a:p>
        </p:txBody>
      </p:sp>
    </p:spTree>
    <p:extLst>
      <p:ext uri="{BB962C8B-B14F-4D97-AF65-F5344CB8AC3E}">
        <p14:creationId xmlns:p14="http://schemas.microsoft.com/office/powerpoint/2010/main" val="323632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gray">
      <p:bgPr>
        <a:solidFill>
          <a:srgbClr val="FFFFFF"/>
        </a:solidFill>
        <a:effectLst/>
      </p:bgPr>
    </p:bg>
    <p:spTree>
      <p:nvGrpSpPr>
        <p:cNvPr id="1" name=""/>
        <p:cNvGrpSpPr/>
        <p:nvPr/>
      </p:nvGrpSpPr>
      <p:grpSpPr>
        <a:xfrm>
          <a:off x="0" y="0"/>
          <a:ext cx="0" cy="0"/>
          <a:chOff x="0" y="0"/>
          <a:chExt cx="0" cy="0"/>
        </a:xfrm>
      </p:grpSpPr>
      <p:pic>
        <p:nvPicPr>
          <p:cNvPr id="2" name="Picture 5" descr="cone_flower_black_72_cover"/>
          <p:cNvPicPr>
            <a:picLocks noChangeAspect="1" noChangeArrowheads="1"/>
          </p:cNvPicPr>
          <p:nvPr userDrawn="1"/>
        </p:nvPicPr>
        <p:blipFill>
          <a:blip r:embed="rId2" cstate="print"/>
          <a:srcRect/>
          <a:stretch>
            <a:fillRect/>
          </a:stretch>
        </p:blipFill>
        <p:spPr bwMode="auto">
          <a:xfrm>
            <a:off x="4763" y="1588"/>
            <a:ext cx="9136062" cy="6856412"/>
          </a:xfrm>
          <a:prstGeom prst="rect">
            <a:avLst/>
          </a:prstGeom>
          <a:noFill/>
          <a:ln w="9525">
            <a:noFill/>
            <a:miter lim="800000"/>
            <a:headEnd/>
            <a:tailEnd/>
          </a:ln>
        </p:spPr>
      </p:pic>
      <p:sp>
        <p:nvSpPr>
          <p:cNvPr id="3" name="Rectangle 5"/>
          <p:cNvSpPr>
            <a:spLocks noChangeArrowheads="1"/>
          </p:cNvSpPr>
          <p:nvPr userDrawn="1"/>
        </p:nvSpPr>
        <p:spPr bwMode="auto">
          <a:xfrm>
            <a:off x="0" y="3962400"/>
            <a:ext cx="4419600" cy="2133600"/>
          </a:xfrm>
          <a:prstGeom prst="rect">
            <a:avLst/>
          </a:prstGeom>
          <a:solidFill>
            <a:srgbClr val="0768A9">
              <a:alpha val="91000"/>
            </a:srgbClr>
          </a:solidFill>
          <a:ln w="9525">
            <a:noFill/>
            <a:miter lim="800000"/>
            <a:headEnd/>
            <a:tailEnd/>
          </a:ln>
        </p:spPr>
        <p:txBody>
          <a:bodyPr anchor="ctr"/>
          <a:lstStyle/>
          <a:p>
            <a:pPr marL="457200" fontAlgn="auto">
              <a:spcBef>
                <a:spcPts val="0"/>
              </a:spcBef>
              <a:spcAft>
                <a:spcPts val="0"/>
              </a:spcAft>
              <a:defRPr/>
            </a:pPr>
            <a:r>
              <a:rPr lang="en-US" sz="3800" dirty="0">
                <a:solidFill>
                  <a:srgbClr val="FFFFFF"/>
                </a:solidFill>
                <a:latin typeface="Trebuchet MS" pitchFamily="80" charset="0"/>
                <a:ea typeface="ＭＳ Ｐゴシック"/>
              </a:rPr>
              <a:t>Questions.</a:t>
            </a:r>
            <a:br>
              <a:rPr lang="en-US" sz="3800" dirty="0">
                <a:solidFill>
                  <a:srgbClr val="FFFFFF"/>
                </a:solidFill>
                <a:latin typeface="Trebuchet MS" pitchFamily="80" charset="0"/>
                <a:ea typeface="ＭＳ Ｐゴシック"/>
              </a:rPr>
            </a:br>
            <a:r>
              <a:rPr lang="en-US" sz="3800" dirty="0">
                <a:solidFill>
                  <a:srgbClr val="FFFFFF"/>
                </a:solidFill>
                <a:latin typeface="Trebuchet MS" pitchFamily="80" charset="0"/>
                <a:ea typeface="ＭＳ Ｐゴシック"/>
              </a:rPr>
              <a:t/>
            </a:r>
            <a:br>
              <a:rPr lang="en-US" sz="3800" dirty="0">
                <a:solidFill>
                  <a:srgbClr val="FFFFFF"/>
                </a:solidFill>
                <a:latin typeface="Trebuchet MS" pitchFamily="80" charset="0"/>
                <a:ea typeface="ＭＳ Ｐゴシック"/>
              </a:rPr>
            </a:br>
            <a:endParaRPr lang="en-US" sz="3800" i="1" dirty="0">
              <a:solidFill>
                <a:srgbClr val="FFFFFF"/>
              </a:solidFill>
              <a:latin typeface="Trebuchet MS" pitchFamily="80" charset="0"/>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4164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4439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006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399364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21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433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195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8143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262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85901"/>
            <a:ext cx="8686800" cy="4845050"/>
          </a:xfrm>
          <a:prstGeom prst="rect">
            <a:avLst/>
          </a:prstGeom>
        </p:spPr>
        <p:txBody>
          <a:bodyPr/>
          <a:lstStyle>
            <a:lvl1pPr>
              <a:defRPr sz="2000">
                <a:solidFill>
                  <a:schemeClr val="tx1"/>
                </a:solidFill>
              </a:defRPr>
            </a:lvl1pPr>
            <a:lvl2pPr>
              <a:defRPr sz="1700">
                <a:solidFill>
                  <a:schemeClr val="tx1"/>
                </a:solidFill>
              </a:defRPr>
            </a:lvl2pPr>
            <a:lvl3pPr>
              <a:defRPr sz="1700">
                <a:solidFill>
                  <a:schemeClr val="tx1"/>
                </a:solidFill>
              </a:defRPr>
            </a:lvl3pPr>
            <a:lvl4pPr>
              <a:defRPr sz="1700">
                <a:solidFill>
                  <a:schemeClr val="tx1"/>
                </a:solidFill>
              </a:defRPr>
            </a:lvl4pPr>
            <a:lvl5pPr>
              <a:defRPr sz="1700">
                <a:solidFill>
                  <a:schemeClr val="tx1"/>
                </a:solidFill>
              </a:defRPr>
            </a:lvl5pPr>
            <a:lvl6pPr marL="342900" indent="0">
              <a:defRPr lang="en-US" sz="1100" i="1" kern="1200" dirty="0">
                <a:solidFill>
                  <a:schemeClr val="tx1"/>
                </a:solidFill>
                <a:latin typeface="+mn-lt"/>
                <a:ea typeface="+mn-ea"/>
                <a:cs typeface="+mn-cs"/>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Note level</a:t>
            </a:r>
            <a:endParaRPr lang="en-US" dirty="0"/>
          </a:p>
        </p:txBody>
      </p:sp>
      <p:sp>
        <p:nvSpPr>
          <p:cNvPr id="10" name="Text Placeholder 9"/>
          <p:cNvSpPr>
            <a:spLocks noGrp="1"/>
          </p:cNvSpPr>
          <p:nvPr>
            <p:ph type="body" sz="quarter" idx="12"/>
          </p:nvPr>
        </p:nvSpPr>
        <p:spPr>
          <a:xfrm>
            <a:off x="228600" y="457200"/>
            <a:ext cx="8686800" cy="830997"/>
          </a:xfrm>
          <a:prstGeom prst="rect">
            <a:avLst/>
          </a:prstGeom>
        </p:spPr>
        <p:txBody>
          <a:bodyPr>
            <a:spAutoFit/>
          </a:bodyPr>
          <a:lstStyle>
            <a:lvl1pPr marL="0" indent="0">
              <a:spcBef>
                <a:spcPts val="0"/>
              </a:spcBef>
              <a:buNone/>
              <a:defRPr sz="2800" b="1">
                <a:solidFill>
                  <a:schemeClr val="accent1"/>
                </a:solidFill>
              </a:defRPr>
            </a:lvl1pPr>
            <a:lvl2pPr marL="0" indent="0">
              <a:spcBef>
                <a:spcPts val="0"/>
              </a:spcBef>
              <a:buNone/>
              <a:defRPr sz="2000" i="1">
                <a:solidFill>
                  <a:schemeClr val="tx1"/>
                </a:solidFill>
              </a:defRPr>
            </a:lvl2pPr>
          </a:lstStyle>
          <a:p>
            <a:pPr lvl="0"/>
            <a:r>
              <a:rPr lang="en-US" dirty="0" smtClean="0"/>
              <a:t>Click to edit Master text styles</a:t>
            </a:r>
          </a:p>
          <a:p>
            <a:pPr lvl="1"/>
            <a:r>
              <a:rPr lang="en-US" dirty="0" smtClean="0"/>
              <a:t>Second level</a:t>
            </a:r>
          </a:p>
        </p:txBody>
      </p:sp>
      <p:sp>
        <p:nvSpPr>
          <p:cNvPr id="12" name="Slide Number Placeholder 11"/>
          <p:cNvSpPr>
            <a:spLocks noGrp="1"/>
          </p:cNvSpPr>
          <p:nvPr>
            <p:ph type="sldNum" sz="quarter" idx="13"/>
          </p:nvPr>
        </p:nvSpPr>
        <p:spPr>
          <a:xfrm>
            <a:off x="6794500" y="6445250"/>
            <a:ext cx="2133600" cy="365125"/>
          </a:xfrm>
          <a:prstGeom prst="rect">
            <a:avLst/>
          </a:prstGeom>
        </p:spPr>
        <p:txBody>
          <a:bodyPr/>
          <a:lstStyle/>
          <a:p>
            <a:fld id="{3C542E42-0CD7-4164-8181-0F67E4E70B01}" type="slidenum">
              <a:rPr lang="en-US" smtClean="0"/>
              <a:pPr/>
              <a:t>‹#›</a:t>
            </a:fld>
            <a:endParaRPr lang="en-US"/>
          </a:p>
        </p:txBody>
      </p:sp>
      <p:sp>
        <p:nvSpPr>
          <p:cNvPr id="13" name="Footer Placeholder 12"/>
          <p:cNvSpPr>
            <a:spLocks noGrp="1"/>
          </p:cNvSpPr>
          <p:nvPr>
            <p:ph type="ftr" sz="quarter" idx="14"/>
          </p:nvPr>
        </p:nvSpPr>
        <p:spPr>
          <a:xfrm>
            <a:off x="2921669" y="6445250"/>
            <a:ext cx="3300663" cy="365125"/>
          </a:xfrm>
          <a:prstGeom prst="rect">
            <a:avLst/>
          </a:prstGeom>
        </p:spPr>
        <p:txBody>
          <a:bodyPr/>
          <a:lstStyle/>
          <a:p>
            <a:r>
              <a:rPr lang="en-US" smtClean="0"/>
              <a:t>Health Investor Seminar, 28 October 2013</a:t>
            </a:r>
            <a:endParaRPr lang="en-US" dirty="0"/>
          </a:p>
        </p:txBody>
      </p:sp>
      <p:pic>
        <p:nvPicPr>
          <p:cNvPr id="6" name="Picture 5" descr="WOL080226_103_sml"/>
          <p:cNvPicPr>
            <a:picLocks noChangeAspect="1" noChangeArrowheads="1"/>
          </p:cNvPicPr>
          <p:nvPr userDrawn="1"/>
        </p:nvPicPr>
        <p:blipFill>
          <a:blip r:embed="rId2" cstate="print"/>
          <a:srcRect l="8490" t="40547" r="6244" b="55144"/>
          <a:stretch>
            <a:fillRect/>
          </a:stretch>
        </p:blipFill>
        <p:spPr bwMode="auto">
          <a:xfrm>
            <a:off x="0" y="0"/>
            <a:ext cx="9144000" cy="457200"/>
          </a:xfrm>
          <a:prstGeom prst="rect">
            <a:avLst/>
          </a:prstGeom>
          <a:noFill/>
          <a:ln w="9525">
            <a:noFill/>
            <a:miter lim="800000"/>
            <a:headEnd/>
            <a:tailEnd/>
          </a:ln>
        </p:spPr>
      </p:pic>
    </p:spTree>
    <p:extLst>
      <p:ext uri="{BB962C8B-B14F-4D97-AF65-F5344CB8AC3E}">
        <p14:creationId xmlns:p14="http://schemas.microsoft.com/office/powerpoint/2010/main" val="248022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noChangeArrowheads="1"/>
          </p:cNvSpPr>
          <p:nvPr>
            <p:ph type="sldNum" sz="quarter" idx="10"/>
          </p:nvPr>
        </p:nvSpPr>
        <p:spPr>
          <a:xfrm>
            <a:off x="3962400" y="6324600"/>
            <a:ext cx="1066800" cy="476250"/>
          </a:xfrm>
          <a:prstGeom prst="rect">
            <a:avLst/>
          </a:prstGeom>
        </p:spPr>
        <p:txBody>
          <a:bodyPr/>
          <a:lstStyle>
            <a:lvl1pPr fontAlgn="auto">
              <a:spcBef>
                <a:spcPts val="0"/>
              </a:spcBef>
              <a:spcAft>
                <a:spcPts val="0"/>
              </a:spcAft>
              <a:defRPr>
                <a:solidFill>
                  <a:srgbClr val="000000"/>
                </a:solidFill>
                <a:latin typeface="Trebuchet MS"/>
                <a:ea typeface="ＭＳ Ｐゴシック"/>
                <a:cs typeface="+mn-cs"/>
              </a:defRPr>
            </a:lvl1pPr>
          </a:lstStyle>
          <a:p>
            <a:pPr>
              <a:defRPr/>
            </a:pPr>
            <a:fld id="{4429BB38-074B-4781-A042-8336CF28E4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4" name="Straight Connector 6"/>
          <p:cNvCxnSpPr/>
          <p:nvPr userDrawn="1"/>
        </p:nvCxnSpPr>
        <p:spPr>
          <a:xfrm>
            <a:off x="338455" y="958533"/>
            <a:ext cx="8458200" cy="1587"/>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10"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33275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lvl1pPr>
              <a:defRPr sz="6000"/>
            </a:lvl1p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pic>
        <p:nvPicPr>
          <p:cNvPr id="4" name="Picture 5" descr="WOL080226_103_sml"/>
          <p:cNvPicPr>
            <a:picLocks noChangeAspect="1" noChangeArrowheads="1"/>
          </p:cNvPicPr>
          <p:nvPr/>
        </p:nvPicPr>
        <p:blipFill>
          <a:blip r:embed="rId2">
            <a:extLst>
              <a:ext uri="{28A0092B-C50C-407E-A947-70E740481C1C}">
                <a14:useLocalDpi xmlns:a14="http://schemas.microsoft.com/office/drawing/2010/main" val="0"/>
              </a:ext>
            </a:extLst>
          </a:blip>
          <a:srcRect l="8490" t="40547" r="6244" b="55144"/>
          <a:stretch>
            <a:fillRect/>
          </a:stretch>
        </p:blipFill>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 y="1485901"/>
            <a:ext cx="8686800" cy="4845050"/>
          </a:xfrm>
        </p:spPr>
        <p:txBody>
          <a:bodyPr/>
          <a:lstStyle>
            <a:lvl1pPr>
              <a:defRPr sz="2000">
                <a:solidFill>
                  <a:schemeClr val="tx1"/>
                </a:solidFill>
              </a:defRPr>
            </a:lvl1pPr>
            <a:lvl2pPr>
              <a:defRPr sz="1700">
                <a:solidFill>
                  <a:schemeClr val="tx1"/>
                </a:solidFill>
              </a:defRPr>
            </a:lvl2pPr>
            <a:lvl3pPr>
              <a:defRPr sz="1700">
                <a:solidFill>
                  <a:schemeClr val="tx1"/>
                </a:solidFill>
              </a:defRPr>
            </a:lvl3pPr>
            <a:lvl4pPr>
              <a:defRPr sz="1700">
                <a:solidFill>
                  <a:schemeClr val="tx1"/>
                </a:solidFill>
              </a:defRPr>
            </a:lvl4pPr>
            <a:lvl5pPr>
              <a:defRPr sz="1700">
                <a:solidFill>
                  <a:schemeClr val="tx1"/>
                </a:solidFill>
              </a:defRPr>
            </a:lvl5pPr>
            <a:lvl6pPr marL="342900" indent="0">
              <a:defRPr lang="en-US" sz="1100" i="1" kern="1200" dirty="0">
                <a:solidFill>
                  <a:schemeClr val="tx1"/>
                </a:solidFill>
                <a:latin typeface="+mn-lt"/>
                <a:ea typeface="+mn-ea"/>
                <a:cs typeface="+mn-cs"/>
              </a:defRPr>
            </a:lvl6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0" name="Text Placeholder 9"/>
          <p:cNvSpPr>
            <a:spLocks noGrp="1"/>
          </p:cNvSpPr>
          <p:nvPr>
            <p:ph type="body" sz="quarter" idx="12"/>
          </p:nvPr>
        </p:nvSpPr>
        <p:spPr>
          <a:xfrm>
            <a:off x="228600" y="457200"/>
            <a:ext cx="8686800" cy="830997"/>
          </a:xfrm>
        </p:spPr>
        <p:txBody>
          <a:bodyPr>
            <a:spAutoFit/>
          </a:bodyPr>
          <a:lstStyle>
            <a:lvl1pPr marL="0" indent="0">
              <a:spcBef>
                <a:spcPts val="0"/>
              </a:spcBef>
              <a:buNone/>
              <a:defRPr sz="2800" b="1">
                <a:solidFill>
                  <a:schemeClr val="accent1"/>
                </a:solidFill>
              </a:defRPr>
            </a:lvl1pPr>
            <a:lvl2pPr marL="0" indent="0">
              <a:spcBef>
                <a:spcPts val="0"/>
              </a:spcBef>
              <a:buNone/>
              <a:defRPr sz="2000" i="1">
                <a:solidFill>
                  <a:schemeClr val="tx1"/>
                </a:solidFill>
              </a:defRPr>
            </a:lvl2pPr>
          </a:lstStyle>
          <a:p>
            <a:pPr lvl="0"/>
            <a:r>
              <a:rPr lang="zh-CN" altLang="en-US" smtClean="0"/>
              <a:t>单击此处编辑母版文本样式</a:t>
            </a:r>
          </a:p>
          <a:p>
            <a:pPr lvl="1"/>
            <a:r>
              <a:rPr lang="zh-CN" altLang="en-US" smtClean="0"/>
              <a:t>第二级</a:t>
            </a:r>
          </a:p>
        </p:txBody>
      </p:sp>
      <p:sp>
        <p:nvSpPr>
          <p:cNvPr id="5" name="Slide Number Placeholder 11"/>
          <p:cNvSpPr>
            <a:spLocks noGrp="1"/>
          </p:cNvSpPr>
          <p:nvPr>
            <p:ph type="sldNum" sz="quarter" idx="13"/>
          </p:nvPr>
        </p:nvSpPr>
        <p:spPr>
          <a:xfrm>
            <a:off x="6794500" y="6445250"/>
            <a:ext cx="2133600" cy="365125"/>
          </a:xfrm>
          <a:prstGeom prst="rect">
            <a:avLst/>
          </a:prstGeom>
        </p:spPr>
        <p:txBody>
          <a:bodyPr/>
          <a:lstStyle>
            <a:lvl1pPr>
              <a:defRPr smtClean="0"/>
            </a:lvl1pPr>
          </a:lstStyle>
          <a:p>
            <a:pPr>
              <a:defRPr/>
            </a:pPr>
            <a:fld id="{9F5F26F2-1299-4B62-BDE9-4D4A55938103}" type="slidenum">
              <a:rPr lang="en-US" altLang="zh-CN"/>
              <a:pPr>
                <a:defRPr/>
              </a:pPr>
              <a:t>‹#›</a:t>
            </a:fld>
            <a:endParaRPr lang="en-US" altLang="zh-CN"/>
          </a:p>
        </p:txBody>
      </p:sp>
      <p:sp>
        <p:nvSpPr>
          <p:cNvPr id="6" name="Footer Placeholder 12"/>
          <p:cNvSpPr>
            <a:spLocks noGrp="1"/>
          </p:cNvSpPr>
          <p:nvPr>
            <p:ph type="ftr" sz="quarter" idx="14"/>
          </p:nvPr>
        </p:nvSpPr>
        <p:spPr>
          <a:xfrm>
            <a:off x="2921000" y="6445250"/>
            <a:ext cx="3302000" cy="365125"/>
          </a:xfrm>
          <a:prstGeom prst="rect">
            <a:avLst/>
          </a:prstGeom>
        </p:spPr>
        <p:txBody>
          <a:bodyPr/>
          <a:lstStyle>
            <a:lvl1pPr>
              <a:defRPr/>
            </a:lvl1pPr>
          </a:lstStyle>
          <a:p>
            <a:pPr>
              <a:defRPr/>
            </a:pPr>
            <a:r>
              <a:rPr lang="en-US"/>
              <a:t>Health Investor Seminar, 28 October 2013</a:t>
            </a:r>
            <a:endParaRPr lang="en-US" dirty="0"/>
          </a:p>
        </p:txBody>
      </p:sp>
    </p:spTree>
    <p:extLst>
      <p:ext uri="{BB962C8B-B14F-4D97-AF65-F5344CB8AC3E}">
        <p14:creationId xmlns:p14="http://schemas.microsoft.com/office/powerpoint/2010/main" val="33041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4" name="Rectangle 6"/>
          <p:cNvSpPr>
            <a:spLocks noChangeArrowheads="1"/>
          </p:cNvSpPr>
          <p:nvPr/>
        </p:nvSpPr>
        <p:spPr bwMode="auto">
          <a:xfrm>
            <a:off x="0" y="6178550"/>
            <a:ext cx="9144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a:defRPr/>
            </a:pPr>
            <a:endParaRPr lang="en-US" sz="1400" dirty="0">
              <a:solidFill>
                <a:schemeClr val="tx1"/>
              </a:solidFill>
              <a:latin typeface="Arial" charset="0"/>
              <a:ea typeface="+mn-ea"/>
            </a:endParaRPr>
          </a:p>
        </p:txBody>
      </p:sp>
      <p:sp>
        <p:nvSpPr>
          <p:cNvPr id="5" name="Line 4"/>
          <p:cNvSpPr>
            <a:spLocks noChangeShapeType="1"/>
          </p:cNvSpPr>
          <p:nvPr/>
        </p:nvSpPr>
        <p:spPr bwMode="auto">
          <a:xfrm flipH="1">
            <a:off x="0" y="6172200"/>
            <a:ext cx="9144000" cy="0"/>
          </a:xfrm>
          <a:prstGeom prst="line">
            <a:avLst/>
          </a:prstGeom>
          <a:noFill/>
          <a:ln w="76200">
            <a:solidFill>
              <a:srgbClr val="0768A9"/>
            </a:solidFill>
            <a:round/>
            <a:headEnd/>
            <a:tailEnd/>
          </a:ln>
        </p:spPr>
        <p:txBody>
          <a:bodyPr wrap="none" anchor="ctr"/>
          <a:lstStyle/>
          <a:p>
            <a:pPr>
              <a:defRPr/>
            </a:pPr>
            <a:endParaRPr lang="en-US" sz="1400" dirty="0">
              <a:solidFill>
                <a:schemeClr val="tx1"/>
              </a:solidFill>
              <a:latin typeface="Arial" charset="0"/>
              <a:ea typeface="+mn-ea"/>
            </a:endParaRPr>
          </a:p>
        </p:txBody>
      </p:sp>
      <p:pic>
        <p:nvPicPr>
          <p:cNvPr id="8" name="Picture 13" descr="people_ppt_cover.png"/>
          <p:cNvPicPr>
            <a:picLocks noChangeAspect="1"/>
          </p:cNvPicPr>
          <p:nvPr userDrawn="1"/>
        </p:nvPicPr>
        <p:blipFill>
          <a:blip r:embed="rId2"/>
          <a:srcRect/>
          <a:stretch>
            <a:fillRect/>
          </a:stretch>
        </p:blipFill>
        <p:spPr bwMode="auto">
          <a:xfrm>
            <a:off x="2971800" y="3743325"/>
            <a:ext cx="5867400" cy="2047875"/>
          </a:xfrm>
          <a:prstGeom prst="rect">
            <a:avLst/>
          </a:prstGeom>
          <a:noFill/>
          <a:ln w="9525">
            <a:noFill/>
            <a:miter lim="800000"/>
            <a:headEnd/>
            <a:tailEnd/>
          </a:ln>
        </p:spPr>
      </p:pic>
      <p:pic>
        <p:nvPicPr>
          <p:cNvPr id="7" name="Picture 9" descr="vertical brick"/>
          <p:cNvPicPr>
            <a:picLocks noChangeAspect="1" noChangeArrowheads="1"/>
          </p:cNvPicPr>
          <p:nvPr/>
        </p:nvPicPr>
        <p:blipFill>
          <a:blip r:embed="rId3"/>
          <a:srcRect/>
          <a:stretch>
            <a:fillRect/>
          </a:stretch>
        </p:blipFill>
        <p:spPr bwMode="auto">
          <a:xfrm>
            <a:off x="457200" y="903288"/>
            <a:ext cx="2378075" cy="4735512"/>
          </a:xfrm>
          <a:prstGeom prst="rect">
            <a:avLst/>
          </a:prstGeom>
          <a:noFill/>
          <a:ln w="9525">
            <a:noFill/>
            <a:miter lim="800000"/>
            <a:headEnd/>
            <a:tailEnd/>
          </a:ln>
        </p:spPr>
      </p:pic>
      <p:pic>
        <p:nvPicPr>
          <p:cNvPr id="10" name="Picture 9" descr="ovid_lww.png"/>
          <p:cNvPicPr>
            <a:picLocks noChangeAspect="1"/>
          </p:cNvPicPr>
          <p:nvPr userDrawn="1"/>
        </p:nvPicPr>
        <p:blipFill>
          <a:blip r:embed="rId4"/>
          <a:stretch>
            <a:fillRect/>
          </a:stretch>
        </p:blipFill>
        <p:spPr>
          <a:xfrm>
            <a:off x="533400" y="3295650"/>
            <a:ext cx="2171700" cy="1352550"/>
          </a:xfrm>
          <a:prstGeom prst="rect">
            <a:avLst/>
          </a:prstGeom>
        </p:spPr>
      </p:pic>
      <p:sp>
        <p:nvSpPr>
          <p:cNvPr id="441352" name="Rectangle 8"/>
          <p:cNvSpPr>
            <a:spLocks noGrp="1" noChangeArrowheads="1"/>
          </p:cNvSpPr>
          <p:nvPr>
            <p:ph type="subTitle" sz="quarter" idx="1"/>
          </p:nvPr>
        </p:nvSpPr>
        <p:spPr>
          <a:xfrm>
            <a:off x="609600" y="4114800"/>
            <a:ext cx="2133600" cy="1295400"/>
          </a:xfrm>
        </p:spPr>
        <p:txBody>
          <a:bodyPr lIns="91440" anchor="b"/>
          <a:lstStyle>
            <a:lvl1pPr marL="0" indent="0">
              <a:buFontTx/>
              <a:buNone/>
              <a:defRPr b="1" baseline="2000"/>
            </a:lvl1pPr>
          </a:lstStyle>
          <a:p>
            <a:r>
              <a:rPr lang="en-US" dirty="0"/>
              <a:t>Click to edit Master subtitle style</a:t>
            </a:r>
          </a:p>
        </p:txBody>
      </p:sp>
    </p:spTree>
    <p:extLst>
      <p:ext uri="{BB962C8B-B14F-4D97-AF65-F5344CB8AC3E}">
        <p14:creationId xmlns:p14="http://schemas.microsoft.com/office/powerpoint/2010/main" val="102634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pic>
        <p:nvPicPr>
          <p:cNvPr id="4" name="Picture 13" descr="people_ppt_cov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1800" y="3743325"/>
            <a:ext cx="58674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728F9D50-DA6C-4FF9-9E7F-8D8E568018C4}" type="datetimeFigureOut">
              <a:rPr lang="en-US" altLang="zh-CN"/>
              <a:pPr>
                <a:defRPr/>
              </a:pPr>
              <a:t>4/19/2016</a:t>
            </a:fld>
            <a:endParaRPr lang="en-US" altLang="zh-CN"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smtClean="0"/>
            </a:lvl1pPr>
          </a:lstStyle>
          <a:p>
            <a:pPr>
              <a:defRPr/>
            </a:pPr>
            <a:endParaRPr lang="zh-CN" altLang="zh-CN"/>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smtClean="0"/>
            </a:lvl1pPr>
          </a:lstStyle>
          <a:p>
            <a:pPr>
              <a:defRPr/>
            </a:pPr>
            <a:fld id="{7B6856FC-2825-4E3B-B1F9-4BFEE980B5B5}" type="slidenum">
              <a:rPr lang="en-US" altLang="zh-CN"/>
              <a:pPr>
                <a:defRPr/>
              </a:pPr>
              <a:t>‹#›</a:t>
            </a:fld>
            <a:endParaRPr lang="en-US" altLang="zh-CN"/>
          </a:p>
        </p:txBody>
      </p:sp>
    </p:spTree>
    <p:extLst>
      <p:ext uri="{BB962C8B-B14F-4D97-AF65-F5344CB8AC3E}">
        <p14:creationId xmlns:p14="http://schemas.microsoft.com/office/powerpoint/2010/main" val="336006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0.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209550"/>
            <a:ext cx="8410575" cy="1085850"/>
          </a:xfrm>
          <a:prstGeom prst="rect">
            <a:avLst/>
          </a:prstGeom>
          <a:noFill/>
          <a:ln w="6350">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28625" y="1524000"/>
            <a:ext cx="8105775" cy="449580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24" name="Line 4"/>
          <p:cNvSpPr>
            <a:spLocks noChangeShapeType="1"/>
          </p:cNvSpPr>
          <p:nvPr/>
        </p:nvSpPr>
        <p:spPr bwMode="auto">
          <a:xfrm>
            <a:off x="0" y="6248400"/>
            <a:ext cx="9144000" cy="0"/>
          </a:xfrm>
          <a:prstGeom prst="line">
            <a:avLst/>
          </a:prstGeom>
          <a:noFill/>
          <a:ln w="9525">
            <a:solidFill>
              <a:srgbClr val="5698C5"/>
            </a:solidFill>
            <a:round/>
            <a:headEnd/>
            <a:tailEnd/>
          </a:ln>
        </p:spPr>
        <p:txBody>
          <a:bodyPr wrap="none" anchor="ctr"/>
          <a:lstStyle/>
          <a:p>
            <a:pPr eaLnBrk="0" fontAlgn="auto" hangingPunct="0">
              <a:lnSpc>
                <a:spcPct val="80000"/>
              </a:lnSpc>
              <a:spcBef>
                <a:spcPct val="20000"/>
              </a:spcBef>
              <a:spcAft>
                <a:spcPts val="0"/>
              </a:spcAft>
              <a:defRPr/>
            </a:pPr>
            <a:endParaRPr lang="en-US" sz="1200" dirty="0">
              <a:solidFill>
                <a:srgbClr val="000000"/>
              </a:solidFill>
              <a:latin typeface="Trebuchet MS"/>
              <a:ea typeface="ＭＳ Ｐゴシック"/>
            </a:endParaRPr>
          </a:p>
        </p:txBody>
      </p:sp>
      <p:pic>
        <p:nvPicPr>
          <p:cNvPr id="1029" name="Picture 11" descr="WKH_LOGO_outlined_R_200x63.gif"/>
          <p:cNvPicPr>
            <a:picLocks noChangeAspect="1"/>
          </p:cNvPicPr>
          <p:nvPr/>
        </p:nvPicPr>
        <p:blipFill>
          <a:blip r:embed="rId15" cstate="print"/>
          <a:srcRect/>
          <a:stretch>
            <a:fillRect/>
          </a:stretch>
        </p:blipFill>
        <p:spPr bwMode="auto">
          <a:xfrm>
            <a:off x="236538" y="6324600"/>
            <a:ext cx="2887662" cy="461963"/>
          </a:xfrm>
          <a:prstGeom prst="rect">
            <a:avLst/>
          </a:prstGeom>
          <a:noFill/>
          <a:ln w="9525">
            <a:noFill/>
            <a:miter lim="800000"/>
            <a:headEnd/>
            <a:tailEnd/>
          </a:ln>
        </p:spPr>
      </p:pic>
      <p:sp>
        <p:nvSpPr>
          <p:cNvPr id="7" name="TextBox 6"/>
          <p:cNvSpPr txBox="1"/>
          <p:nvPr/>
        </p:nvSpPr>
        <p:spPr>
          <a:xfrm>
            <a:off x="4267200" y="6400800"/>
            <a:ext cx="344488" cy="246063"/>
          </a:xfrm>
          <a:prstGeom prst="rect">
            <a:avLst/>
          </a:prstGeom>
          <a:noFill/>
        </p:spPr>
        <p:txBody>
          <a:bodyPr wrap="none">
            <a:spAutoFit/>
          </a:bodyPr>
          <a:lstStyle/>
          <a:p>
            <a:pPr fontAlgn="auto">
              <a:spcBef>
                <a:spcPts val="0"/>
              </a:spcBef>
              <a:spcAft>
                <a:spcPts val="0"/>
              </a:spcAft>
              <a:defRPr/>
            </a:pPr>
            <a:fld id="{8E5D90B0-9D13-4BAC-B69D-5CD020B4491B}" type="slidenum">
              <a:rPr lang="en-US" sz="1000">
                <a:solidFill>
                  <a:srgbClr val="000000"/>
                </a:solidFill>
                <a:latin typeface="Trebuchet MS"/>
                <a:ea typeface="ＭＳ Ｐゴシック"/>
              </a:rPr>
              <a:pPr fontAlgn="auto">
                <a:spcBef>
                  <a:spcPts val="0"/>
                </a:spcBef>
                <a:spcAft>
                  <a:spcPts val="0"/>
                </a:spcAft>
                <a:defRPr/>
              </a:pPr>
              <a:t>‹#›</a:t>
            </a:fld>
            <a:endParaRPr lang="en-US" sz="1000" dirty="0">
              <a:solidFill>
                <a:srgbClr val="000000"/>
              </a:solidFill>
              <a:latin typeface="Trebuchet MS"/>
              <a:ea typeface="ＭＳ Ｐゴシック"/>
            </a:endParaRPr>
          </a:p>
        </p:txBody>
      </p:sp>
      <p:pic>
        <p:nvPicPr>
          <p:cNvPr id="1031" name="Picture 2"/>
          <p:cNvPicPr>
            <a:picLocks noChangeAspect="1" noChangeArrowheads="1"/>
          </p:cNvPicPr>
          <p:nvPr/>
        </p:nvPicPr>
        <p:blipFill>
          <a:blip r:embed="rId16" cstate="print"/>
          <a:srcRect/>
          <a:stretch>
            <a:fillRect/>
          </a:stretch>
        </p:blipFill>
        <p:spPr bwMode="auto">
          <a:xfrm>
            <a:off x="4905375" y="6400800"/>
            <a:ext cx="4238625" cy="250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2" r:id="rId1"/>
    <p:sldLayoutId id="2147483793" r:id="rId2"/>
    <p:sldLayoutId id="2147483787" r:id="rId3"/>
    <p:sldLayoutId id="2147483794" r:id="rId4"/>
    <p:sldLayoutId id="2147483795" r:id="rId5"/>
    <p:sldLayoutId id="2147483788" r:id="rId6"/>
    <p:sldLayoutId id="2147483808" r:id="rId7"/>
    <p:sldLayoutId id="2147483809" r:id="rId8"/>
    <p:sldLayoutId id="2147483811" r:id="rId9"/>
    <p:sldLayoutId id="2147483824" r:id="rId10"/>
    <p:sldLayoutId id="2147483825" r:id="rId11"/>
    <p:sldLayoutId id="2147483842" r:id="rId12"/>
    <p:sldLayoutId id="214748384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400">
          <a:solidFill>
            <a:srgbClr val="0768A9"/>
          </a:solidFill>
          <a:latin typeface="+mj-lt"/>
          <a:ea typeface="+mj-ea"/>
          <a:cs typeface="ＭＳ Ｐゴシック"/>
        </a:defRPr>
      </a:lvl1pPr>
      <a:lvl2pPr algn="l" rtl="0" eaLnBrk="1" fontAlgn="base" hangingPunct="1">
        <a:spcBef>
          <a:spcPct val="0"/>
        </a:spcBef>
        <a:spcAft>
          <a:spcPct val="0"/>
        </a:spcAft>
        <a:defRPr sz="3400">
          <a:solidFill>
            <a:srgbClr val="0768A9"/>
          </a:solidFill>
          <a:latin typeface="Trebuchet MS" pitchFamily="-48" charset="0"/>
          <a:ea typeface="ＭＳ Ｐゴシック" pitchFamily="-48" charset="-128"/>
          <a:cs typeface="ＭＳ Ｐゴシック"/>
        </a:defRPr>
      </a:lvl2pPr>
      <a:lvl3pPr algn="l" rtl="0" eaLnBrk="1" fontAlgn="base" hangingPunct="1">
        <a:spcBef>
          <a:spcPct val="0"/>
        </a:spcBef>
        <a:spcAft>
          <a:spcPct val="0"/>
        </a:spcAft>
        <a:defRPr sz="3400">
          <a:solidFill>
            <a:srgbClr val="0768A9"/>
          </a:solidFill>
          <a:latin typeface="Trebuchet MS" pitchFamily="-48" charset="0"/>
          <a:ea typeface="ＭＳ Ｐゴシック" pitchFamily="-48" charset="-128"/>
          <a:cs typeface="ＭＳ Ｐゴシック"/>
        </a:defRPr>
      </a:lvl3pPr>
      <a:lvl4pPr algn="l" rtl="0" eaLnBrk="1" fontAlgn="base" hangingPunct="1">
        <a:spcBef>
          <a:spcPct val="0"/>
        </a:spcBef>
        <a:spcAft>
          <a:spcPct val="0"/>
        </a:spcAft>
        <a:defRPr sz="3400">
          <a:solidFill>
            <a:srgbClr val="0768A9"/>
          </a:solidFill>
          <a:latin typeface="Trebuchet MS" pitchFamily="-48" charset="0"/>
          <a:ea typeface="ＭＳ Ｐゴシック" pitchFamily="-48" charset="-128"/>
          <a:cs typeface="ＭＳ Ｐゴシック"/>
        </a:defRPr>
      </a:lvl4pPr>
      <a:lvl5pPr algn="l" rtl="0" eaLnBrk="1" fontAlgn="base" hangingPunct="1">
        <a:spcBef>
          <a:spcPct val="0"/>
        </a:spcBef>
        <a:spcAft>
          <a:spcPct val="0"/>
        </a:spcAft>
        <a:defRPr sz="3400">
          <a:solidFill>
            <a:srgbClr val="0768A9"/>
          </a:solidFill>
          <a:latin typeface="Trebuchet MS" pitchFamily="-48" charset="0"/>
          <a:ea typeface="ＭＳ Ｐゴシック" pitchFamily="-48" charset="-128"/>
          <a:cs typeface="ＭＳ Ｐゴシック"/>
        </a:defRPr>
      </a:lvl5pPr>
      <a:lvl6pPr marL="457200" algn="l" rtl="0" eaLnBrk="1" fontAlgn="base" hangingPunct="1">
        <a:spcBef>
          <a:spcPct val="0"/>
        </a:spcBef>
        <a:spcAft>
          <a:spcPct val="0"/>
        </a:spcAft>
        <a:defRPr sz="3400">
          <a:solidFill>
            <a:srgbClr val="ECECEC"/>
          </a:solidFill>
          <a:latin typeface="Trebuchet MS" pitchFamily="-48" charset="0"/>
          <a:ea typeface="ＭＳ Ｐゴシック" pitchFamily="-48" charset="-128"/>
        </a:defRPr>
      </a:lvl6pPr>
      <a:lvl7pPr marL="914400" algn="l" rtl="0" eaLnBrk="1" fontAlgn="base" hangingPunct="1">
        <a:spcBef>
          <a:spcPct val="0"/>
        </a:spcBef>
        <a:spcAft>
          <a:spcPct val="0"/>
        </a:spcAft>
        <a:defRPr sz="3400">
          <a:solidFill>
            <a:srgbClr val="ECECEC"/>
          </a:solidFill>
          <a:latin typeface="Trebuchet MS" pitchFamily="-48" charset="0"/>
          <a:ea typeface="ＭＳ Ｐゴシック" pitchFamily="-48" charset="-128"/>
        </a:defRPr>
      </a:lvl7pPr>
      <a:lvl8pPr marL="1371600" algn="l" rtl="0" eaLnBrk="1" fontAlgn="base" hangingPunct="1">
        <a:spcBef>
          <a:spcPct val="0"/>
        </a:spcBef>
        <a:spcAft>
          <a:spcPct val="0"/>
        </a:spcAft>
        <a:defRPr sz="3400">
          <a:solidFill>
            <a:srgbClr val="ECECEC"/>
          </a:solidFill>
          <a:latin typeface="Trebuchet MS" pitchFamily="-48" charset="0"/>
          <a:ea typeface="ＭＳ Ｐゴシック" pitchFamily="-48" charset="-128"/>
        </a:defRPr>
      </a:lvl8pPr>
      <a:lvl9pPr marL="1828800" algn="l" rtl="0" eaLnBrk="1" fontAlgn="base" hangingPunct="1">
        <a:spcBef>
          <a:spcPct val="0"/>
        </a:spcBef>
        <a:spcAft>
          <a:spcPct val="0"/>
        </a:spcAft>
        <a:defRPr sz="3400">
          <a:solidFill>
            <a:srgbClr val="ECECEC"/>
          </a:solidFill>
          <a:latin typeface="Trebuchet MS" pitchFamily="-48" charset="0"/>
          <a:ea typeface="ＭＳ Ｐゴシック" pitchFamily="-48" charset="-128"/>
        </a:defRPr>
      </a:lvl9pPr>
    </p:titleStyle>
    <p:body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7544" y="332656"/>
            <a:ext cx="8208000" cy="504056"/>
          </a:xfrm>
          <a:prstGeom prst="rect">
            <a:avLst/>
          </a:prstGeom>
        </p:spPr>
        <p:txBody>
          <a:bodyPr vert="horz" lIns="0" tIns="0" rIns="0" bIns="0" rtlCol="0" anchor="t" anchorCtr="0">
            <a:noAutofit/>
          </a:bodyPr>
          <a:lstStyle/>
          <a:p>
            <a:r>
              <a:rPr lang="nl-NL" dirty="0" err="1" smtClean="0"/>
              <a:t>Heading</a:t>
            </a:r>
            <a:endParaRPr lang="nl-NL" dirty="0"/>
          </a:p>
        </p:txBody>
      </p:sp>
      <p:sp>
        <p:nvSpPr>
          <p:cNvPr id="3" name="Tijdelijke aanduiding voor tekst 2"/>
          <p:cNvSpPr>
            <a:spLocks noGrp="1"/>
          </p:cNvSpPr>
          <p:nvPr>
            <p:ph type="body" idx="1"/>
          </p:nvPr>
        </p:nvSpPr>
        <p:spPr>
          <a:xfrm>
            <a:off x="468000" y="1232756"/>
            <a:ext cx="8208000" cy="4995243"/>
          </a:xfrm>
          <a:prstGeom prst="rect">
            <a:avLst/>
          </a:prstGeom>
        </p:spPr>
        <p:txBody>
          <a:bodyPr vert="horz" lIns="0" tIns="0" rIns="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20" name="Date Placeholder 19"/>
          <p:cNvSpPr>
            <a:spLocks noGrp="1"/>
          </p:cNvSpPr>
          <p:nvPr>
            <p:ph type="dt" sz="half" idx="2"/>
          </p:nvPr>
        </p:nvSpPr>
        <p:spPr>
          <a:xfrm>
            <a:off x="6768244" y="6526800"/>
            <a:ext cx="1404156"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r>
              <a:rPr lang="nl-NL" smtClean="0"/>
              <a:t>Date</a:t>
            </a:r>
            <a:endParaRPr lang="en-US"/>
          </a:p>
        </p:txBody>
      </p:sp>
      <p:sp>
        <p:nvSpPr>
          <p:cNvPr id="21" name="Footer Placeholder 20"/>
          <p:cNvSpPr>
            <a:spLocks noGrp="1"/>
          </p:cNvSpPr>
          <p:nvPr>
            <p:ph type="ftr" sz="quarter" idx="3"/>
          </p:nvPr>
        </p:nvSpPr>
        <p:spPr>
          <a:xfrm>
            <a:off x="2843808" y="6526800"/>
            <a:ext cx="388843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smtClean="0"/>
              <a:t>Presentation</a:t>
            </a:r>
            <a:endParaRPr lang="en-US"/>
          </a:p>
        </p:txBody>
      </p:sp>
      <p:sp>
        <p:nvSpPr>
          <p:cNvPr id="22" name="Slide Number Placeholder 21"/>
          <p:cNvSpPr>
            <a:spLocks noGrp="1"/>
          </p:cNvSpPr>
          <p:nvPr>
            <p:ph type="sldNum" sz="quarter" idx="4"/>
          </p:nvPr>
        </p:nvSpPr>
        <p:spPr>
          <a:xfrm>
            <a:off x="8199040" y="6526800"/>
            <a:ext cx="549424"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32BBD926-AB7A-4FD9-B807-4F82AF62F6B9}" type="slidenum">
              <a:rPr lang="en-US" smtClean="0"/>
              <a:pPr/>
              <a:t>‹#›</a:t>
            </a:fld>
            <a:endParaRPr lang="en-US"/>
          </a:p>
        </p:txBody>
      </p:sp>
    </p:spTree>
    <p:extLst>
      <p:ext uri="{BB962C8B-B14F-4D97-AF65-F5344CB8AC3E}">
        <p14:creationId xmlns:p14="http://schemas.microsoft.com/office/powerpoint/2010/main" val="32305998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182563" indent="-182563" algn="l" defTabSz="720000" rtl="0" eaLnBrk="1" latinLnBrk="0" hangingPunct="1">
        <a:spcBef>
          <a:spcPct val="20000"/>
        </a:spcBef>
        <a:buClr>
          <a:schemeClr val="accent1"/>
        </a:buClr>
        <a:buSzPct val="100000"/>
        <a:buFont typeface="Wingdings" pitchFamily="2" charset="2"/>
        <a:buChar char="§"/>
        <a:defRPr sz="1800" b="0" kern="1200" baseline="0">
          <a:solidFill>
            <a:schemeClr val="tx1"/>
          </a:solidFill>
          <a:latin typeface="+mn-lt"/>
          <a:ea typeface="+mn-ea"/>
          <a:cs typeface="+mn-cs"/>
        </a:defRPr>
      </a:lvl1pPr>
      <a:lvl2pPr marL="358775" indent="-176213" algn="l" defTabSz="914400" rtl="0" eaLnBrk="1" latinLnBrk="0" hangingPunct="1">
        <a:spcBef>
          <a:spcPct val="20000"/>
        </a:spcBef>
        <a:buClr>
          <a:schemeClr val="accent1"/>
        </a:buClr>
        <a:buFont typeface="Trebuchet MS" pitchFamily="34" charset="0"/>
        <a:buChar char="–"/>
        <a:defRPr sz="1600" kern="1200">
          <a:solidFill>
            <a:schemeClr val="tx1"/>
          </a:solidFill>
          <a:latin typeface="+mn-lt"/>
          <a:ea typeface="+mn-ea"/>
          <a:cs typeface="+mn-cs"/>
        </a:defRPr>
      </a:lvl2pPr>
      <a:lvl3pPr marL="541338" indent="-182563" algn="l" defTabSz="914400" rtl="0" eaLnBrk="1" latinLnBrk="0" hangingPunct="1">
        <a:spcBef>
          <a:spcPct val="20000"/>
        </a:spcBef>
        <a:buClr>
          <a:schemeClr val="accent1"/>
        </a:buClr>
        <a:buSzPct val="100000"/>
        <a:buFont typeface="Wingdings" pitchFamily="2" charset="2"/>
        <a:buChar char="§"/>
        <a:defRPr sz="1400" kern="1200">
          <a:solidFill>
            <a:schemeClr val="tx1"/>
          </a:solidFill>
          <a:latin typeface="+mn-lt"/>
          <a:ea typeface="+mn-ea"/>
          <a:cs typeface="+mn-cs"/>
        </a:defRPr>
      </a:lvl3pPr>
      <a:lvl4pPr marL="717550" indent="-176213" algn="l" defTabSz="914400" rtl="0" eaLnBrk="1" latinLnBrk="0" hangingPunct="1">
        <a:spcBef>
          <a:spcPct val="20000"/>
        </a:spcBef>
        <a:buClr>
          <a:schemeClr val="accent1"/>
        </a:buClr>
        <a:buFont typeface="Trebuchet MS" pitchFamily="34" charset="0"/>
        <a:buChar char="–"/>
        <a:defRPr sz="1400" kern="1200">
          <a:solidFill>
            <a:schemeClr val="tx1"/>
          </a:solidFill>
          <a:latin typeface="+mn-lt"/>
          <a:ea typeface="+mn-ea"/>
          <a:cs typeface="+mn-cs"/>
        </a:defRPr>
      </a:lvl4pPr>
      <a:lvl5pPr marL="900113" indent="-182563"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209550"/>
            <a:ext cx="8410575" cy="1085850"/>
          </a:xfrm>
          <a:prstGeom prst="rect">
            <a:avLst/>
          </a:prstGeom>
          <a:noFill/>
          <a:ln w="6350">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3"/>
          <p:cNvSpPr>
            <a:spLocks noGrp="1" noChangeArrowheads="1"/>
          </p:cNvSpPr>
          <p:nvPr>
            <p:ph type="body" idx="1"/>
          </p:nvPr>
        </p:nvSpPr>
        <p:spPr bwMode="auto">
          <a:xfrm>
            <a:off x="428625" y="1524000"/>
            <a:ext cx="8105775" cy="449580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24" name="Line 4"/>
          <p:cNvSpPr>
            <a:spLocks noChangeShapeType="1"/>
          </p:cNvSpPr>
          <p:nvPr/>
        </p:nvSpPr>
        <p:spPr bwMode="auto">
          <a:xfrm>
            <a:off x="0" y="6248400"/>
            <a:ext cx="9144000" cy="0"/>
          </a:xfrm>
          <a:prstGeom prst="line">
            <a:avLst/>
          </a:prstGeom>
          <a:noFill/>
          <a:ln w="9525">
            <a:solidFill>
              <a:srgbClr val="5698C5"/>
            </a:solidFill>
            <a:round/>
            <a:headEnd/>
            <a:tailEnd/>
          </a:ln>
        </p:spPr>
        <p:txBody>
          <a:bodyPr wrap="none" anchor="ctr"/>
          <a:lstStyle/>
          <a:p>
            <a:pPr eaLnBrk="0" fontAlgn="auto" hangingPunct="0">
              <a:lnSpc>
                <a:spcPct val="80000"/>
              </a:lnSpc>
              <a:spcBef>
                <a:spcPct val="20000"/>
              </a:spcBef>
              <a:spcAft>
                <a:spcPts val="0"/>
              </a:spcAft>
              <a:defRPr/>
            </a:pPr>
            <a:endParaRPr lang="en-US" sz="1200" dirty="0">
              <a:solidFill>
                <a:srgbClr val="000000"/>
              </a:solidFill>
              <a:latin typeface="Trebuchet MS"/>
              <a:ea typeface="ＭＳ Ｐゴシック"/>
            </a:endParaRPr>
          </a:p>
        </p:txBody>
      </p:sp>
      <p:pic>
        <p:nvPicPr>
          <p:cNvPr id="2053" name="Picture 11" descr="WKH_LOGO_outlined_R_200x63.gif"/>
          <p:cNvPicPr>
            <a:picLocks noChangeAspect="1"/>
          </p:cNvPicPr>
          <p:nvPr/>
        </p:nvPicPr>
        <p:blipFill>
          <a:blip r:embed="rId9" cstate="print"/>
          <a:srcRect/>
          <a:stretch>
            <a:fillRect/>
          </a:stretch>
        </p:blipFill>
        <p:spPr bwMode="auto">
          <a:xfrm>
            <a:off x="236538" y="6324600"/>
            <a:ext cx="2887662" cy="461963"/>
          </a:xfrm>
          <a:prstGeom prst="rect">
            <a:avLst/>
          </a:prstGeom>
          <a:noFill/>
          <a:ln w="9525">
            <a:noFill/>
            <a:miter lim="800000"/>
            <a:headEnd/>
            <a:tailEnd/>
          </a:ln>
        </p:spPr>
      </p:pic>
      <p:sp>
        <p:nvSpPr>
          <p:cNvPr id="7" name="TextBox 6"/>
          <p:cNvSpPr txBox="1"/>
          <p:nvPr/>
        </p:nvSpPr>
        <p:spPr>
          <a:xfrm>
            <a:off x="4267200" y="6400800"/>
            <a:ext cx="344488" cy="246063"/>
          </a:xfrm>
          <a:prstGeom prst="rect">
            <a:avLst/>
          </a:prstGeom>
          <a:noFill/>
        </p:spPr>
        <p:txBody>
          <a:bodyPr wrap="none">
            <a:spAutoFit/>
          </a:bodyPr>
          <a:lstStyle/>
          <a:p>
            <a:pPr fontAlgn="auto">
              <a:spcBef>
                <a:spcPts val="0"/>
              </a:spcBef>
              <a:spcAft>
                <a:spcPts val="0"/>
              </a:spcAft>
              <a:defRPr/>
            </a:pPr>
            <a:fld id="{BFC89FC6-2CB3-433A-9609-80344ED089E0}" type="slidenum">
              <a:rPr lang="en-US" sz="1000">
                <a:solidFill>
                  <a:srgbClr val="000000"/>
                </a:solidFill>
                <a:latin typeface="Trebuchet MS"/>
                <a:ea typeface="ＭＳ Ｐゴシック"/>
              </a:rPr>
              <a:pPr fontAlgn="auto">
                <a:spcBef>
                  <a:spcPts val="0"/>
                </a:spcBef>
                <a:spcAft>
                  <a:spcPts val="0"/>
                </a:spcAft>
                <a:defRPr/>
              </a:pPr>
              <a:t>‹#›</a:t>
            </a:fld>
            <a:endParaRPr lang="en-US" sz="1000" dirty="0">
              <a:solidFill>
                <a:srgbClr val="000000"/>
              </a:solidFill>
              <a:latin typeface="Trebuchet MS"/>
              <a:ea typeface="ＭＳ Ｐゴシック"/>
            </a:endParaRPr>
          </a:p>
        </p:txBody>
      </p:sp>
      <p:pic>
        <p:nvPicPr>
          <p:cNvPr id="2055" name="Picture 2"/>
          <p:cNvPicPr>
            <a:picLocks noChangeAspect="1" noChangeArrowheads="1"/>
          </p:cNvPicPr>
          <p:nvPr/>
        </p:nvPicPr>
        <p:blipFill>
          <a:blip r:embed="rId10" cstate="print"/>
          <a:srcRect/>
          <a:stretch>
            <a:fillRect/>
          </a:stretch>
        </p:blipFill>
        <p:spPr bwMode="auto">
          <a:xfrm>
            <a:off x="4876800" y="6400800"/>
            <a:ext cx="4238625" cy="250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6" r:id="rId1"/>
    <p:sldLayoutId id="2147483797" r:id="rId2"/>
    <p:sldLayoutId id="2147483789" r:id="rId3"/>
    <p:sldLayoutId id="2147483798" r:id="rId4"/>
    <p:sldLayoutId id="2147483799" r:id="rId5"/>
    <p:sldLayoutId id="2147483790" r:id="rId6"/>
    <p:sldLayoutId id="214748381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3400">
          <a:solidFill>
            <a:srgbClr val="0768A9"/>
          </a:solidFill>
          <a:latin typeface="+mj-lt"/>
          <a:ea typeface="+mj-ea"/>
          <a:cs typeface="ＭＳ Ｐゴシック"/>
        </a:defRPr>
      </a:lvl1pPr>
      <a:lvl2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2pPr>
      <a:lvl3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3pPr>
      <a:lvl4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4pPr>
      <a:lvl5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5pPr>
      <a:lvl6pPr marL="457200" algn="l" rtl="0" fontAlgn="base">
        <a:spcBef>
          <a:spcPct val="0"/>
        </a:spcBef>
        <a:spcAft>
          <a:spcPct val="0"/>
        </a:spcAft>
        <a:defRPr sz="3400">
          <a:solidFill>
            <a:srgbClr val="ECECEC"/>
          </a:solidFill>
          <a:latin typeface="Trebuchet MS" pitchFamily="-48" charset="0"/>
          <a:ea typeface="ＭＳ Ｐゴシック" pitchFamily="-48" charset="-128"/>
        </a:defRPr>
      </a:lvl6pPr>
      <a:lvl7pPr marL="914400" algn="l" rtl="0" fontAlgn="base">
        <a:spcBef>
          <a:spcPct val="0"/>
        </a:spcBef>
        <a:spcAft>
          <a:spcPct val="0"/>
        </a:spcAft>
        <a:defRPr sz="3400">
          <a:solidFill>
            <a:srgbClr val="ECECEC"/>
          </a:solidFill>
          <a:latin typeface="Trebuchet MS" pitchFamily="-48" charset="0"/>
          <a:ea typeface="ＭＳ Ｐゴシック" pitchFamily="-48" charset="-128"/>
        </a:defRPr>
      </a:lvl7pPr>
      <a:lvl8pPr marL="1371600" algn="l" rtl="0" fontAlgn="base">
        <a:spcBef>
          <a:spcPct val="0"/>
        </a:spcBef>
        <a:spcAft>
          <a:spcPct val="0"/>
        </a:spcAft>
        <a:defRPr sz="3400">
          <a:solidFill>
            <a:srgbClr val="ECECEC"/>
          </a:solidFill>
          <a:latin typeface="Trebuchet MS" pitchFamily="-48" charset="0"/>
          <a:ea typeface="ＭＳ Ｐゴシック" pitchFamily="-48" charset="-128"/>
        </a:defRPr>
      </a:lvl8pPr>
      <a:lvl9pPr marL="1828800" algn="l" rtl="0" fontAlgn="base">
        <a:spcBef>
          <a:spcPct val="0"/>
        </a:spcBef>
        <a:spcAft>
          <a:spcPct val="0"/>
        </a:spcAft>
        <a:defRPr sz="3400">
          <a:solidFill>
            <a:srgbClr val="ECECEC"/>
          </a:solidFill>
          <a:latin typeface="Trebuchet MS"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24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209550"/>
            <a:ext cx="8410575" cy="1085850"/>
          </a:xfrm>
          <a:prstGeom prst="rect">
            <a:avLst/>
          </a:prstGeom>
          <a:noFill/>
          <a:ln w="6350">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p>
            <a:pPr lvl="0"/>
            <a:r>
              <a:rPr lang="en-US" dirty="0" smtClean="0"/>
              <a:t>Click to edit Master title style</a:t>
            </a:r>
          </a:p>
        </p:txBody>
      </p:sp>
      <p:sp>
        <p:nvSpPr>
          <p:cNvPr id="3075" name="Rectangle 3"/>
          <p:cNvSpPr>
            <a:spLocks noGrp="1" noChangeArrowheads="1"/>
          </p:cNvSpPr>
          <p:nvPr>
            <p:ph type="body" idx="1"/>
          </p:nvPr>
        </p:nvSpPr>
        <p:spPr bwMode="auto">
          <a:xfrm>
            <a:off x="428625" y="1524000"/>
            <a:ext cx="8105775" cy="449580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24" name="Line 4"/>
          <p:cNvSpPr>
            <a:spLocks noChangeShapeType="1"/>
          </p:cNvSpPr>
          <p:nvPr/>
        </p:nvSpPr>
        <p:spPr bwMode="auto">
          <a:xfrm>
            <a:off x="0" y="6248400"/>
            <a:ext cx="9144000" cy="0"/>
          </a:xfrm>
          <a:prstGeom prst="line">
            <a:avLst/>
          </a:prstGeom>
          <a:noFill/>
          <a:ln w="9525">
            <a:solidFill>
              <a:srgbClr val="5698C5"/>
            </a:solidFill>
            <a:round/>
            <a:headEnd/>
            <a:tailEnd/>
          </a:ln>
        </p:spPr>
        <p:txBody>
          <a:bodyPr wrap="none" anchor="ctr"/>
          <a:lstStyle/>
          <a:p>
            <a:pPr eaLnBrk="0" fontAlgn="auto" hangingPunct="0">
              <a:lnSpc>
                <a:spcPct val="80000"/>
              </a:lnSpc>
              <a:spcBef>
                <a:spcPct val="20000"/>
              </a:spcBef>
              <a:spcAft>
                <a:spcPts val="0"/>
              </a:spcAft>
              <a:defRPr/>
            </a:pPr>
            <a:endParaRPr lang="en-US" sz="1200" dirty="0">
              <a:solidFill>
                <a:srgbClr val="000000"/>
              </a:solidFill>
              <a:latin typeface="Trebuchet MS"/>
              <a:ea typeface="ＭＳ Ｐゴシック"/>
            </a:endParaRPr>
          </a:p>
        </p:txBody>
      </p:sp>
      <p:pic>
        <p:nvPicPr>
          <p:cNvPr id="3077" name="Picture 11" descr="WKH_LOGO_outlined_R_200x63.gif"/>
          <p:cNvPicPr>
            <a:picLocks noChangeAspect="1"/>
          </p:cNvPicPr>
          <p:nvPr/>
        </p:nvPicPr>
        <p:blipFill>
          <a:blip r:embed="rId8" cstate="print"/>
          <a:srcRect/>
          <a:stretch>
            <a:fillRect/>
          </a:stretch>
        </p:blipFill>
        <p:spPr bwMode="auto">
          <a:xfrm>
            <a:off x="236538" y="6324600"/>
            <a:ext cx="2887662" cy="461963"/>
          </a:xfrm>
          <a:prstGeom prst="rect">
            <a:avLst/>
          </a:prstGeom>
          <a:noFill/>
          <a:ln w="9525">
            <a:noFill/>
            <a:miter lim="800000"/>
            <a:headEnd/>
            <a:tailEnd/>
          </a:ln>
        </p:spPr>
      </p:pic>
      <p:sp>
        <p:nvSpPr>
          <p:cNvPr id="7" name="TextBox 6"/>
          <p:cNvSpPr txBox="1"/>
          <p:nvPr/>
        </p:nvSpPr>
        <p:spPr>
          <a:xfrm>
            <a:off x="4724400" y="6383338"/>
            <a:ext cx="344488" cy="246062"/>
          </a:xfrm>
          <a:prstGeom prst="rect">
            <a:avLst/>
          </a:prstGeom>
          <a:noFill/>
        </p:spPr>
        <p:txBody>
          <a:bodyPr wrap="none">
            <a:spAutoFit/>
          </a:bodyPr>
          <a:lstStyle/>
          <a:p>
            <a:pPr fontAlgn="auto">
              <a:spcBef>
                <a:spcPts val="0"/>
              </a:spcBef>
              <a:spcAft>
                <a:spcPts val="0"/>
              </a:spcAft>
              <a:defRPr/>
            </a:pPr>
            <a:fld id="{E39D3FED-F9FF-428B-9186-BFD69472EC03}" type="slidenum">
              <a:rPr lang="en-US" sz="1000">
                <a:solidFill>
                  <a:srgbClr val="000000"/>
                </a:solidFill>
                <a:latin typeface="Trebuchet MS"/>
                <a:ea typeface="ＭＳ Ｐゴシック"/>
              </a:rPr>
              <a:pPr fontAlgn="auto">
                <a:spcBef>
                  <a:spcPts val="0"/>
                </a:spcBef>
                <a:spcAft>
                  <a:spcPts val="0"/>
                </a:spcAft>
                <a:defRPr/>
              </a:pPr>
              <a:t>‹#›</a:t>
            </a:fld>
            <a:endParaRPr lang="en-US" sz="1000" dirty="0">
              <a:solidFill>
                <a:srgbClr val="000000"/>
              </a:solidFill>
              <a:latin typeface="Trebuchet MS"/>
              <a:ea typeface="ＭＳ Ｐゴシック"/>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79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3400">
          <a:solidFill>
            <a:srgbClr val="0768A9"/>
          </a:solidFill>
          <a:latin typeface="+mj-lt"/>
          <a:ea typeface="+mj-ea"/>
          <a:cs typeface="ＭＳ Ｐゴシック"/>
        </a:defRPr>
      </a:lvl1pPr>
      <a:lvl2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2pPr>
      <a:lvl3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3pPr>
      <a:lvl4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4pPr>
      <a:lvl5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5pPr>
      <a:lvl6pPr marL="457200" algn="l" rtl="0" fontAlgn="base">
        <a:spcBef>
          <a:spcPct val="0"/>
        </a:spcBef>
        <a:spcAft>
          <a:spcPct val="0"/>
        </a:spcAft>
        <a:defRPr sz="3400">
          <a:solidFill>
            <a:srgbClr val="ECECEC"/>
          </a:solidFill>
          <a:latin typeface="Trebuchet MS" pitchFamily="-48" charset="0"/>
          <a:ea typeface="ＭＳ Ｐゴシック" pitchFamily="-48" charset="-128"/>
        </a:defRPr>
      </a:lvl6pPr>
      <a:lvl7pPr marL="914400" algn="l" rtl="0" fontAlgn="base">
        <a:spcBef>
          <a:spcPct val="0"/>
        </a:spcBef>
        <a:spcAft>
          <a:spcPct val="0"/>
        </a:spcAft>
        <a:defRPr sz="3400">
          <a:solidFill>
            <a:srgbClr val="ECECEC"/>
          </a:solidFill>
          <a:latin typeface="Trebuchet MS" pitchFamily="-48" charset="0"/>
          <a:ea typeface="ＭＳ Ｐゴシック" pitchFamily="-48" charset="-128"/>
        </a:defRPr>
      </a:lvl7pPr>
      <a:lvl8pPr marL="1371600" algn="l" rtl="0" fontAlgn="base">
        <a:spcBef>
          <a:spcPct val="0"/>
        </a:spcBef>
        <a:spcAft>
          <a:spcPct val="0"/>
        </a:spcAft>
        <a:defRPr sz="3400">
          <a:solidFill>
            <a:srgbClr val="ECECEC"/>
          </a:solidFill>
          <a:latin typeface="Trebuchet MS" pitchFamily="-48" charset="0"/>
          <a:ea typeface="ＭＳ Ｐゴシック" pitchFamily="-48" charset="-128"/>
        </a:defRPr>
      </a:lvl8pPr>
      <a:lvl9pPr marL="1828800" algn="l" rtl="0" fontAlgn="base">
        <a:spcBef>
          <a:spcPct val="0"/>
        </a:spcBef>
        <a:spcAft>
          <a:spcPct val="0"/>
        </a:spcAft>
        <a:defRPr sz="3400">
          <a:solidFill>
            <a:srgbClr val="ECECEC"/>
          </a:solidFill>
          <a:latin typeface="Trebuchet MS"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24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685800" y="5257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zh-CN" sz="1400">
              <a:ea typeface="宋体" pitchFamily="2" charset="-122"/>
            </a:endParaRPr>
          </a:p>
        </p:txBody>
      </p:sp>
      <p:sp>
        <p:nvSpPr>
          <p:cNvPr id="1027" name="Rectangle 8"/>
          <p:cNvSpPr>
            <a:spLocks noChangeArrowheads="1"/>
          </p:cNvSpPr>
          <p:nvPr/>
        </p:nvSpPr>
        <p:spPr bwMode="auto">
          <a:xfrm>
            <a:off x="2971800" y="525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zh-CN" sz="1400">
              <a:ea typeface="宋体" pitchFamily="2" charset="-122"/>
            </a:endParaRPr>
          </a:p>
        </p:txBody>
      </p:sp>
      <p:sp>
        <p:nvSpPr>
          <p:cNvPr id="1028" name="Rectangle 9"/>
          <p:cNvSpPr>
            <a:spLocks noChangeArrowheads="1"/>
          </p:cNvSpPr>
          <p:nvPr/>
        </p:nvSpPr>
        <p:spPr bwMode="auto">
          <a:xfrm>
            <a:off x="6443663" y="522922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endParaRPr lang="en-US" altLang="zh-CN" sz="1400">
              <a:ea typeface="宋体" pitchFamily="2" charset="-122"/>
            </a:endParaRPr>
          </a:p>
        </p:txBody>
      </p:sp>
      <p:sp>
        <p:nvSpPr>
          <p:cNvPr id="1029" name="Line 13"/>
          <p:cNvSpPr>
            <a:spLocks noChangeShapeType="1"/>
          </p:cNvSpPr>
          <p:nvPr userDrawn="1"/>
        </p:nvSpPr>
        <p:spPr bwMode="auto">
          <a:xfrm>
            <a:off x="5940425" y="623728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030" name="Picture 18" descr="WK_Ovid_white-300px_new"/>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23850" y="115888"/>
            <a:ext cx="2857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2"/>
          <p:cNvSpPr>
            <a:spLocks noChangeShapeType="1"/>
          </p:cNvSpPr>
          <p:nvPr userDrawn="1"/>
        </p:nvSpPr>
        <p:spPr bwMode="auto">
          <a:xfrm>
            <a:off x="381000" y="1052513"/>
            <a:ext cx="8382000" cy="0"/>
          </a:xfrm>
          <a:prstGeom prst="line">
            <a:avLst/>
          </a:prstGeom>
          <a:noFill/>
          <a:ln w="28575">
            <a:solidFill>
              <a:srgbClr val="777777"/>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032" name="Text Box 21"/>
          <p:cNvSpPr txBox="1">
            <a:spLocks noChangeArrowheads="1"/>
          </p:cNvSpPr>
          <p:nvPr userDrawn="1"/>
        </p:nvSpPr>
        <p:spPr bwMode="auto">
          <a:xfrm>
            <a:off x="5724525" y="307975"/>
            <a:ext cx="3170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de-DE" sz="2000" smtClean="0">
                <a:solidFill>
                  <a:schemeClr val="bg2"/>
                </a:solidFill>
                <a:latin typeface="Trebuchet MS" pitchFamily="34" charset="0"/>
              </a:rPr>
              <a:t>content </a:t>
            </a:r>
            <a:r>
              <a:rPr lang="de-DE" sz="2000" smtClean="0">
                <a:solidFill>
                  <a:srgbClr val="0099FF"/>
                </a:solidFill>
                <a:latin typeface="Trebuchet MS" pitchFamily="34" charset="0"/>
              </a:rPr>
              <a:t>+</a:t>
            </a:r>
            <a:r>
              <a:rPr lang="de-DE" sz="2000" smtClean="0">
                <a:solidFill>
                  <a:schemeClr val="bg2"/>
                </a:solidFill>
                <a:latin typeface="Trebuchet MS" pitchFamily="34" charset="0"/>
              </a:rPr>
              <a:t> tools </a:t>
            </a:r>
            <a:r>
              <a:rPr lang="de-DE" sz="2000" smtClean="0">
                <a:solidFill>
                  <a:srgbClr val="0099FF"/>
                </a:solidFill>
                <a:latin typeface="Trebuchet MS" pitchFamily="34" charset="0"/>
              </a:rPr>
              <a:t>+</a:t>
            </a:r>
            <a:r>
              <a:rPr lang="de-DE" sz="2000" smtClean="0">
                <a:solidFill>
                  <a:schemeClr val="bg2"/>
                </a:solidFill>
                <a:latin typeface="Trebuchet MS" pitchFamily="34" charset="0"/>
              </a:rPr>
              <a:t> services</a:t>
            </a:r>
            <a:r>
              <a:rPr lang="de-DE" smtClean="0">
                <a:solidFill>
                  <a:schemeClr val="bg2"/>
                </a:solidFill>
                <a:latin typeface="Myriad Pro" pitchFamily="34" charset="0"/>
              </a:rPr>
              <a:t> </a:t>
            </a:r>
          </a:p>
        </p:txBody>
      </p:sp>
      <p:sp>
        <p:nvSpPr>
          <p:cNvPr id="1033" name="Text Box 11"/>
          <p:cNvSpPr txBox="1">
            <a:spLocks noChangeArrowheads="1"/>
          </p:cNvSpPr>
          <p:nvPr userDrawn="1"/>
        </p:nvSpPr>
        <p:spPr bwMode="auto">
          <a:xfrm>
            <a:off x="8180388" y="6613525"/>
            <a:ext cx="755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defRPr/>
            </a:pPr>
            <a:r>
              <a:rPr lang="de-DE" altLang="zh-CN" sz="1000" smtClean="0">
                <a:latin typeface="Myriad Web"/>
                <a:ea typeface="宋体" pitchFamily="2" charset="-122"/>
              </a:rPr>
              <a:t>Slide </a:t>
            </a:r>
            <a:fld id="{DDAD5FE8-9945-4DCC-8D3C-379650F7C66B}" type="slidenum">
              <a:rPr lang="de-DE" altLang="zh-CN" sz="1000" smtClean="0">
                <a:latin typeface="Myriad Web"/>
                <a:ea typeface="宋体" pitchFamily="2" charset="-122"/>
              </a:rPr>
              <a:pPr algn="r" eaLnBrk="1" hangingPunct="1">
                <a:defRPr/>
              </a:pPr>
              <a:t>‹#›</a:t>
            </a:fld>
            <a:endParaRPr lang="de-DE" altLang="zh-CN" sz="1000" smtClean="0">
              <a:latin typeface="Myriad Web"/>
              <a:ea typeface="宋体" pitchFamily="2" charset="-122"/>
            </a:endParaRPr>
          </a:p>
        </p:txBody>
      </p:sp>
    </p:spTree>
    <p:extLst>
      <p:ext uri="{BB962C8B-B14F-4D97-AF65-F5344CB8AC3E}">
        <p14:creationId xmlns:p14="http://schemas.microsoft.com/office/powerpoint/2010/main" val="138341398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50.png"/><Relationship Id="rId7" Type="http://schemas.openxmlformats.org/officeDocument/2006/relationships/image" Target="../media/image134.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 Id="rId9" Type="http://schemas.openxmlformats.org/officeDocument/2006/relationships/image" Target="../media/image196.png"/></Relationships>
</file>

<file path=ppt/slides/_rels/slide10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7.xml"/><Relationship Id="rId1" Type="http://schemas.openxmlformats.org/officeDocument/2006/relationships/slideLayout" Target="../slideLayouts/slideLayout21.xml"/><Relationship Id="rId5" Type="http://schemas.openxmlformats.org/officeDocument/2006/relationships/image" Target="../media/image198.png"/><Relationship Id="rId4" Type="http://schemas.openxmlformats.org/officeDocument/2006/relationships/hyperlink" Target="https://itunes.apple.com/us/app/ovid-today/id894892882?ls=1&amp;mt=8"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openxmlformats.org/officeDocument/2006/relationships/image" Target="../media/image200.png"/></Relationships>
</file>

<file path=ppt/slides/_rels/slide10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202.png"/></Relationships>
</file>

<file path=ppt/slides/_rels/slide10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3" Type="http://schemas.openxmlformats.org/officeDocument/2006/relationships/hyperlink" Target="mailto:support@ovid.com" TargetMode="External"/><Relationship Id="rId7" Type="http://schemas.openxmlformats.org/officeDocument/2006/relationships/image" Target="../media/image205.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hyperlink" Target="http://access.ovid.com/training/language/chinese/" TargetMode="External"/><Relationship Id="rId4" Type="http://schemas.openxmlformats.org/officeDocument/2006/relationships/hyperlink" Target="http://resourcenter.ovid.com/"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hyperlink" Target="http://q-r.to/wkquiz" TargetMode="External"/><Relationship Id="rId1" Type="http://schemas.openxmlformats.org/officeDocument/2006/relationships/slideLayout" Target="../slideLayouts/slideLayout38.xml"/><Relationship Id="rId4" Type="http://schemas.openxmlformats.org/officeDocument/2006/relationships/image" Target="../media/image207.png"/></Relationships>
</file>

<file path=ppt/slides/_rels/slide107.xml.rels><?xml version="1.0" encoding="UTF-8" standalone="yes"?>
<Relationships xmlns="http://schemas.openxmlformats.org/package/2006/relationships"><Relationship Id="rId3" Type="http://schemas.openxmlformats.org/officeDocument/2006/relationships/hyperlink" Target="https://www.surveymonkey.com/s/Ovideval_Chinese"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18" Type="http://schemas.openxmlformats.org/officeDocument/2006/relationships/image" Target="../media/image37.png"/><Relationship Id="rId3" Type="http://schemas.openxmlformats.org/officeDocument/2006/relationships/image" Target="../media/image53.jpeg"/><Relationship Id="rId21" Type="http://schemas.openxmlformats.org/officeDocument/2006/relationships/image" Target="../media/image65.png"/><Relationship Id="rId7" Type="http://schemas.openxmlformats.org/officeDocument/2006/relationships/image" Target="../media/image56.png"/><Relationship Id="rId12" Type="http://schemas.openxmlformats.org/officeDocument/2006/relationships/image" Target="../media/image59.pn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63.jpeg"/><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4.png"/><Relationship Id="rId5" Type="http://schemas.openxmlformats.org/officeDocument/2006/relationships/image" Target="../media/image55.png"/><Relationship Id="rId15" Type="http://schemas.openxmlformats.org/officeDocument/2006/relationships/image" Target="../media/image62.jpeg"/><Relationship Id="rId10" Type="http://schemas.openxmlformats.org/officeDocument/2006/relationships/image" Target="../media/image58.png"/><Relationship Id="rId19" Type="http://schemas.openxmlformats.org/officeDocument/2006/relationships/image" Target="../media/image64.png"/><Relationship Id="rId4" Type="http://schemas.openxmlformats.org/officeDocument/2006/relationships/image" Target="../media/image54.png"/><Relationship Id="rId9" Type="http://schemas.openxmlformats.org/officeDocument/2006/relationships/image" Target="../media/image32.png"/><Relationship Id="rId1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gif"/><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2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66.gif"/><Relationship Id="rId1" Type="http://schemas.openxmlformats.org/officeDocument/2006/relationships/slideLayout" Target="../slideLayouts/slideLayout2.xml"/><Relationship Id="rId6" Type="http://schemas.openxmlformats.org/officeDocument/2006/relationships/image" Target="../media/image76.gif"/><Relationship Id="rId5" Type="http://schemas.openxmlformats.org/officeDocument/2006/relationships/image" Target="../media/image71.gif"/><Relationship Id="rId4" Type="http://schemas.openxmlformats.org/officeDocument/2006/relationships/image" Target="../media/image75.gif"/></Relationships>
</file>

<file path=ppt/slides/_rels/slide2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gif"/></Relationships>
</file>

<file path=ppt/slides/_rels/slide24.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66.gif"/><Relationship Id="rId1" Type="http://schemas.openxmlformats.org/officeDocument/2006/relationships/slideLayout" Target="../slideLayouts/slideLayout2.xml"/><Relationship Id="rId4" Type="http://schemas.openxmlformats.org/officeDocument/2006/relationships/image" Target="../media/image82.gif"/></Relationships>
</file>

<file path=ppt/slides/_rels/slide2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5.jpg"/></Relationships>
</file>

<file path=ppt/slides/_rels/slide2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ovidsp.ovid.com/autologin.html" TargetMode="Externa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7.png"/></Relationships>
</file>

<file path=ppt/slides/_rels/slide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7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8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85.xml.rels><?xml version="1.0" encoding="UTF-8" standalone="yes"?>
<Relationships xmlns="http://schemas.openxmlformats.org/package/2006/relationships"><Relationship Id="rId2" Type="http://schemas.openxmlformats.org/officeDocument/2006/relationships/hyperlink" Target="../video/Medical/my%20workspace.mp4" TargetMode="Externa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8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90.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69.png"/><Relationship Id="rId7" Type="http://schemas.openxmlformats.org/officeDocument/2006/relationships/image" Target="../media/image13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10" Type="http://schemas.openxmlformats.org/officeDocument/2006/relationships/image" Target="../media/image173.png"/><Relationship Id="rId4" Type="http://schemas.openxmlformats.org/officeDocument/2006/relationships/image" Target="../media/image170.png"/><Relationship Id="rId9" Type="http://schemas.openxmlformats.org/officeDocument/2006/relationships/image" Target="../media/image137.png"/></Relationships>
</file>

<file path=ppt/slides/_rels/slide9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76.png"/></Relationships>
</file>

<file path=ppt/slides/_rels/slide9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9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png"/></Relationships>
</file>

<file path=ppt/slides/_rels/slide9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9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88.png"/></Relationships>
</file>

<file path=ppt/slides/_rels/slide9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b="1" dirty="0" smtClean="0">
                <a:ea typeface="黑体" panose="02010609060101010101" pitchFamily="49" charset="-122"/>
              </a:rPr>
              <a:t>思想深度</a:t>
            </a:r>
            <a:r>
              <a:rPr lang="en-US" altLang="zh-CN" b="1" dirty="0" smtClean="0">
                <a:ea typeface="黑体" panose="02010609060101010101" pitchFamily="49" charset="-122"/>
              </a:rPr>
              <a:t/>
            </a:r>
            <a:br>
              <a:rPr lang="en-US" altLang="zh-CN" b="1" dirty="0" smtClean="0">
                <a:ea typeface="黑体" panose="02010609060101010101" pitchFamily="49" charset="-122"/>
              </a:rPr>
            </a:br>
            <a:r>
              <a:rPr lang="zh-CN" altLang="en-US" b="1" dirty="0" smtClean="0">
                <a:ea typeface="黑体" panose="02010609060101010101" pitchFamily="49" charset="-122"/>
              </a:rPr>
              <a:t>信息宽度</a:t>
            </a:r>
            <a:r>
              <a:rPr lang="en-US" altLang="zh-CN" b="1" dirty="0" smtClean="0">
                <a:ea typeface="黑体" panose="02010609060101010101" pitchFamily="49" charset="-122"/>
              </a:rPr>
              <a:t/>
            </a:r>
            <a:br>
              <a:rPr lang="en-US" altLang="zh-CN" b="1" dirty="0" smtClean="0">
                <a:ea typeface="黑体" panose="02010609060101010101" pitchFamily="49" charset="-122"/>
              </a:rPr>
            </a:br>
            <a:endParaRPr lang="zh-CN" altLang="en-US" b="1" dirty="0">
              <a:ea typeface="黑体" panose="02010609060101010101" pitchFamily="49" charset="-122"/>
            </a:endParaRPr>
          </a:p>
        </p:txBody>
      </p:sp>
      <p:sp>
        <p:nvSpPr>
          <p:cNvPr id="13315" name="Subtitle 9"/>
          <p:cNvSpPr>
            <a:spLocks noGrp="1"/>
          </p:cNvSpPr>
          <p:nvPr>
            <p:ph type="subTitle" idx="1"/>
          </p:nvPr>
        </p:nvSpPr>
        <p:spPr/>
        <p:txBody>
          <a:bodyPr/>
          <a:lstStyle/>
          <a:p>
            <a:pPr algn="l" eaLnBrk="1" hangingPunct="1"/>
            <a:r>
              <a:rPr lang="zh-CN" altLang="en-US" sz="2000" dirty="0" smtClean="0">
                <a:latin typeface="黑体" pitchFamily="49" charset="-122"/>
                <a:ea typeface="黑体" pitchFamily="49" charset="-122"/>
                <a:cs typeface="Traditional Arabic" pitchFamily="2" charset="-78"/>
              </a:rPr>
              <a:t>上海中医药大学</a:t>
            </a:r>
            <a:endParaRPr lang="en-US" altLang="zh-CN" sz="2000" dirty="0" smtClean="0">
              <a:latin typeface="黑体" pitchFamily="49" charset="-122"/>
              <a:ea typeface="黑体" pitchFamily="49" charset="-122"/>
              <a:cs typeface="Traditional Arabic" pitchFamily="2" charset="-78"/>
            </a:endParaRPr>
          </a:p>
          <a:p>
            <a:pPr algn="l" eaLnBrk="1" hangingPunct="1"/>
            <a:r>
              <a:rPr lang="en-US" altLang="zh-CN" sz="2000" dirty="0" smtClean="0">
                <a:latin typeface="黑体" pitchFamily="49" charset="-122"/>
                <a:ea typeface="黑体" pitchFamily="49" charset="-122"/>
                <a:cs typeface="Traditional Arabic" pitchFamily="2" charset="-78"/>
              </a:rPr>
              <a:t>2016</a:t>
            </a:r>
            <a:r>
              <a:rPr lang="zh-CN" altLang="en-US" sz="2000" dirty="0" smtClean="0">
                <a:latin typeface="黑体" pitchFamily="49" charset="-122"/>
                <a:ea typeface="黑体" pitchFamily="49" charset="-122"/>
                <a:cs typeface="Traditional Arabic" pitchFamily="2" charset="-78"/>
              </a:rPr>
              <a:t>年</a:t>
            </a:r>
            <a:r>
              <a:rPr lang="en-US" altLang="zh-CN" sz="2000" dirty="0" smtClean="0">
                <a:latin typeface="黑体" pitchFamily="49" charset="-122"/>
                <a:ea typeface="黑体" pitchFamily="49" charset="-122"/>
                <a:cs typeface="Traditional Arabic" pitchFamily="2" charset="-78"/>
              </a:rPr>
              <a:t>4</a:t>
            </a:r>
            <a:r>
              <a:rPr lang="zh-CN" altLang="en-US" sz="2000" dirty="0" smtClean="0">
                <a:latin typeface="黑体" pitchFamily="49" charset="-122"/>
                <a:ea typeface="黑体" pitchFamily="49" charset="-122"/>
                <a:cs typeface="Traditional Arabic" pitchFamily="2" charset="-78"/>
              </a:rPr>
              <a:t>月</a:t>
            </a:r>
            <a:endParaRPr lang="en-US" altLang="zh-CN" sz="2000" dirty="0" smtClean="0">
              <a:latin typeface="黑体" pitchFamily="49" charset="-122"/>
              <a:ea typeface="黑体" pitchFamily="49" charset="-122"/>
              <a:cs typeface="Traditional Arabic" pitchFamily="2" charset="-78"/>
            </a:endParaRPr>
          </a:p>
          <a:p>
            <a:pPr algn="l" eaLnBrk="1" hangingPunct="1"/>
            <a:endParaRPr lang="en-US" altLang="zh-CN" sz="2000" dirty="0">
              <a:latin typeface="黑体" pitchFamily="49" charset="-122"/>
              <a:ea typeface="黑体" pitchFamily="49" charset="-122"/>
              <a:cs typeface="Traditional Arabic" pitchFamily="2" charset="-78"/>
            </a:endParaRPr>
          </a:p>
          <a:p>
            <a:pPr algn="l" eaLnBrk="1" hangingPunct="1"/>
            <a:endParaRPr lang="en-US" altLang="zh-CN" sz="2000" b="1" dirty="0" smtClean="0">
              <a:latin typeface="黑体" pitchFamily="49" charset="-122"/>
              <a:ea typeface="黑体" pitchFamily="49" charset="-122"/>
              <a:cs typeface="Traditional Arabic" pitchFamily="2" charset="-78"/>
            </a:endParaRPr>
          </a:p>
          <a:p>
            <a:pPr algn="l" eaLnBrk="1" hangingPunct="1"/>
            <a:r>
              <a:rPr lang="zh-CN" altLang="en-US" sz="2000" b="1" dirty="0" smtClean="0">
                <a:latin typeface="黑体" pitchFamily="49" charset="-122"/>
                <a:ea typeface="黑体" pitchFamily="49" charset="-122"/>
                <a:cs typeface="Traditional Arabic" pitchFamily="2" charset="-78"/>
              </a:rPr>
              <a:t>李宁</a:t>
            </a:r>
            <a:endParaRPr lang="en-US" altLang="zh-CN" sz="2000" b="1" dirty="0" smtClean="0">
              <a:latin typeface="黑体" pitchFamily="49" charset="-122"/>
              <a:ea typeface="黑体" pitchFamily="49" charset="-122"/>
              <a:cs typeface="Traditional Arabic" pitchFamily="2" charset="-78"/>
            </a:endParaRPr>
          </a:p>
          <a:p>
            <a:pPr algn="l" eaLnBrk="1" hangingPunct="1"/>
            <a:r>
              <a:rPr lang="zh-CN" altLang="en-US" sz="2000" b="1" dirty="0" smtClean="0">
                <a:latin typeface="黑体" pitchFamily="49" charset="-122"/>
                <a:ea typeface="黑体" pitchFamily="49" charset="-122"/>
                <a:cs typeface="Traditional Arabic" pitchFamily="2" charset="-78"/>
              </a:rPr>
              <a:t>销售工程师</a:t>
            </a:r>
            <a:endParaRPr lang="en-US" altLang="zh-CN" sz="2000" b="1" dirty="0" smtClean="0">
              <a:latin typeface="黑体" pitchFamily="49" charset="-122"/>
              <a:ea typeface="黑体" pitchFamily="49" charset="-122"/>
              <a:cs typeface="Traditional Arabic" pitchFamily="2" charset="-78"/>
            </a:endParaRPr>
          </a:p>
          <a:p>
            <a:pPr algn="l" eaLnBrk="1" hangingPunct="1"/>
            <a:r>
              <a:rPr lang="zh-CN" altLang="en-US" sz="2000" b="1" dirty="0" smtClean="0">
                <a:latin typeface="黑体" pitchFamily="49" charset="-122"/>
                <a:ea typeface="黑体" pitchFamily="49" charset="-122"/>
                <a:cs typeface="Traditional Arabic" pitchFamily="2" charset="-78"/>
              </a:rPr>
              <a:t>培训经理</a:t>
            </a:r>
            <a:endParaRPr lang="en-US" altLang="zh-CN" sz="2000" b="1" dirty="0" smtClean="0">
              <a:latin typeface="黑体" pitchFamily="49" charset="-122"/>
              <a:ea typeface="黑体" pitchFamily="49" charset="-122"/>
              <a:cs typeface="Traditional Arabic" pitchFamily="2" charset="-78"/>
            </a:endParaRPr>
          </a:p>
          <a:p>
            <a:pPr algn="l" eaLnBrk="1" hangingPunct="1"/>
            <a:endParaRPr lang="en-US" altLang="zh-CN" sz="2000" b="1" dirty="0" smtClean="0">
              <a:latin typeface="黑体" pitchFamily="49" charset="-122"/>
              <a:ea typeface="黑体" pitchFamily="49" charset="-122"/>
              <a:cs typeface="Traditional Arabic" pitchFamily="2" charset="-78"/>
            </a:endParaRPr>
          </a:p>
        </p:txBody>
      </p:sp>
      <p:sp>
        <p:nvSpPr>
          <p:cNvPr id="3" name="文本占位符 2"/>
          <p:cNvSpPr>
            <a:spLocks noGrp="1"/>
          </p:cNvSpPr>
          <p:nvPr>
            <p:ph type="body" sz="quarter" idx="10"/>
          </p:nvPr>
        </p:nvSpPr>
        <p:spPr>
          <a:xfrm>
            <a:off x="4572000" y="2783273"/>
            <a:ext cx="2304256" cy="396044"/>
          </a:xfrm>
        </p:spPr>
        <p:txBody>
          <a:bodyPr/>
          <a:lstStyle/>
          <a:p>
            <a:r>
              <a:rPr lang="en-US" altLang="zh-CN" sz="1600" dirty="0" smtClean="0">
                <a:latin typeface="+mj-lt"/>
                <a:ea typeface="黑体" panose="02010609060101010101" pitchFamily="49" charset="-122"/>
              </a:rPr>
              <a:t>LWW Journals</a:t>
            </a:r>
          </a:p>
          <a:p>
            <a:r>
              <a:rPr lang="en-US" altLang="zh-CN" sz="1600" dirty="0" smtClean="0">
                <a:latin typeface="+mj-lt"/>
                <a:ea typeface="黑体" panose="02010609060101010101" pitchFamily="49" charset="-122"/>
              </a:rPr>
              <a:t>MEDLINE</a:t>
            </a:r>
          </a:p>
          <a:p>
            <a:r>
              <a:rPr lang="en-US" altLang="zh-CN" sz="1600" dirty="0" smtClean="0">
                <a:latin typeface="+mj-lt"/>
                <a:ea typeface="黑体" panose="02010609060101010101" pitchFamily="49" charset="-122"/>
              </a:rPr>
              <a:t>- Ovid</a:t>
            </a:r>
            <a:r>
              <a:rPr lang="zh-CN" altLang="en-US" sz="1600" dirty="0" smtClean="0">
                <a:latin typeface="+mj-lt"/>
                <a:ea typeface="黑体" panose="02010609060101010101" pitchFamily="49" charset="-122"/>
              </a:rPr>
              <a:t>平台使用</a:t>
            </a:r>
            <a:endParaRPr lang="zh-CN" altLang="en-US" sz="1600" dirty="0">
              <a:latin typeface="+mj-lt"/>
              <a:ea typeface="黑体" panose="02010609060101010101" pitchFamily="49" charset="-122"/>
            </a:endParaRPr>
          </a:p>
        </p:txBody>
      </p:sp>
    </p:spTree>
    <p:extLst>
      <p:ext uri="{BB962C8B-B14F-4D97-AF65-F5344CB8AC3E}">
        <p14:creationId xmlns:p14="http://schemas.microsoft.com/office/powerpoint/2010/main" val="422246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0228" y="2997443"/>
            <a:ext cx="3289249" cy="2303219"/>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242" name="Text Box 8"/>
          <p:cNvSpPr txBox="1">
            <a:spLocks noChangeArrowheads="1"/>
          </p:cNvSpPr>
          <p:nvPr/>
        </p:nvSpPr>
        <p:spPr bwMode="auto">
          <a:xfrm>
            <a:off x="323850" y="1316038"/>
            <a:ext cx="30187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sz="2600" dirty="0" smtClean="0">
                <a:latin typeface="+mj-lt"/>
                <a:ea typeface="黑体" panose="02010609060101010101" pitchFamily="49" charset="-122"/>
              </a:rPr>
              <a:t>Ovid</a:t>
            </a:r>
            <a:r>
              <a:rPr lang="zh-CN" altLang="en-US" sz="2600" dirty="0" smtClean="0">
                <a:latin typeface="+mj-lt"/>
                <a:ea typeface="黑体" panose="02010609060101010101" pitchFamily="49" charset="-122"/>
              </a:rPr>
              <a:t>平台内有什么</a:t>
            </a:r>
            <a:r>
              <a:rPr lang="de-DE" altLang="zh-CN" sz="2600" dirty="0" smtClean="0">
                <a:latin typeface="+mj-lt"/>
                <a:ea typeface="黑体" panose="02010609060101010101" pitchFamily="49" charset="-122"/>
              </a:rPr>
              <a:t>?</a:t>
            </a:r>
            <a:endParaRPr lang="de-DE" altLang="zh-CN" sz="2600" dirty="0">
              <a:latin typeface="+mj-lt"/>
              <a:ea typeface="黑体" panose="02010609060101010101" pitchFamily="49" charset="-122"/>
            </a:endParaRPr>
          </a:p>
        </p:txBody>
      </p:sp>
      <p:sp>
        <p:nvSpPr>
          <p:cNvPr id="10243" name="Rectangle 7"/>
          <p:cNvSpPr>
            <a:spLocks noChangeArrowheads="1"/>
          </p:cNvSpPr>
          <p:nvPr/>
        </p:nvSpPr>
        <p:spPr bwMode="auto">
          <a:xfrm>
            <a:off x="6291263" y="1916261"/>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b="1" dirty="0" smtClean="0">
                <a:solidFill>
                  <a:schemeClr val="accent2">
                    <a:lumMod val="75000"/>
                  </a:schemeClr>
                </a:solidFill>
                <a:latin typeface="+mj-lt"/>
                <a:ea typeface="黑体" panose="02010609060101010101" pitchFamily="49" charset="-122"/>
              </a:rPr>
              <a:t>订购资源</a:t>
            </a:r>
            <a:endParaRPr lang="de-DE" altLang="zh-CN" b="1" dirty="0">
              <a:solidFill>
                <a:schemeClr val="accent2">
                  <a:lumMod val="75000"/>
                </a:schemeClr>
              </a:solidFill>
              <a:latin typeface="+mj-lt"/>
              <a:ea typeface="黑体" panose="02010609060101010101" pitchFamily="49" charset="-122"/>
            </a:endParaRPr>
          </a:p>
        </p:txBody>
      </p:sp>
      <p:sp>
        <p:nvSpPr>
          <p:cNvPr id="10244" name="TextBox 4"/>
          <p:cNvSpPr txBox="1">
            <a:spLocks noChangeArrowheads="1"/>
          </p:cNvSpPr>
          <p:nvPr/>
        </p:nvSpPr>
        <p:spPr bwMode="auto">
          <a:xfrm>
            <a:off x="7019925" y="1311275"/>
            <a:ext cx="162134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zh-CN" sz="2600" b="1" dirty="0">
                <a:solidFill>
                  <a:srgbClr val="C00000"/>
                </a:solidFill>
                <a:latin typeface="+mj-lt"/>
                <a:ea typeface="黑体" panose="02010609060101010101" pitchFamily="49" charset="-122"/>
              </a:rPr>
              <a:t>Resources</a:t>
            </a:r>
          </a:p>
        </p:txBody>
      </p:sp>
      <p:sp>
        <p:nvSpPr>
          <p:cNvPr id="10245" name="TextBox 3"/>
          <p:cNvSpPr txBox="1">
            <a:spLocks noChangeArrowheads="1"/>
          </p:cNvSpPr>
          <p:nvPr/>
        </p:nvSpPr>
        <p:spPr bwMode="auto">
          <a:xfrm>
            <a:off x="6666738" y="2492375"/>
            <a:ext cx="11095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pPr>
            <a:r>
              <a:rPr lang="de-DE" altLang="zh-CN" sz="1200" b="1" dirty="0">
                <a:solidFill>
                  <a:schemeClr val="accent2">
                    <a:lumMod val="75000"/>
                  </a:schemeClr>
                </a:solidFill>
                <a:latin typeface="+mj-lt"/>
                <a:ea typeface="黑体" panose="02010609060101010101" pitchFamily="49" charset="-122"/>
              </a:rPr>
              <a:t>Bard Limited</a:t>
            </a:r>
          </a:p>
        </p:txBody>
      </p:sp>
      <p:sp>
        <p:nvSpPr>
          <p:cNvPr id="10246" name="TextBox 4"/>
          <p:cNvSpPr txBox="1">
            <a:spLocks noChangeArrowheads="1"/>
          </p:cNvSpPr>
          <p:nvPr/>
        </p:nvSpPr>
        <p:spPr bwMode="auto">
          <a:xfrm>
            <a:off x="1439863" y="1916113"/>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smtClean="0">
                <a:solidFill>
                  <a:schemeClr val="accent2">
                    <a:lumMod val="75000"/>
                  </a:schemeClr>
                </a:solidFill>
                <a:latin typeface="+mj-lt"/>
                <a:ea typeface="黑体" panose="02010609060101010101" pitchFamily="49" charset="-122"/>
              </a:rPr>
              <a:t>期刊</a:t>
            </a:r>
            <a:endParaRPr lang="en-GB" altLang="zh-CN" dirty="0">
              <a:solidFill>
                <a:schemeClr val="accent2">
                  <a:lumMod val="75000"/>
                </a:schemeClr>
              </a:solidFill>
              <a:latin typeface="+mj-lt"/>
              <a:ea typeface="黑体" panose="02010609060101010101" pitchFamily="49" charset="-122"/>
            </a:endParaRPr>
          </a:p>
        </p:txBody>
      </p:sp>
      <p:sp>
        <p:nvSpPr>
          <p:cNvPr id="10247" name="TextBox 4"/>
          <p:cNvSpPr txBox="1">
            <a:spLocks noChangeArrowheads="1"/>
          </p:cNvSpPr>
          <p:nvPr/>
        </p:nvSpPr>
        <p:spPr bwMode="auto">
          <a:xfrm>
            <a:off x="3851275" y="1916113"/>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smtClean="0">
                <a:solidFill>
                  <a:schemeClr val="accent2">
                    <a:lumMod val="75000"/>
                  </a:schemeClr>
                </a:solidFill>
                <a:latin typeface="+mj-lt"/>
                <a:ea typeface="黑体" panose="02010609060101010101" pitchFamily="49" charset="-122"/>
              </a:rPr>
              <a:t>数据库</a:t>
            </a:r>
            <a:endParaRPr lang="en-GB" altLang="zh-CN" dirty="0">
              <a:solidFill>
                <a:schemeClr val="accent2">
                  <a:lumMod val="75000"/>
                </a:schemeClr>
              </a:solidFill>
              <a:latin typeface="+mj-lt"/>
              <a:ea typeface="黑体" panose="02010609060101010101" pitchFamily="49" charset="-122"/>
            </a:endParaRPr>
          </a:p>
        </p:txBody>
      </p:sp>
      <p:sp>
        <p:nvSpPr>
          <p:cNvPr id="10248" name="TextBox 3"/>
          <p:cNvSpPr txBox="1">
            <a:spLocks noChangeArrowheads="1"/>
          </p:cNvSpPr>
          <p:nvPr/>
        </p:nvSpPr>
        <p:spPr bwMode="auto">
          <a:xfrm>
            <a:off x="3992563" y="2492375"/>
            <a:ext cx="152157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ts val="1800"/>
              </a:lnSpc>
              <a:buClr>
                <a:srgbClr val="CC3300"/>
              </a:buClr>
              <a:buFont typeface="Wingdings" pitchFamily="2" charset="2"/>
              <a:buNone/>
            </a:pPr>
            <a:r>
              <a:rPr lang="de-DE" altLang="zh-CN" sz="1200" b="1" dirty="0">
                <a:solidFill>
                  <a:schemeClr val="accent2">
                    <a:lumMod val="75000"/>
                  </a:schemeClr>
                </a:solidFill>
                <a:latin typeface="+mj-lt"/>
                <a:ea typeface="黑体" panose="02010609060101010101" pitchFamily="49" charset="-122"/>
              </a:rPr>
              <a:t>Examples:</a:t>
            </a:r>
          </a:p>
          <a:p>
            <a:pPr eaLnBrk="1" hangingPunct="1">
              <a:lnSpc>
                <a:spcPts val="1800"/>
              </a:lnSpc>
              <a:buClr>
                <a:srgbClr val="CC3300"/>
              </a:buClr>
              <a:buFont typeface="Wingdings" pitchFamily="2" charset="2"/>
              <a:buNone/>
            </a:pPr>
            <a:endParaRPr lang="de-DE" altLang="zh-CN" sz="1200" b="1" dirty="0">
              <a:solidFill>
                <a:schemeClr val="accent2">
                  <a:lumMod val="75000"/>
                </a:schemeClr>
              </a:solidFill>
              <a:latin typeface="+mj-lt"/>
              <a:ea typeface="黑体" panose="02010609060101010101" pitchFamily="49" charset="-122"/>
            </a:endParaRPr>
          </a:p>
          <a:p>
            <a:pPr eaLnBrk="1" hangingPunct="1">
              <a:lnSpc>
                <a:spcPts val="1800"/>
              </a:lnSpc>
              <a:buClr>
                <a:srgbClr val="CC3300"/>
              </a:buClr>
              <a:buFont typeface="Wingdings" pitchFamily="2" charset="2"/>
              <a:buChar char="§"/>
            </a:pPr>
            <a:r>
              <a:rPr lang="de-DE" altLang="zh-CN" sz="1200" dirty="0">
                <a:solidFill>
                  <a:schemeClr val="accent2">
                    <a:lumMod val="75000"/>
                  </a:schemeClr>
                </a:solidFill>
                <a:latin typeface="+mj-lt"/>
                <a:ea typeface="黑体" panose="02010609060101010101" pitchFamily="49" charset="-122"/>
              </a:rPr>
              <a:t>CAB Abstracts</a:t>
            </a:r>
          </a:p>
          <a:p>
            <a:pPr eaLnBrk="1" hangingPunct="1">
              <a:lnSpc>
                <a:spcPts val="1800"/>
              </a:lnSpc>
              <a:buClr>
                <a:srgbClr val="CC3300"/>
              </a:buClr>
              <a:buFont typeface="Wingdings" pitchFamily="2" charset="2"/>
              <a:buChar char="§"/>
            </a:pPr>
            <a:r>
              <a:rPr lang="de-DE" altLang="zh-CN" sz="1200" dirty="0">
                <a:solidFill>
                  <a:schemeClr val="accent2">
                    <a:lumMod val="75000"/>
                  </a:schemeClr>
                </a:solidFill>
                <a:latin typeface="+mj-lt"/>
                <a:ea typeface="黑体" panose="02010609060101010101" pitchFamily="49" charset="-122"/>
              </a:rPr>
              <a:t>ERIC</a:t>
            </a:r>
          </a:p>
          <a:p>
            <a:pPr eaLnBrk="1" hangingPunct="1">
              <a:lnSpc>
                <a:spcPts val="1800"/>
              </a:lnSpc>
              <a:buClr>
                <a:srgbClr val="CC3300"/>
              </a:buClr>
              <a:buFont typeface="Wingdings" pitchFamily="2" charset="2"/>
              <a:buChar char="§"/>
            </a:pPr>
            <a:r>
              <a:rPr lang="de-DE" altLang="zh-CN" sz="1200" dirty="0">
                <a:solidFill>
                  <a:schemeClr val="accent2">
                    <a:lumMod val="75000"/>
                  </a:schemeClr>
                </a:solidFill>
                <a:latin typeface="+mj-lt"/>
                <a:ea typeface="黑体" panose="02010609060101010101" pitchFamily="49" charset="-122"/>
              </a:rPr>
              <a:t>EMBASE</a:t>
            </a:r>
          </a:p>
          <a:p>
            <a:pPr eaLnBrk="1" hangingPunct="1">
              <a:lnSpc>
                <a:spcPts val="1800"/>
              </a:lnSpc>
              <a:buClr>
                <a:srgbClr val="CC3300"/>
              </a:buClr>
              <a:buFont typeface="Wingdings" pitchFamily="2" charset="2"/>
              <a:buChar char="§"/>
            </a:pPr>
            <a:r>
              <a:rPr lang="de-DE" altLang="zh-CN" sz="1200" dirty="0">
                <a:solidFill>
                  <a:schemeClr val="accent2">
                    <a:lumMod val="75000"/>
                  </a:schemeClr>
                </a:solidFill>
                <a:latin typeface="+mj-lt"/>
                <a:ea typeface="黑体" panose="02010609060101010101" pitchFamily="49" charset="-122"/>
              </a:rPr>
              <a:t>Ovid Healthstar</a:t>
            </a:r>
          </a:p>
          <a:p>
            <a:pPr eaLnBrk="1" hangingPunct="1">
              <a:lnSpc>
                <a:spcPts val="1800"/>
              </a:lnSpc>
              <a:buClr>
                <a:srgbClr val="CC3300"/>
              </a:buClr>
              <a:buFont typeface="Wingdings" pitchFamily="2" charset="2"/>
              <a:buChar char="§"/>
            </a:pPr>
            <a:r>
              <a:rPr lang="de-DE" altLang="zh-CN" sz="1200" dirty="0">
                <a:solidFill>
                  <a:schemeClr val="accent2">
                    <a:lumMod val="75000"/>
                  </a:schemeClr>
                </a:solidFill>
                <a:latin typeface="+mj-lt"/>
                <a:ea typeface="黑体" panose="02010609060101010101" pitchFamily="49" charset="-122"/>
              </a:rPr>
              <a:t>Ovid Medline</a:t>
            </a:r>
          </a:p>
          <a:p>
            <a:pPr eaLnBrk="1" hangingPunct="1">
              <a:lnSpc>
                <a:spcPts val="1800"/>
              </a:lnSpc>
              <a:buClr>
                <a:srgbClr val="CC3300"/>
              </a:buClr>
              <a:buFont typeface="Wingdings" pitchFamily="2" charset="2"/>
              <a:buChar char="§"/>
            </a:pPr>
            <a:r>
              <a:rPr lang="de-DE" altLang="zh-CN" sz="1200" dirty="0">
                <a:solidFill>
                  <a:schemeClr val="accent2">
                    <a:lumMod val="75000"/>
                  </a:schemeClr>
                </a:solidFill>
                <a:latin typeface="+mj-lt"/>
                <a:ea typeface="黑体" panose="02010609060101010101" pitchFamily="49" charset="-122"/>
              </a:rPr>
              <a:t>PsycINFO</a:t>
            </a:r>
          </a:p>
          <a:p>
            <a:pPr eaLnBrk="1" hangingPunct="1">
              <a:lnSpc>
                <a:spcPts val="1800"/>
              </a:lnSpc>
              <a:buClr>
                <a:srgbClr val="CC3300"/>
              </a:buClr>
              <a:buFont typeface="Wingdings" pitchFamily="2" charset="2"/>
              <a:buChar char="§"/>
            </a:pPr>
            <a:r>
              <a:rPr lang="de-DE" altLang="zh-CN" sz="1200" dirty="0">
                <a:solidFill>
                  <a:schemeClr val="accent2">
                    <a:lumMod val="75000"/>
                  </a:schemeClr>
                </a:solidFill>
                <a:latin typeface="+mj-lt"/>
                <a:ea typeface="黑体" panose="02010609060101010101" pitchFamily="49" charset="-122"/>
              </a:rPr>
              <a:t>PSYNDEX</a:t>
            </a:r>
          </a:p>
          <a:p>
            <a:pPr eaLnBrk="1" hangingPunct="1">
              <a:lnSpc>
                <a:spcPts val="1800"/>
              </a:lnSpc>
              <a:buClr>
                <a:srgbClr val="CC3300"/>
              </a:buClr>
              <a:buFont typeface="Wingdings" pitchFamily="2" charset="2"/>
              <a:buChar char="§"/>
            </a:pPr>
            <a:r>
              <a:rPr lang="de-DE" altLang="zh-CN" sz="1200" dirty="0">
                <a:solidFill>
                  <a:schemeClr val="accent2">
                    <a:lumMod val="75000"/>
                  </a:schemeClr>
                </a:solidFill>
                <a:latin typeface="+mj-lt"/>
                <a:ea typeface="黑体" panose="02010609060101010101" pitchFamily="49" charset="-122"/>
              </a:rPr>
              <a:t>Zoological Record</a:t>
            </a:r>
          </a:p>
        </p:txBody>
      </p:sp>
      <p:sp>
        <p:nvSpPr>
          <p:cNvPr id="10249" name="TextBox 3"/>
          <p:cNvSpPr txBox="1">
            <a:spLocks noChangeArrowheads="1"/>
          </p:cNvSpPr>
          <p:nvPr/>
        </p:nvSpPr>
        <p:spPr bwMode="auto">
          <a:xfrm>
            <a:off x="484541" y="2492375"/>
            <a:ext cx="2896947"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6700" indent="-2667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ts val="1800"/>
              </a:lnSpc>
              <a:buClr>
                <a:srgbClr val="CC3300"/>
              </a:buClr>
              <a:buFont typeface="Wingdings" pitchFamily="2" charset="2"/>
              <a:buNone/>
            </a:pPr>
            <a:r>
              <a:rPr lang="de-DE" altLang="zh-CN" sz="1200" b="1" dirty="0">
                <a:solidFill>
                  <a:schemeClr val="accent2">
                    <a:lumMod val="75000"/>
                  </a:schemeClr>
                </a:solidFill>
                <a:latin typeface="+mj-lt"/>
                <a:ea typeface="黑体" panose="02010609060101010101" pitchFamily="49" charset="-122"/>
              </a:rPr>
              <a:t>Examples:</a:t>
            </a:r>
          </a:p>
          <a:p>
            <a:pPr eaLnBrk="1" hangingPunct="1">
              <a:lnSpc>
                <a:spcPts val="1800"/>
              </a:lnSpc>
              <a:buClr>
                <a:srgbClr val="CC3300"/>
              </a:buClr>
              <a:buFont typeface="Wingdings" pitchFamily="2" charset="2"/>
              <a:buNone/>
            </a:pPr>
            <a:endParaRPr lang="de-DE" altLang="zh-CN" sz="1200" b="1" dirty="0">
              <a:solidFill>
                <a:schemeClr val="accent2">
                  <a:lumMod val="75000"/>
                </a:schemeClr>
              </a:solidFill>
              <a:latin typeface="+mj-lt"/>
              <a:ea typeface="黑体" panose="02010609060101010101" pitchFamily="49" charset="-122"/>
            </a:endParaRPr>
          </a:p>
          <a:p>
            <a:pPr eaLnBrk="1" hangingPunct="1">
              <a:lnSpc>
                <a:spcPts val="1800"/>
              </a:lnSpc>
              <a:buClr>
                <a:srgbClr val="CC3300"/>
              </a:buClr>
              <a:buFont typeface="Wingdings" pitchFamily="2" charset="2"/>
              <a:buChar char="§"/>
            </a:pPr>
            <a:r>
              <a:rPr lang="de-DE" altLang="zh-CN" sz="1200" dirty="0">
                <a:solidFill>
                  <a:schemeClr val="accent2">
                    <a:lumMod val="75000"/>
                  </a:schemeClr>
                </a:solidFill>
                <a:latin typeface="+mj-lt"/>
                <a:ea typeface="黑体" panose="02010609060101010101" pitchFamily="49" charset="-122"/>
              </a:rPr>
              <a:t>American Journal of Clinical Oncology</a:t>
            </a:r>
          </a:p>
          <a:p>
            <a:pPr eaLnBrk="1" hangingPunct="1">
              <a:lnSpc>
                <a:spcPts val="1800"/>
              </a:lnSpc>
              <a:buClr>
                <a:srgbClr val="CC3300"/>
              </a:buClr>
              <a:buFont typeface="Wingdings" pitchFamily="2" charset="2"/>
              <a:buChar char="§"/>
            </a:pPr>
            <a:r>
              <a:rPr lang="de-DE" altLang="zh-CN" sz="1200" dirty="0">
                <a:solidFill>
                  <a:schemeClr val="accent2">
                    <a:lumMod val="75000"/>
                  </a:schemeClr>
                </a:solidFill>
                <a:latin typeface="+mj-lt"/>
                <a:ea typeface="黑体" panose="02010609060101010101" pitchFamily="49" charset="-122"/>
              </a:rPr>
              <a:t>American Journal of Otology</a:t>
            </a:r>
          </a:p>
          <a:p>
            <a:pPr eaLnBrk="1" hangingPunct="1">
              <a:lnSpc>
                <a:spcPts val="1800"/>
              </a:lnSpc>
              <a:buClr>
                <a:srgbClr val="CC3300"/>
              </a:buClr>
              <a:buFont typeface="Wingdings" pitchFamily="2" charset="2"/>
              <a:buChar char="§"/>
            </a:pPr>
            <a:r>
              <a:rPr lang="de-DE" altLang="zh-CN" sz="1200" dirty="0">
                <a:solidFill>
                  <a:schemeClr val="accent2">
                    <a:lumMod val="75000"/>
                  </a:schemeClr>
                </a:solidFill>
                <a:latin typeface="+mj-lt"/>
                <a:ea typeface="黑体" panose="02010609060101010101" pitchFamily="49" charset="-122"/>
              </a:rPr>
              <a:t>Annals of Surgery</a:t>
            </a:r>
          </a:p>
          <a:p>
            <a:pPr eaLnBrk="1" hangingPunct="1">
              <a:lnSpc>
                <a:spcPts val="1800"/>
              </a:lnSpc>
              <a:buClr>
                <a:srgbClr val="CC3300"/>
              </a:buClr>
              <a:buFont typeface="Wingdings" pitchFamily="2" charset="2"/>
              <a:buChar char="§"/>
            </a:pPr>
            <a:r>
              <a:rPr lang="de-DE" altLang="zh-CN" sz="1200" dirty="0">
                <a:solidFill>
                  <a:schemeClr val="accent2">
                    <a:lumMod val="75000"/>
                  </a:schemeClr>
                </a:solidFill>
                <a:latin typeface="+mj-lt"/>
                <a:ea typeface="黑体" panose="02010609060101010101" pitchFamily="49" charset="-122"/>
              </a:rPr>
              <a:t>BJA: British Journal of Anaesthesia</a:t>
            </a:r>
          </a:p>
          <a:p>
            <a:pPr eaLnBrk="1" hangingPunct="1">
              <a:lnSpc>
                <a:spcPts val="1800"/>
              </a:lnSpc>
              <a:buClr>
                <a:srgbClr val="CC3300"/>
              </a:buClr>
              <a:buFont typeface="Wingdings" pitchFamily="2" charset="2"/>
              <a:buChar char="§"/>
            </a:pPr>
            <a:r>
              <a:rPr lang="de-DE" altLang="zh-CN" sz="1200" dirty="0" smtClean="0">
                <a:solidFill>
                  <a:schemeClr val="accent2">
                    <a:lumMod val="75000"/>
                  </a:schemeClr>
                </a:solidFill>
                <a:latin typeface="+mj-lt"/>
                <a:ea typeface="黑体" panose="02010609060101010101" pitchFamily="49" charset="-122"/>
              </a:rPr>
              <a:t>Chest</a:t>
            </a:r>
            <a:endParaRPr lang="de-DE" altLang="zh-CN" sz="1200" dirty="0">
              <a:solidFill>
                <a:schemeClr val="accent2">
                  <a:lumMod val="75000"/>
                </a:schemeClr>
              </a:solidFill>
              <a:latin typeface="+mj-lt"/>
              <a:ea typeface="黑体" panose="02010609060101010101" pitchFamily="49" charset="-122"/>
            </a:endParaRPr>
          </a:p>
        </p:txBody>
      </p:sp>
      <p:sp>
        <p:nvSpPr>
          <p:cNvPr id="13" name="Rectangle 12"/>
          <p:cNvSpPr/>
          <p:nvPr/>
        </p:nvSpPr>
        <p:spPr>
          <a:xfrm>
            <a:off x="6061668" y="3750741"/>
            <a:ext cx="2665412" cy="1222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zh-CN">
              <a:solidFill>
                <a:srgbClr val="FFFFFF"/>
              </a:solidFill>
              <a:ea typeface="宋体" pitchFamily="2" charset="-122"/>
            </a:endParaRPr>
          </a:p>
        </p:txBody>
      </p:sp>
      <p:sp>
        <p:nvSpPr>
          <p:cNvPr id="14" name="TextBox 4"/>
          <p:cNvSpPr txBox="1">
            <a:spLocks noChangeArrowheads="1"/>
          </p:cNvSpPr>
          <p:nvPr/>
        </p:nvSpPr>
        <p:spPr bwMode="auto">
          <a:xfrm>
            <a:off x="1433127" y="4361928"/>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smtClean="0">
                <a:solidFill>
                  <a:schemeClr val="accent2">
                    <a:lumMod val="75000"/>
                  </a:schemeClr>
                </a:solidFill>
                <a:latin typeface="+mj-lt"/>
                <a:ea typeface="黑体" panose="02010609060101010101" pitchFamily="49" charset="-122"/>
              </a:rPr>
              <a:t>图书</a:t>
            </a:r>
            <a:endParaRPr lang="en-GB" altLang="zh-CN" dirty="0">
              <a:solidFill>
                <a:schemeClr val="accent2">
                  <a:lumMod val="75000"/>
                </a:schemeClr>
              </a:solidFill>
              <a:latin typeface="+mj-lt"/>
              <a:ea typeface="黑体" panose="02010609060101010101" pitchFamily="49" charset="-122"/>
            </a:endParaRPr>
          </a:p>
        </p:txBody>
      </p:sp>
      <p:sp>
        <p:nvSpPr>
          <p:cNvPr id="15" name="TextBox 3"/>
          <p:cNvSpPr txBox="1">
            <a:spLocks noChangeArrowheads="1"/>
          </p:cNvSpPr>
          <p:nvPr/>
        </p:nvSpPr>
        <p:spPr bwMode="auto">
          <a:xfrm>
            <a:off x="427983" y="5046050"/>
            <a:ext cx="337350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ts val="1800"/>
              </a:lnSpc>
              <a:buClr>
                <a:srgbClr val="CC3300"/>
              </a:buClr>
              <a:buFont typeface="Wingdings" pitchFamily="2" charset="2"/>
              <a:buNone/>
            </a:pPr>
            <a:r>
              <a:rPr lang="de-DE" altLang="zh-CN" sz="1200" b="1" dirty="0">
                <a:solidFill>
                  <a:schemeClr val="accent2">
                    <a:lumMod val="75000"/>
                  </a:schemeClr>
                </a:solidFill>
                <a:latin typeface="+mj-lt"/>
                <a:ea typeface="黑体" panose="02010609060101010101" pitchFamily="49" charset="-122"/>
              </a:rPr>
              <a:t>Examples:</a:t>
            </a:r>
          </a:p>
          <a:p>
            <a:pPr eaLnBrk="1" hangingPunct="1">
              <a:lnSpc>
                <a:spcPts val="1800"/>
              </a:lnSpc>
              <a:buClr>
                <a:srgbClr val="CC3300"/>
              </a:buClr>
              <a:buFont typeface="Wingdings" pitchFamily="2" charset="2"/>
              <a:buNone/>
            </a:pPr>
            <a:endParaRPr lang="de-DE" altLang="zh-CN" sz="1200" b="1" dirty="0">
              <a:solidFill>
                <a:schemeClr val="accent2">
                  <a:lumMod val="75000"/>
                </a:schemeClr>
              </a:solidFill>
              <a:latin typeface="+mj-lt"/>
              <a:ea typeface="黑体" panose="02010609060101010101" pitchFamily="49" charset="-122"/>
            </a:endParaRPr>
          </a:p>
          <a:p>
            <a:pPr eaLnBrk="1" hangingPunct="1">
              <a:lnSpc>
                <a:spcPts val="1800"/>
              </a:lnSpc>
              <a:buClr>
                <a:srgbClr val="CC3300"/>
              </a:buClr>
              <a:buFont typeface="Wingdings" pitchFamily="2" charset="2"/>
              <a:buChar char="§"/>
            </a:pPr>
            <a:r>
              <a:rPr lang="de-DE" altLang="zh-CN" sz="1200" dirty="0" smtClean="0">
                <a:solidFill>
                  <a:schemeClr val="accent2">
                    <a:lumMod val="75000"/>
                  </a:schemeClr>
                </a:solidFill>
                <a:latin typeface="+mj-lt"/>
                <a:ea typeface="黑体" panose="02010609060101010101" pitchFamily="49" charset="-122"/>
              </a:rPr>
              <a:t>5-M</a:t>
            </a:r>
            <a:r>
              <a:rPr lang="en-US" altLang="zh-CN" sz="1200" dirty="0" err="1" smtClean="0">
                <a:solidFill>
                  <a:schemeClr val="accent2">
                    <a:lumMod val="75000"/>
                  </a:schemeClr>
                </a:solidFill>
                <a:latin typeface="+mj-lt"/>
                <a:ea typeface="黑体" panose="02010609060101010101" pitchFamily="49" charset="-122"/>
              </a:rPr>
              <a:t>inute</a:t>
            </a:r>
            <a:r>
              <a:rPr lang="en-US" altLang="zh-CN" sz="1200" dirty="0" smtClean="0">
                <a:solidFill>
                  <a:schemeClr val="accent2">
                    <a:lumMod val="75000"/>
                  </a:schemeClr>
                </a:solidFill>
                <a:latin typeface="+mj-lt"/>
                <a:ea typeface="黑体" panose="02010609060101010101" pitchFamily="49" charset="-122"/>
              </a:rPr>
              <a:t> Clinical Consult Standard 2016 </a:t>
            </a:r>
          </a:p>
          <a:p>
            <a:pPr eaLnBrk="1" hangingPunct="1">
              <a:lnSpc>
                <a:spcPts val="1800"/>
              </a:lnSpc>
              <a:buClr>
                <a:srgbClr val="CC3300"/>
              </a:buClr>
              <a:buFont typeface="Wingdings" pitchFamily="2" charset="2"/>
              <a:buChar char="§"/>
            </a:pPr>
            <a:r>
              <a:rPr lang="en-US" altLang="zh-CN" sz="1200" dirty="0" smtClean="0">
                <a:solidFill>
                  <a:schemeClr val="accent2">
                    <a:lumMod val="75000"/>
                  </a:schemeClr>
                </a:solidFill>
                <a:latin typeface="+mj-lt"/>
                <a:ea typeface="黑体" panose="02010609060101010101" pitchFamily="49" charset="-122"/>
              </a:rPr>
              <a:t>100 Cases in Acute Medicine</a:t>
            </a:r>
          </a:p>
          <a:p>
            <a:pPr eaLnBrk="1" hangingPunct="1">
              <a:lnSpc>
                <a:spcPts val="1800"/>
              </a:lnSpc>
              <a:buClr>
                <a:srgbClr val="CC3300"/>
              </a:buClr>
              <a:buFont typeface="Wingdings" pitchFamily="2" charset="2"/>
              <a:buChar char="§"/>
            </a:pPr>
            <a:r>
              <a:rPr lang="en-US" altLang="zh-CN" sz="1200" dirty="0" smtClean="0">
                <a:solidFill>
                  <a:schemeClr val="accent2">
                    <a:lumMod val="75000"/>
                  </a:schemeClr>
                </a:solidFill>
                <a:latin typeface="+mj-lt"/>
                <a:ea typeface="黑体" panose="02010609060101010101" pitchFamily="49" charset="-122"/>
              </a:rPr>
              <a:t>Advances in Surgical Pathology: Brain Cancer</a:t>
            </a:r>
          </a:p>
          <a:p>
            <a:pPr eaLnBrk="1" hangingPunct="1">
              <a:lnSpc>
                <a:spcPts val="1800"/>
              </a:lnSpc>
              <a:buClr>
                <a:srgbClr val="CC3300"/>
              </a:buClr>
              <a:buFont typeface="Wingdings" pitchFamily="2" charset="2"/>
              <a:buChar char="§"/>
            </a:pPr>
            <a:r>
              <a:rPr lang="en-US" altLang="zh-CN" sz="1200" dirty="0" smtClean="0">
                <a:solidFill>
                  <a:schemeClr val="accent2">
                    <a:lumMod val="75000"/>
                  </a:schemeClr>
                </a:solidFill>
                <a:latin typeface="+mj-lt"/>
                <a:ea typeface="黑体" panose="02010609060101010101" pitchFamily="49" charset="-122"/>
              </a:rPr>
              <a:t>Year in Infection</a:t>
            </a:r>
            <a:endParaRPr lang="de-DE" altLang="zh-CN" sz="1200" dirty="0">
              <a:solidFill>
                <a:schemeClr val="accent2">
                  <a:lumMod val="75000"/>
                </a:schemeClr>
              </a:solidFill>
              <a:latin typeface="+mj-lt"/>
              <a:ea typeface="黑体" panose="02010609060101010101" pitchFamily="49" charset="-122"/>
            </a:endParaRPr>
          </a:p>
        </p:txBody>
      </p:sp>
      <p:sp>
        <p:nvSpPr>
          <p:cNvPr id="16" name="TextBox 4"/>
          <p:cNvSpPr txBox="1">
            <a:spLocks noChangeArrowheads="1"/>
          </p:cNvSpPr>
          <p:nvPr/>
        </p:nvSpPr>
        <p:spPr bwMode="auto">
          <a:xfrm>
            <a:off x="3770601" y="5471239"/>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smtClean="0">
                <a:solidFill>
                  <a:schemeClr val="accent2">
                    <a:lumMod val="75000"/>
                  </a:schemeClr>
                </a:solidFill>
                <a:latin typeface="+mj-lt"/>
                <a:ea typeface="黑体" panose="02010609060101010101" pitchFamily="49" charset="-122"/>
              </a:rPr>
              <a:t>多媒体资源</a:t>
            </a:r>
            <a:endParaRPr lang="en-GB" altLang="zh-CN" dirty="0">
              <a:solidFill>
                <a:schemeClr val="accent2">
                  <a:lumMod val="75000"/>
                </a:schemeClr>
              </a:solidFill>
              <a:latin typeface="+mj-lt"/>
              <a:ea typeface="黑体" panose="02010609060101010101" pitchFamily="49" charset="-122"/>
            </a:endParaRPr>
          </a:p>
        </p:txBody>
      </p:sp>
    </p:spTree>
    <p:extLst>
      <p:ext uri="{BB962C8B-B14F-4D97-AF65-F5344CB8AC3E}">
        <p14:creationId xmlns:p14="http://schemas.microsoft.com/office/powerpoint/2010/main" val="119606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批注</a:t>
            </a:r>
            <a:endParaRPr lang="zh-CN" altLang="en-US" b="1" dirty="0">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54" y="1480667"/>
            <a:ext cx="4943801" cy="330419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文本占位符 7"/>
          <p:cNvSpPr txBox="1">
            <a:spLocks/>
          </p:cNvSpPr>
          <p:nvPr/>
        </p:nvSpPr>
        <p:spPr bwMode="auto">
          <a:xfrm>
            <a:off x="191070" y="914400"/>
            <a:ext cx="8516202" cy="504825"/>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algn="ctr">
              <a:buFontTx/>
              <a:buNone/>
            </a:pPr>
            <a:r>
              <a:rPr lang="zh-CN" altLang="en-US" kern="0" dirty="0" smtClean="0">
                <a:solidFill>
                  <a:schemeClr val="tx1"/>
                </a:solidFill>
                <a:latin typeface="+mj-lt"/>
                <a:ea typeface="黑体" panose="02010609060101010101" pitchFamily="49" charset="-122"/>
              </a:rPr>
              <a:t>您可以在</a:t>
            </a:r>
            <a:r>
              <a:rPr lang="en-US" altLang="zh-CN" kern="0" dirty="0" smtClean="0">
                <a:solidFill>
                  <a:schemeClr val="tx1"/>
                </a:solidFill>
                <a:latin typeface="+mj-lt"/>
                <a:ea typeface="黑体" panose="02010609060101010101" pitchFamily="49" charset="-122"/>
              </a:rPr>
              <a:t>Ovid</a:t>
            </a:r>
            <a:r>
              <a:rPr lang="zh-CN" altLang="en-US" kern="0" dirty="0" smtClean="0">
                <a:solidFill>
                  <a:schemeClr val="tx1"/>
                </a:solidFill>
                <a:latin typeface="+mj-lt"/>
                <a:ea typeface="黑体" panose="02010609060101010101" pitchFamily="49" charset="-122"/>
              </a:rPr>
              <a:t>平台直接在线添加自己的评述信息。</a:t>
            </a:r>
            <a:endParaRPr lang="en-US" altLang="zh-CN" kern="0" dirty="0" smtClean="0">
              <a:solidFill>
                <a:schemeClr val="tx1"/>
              </a:solidFill>
              <a:latin typeface="+mj-lt"/>
              <a:ea typeface="黑体" panose="02010609060101010101" pitchFamily="49" charset="-122"/>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60" y="2137228"/>
            <a:ext cx="4819650" cy="331900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8775" y="2820664"/>
            <a:ext cx="4332879" cy="333788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9909" y="2287354"/>
            <a:ext cx="5343914" cy="336628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5215" y="1480667"/>
            <a:ext cx="4751694" cy="3013626"/>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16" name="组合 15"/>
          <p:cNvGrpSpPr/>
          <p:nvPr/>
        </p:nvGrpSpPr>
        <p:grpSpPr>
          <a:xfrm>
            <a:off x="378907" y="1552315"/>
            <a:ext cx="8517060" cy="4606234"/>
            <a:chOff x="76200" y="76200"/>
            <a:chExt cx="8915400" cy="6172200"/>
          </a:xfrm>
        </p:grpSpPr>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76200"/>
              <a:ext cx="6172200" cy="31432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5675" y="2847975"/>
              <a:ext cx="5495925" cy="340042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19" name="Straight Arrow Connector 7"/>
            <p:cNvCxnSpPr/>
            <p:nvPr/>
          </p:nvCxnSpPr>
          <p:spPr>
            <a:xfrm rot="16200000" flipH="1">
              <a:off x="800100" y="2095500"/>
              <a:ext cx="3048000" cy="2819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596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Effect transition="in" filter="fade">
                                      <p:cBhvr>
                                        <p:cTn id="14" dur="1000"/>
                                        <p:tgtEl>
                                          <p:spTgt spid="13314"/>
                                        </p:tgtEl>
                                      </p:cBhvr>
                                    </p:animEffect>
                                    <p:anim calcmode="lin" valueType="num">
                                      <p:cBhvr>
                                        <p:cTn id="15" dur="1000" fill="hold"/>
                                        <p:tgtEl>
                                          <p:spTgt spid="13314"/>
                                        </p:tgtEl>
                                        <p:attrNameLst>
                                          <p:attrName>ppt_x</p:attrName>
                                        </p:attrNameLst>
                                      </p:cBhvr>
                                      <p:tavLst>
                                        <p:tav tm="0">
                                          <p:val>
                                            <p:strVal val="#ppt_x"/>
                                          </p:val>
                                        </p:tav>
                                        <p:tav tm="100000">
                                          <p:val>
                                            <p:strVal val="#ppt_x"/>
                                          </p:val>
                                        </p:tav>
                                      </p:tavLst>
                                    </p:anim>
                                    <p:anim calcmode="lin" valueType="num">
                                      <p:cBhvr>
                                        <p:cTn id="16"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315"/>
                                        </p:tgtEl>
                                        <p:attrNameLst>
                                          <p:attrName>style.visibility</p:attrName>
                                        </p:attrNameLst>
                                      </p:cBhvr>
                                      <p:to>
                                        <p:strVal val="visible"/>
                                      </p:to>
                                    </p:set>
                                    <p:animEffect transition="in" filter="fade">
                                      <p:cBhvr>
                                        <p:cTn id="21" dur="1000"/>
                                        <p:tgtEl>
                                          <p:spTgt spid="13315"/>
                                        </p:tgtEl>
                                      </p:cBhvr>
                                    </p:animEffect>
                                    <p:anim calcmode="lin" valueType="num">
                                      <p:cBhvr>
                                        <p:cTn id="22" dur="1000" fill="hold"/>
                                        <p:tgtEl>
                                          <p:spTgt spid="13315"/>
                                        </p:tgtEl>
                                        <p:attrNameLst>
                                          <p:attrName>ppt_x</p:attrName>
                                        </p:attrNameLst>
                                      </p:cBhvr>
                                      <p:tavLst>
                                        <p:tav tm="0">
                                          <p:val>
                                            <p:strVal val="#ppt_x"/>
                                          </p:val>
                                        </p:tav>
                                        <p:tav tm="100000">
                                          <p:val>
                                            <p:strVal val="#ppt_x"/>
                                          </p:val>
                                        </p:tav>
                                      </p:tavLst>
                                    </p:anim>
                                    <p:anim calcmode="lin" valueType="num">
                                      <p:cBhvr>
                                        <p:cTn id="23"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316"/>
                                        </p:tgtEl>
                                        <p:attrNameLst>
                                          <p:attrName>style.visibility</p:attrName>
                                        </p:attrNameLst>
                                      </p:cBhvr>
                                      <p:to>
                                        <p:strVal val="visible"/>
                                      </p:to>
                                    </p:set>
                                    <p:animEffect transition="in" filter="fade">
                                      <p:cBhvr>
                                        <p:cTn id="28" dur="1000"/>
                                        <p:tgtEl>
                                          <p:spTgt spid="13316"/>
                                        </p:tgtEl>
                                      </p:cBhvr>
                                    </p:animEffect>
                                    <p:anim calcmode="lin" valueType="num">
                                      <p:cBhvr>
                                        <p:cTn id="29" dur="1000" fill="hold"/>
                                        <p:tgtEl>
                                          <p:spTgt spid="13316"/>
                                        </p:tgtEl>
                                        <p:attrNameLst>
                                          <p:attrName>ppt_x</p:attrName>
                                        </p:attrNameLst>
                                      </p:cBhvr>
                                      <p:tavLst>
                                        <p:tav tm="0">
                                          <p:val>
                                            <p:strVal val="#ppt_x"/>
                                          </p:val>
                                        </p:tav>
                                        <p:tav tm="100000">
                                          <p:val>
                                            <p:strVal val="#ppt_x"/>
                                          </p:val>
                                        </p:tav>
                                      </p:tavLst>
                                    </p:anim>
                                    <p:anim calcmode="lin" valueType="num">
                                      <p:cBhvr>
                                        <p:cTn id="30"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xit" presetSubtype="1" fill="hold" nodeType="clickEffect">
                                  <p:stCondLst>
                                    <p:cond delay="0"/>
                                  </p:stCondLst>
                                  <p:childTnLst>
                                    <p:animEffect transition="out" filter="wipe(up)">
                                      <p:cBhvr>
                                        <p:cTn id="41" dur="500"/>
                                        <p:tgtEl>
                                          <p:spTgt spid="3074"/>
                                        </p:tgtEl>
                                      </p:cBhvr>
                                    </p:animEffect>
                                    <p:set>
                                      <p:cBhvr>
                                        <p:cTn id="42" dur="1" fill="hold">
                                          <p:stCondLst>
                                            <p:cond delay="499"/>
                                          </p:stCondLst>
                                        </p:cTn>
                                        <p:tgtEl>
                                          <p:spTgt spid="3074"/>
                                        </p:tgtEl>
                                        <p:attrNameLst>
                                          <p:attrName>style.visibility</p:attrName>
                                        </p:attrNameLst>
                                      </p:cBhvr>
                                      <p:to>
                                        <p:strVal val="hidden"/>
                                      </p:to>
                                    </p:set>
                                  </p:childTnLst>
                                </p:cTn>
                              </p:par>
                              <p:par>
                                <p:cTn id="43" presetID="22" presetClass="exit" presetSubtype="1" fill="hold" nodeType="withEffect">
                                  <p:stCondLst>
                                    <p:cond delay="0"/>
                                  </p:stCondLst>
                                  <p:childTnLst>
                                    <p:animEffect transition="out" filter="wipe(up)">
                                      <p:cBhvr>
                                        <p:cTn id="44" dur="500"/>
                                        <p:tgtEl>
                                          <p:spTgt spid="13314"/>
                                        </p:tgtEl>
                                      </p:cBhvr>
                                    </p:animEffect>
                                    <p:set>
                                      <p:cBhvr>
                                        <p:cTn id="45" dur="1" fill="hold">
                                          <p:stCondLst>
                                            <p:cond delay="499"/>
                                          </p:stCondLst>
                                        </p:cTn>
                                        <p:tgtEl>
                                          <p:spTgt spid="13314"/>
                                        </p:tgtEl>
                                        <p:attrNameLst>
                                          <p:attrName>style.visibility</p:attrName>
                                        </p:attrNameLst>
                                      </p:cBhvr>
                                      <p:to>
                                        <p:strVal val="hidden"/>
                                      </p:to>
                                    </p:set>
                                  </p:childTnLst>
                                </p:cTn>
                              </p:par>
                              <p:par>
                                <p:cTn id="46" presetID="22" presetClass="exit" presetSubtype="1" fill="hold" nodeType="withEffect">
                                  <p:stCondLst>
                                    <p:cond delay="0"/>
                                  </p:stCondLst>
                                  <p:childTnLst>
                                    <p:animEffect transition="out" filter="wipe(up)">
                                      <p:cBhvr>
                                        <p:cTn id="47" dur="500"/>
                                        <p:tgtEl>
                                          <p:spTgt spid="13315"/>
                                        </p:tgtEl>
                                      </p:cBhvr>
                                    </p:animEffect>
                                    <p:set>
                                      <p:cBhvr>
                                        <p:cTn id="48" dur="1" fill="hold">
                                          <p:stCondLst>
                                            <p:cond delay="499"/>
                                          </p:stCondLst>
                                        </p:cTn>
                                        <p:tgtEl>
                                          <p:spTgt spid="13315"/>
                                        </p:tgtEl>
                                        <p:attrNameLst>
                                          <p:attrName>style.visibility</p:attrName>
                                        </p:attrNameLst>
                                      </p:cBhvr>
                                      <p:to>
                                        <p:strVal val="hidden"/>
                                      </p:to>
                                    </p:set>
                                  </p:childTnLst>
                                </p:cTn>
                              </p:par>
                              <p:par>
                                <p:cTn id="49" presetID="22" presetClass="exit" presetSubtype="1" fill="hold" nodeType="withEffect">
                                  <p:stCondLst>
                                    <p:cond delay="0"/>
                                  </p:stCondLst>
                                  <p:childTnLst>
                                    <p:animEffect transition="out" filter="wipe(up)">
                                      <p:cBhvr>
                                        <p:cTn id="50" dur="500"/>
                                        <p:tgtEl>
                                          <p:spTgt spid="13316"/>
                                        </p:tgtEl>
                                      </p:cBhvr>
                                    </p:animEffect>
                                    <p:set>
                                      <p:cBhvr>
                                        <p:cTn id="51" dur="1" fill="hold">
                                          <p:stCondLst>
                                            <p:cond delay="499"/>
                                          </p:stCondLst>
                                        </p:cTn>
                                        <p:tgtEl>
                                          <p:spTgt spid="13316"/>
                                        </p:tgtEl>
                                        <p:attrNameLst>
                                          <p:attrName>style.visibility</p:attrName>
                                        </p:attrNameLst>
                                      </p:cBhvr>
                                      <p:to>
                                        <p:strVal val="hidden"/>
                                      </p:to>
                                    </p:set>
                                  </p:childTnLst>
                                </p:cTn>
                              </p:par>
                              <p:par>
                                <p:cTn id="52" presetID="22" presetClass="exit" presetSubtype="1" fill="hold" nodeType="withEffect">
                                  <p:stCondLst>
                                    <p:cond delay="0"/>
                                  </p:stCondLst>
                                  <p:childTnLst>
                                    <p:animEffect transition="out" filter="wipe(up)">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表格占位符 7"/>
          <p:cNvSpPr>
            <a:spLocks noGrp="1"/>
          </p:cNvSpPr>
          <p:nvPr>
            <p:ph type="tbl" sz="quarter" idx="11"/>
          </p:nvPr>
        </p:nvSpPr>
        <p:spPr/>
      </p:sp>
      <p:sp>
        <p:nvSpPr>
          <p:cNvPr id="3" name="Date Placeholder 2"/>
          <p:cNvSpPr>
            <a:spLocks noGrp="1"/>
          </p:cNvSpPr>
          <p:nvPr>
            <p:ph type="dt" sz="half" idx="10"/>
          </p:nvPr>
        </p:nvSpPr>
        <p:spPr/>
        <p:txBody>
          <a:bodyPr/>
          <a:lstStyle/>
          <a:p>
            <a:r>
              <a:rPr lang="nl-NL" smtClean="0"/>
              <a:t>Date</a:t>
            </a:r>
            <a:endParaRPr lang="en-US"/>
          </a:p>
        </p:txBody>
      </p:sp>
      <p:sp>
        <p:nvSpPr>
          <p:cNvPr id="4" name="Footer Placeholder 3"/>
          <p:cNvSpPr>
            <a:spLocks noGrp="1"/>
          </p:cNvSpPr>
          <p:nvPr>
            <p:ph type="ftr" sz="quarter" idx="13"/>
          </p:nvPr>
        </p:nvSpPr>
        <p:spPr/>
        <p:txBody>
          <a:bodyPr/>
          <a:lstStyle/>
          <a:p>
            <a:r>
              <a:rPr lang="en-US" smtClean="0"/>
              <a:t>Presentation</a:t>
            </a:r>
            <a:endParaRPr lang="en-US"/>
          </a:p>
        </p:txBody>
      </p:sp>
      <p:sp>
        <p:nvSpPr>
          <p:cNvPr id="5" name="Slide Number Placeholder 4"/>
          <p:cNvSpPr>
            <a:spLocks noGrp="1"/>
          </p:cNvSpPr>
          <p:nvPr>
            <p:ph type="sldNum" sz="quarter" idx="14"/>
          </p:nvPr>
        </p:nvSpPr>
        <p:spPr/>
        <p:txBody>
          <a:bodyPr/>
          <a:lstStyle/>
          <a:p>
            <a:fld id="{32BBD926-AB7A-4FD9-B807-4F82AF62F6B9}" type="slidenum">
              <a:rPr lang="en-US" smtClean="0"/>
              <a:pPr/>
              <a:t>101</a:t>
            </a:fld>
            <a:endParaRPr lang="en-US"/>
          </a:p>
        </p:txBody>
      </p:sp>
      <p:sp>
        <p:nvSpPr>
          <p:cNvPr id="9" name="文本占位符 8"/>
          <p:cNvSpPr>
            <a:spLocks noGrp="1"/>
          </p:cNvSpPr>
          <p:nvPr>
            <p:ph type="body" sz="quarter" idx="15"/>
          </p:nvPr>
        </p:nvSpPr>
        <p:spPr/>
        <p:txBody>
          <a:bodyPr/>
          <a:lstStyle/>
          <a:p>
            <a:endParaRPr lang="zh-CN" altLang="en-US"/>
          </a:p>
        </p:txBody>
      </p:sp>
      <p:sp>
        <p:nvSpPr>
          <p:cNvPr id="10" name="文本占位符 9"/>
          <p:cNvSpPr>
            <a:spLocks noGrp="1"/>
          </p:cNvSpPr>
          <p:nvPr>
            <p:ph type="body" sz="quarter" idx="17"/>
          </p:nvPr>
        </p:nvSpPr>
        <p:spPr/>
        <p:txBody>
          <a:bodyPr/>
          <a:lstStyle/>
          <a:p>
            <a:endParaRPr lang="zh-CN" altLang="en-US"/>
          </a:p>
        </p:txBody>
      </p:sp>
      <p:pic>
        <p:nvPicPr>
          <p:cNvPr id="12" name="Picture 11" descr="Macintosh HD:Users:jt_tomo:Pictures:iPhoto Library.photolibrary:Masters:2015:01:13:20150113-151620:IMG_015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2364" y="357994"/>
            <a:ext cx="3657600" cy="4876800"/>
          </a:xfrm>
          <a:prstGeom prst="rect">
            <a:avLst/>
          </a:prstGeom>
          <a:noFill/>
          <a:ln>
            <a:noFill/>
          </a:ln>
        </p:spPr>
      </p:pic>
      <p:sp>
        <p:nvSpPr>
          <p:cNvPr id="13" name="Rectangular Callout 12"/>
          <p:cNvSpPr/>
          <p:nvPr/>
        </p:nvSpPr>
        <p:spPr>
          <a:xfrm>
            <a:off x="7405577" y="1945761"/>
            <a:ext cx="1605516" cy="1127052"/>
          </a:xfrm>
          <a:prstGeom prst="wedgeRectCallout">
            <a:avLst>
              <a:gd name="adj1" fmla="val -79284"/>
              <a:gd name="adj2" fmla="val 54167"/>
            </a:avLst>
          </a:prstGeom>
          <a:solidFill>
            <a:schemeClr val="accent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smtClean="0">
                <a:latin typeface="+mj-lt"/>
                <a:ea typeface="黑体" panose="02010609060101010101" pitchFamily="49" charset="-122"/>
              </a:rPr>
              <a:t>如果你已接入所属单位的公共无线网</a:t>
            </a:r>
            <a:r>
              <a:rPr lang="en-US" sz="1200" dirty="0" smtClean="0">
                <a:latin typeface="+mj-lt"/>
                <a:ea typeface="黑体" panose="02010609060101010101" pitchFamily="49" charset="-122"/>
              </a:rPr>
              <a:t>, </a:t>
            </a:r>
            <a:r>
              <a:rPr lang="zh-CN" altLang="en-US" sz="1200" dirty="0" smtClean="0">
                <a:latin typeface="+mj-lt"/>
                <a:ea typeface="黑体" panose="02010609060101010101" pitchFamily="49" charset="-122"/>
              </a:rPr>
              <a:t>点击“</a:t>
            </a:r>
            <a:r>
              <a:rPr lang="en-US" sz="1200" dirty="0" smtClean="0">
                <a:latin typeface="+mj-lt"/>
                <a:ea typeface="黑体" panose="02010609060101010101" pitchFamily="49" charset="-122"/>
              </a:rPr>
              <a:t>Let’s </a:t>
            </a:r>
            <a:r>
              <a:rPr lang="en-US" sz="1200" dirty="0">
                <a:latin typeface="+mj-lt"/>
                <a:ea typeface="黑体" panose="02010609060101010101" pitchFamily="49" charset="-122"/>
              </a:rPr>
              <a:t>Get </a:t>
            </a:r>
            <a:r>
              <a:rPr lang="en-US" sz="1200" dirty="0" smtClean="0">
                <a:latin typeface="+mj-lt"/>
                <a:ea typeface="黑体" panose="02010609060101010101" pitchFamily="49" charset="-122"/>
              </a:rPr>
              <a:t>Started</a:t>
            </a:r>
            <a:r>
              <a:rPr lang="zh-CN" altLang="en-US" sz="1200" dirty="0" smtClean="0">
                <a:latin typeface="+mj-lt"/>
                <a:ea typeface="黑体" panose="02010609060101010101" pitchFamily="49" charset="-122"/>
              </a:rPr>
              <a:t>”</a:t>
            </a:r>
            <a:r>
              <a:rPr lang="en-US" sz="1200" dirty="0" smtClean="0">
                <a:latin typeface="+mj-lt"/>
                <a:ea typeface="黑体" panose="02010609060101010101" pitchFamily="49" charset="-122"/>
              </a:rPr>
              <a:t> </a:t>
            </a:r>
            <a:r>
              <a:rPr lang="zh-CN" altLang="en-US" sz="1200" dirty="0" smtClean="0">
                <a:latin typeface="+mj-lt"/>
                <a:ea typeface="黑体" panose="02010609060101010101" pitchFamily="49" charset="-122"/>
              </a:rPr>
              <a:t>图标，进行访问。</a:t>
            </a:r>
            <a:endParaRPr lang="en-GB" sz="1200" dirty="0">
              <a:solidFill>
                <a:schemeClr val="bg1"/>
              </a:solidFill>
              <a:latin typeface="+mj-lt"/>
              <a:ea typeface="黑体" panose="02010609060101010101" pitchFamily="49" charset="-122"/>
            </a:endParaRPr>
          </a:p>
        </p:txBody>
      </p:sp>
      <p:sp>
        <p:nvSpPr>
          <p:cNvPr id="16" name="Rectangular Callout 15"/>
          <p:cNvSpPr/>
          <p:nvPr/>
        </p:nvSpPr>
        <p:spPr>
          <a:xfrm>
            <a:off x="5194006" y="4253857"/>
            <a:ext cx="3434316" cy="817039"/>
          </a:xfrm>
          <a:prstGeom prst="wedgeRectCallout">
            <a:avLst>
              <a:gd name="adj1" fmla="val -18913"/>
              <a:gd name="adj2" fmla="val -96881"/>
            </a:avLst>
          </a:prstGeom>
          <a:solidFill>
            <a:schemeClr val="accent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smtClean="0">
                <a:latin typeface="+mj-lt"/>
                <a:ea typeface="黑体" panose="02010609060101010101" pitchFamily="49" charset="-122"/>
              </a:rPr>
              <a:t>如果你通常使用账号和密码登录数据库，或者无法接入你单位的公共无线网，点击“</a:t>
            </a:r>
            <a:r>
              <a:rPr lang="en-US" sz="1200" dirty="0" smtClean="0">
                <a:latin typeface="+mj-lt"/>
                <a:ea typeface="黑体" panose="02010609060101010101" pitchFamily="49" charset="-122"/>
              </a:rPr>
              <a:t>Login </a:t>
            </a:r>
            <a:r>
              <a:rPr lang="en-US" sz="1200" dirty="0">
                <a:latin typeface="+mj-lt"/>
                <a:ea typeface="黑体" panose="02010609060101010101" pitchFamily="49" charset="-122"/>
              </a:rPr>
              <a:t>using your OvidSP ID and </a:t>
            </a:r>
            <a:r>
              <a:rPr lang="en-US" sz="1200" dirty="0" smtClean="0">
                <a:latin typeface="+mj-lt"/>
                <a:ea typeface="黑体" panose="02010609060101010101" pitchFamily="49" charset="-122"/>
              </a:rPr>
              <a:t>Password</a:t>
            </a:r>
            <a:r>
              <a:rPr lang="zh-CN" altLang="en-US" sz="1200" dirty="0" smtClean="0">
                <a:latin typeface="+mj-lt"/>
                <a:ea typeface="黑体" panose="02010609060101010101" pitchFamily="49" charset="-122"/>
              </a:rPr>
              <a:t>”</a:t>
            </a:r>
            <a:r>
              <a:rPr lang="en-US" sz="1200" dirty="0" smtClean="0">
                <a:latin typeface="+mj-lt"/>
                <a:ea typeface="黑体" panose="02010609060101010101" pitchFamily="49" charset="-122"/>
              </a:rPr>
              <a:t> </a:t>
            </a:r>
            <a:r>
              <a:rPr lang="zh-CN" altLang="en-US" sz="1200" dirty="0" smtClean="0">
                <a:latin typeface="+mj-lt"/>
                <a:ea typeface="黑体" panose="02010609060101010101" pitchFamily="49" charset="-122"/>
              </a:rPr>
              <a:t>的链接。</a:t>
            </a:r>
            <a:endParaRPr lang="en-GB" sz="1200" dirty="0">
              <a:latin typeface="+mj-lt"/>
              <a:ea typeface="黑体" panose="02010609060101010101" pitchFamily="49" charset="-122"/>
            </a:endParaRPr>
          </a:p>
        </p:txBody>
      </p:sp>
      <p:sp>
        <p:nvSpPr>
          <p:cNvPr id="11" name="Rectangle 10"/>
          <p:cNvSpPr/>
          <p:nvPr/>
        </p:nvSpPr>
        <p:spPr>
          <a:xfrm>
            <a:off x="5082365" y="5401326"/>
            <a:ext cx="3657599" cy="478470"/>
          </a:xfrm>
          <a:prstGeom prst="rect">
            <a:avLst/>
          </a:prstGeom>
          <a:solidFill>
            <a:schemeClr val="bg1">
              <a:lumMod val="95000"/>
              <a:alpha val="78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mj-lt"/>
                <a:ea typeface="黑体" panose="02010609060101010101" pitchFamily="49" charset="-122"/>
              </a:rPr>
              <a:t>*</a:t>
            </a:r>
            <a:r>
              <a:rPr lang="zh-CN" altLang="en-US" sz="1200" dirty="0" smtClean="0">
                <a:solidFill>
                  <a:schemeClr val="tx1"/>
                </a:solidFill>
                <a:latin typeface="+mj-lt"/>
                <a:ea typeface="黑体" panose="02010609060101010101" pitchFamily="49" charset="-122"/>
              </a:rPr>
              <a:t>如果你不知道你单位访问</a:t>
            </a:r>
            <a:r>
              <a:rPr lang="en-US" altLang="zh-CN" sz="1200" dirty="0" smtClean="0">
                <a:solidFill>
                  <a:schemeClr val="tx1"/>
                </a:solidFill>
                <a:latin typeface="+mj-lt"/>
                <a:ea typeface="黑体" panose="02010609060101010101" pitchFamily="49" charset="-122"/>
              </a:rPr>
              <a:t>Ovid</a:t>
            </a:r>
            <a:r>
              <a:rPr lang="zh-CN" altLang="en-US" sz="1200" dirty="0" smtClean="0">
                <a:solidFill>
                  <a:schemeClr val="tx1"/>
                </a:solidFill>
                <a:latin typeface="+mj-lt"/>
                <a:ea typeface="黑体" panose="02010609060101010101" pitchFamily="49" charset="-122"/>
              </a:rPr>
              <a:t>数据库的账号和密码，请联系你单位的图书馆员。</a:t>
            </a:r>
            <a:endParaRPr lang="en-GB" sz="1200" dirty="0">
              <a:solidFill>
                <a:schemeClr val="tx1"/>
              </a:solidFill>
              <a:latin typeface="+mj-lt"/>
              <a:ea typeface="黑体" panose="02010609060101010101" pitchFamily="49" charset="-122"/>
            </a:endParaRPr>
          </a:p>
        </p:txBody>
      </p:sp>
      <p:sp>
        <p:nvSpPr>
          <p:cNvPr id="7" name="Rectangle 6"/>
          <p:cNvSpPr/>
          <p:nvPr/>
        </p:nvSpPr>
        <p:spPr>
          <a:xfrm>
            <a:off x="38649" y="159488"/>
            <a:ext cx="4486940"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dirty="0" smtClean="0">
                <a:latin typeface="+mj-lt"/>
                <a:ea typeface="黑体" panose="02010609060101010101" pitchFamily="49" charset="-122"/>
              </a:rPr>
              <a:t>安装</a:t>
            </a:r>
            <a:r>
              <a:rPr lang="en-GB" sz="1600" dirty="0" smtClean="0">
                <a:latin typeface="+mj-lt"/>
                <a:ea typeface="黑体" panose="02010609060101010101" pitchFamily="49" charset="-122"/>
              </a:rPr>
              <a:t>Ovid Today</a:t>
            </a:r>
            <a:r>
              <a:rPr lang="zh-CN" altLang="en-US" sz="1600" dirty="0" smtClean="0">
                <a:latin typeface="+mj-lt"/>
                <a:ea typeface="黑体" panose="02010609060101010101" pitchFamily="49" charset="-122"/>
              </a:rPr>
              <a:t>的方法</a:t>
            </a:r>
            <a:r>
              <a:rPr lang="en-GB" sz="1600" dirty="0" smtClean="0">
                <a:latin typeface="+mj-lt"/>
                <a:ea typeface="黑体" panose="02010609060101010101" pitchFamily="49" charset="-122"/>
              </a:rPr>
              <a:t>:</a:t>
            </a:r>
          </a:p>
          <a:p>
            <a:endParaRPr lang="en-GB" sz="1600" dirty="0" smtClean="0">
              <a:latin typeface="+mj-lt"/>
              <a:ea typeface="黑体" panose="02010609060101010101" pitchFamily="49" charset="-122"/>
            </a:endParaRPr>
          </a:p>
          <a:p>
            <a:r>
              <a:rPr lang="zh-CN" altLang="en-US" sz="1200" dirty="0" smtClean="0">
                <a:latin typeface="+mj-lt"/>
                <a:ea typeface="黑体" panose="02010609060101010101" pitchFamily="49" charset="-122"/>
              </a:rPr>
              <a:t>进入</a:t>
            </a:r>
            <a:r>
              <a:rPr lang="en-GB" sz="1200" dirty="0" smtClean="0">
                <a:latin typeface="+mj-lt"/>
                <a:ea typeface="黑体" panose="02010609060101010101" pitchFamily="49" charset="-122"/>
              </a:rPr>
              <a:t>iTunes App Store</a:t>
            </a:r>
            <a:r>
              <a:rPr lang="zh-CN" altLang="en-US" sz="1200" dirty="0" smtClean="0">
                <a:latin typeface="+mj-lt"/>
                <a:ea typeface="黑体" panose="02010609060101010101" pitchFamily="49" charset="-122"/>
              </a:rPr>
              <a:t>，然后搜索“</a:t>
            </a:r>
            <a:r>
              <a:rPr lang="en-GB" sz="1200" dirty="0" err="1" smtClean="0">
                <a:latin typeface="+mj-lt"/>
                <a:ea typeface="黑体" panose="02010609060101010101" pitchFamily="49" charset="-122"/>
              </a:rPr>
              <a:t>OvidToday</a:t>
            </a:r>
            <a:r>
              <a:rPr lang="zh-CN" altLang="en-US" sz="1200" dirty="0" smtClean="0">
                <a:latin typeface="+mj-lt"/>
                <a:ea typeface="黑体" panose="02010609060101010101" pitchFamily="49" charset="-122"/>
              </a:rPr>
              <a:t>”</a:t>
            </a:r>
            <a:endParaRPr lang="en-GB" sz="1200" dirty="0" smtClean="0">
              <a:latin typeface="+mj-lt"/>
              <a:ea typeface="黑体" panose="02010609060101010101" pitchFamily="49" charset="-122"/>
            </a:endParaRPr>
          </a:p>
          <a:p>
            <a:endParaRPr lang="en-GB" sz="1200" dirty="0" smtClean="0">
              <a:latin typeface="+mj-lt"/>
              <a:ea typeface="黑体" panose="02010609060101010101" pitchFamily="49" charset="-122"/>
            </a:endParaRPr>
          </a:p>
          <a:p>
            <a:r>
              <a:rPr lang="zh-CN" altLang="en-US" sz="1600" dirty="0" smtClean="0">
                <a:latin typeface="+mj-lt"/>
                <a:ea typeface="黑体" panose="02010609060101010101" pitchFamily="49" charset="-122"/>
              </a:rPr>
              <a:t>或者</a:t>
            </a:r>
            <a:endParaRPr lang="en-GB" sz="1600" dirty="0" smtClean="0">
              <a:latin typeface="+mj-lt"/>
              <a:ea typeface="黑体" panose="02010609060101010101" pitchFamily="49" charset="-122"/>
            </a:endParaRPr>
          </a:p>
          <a:p>
            <a:endParaRPr lang="en-GB" sz="1200" dirty="0" smtClean="0">
              <a:latin typeface="+mj-lt"/>
              <a:ea typeface="黑体" panose="02010609060101010101" pitchFamily="49" charset="-122"/>
            </a:endParaRPr>
          </a:p>
          <a:p>
            <a:r>
              <a:rPr lang="zh-CN" altLang="en-US" sz="1200" dirty="0" smtClean="0">
                <a:latin typeface="+mj-lt"/>
                <a:ea typeface="黑体" panose="02010609060101010101" pitchFamily="49" charset="-122"/>
              </a:rPr>
              <a:t>直接访问下面的</a:t>
            </a:r>
            <a:r>
              <a:rPr lang="en-GB" sz="1200" dirty="0" smtClean="0">
                <a:latin typeface="+mj-lt"/>
                <a:ea typeface="黑体" panose="02010609060101010101" pitchFamily="49" charset="-122"/>
              </a:rPr>
              <a:t> URL:</a:t>
            </a:r>
          </a:p>
          <a:p>
            <a:r>
              <a:rPr lang="en-GB" sz="1050" dirty="0" smtClean="0">
                <a:solidFill>
                  <a:schemeClr val="bg1"/>
                </a:solidFill>
                <a:latin typeface="+mj-lt"/>
                <a:ea typeface="黑体" panose="02010609060101010101" pitchFamily="49" charset="-122"/>
                <a:hlinkClick r:id="rId4"/>
              </a:rPr>
              <a:t>https</a:t>
            </a:r>
            <a:r>
              <a:rPr lang="en-GB" sz="1050" dirty="0">
                <a:solidFill>
                  <a:schemeClr val="bg1"/>
                </a:solidFill>
                <a:latin typeface="+mj-lt"/>
                <a:ea typeface="黑体" panose="02010609060101010101" pitchFamily="49" charset="-122"/>
                <a:hlinkClick r:id="rId4"/>
              </a:rPr>
              <a:t>://</a:t>
            </a:r>
            <a:r>
              <a:rPr lang="en-GB" sz="1050" dirty="0" smtClean="0">
                <a:solidFill>
                  <a:schemeClr val="bg1"/>
                </a:solidFill>
                <a:latin typeface="+mj-lt"/>
                <a:ea typeface="黑体" panose="02010609060101010101" pitchFamily="49" charset="-122"/>
                <a:hlinkClick r:id="rId4"/>
              </a:rPr>
              <a:t>itunes.apple.com/us/app/ovid-today/id894892882?ls=1&amp;mt=8</a:t>
            </a:r>
            <a:endParaRPr lang="en-GB" sz="1050" dirty="0" smtClean="0">
              <a:solidFill>
                <a:schemeClr val="bg1"/>
              </a:solidFill>
              <a:latin typeface="+mj-lt"/>
              <a:ea typeface="黑体" panose="02010609060101010101" pitchFamily="49" charset="-122"/>
            </a:endParaRPr>
          </a:p>
          <a:p>
            <a:endParaRPr lang="en-GB" sz="1600" dirty="0" smtClean="0">
              <a:latin typeface="+mj-lt"/>
              <a:ea typeface="黑体" panose="02010609060101010101" pitchFamily="49" charset="-122"/>
            </a:endParaRPr>
          </a:p>
          <a:p>
            <a:endParaRPr lang="en-GB" sz="1600" dirty="0" smtClean="0">
              <a:latin typeface="+mj-lt"/>
              <a:ea typeface="黑体" panose="02010609060101010101" pitchFamily="49" charset="-122"/>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31" y="3732633"/>
            <a:ext cx="4295775"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ular Callout 5"/>
          <p:cNvSpPr/>
          <p:nvPr/>
        </p:nvSpPr>
        <p:spPr>
          <a:xfrm>
            <a:off x="2250221" y="3796658"/>
            <a:ext cx="2275368" cy="499731"/>
          </a:xfrm>
          <a:prstGeom prst="wedgeRectCallout">
            <a:avLst>
              <a:gd name="adj1" fmla="val -59224"/>
              <a:gd name="adj2" fmla="val 144593"/>
            </a:avLst>
          </a:prstGeom>
          <a:solidFill>
            <a:schemeClr val="accent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smtClean="0">
                <a:latin typeface="黑体" panose="02010609060101010101" pitchFamily="49" charset="-122"/>
                <a:ea typeface="黑体" panose="02010609060101010101" pitchFamily="49" charset="-122"/>
              </a:rPr>
              <a:t>然后点击</a:t>
            </a:r>
            <a:r>
              <a:rPr lang="en-US" sz="1200" dirty="0" smtClean="0">
                <a:latin typeface="黑体" panose="02010609060101010101" pitchFamily="49" charset="-122"/>
                <a:ea typeface="黑体" panose="02010609060101010101" pitchFamily="49" charset="-122"/>
              </a:rPr>
              <a:t> </a:t>
            </a:r>
            <a:r>
              <a:rPr lang="zh-CN" altLang="en-US" sz="1200" dirty="0" smtClean="0">
                <a:latin typeface="黑体" panose="02010609060101010101" pitchFamily="49" charset="-122"/>
                <a:ea typeface="黑体" panose="02010609060101010101" pitchFamily="49" charset="-122"/>
              </a:rPr>
              <a:t>“获取”</a:t>
            </a:r>
            <a:r>
              <a:rPr lang="en-US" sz="1200" dirty="0" smtClean="0">
                <a:latin typeface="黑体" panose="02010609060101010101" pitchFamily="49" charset="-122"/>
                <a:ea typeface="黑体" panose="02010609060101010101" pitchFamily="49" charset="-122"/>
              </a:rPr>
              <a:t> </a:t>
            </a:r>
            <a:r>
              <a:rPr lang="zh-CN" altLang="en-US" sz="1200" dirty="0" smtClean="0">
                <a:latin typeface="黑体" panose="02010609060101010101" pitchFamily="49" charset="-122"/>
                <a:ea typeface="黑体" panose="02010609060101010101" pitchFamily="49" charset="-122"/>
              </a:rPr>
              <a:t>和“</a:t>
            </a:r>
            <a:r>
              <a:rPr lang="en-US" sz="1200" dirty="0" smtClean="0">
                <a:latin typeface="黑体" panose="02010609060101010101" pitchFamily="49" charset="-122"/>
                <a:ea typeface="黑体" panose="02010609060101010101" pitchFamily="49" charset="-122"/>
              </a:rPr>
              <a:t>‘</a:t>
            </a:r>
            <a:r>
              <a:rPr lang="zh-CN" altLang="en-US" sz="1200" dirty="0" smtClean="0">
                <a:latin typeface="黑体" panose="02010609060101010101" pitchFamily="49" charset="-122"/>
                <a:ea typeface="黑体" panose="02010609060101010101" pitchFamily="49" charset="-122"/>
              </a:rPr>
              <a:t>安装”</a:t>
            </a:r>
            <a:endParaRPr lang="en-GB" sz="1200"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07218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表格占位符 1"/>
          <p:cNvSpPr>
            <a:spLocks noGrp="1"/>
          </p:cNvSpPr>
          <p:nvPr>
            <p:ph type="tbl" sz="quarter" idx="11"/>
          </p:nvPr>
        </p:nvSpPr>
        <p:spPr/>
      </p:sp>
      <p:sp>
        <p:nvSpPr>
          <p:cNvPr id="3" name="Date Placeholder 2"/>
          <p:cNvSpPr>
            <a:spLocks noGrp="1"/>
          </p:cNvSpPr>
          <p:nvPr>
            <p:ph type="dt" sz="half" idx="10"/>
          </p:nvPr>
        </p:nvSpPr>
        <p:spPr/>
        <p:txBody>
          <a:bodyPr/>
          <a:lstStyle/>
          <a:p>
            <a:r>
              <a:rPr lang="nl-NL" smtClean="0"/>
              <a:t>Date</a:t>
            </a:r>
            <a:endParaRPr lang="en-US"/>
          </a:p>
        </p:txBody>
      </p:sp>
      <p:sp>
        <p:nvSpPr>
          <p:cNvPr id="4" name="Footer Placeholder 3"/>
          <p:cNvSpPr>
            <a:spLocks noGrp="1"/>
          </p:cNvSpPr>
          <p:nvPr>
            <p:ph type="ftr" sz="quarter" idx="13"/>
          </p:nvPr>
        </p:nvSpPr>
        <p:spPr/>
        <p:txBody>
          <a:bodyPr/>
          <a:lstStyle/>
          <a:p>
            <a:r>
              <a:rPr lang="en-US" smtClean="0"/>
              <a:t>Presentation</a:t>
            </a:r>
            <a:endParaRPr lang="en-US"/>
          </a:p>
        </p:txBody>
      </p:sp>
      <p:sp>
        <p:nvSpPr>
          <p:cNvPr id="5" name="Slide Number Placeholder 4"/>
          <p:cNvSpPr>
            <a:spLocks noGrp="1"/>
          </p:cNvSpPr>
          <p:nvPr>
            <p:ph type="sldNum" sz="quarter" idx="14"/>
          </p:nvPr>
        </p:nvSpPr>
        <p:spPr/>
        <p:txBody>
          <a:bodyPr/>
          <a:lstStyle/>
          <a:p>
            <a:fld id="{32BBD926-AB7A-4FD9-B807-4F82AF62F6B9}" type="slidenum">
              <a:rPr lang="en-US" smtClean="0"/>
              <a:pPr/>
              <a:t>102</a:t>
            </a:fld>
            <a:endParaRPr lang="en-US"/>
          </a:p>
        </p:txBody>
      </p:sp>
      <p:sp>
        <p:nvSpPr>
          <p:cNvPr id="7" name="文本占位符 6"/>
          <p:cNvSpPr>
            <a:spLocks noGrp="1"/>
          </p:cNvSpPr>
          <p:nvPr>
            <p:ph type="body" sz="quarter" idx="17"/>
          </p:nvPr>
        </p:nvSpPr>
        <p:spPr/>
        <p:txBody>
          <a:bodyPr/>
          <a:lstStyle/>
          <a:p>
            <a:endParaRPr lang="zh-CN" altLang="en-US"/>
          </a:p>
        </p:txBody>
      </p:sp>
      <p:pic>
        <p:nvPicPr>
          <p:cNvPr id="9" name="Picture 8" descr="Macintosh HD:Users:jt_tomo:Pictures:iPhoto Library.photolibrary:Masters:2015:01:13:20150113-151620:IMG_016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170" y="809950"/>
            <a:ext cx="3657600" cy="4876800"/>
          </a:xfrm>
          <a:prstGeom prst="rect">
            <a:avLst/>
          </a:prstGeom>
          <a:noFill/>
          <a:ln>
            <a:noFill/>
          </a:ln>
        </p:spPr>
      </p:pic>
      <p:sp>
        <p:nvSpPr>
          <p:cNvPr id="11" name="Rectangle 10"/>
          <p:cNvSpPr/>
          <p:nvPr/>
        </p:nvSpPr>
        <p:spPr>
          <a:xfrm>
            <a:off x="961412" y="1424749"/>
            <a:ext cx="2977116" cy="956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smtClean="0">
                <a:latin typeface="+mj-lt"/>
                <a:ea typeface="黑体" panose="02010609060101010101" pitchFamily="49" charset="-122"/>
              </a:rPr>
              <a:t>输入您</a:t>
            </a:r>
            <a:r>
              <a:rPr lang="en-US" altLang="zh-CN" sz="1200" dirty="0" smtClean="0">
                <a:latin typeface="+mj-lt"/>
                <a:ea typeface="黑体" panose="02010609060101010101" pitchFamily="49" charset="-122"/>
              </a:rPr>
              <a:t>Ovid</a:t>
            </a:r>
            <a:r>
              <a:rPr lang="zh-CN" altLang="en-US" sz="1200" dirty="0" smtClean="0">
                <a:latin typeface="+mj-lt"/>
                <a:ea typeface="黑体" panose="02010609060101010101" pitchFamily="49" charset="-122"/>
              </a:rPr>
              <a:t>平台上的个人账号信息</a:t>
            </a:r>
            <a:r>
              <a:rPr lang="en-US" sz="1200" dirty="0" smtClean="0">
                <a:latin typeface="+mj-lt"/>
                <a:ea typeface="黑体" panose="02010609060101010101" pitchFamily="49" charset="-122"/>
              </a:rPr>
              <a:t>. </a:t>
            </a:r>
            <a:r>
              <a:rPr lang="zh-CN" altLang="en-US" sz="1200" dirty="0" smtClean="0">
                <a:latin typeface="+mj-lt"/>
                <a:ea typeface="黑体" panose="02010609060101010101" pitchFamily="49" charset="-122"/>
              </a:rPr>
              <a:t>您个人账号确保您在</a:t>
            </a:r>
            <a:r>
              <a:rPr lang="en-US" altLang="zh-CN" sz="1200" dirty="0" smtClean="0">
                <a:latin typeface="+mj-lt"/>
                <a:ea typeface="黑体" panose="02010609060101010101" pitchFamily="49" charset="-122"/>
              </a:rPr>
              <a:t>Ovid</a:t>
            </a:r>
            <a:r>
              <a:rPr lang="zh-CN" altLang="en-US" sz="1200" dirty="0" smtClean="0">
                <a:latin typeface="+mj-lt"/>
                <a:ea typeface="黑体" panose="02010609060101010101" pitchFamily="49" charset="-122"/>
              </a:rPr>
              <a:t>平台上可以保存自动提醒、检索历史和我的课题等个性化信息。</a:t>
            </a:r>
            <a:endParaRPr lang="en-GB" sz="1200" dirty="0">
              <a:latin typeface="+mj-lt"/>
              <a:ea typeface="黑体" panose="02010609060101010101" pitchFamily="49" charset="-122"/>
            </a:endParaRPr>
          </a:p>
        </p:txBody>
      </p:sp>
      <p:sp>
        <p:nvSpPr>
          <p:cNvPr id="12" name="Rectangular Callout 11"/>
          <p:cNvSpPr/>
          <p:nvPr/>
        </p:nvSpPr>
        <p:spPr>
          <a:xfrm>
            <a:off x="732812" y="4890976"/>
            <a:ext cx="3434316" cy="414671"/>
          </a:xfrm>
          <a:prstGeom prst="wedgeRectCallout">
            <a:avLst>
              <a:gd name="adj1" fmla="val -21699"/>
              <a:gd name="adj2" fmla="val -1947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smtClean="0">
                <a:latin typeface="+mj-lt"/>
                <a:ea typeface="黑体" panose="02010609060101010101" pitchFamily="49" charset="-122"/>
              </a:rPr>
              <a:t>如果你没有个人账号，点击“</a:t>
            </a:r>
            <a:r>
              <a:rPr lang="en-US" sz="1200" dirty="0" smtClean="0">
                <a:latin typeface="+mj-lt"/>
                <a:ea typeface="黑体" panose="02010609060101010101" pitchFamily="49" charset="-122"/>
              </a:rPr>
              <a:t>Create </a:t>
            </a:r>
            <a:r>
              <a:rPr lang="en-US" sz="1200" dirty="0">
                <a:latin typeface="+mj-lt"/>
                <a:ea typeface="黑体" panose="02010609060101010101" pitchFamily="49" charset="-122"/>
              </a:rPr>
              <a:t>a Personal </a:t>
            </a:r>
            <a:r>
              <a:rPr lang="en-US" sz="1200" dirty="0" smtClean="0">
                <a:latin typeface="+mj-lt"/>
                <a:ea typeface="黑体" panose="02010609060101010101" pitchFamily="49" charset="-122"/>
              </a:rPr>
              <a:t>Account</a:t>
            </a:r>
            <a:r>
              <a:rPr lang="zh-CN" altLang="en-US" sz="1200" dirty="0" smtClean="0">
                <a:latin typeface="+mj-lt"/>
                <a:ea typeface="黑体" panose="02010609060101010101" pitchFamily="49" charset="-122"/>
              </a:rPr>
              <a:t>”</a:t>
            </a:r>
            <a:r>
              <a:rPr lang="en-US" sz="1200" dirty="0" smtClean="0">
                <a:latin typeface="+mj-lt"/>
                <a:ea typeface="黑体" panose="02010609060101010101" pitchFamily="49" charset="-122"/>
              </a:rPr>
              <a:t> </a:t>
            </a:r>
            <a:r>
              <a:rPr lang="zh-CN" altLang="en-US" sz="1200" dirty="0" smtClean="0">
                <a:latin typeface="+mj-lt"/>
                <a:ea typeface="黑体" panose="02010609060101010101" pitchFamily="49" charset="-122"/>
              </a:rPr>
              <a:t>链接，创建一个个人账号。</a:t>
            </a:r>
            <a:endParaRPr lang="en-GB" sz="1200" dirty="0">
              <a:latin typeface="+mj-lt"/>
              <a:ea typeface="黑体" panose="02010609060101010101" pitchFamily="49" charset="-122"/>
            </a:endParaRPr>
          </a:p>
        </p:txBody>
      </p:sp>
      <p:pic>
        <p:nvPicPr>
          <p:cNvPr id="13" name="Picture 12" descr="Macintosh HD:Users:jt_tomo:Pictures:iPhoto Library.photolibrary:Masters:2015:01:13:20150113-151649:IMG_016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6090" y="809954"/>
            <a:ext cx="3657600" cy="4876800"/>
          </a:xfrm>
          <a:prstGeom prst="rect">
            <a:avLst/>
          </a:prstGeom>
          <a:noFill/>
          <a:ln>
            <a:noFill/>
          </a:ln>
        </p:spPr>
      </p:pic>
      <p:sp>
        <p:nvSpPr>
          <p:cNvPr id="14" name="Rectangle 13"/>
          <p:cNvSpPr/>
          <p:nvPr/>
        </p:nvSpPr>
        <p:spPr>
          <a:xfrm>
            <a:off x="6294473" y="1539105"/>
            <a:ext cx="2687433" cy="728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smtClean="0">
                <a:latin typeface="+mj-lt"/>
                <a:ea typeface="黑体" panose="02010609060101010101" pitchFamily="49" charset="-122"/>
              </a:rPr>
              <a:t>填写所有的信息项，同意使用规则，然后点击提交按钮，完成个人账号的注册。</a:t>
            </a:r>
            <a:r>
              <a:rPr lang="en-US" sz="1200" dirty="0" smtClean="0">
                <a:latin typeface="+mj-lt"/>
                <a:ea typeface="黑体" panose="02010609060101010101" pitchFamily="49" charset="-122"/>
              </a:rPr>
              <a:t> </a:t>
            </a:r>
            <a:endParaRPr lang="en-GB" sz="1200" dirty="0">
              <a:latin typeface="+mj-lt"/>
              <a:ea typeface="黑体" panose="02010609060101010101" pitchFamily="49" charset="-122"/>
            </a:endParaRPr>
          </a:p>
        </p:txBody>
      </p:sp>
    </p:spTree>
    <p:extLst>
      <p:ext uri="{BB962C8B-B14F-4D97-AF65-F5344CB8AC3E}">
        <p14:creationId xmlns:p14="http://schemas.microsoft.com/office/powerpoint/2010/main" val="421726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cintosh HD:Users:jt_tomo:Pictures:iPhoto Library.photolibrary:Masters:2015:01:13:20150113-151620:IMG_016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4410" y="820587"/>
            <a:ext cx="3657600" cy="4876800"/>
          </a:xfrm>
          <a:prstGeom prst="rect">
            <a:avLst/>
          </a:prstGeom>
          <a:noFill/>
          <a:ln>
            <a:noFill/>
          </a:ln>
        </p:spPr>
      </p:pic>
      <p:pic>
        <p:nvPicPr>
          <p:cNvPr id="10" name="Picture 9" descr="Macintosh HD:Users:jt_tomo:Pictures:iPhoto Library.photolibrary:Masters:2015:01:13:20150113-151620:IMG_016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809" y="788688"/>
            <a:ext cx="3657600" cy="4876800"/>
          </a:xfrm>
          <a:prstGeom prst="rect">
            <a:avLst/>
          </a:prstGeom>
          <a:noFill/>
          <a:ln>
            <a:noFill/>
          </a:ln>
        </p:spPr>
      </p:pic>
      <p:sp>
        <p:nvSpPr>
          <p:cNvPr id="2" name="表格占位符 1"/>
          <p:cNvSpPr>
            <a:spLocks noGrp="1"/>
          </p:cNvSpPr>
          <p:nvPr>
            <p:ph type="tbl" sz="quarter" idx="11"/>
          </p:nvPr>
        </p:nvSpPr>
        <p:spPr/>
      </p:sp>
      <p:sp>
        <p:nvSpPr>
          <p:cNvPr id="3" name="Date Placeholder 2"/>
          <p:cNvSpPr>
            <a:spLocks noGrp="1"/>
          </p:cNvSpPr>
          <p:nvPr>
            <p:ph type="dt" sz="half" idx="10"/>
          </p:nvPr>
        </p:nvSpPr>
        <p:spPr/>
        <p:txBody>
          <a:bodyPr/>
          <a:lstStyle/>
          <a:p>
            <a:r>
              <a:rPr lang="nl-NL" smtClean="0"/>
              <a:t>Date</a:t>
            </a:r>
            <a:endParaRPr lang="en-US"/>
          </a:p>
        </p:txBody>
      </p:sp>
      <p:sp>
        <p:nvSpPr>
          <p:cNvPr id="4" name="Footer Placeholder 3"/>
          <p:cNvSpPr>
            <a:spLocks noGrp="1"/>
          </p:cNvSpPr>
          <p:nvPr>
            <p:ph type="ftr" sz="quarter" idx="13"/>
          </p:nvPr>
        </p:nvSpPr>
        <p:spPr/>
        <p:txBody>
          <a:bodyPr/>
          <a:lstStyle/>
          <a:p>
            <a:r>
              <a:rPr lang="en-US" smtClean="0"/>
              <a:t>Presentation</a:t>
            </a:r>
            <a:endParaRPr lang="en-US"/>
          </a:p>
        </p:txBody>
      </p:sp>
      <p:sp>
        <p:nvSpPr>
          <p:cNvPr id="5" name="Slide Number Placeholder 4"/>
          <p:cNvSpPr>
            <a:spLocks noGrp="1"/>
          </p:cNvSpPr>
          <p:nvPr>
            <p:ph type="sldNum" sz="quarter" idx="14"/>
          </p:nvPr>
        </p:nvSpPr>
        <p:spPr/>
        <p:txBody>
          <a:bodyPr/>
          <a:lstStyle/>
          <a:p>
            <a:fld id="{32BBD926-AB7A-4FD9-B807-4F82AF62F6B9}" type="slidenum">
              <a:rPr lang="en-US" smtClean="0"/>
              <a:pPr/>
              <a:t>103</a:t>
            </a:fld>
            <a:endParaRPr lang="en-US"/>
          </a:p>
        </p:txBody>
      </p:sp>
      <p:sp>
        <p:nvSpPr>
          <p:cNvPr id="6" name="文本占位符 5"/>
          <p:cNvSpPr>
            <a:spLocks noGrp="1"/>
          </p:cNvSpPr>
          <p:nvPr>
            <p:ph type="body" sz="quarter" idx="15"/>
          </p:nvPr>
        </p:nvSpPr>
        <p:spPr/>
        <p:txBody>
          <a:bodyPr/>
          <a:lstStyle/>
          <a:p>
            <a:endParaRPr lang="zh-CN" altLang="en-US"/>
          </a:p>
        </p:txBody>
      </p:sp>
      <p:sp>
        <p:nvSpPr>
          <p:cNvPr id="7" name="文本占位符 6"/>
          <p:cNvSpPr>
            <a:spLocks noGrp="1"/>
          </p:cNvSpPr>
          <p:nvPr>
            <p:ph type="body" sz="quarter" idx="17"/>
          </p:nvPr>
        </p:nvSpPr>
        <p:spPr/>
        <p:txBody>
          <a:bodyPr/>
          <a:lstStyle/>
          <a:p>
            <a:endParaRPr lang="zh-CN" altLang="en-US"/>
          </a:p>
        </p:txBody>
      </p:sp>
      <p:sp>
        <p:nvSpPr>
          <p:cNvPr id="12" name="Rectangular Callout 11"/>
          <p:cNvSpPr/>
          <p:nvPr/>
        </p:nvSpPr>
        <p:spPr>
          <a:xfrm>
            <a:off x="0" y="4401879"/>
            <a:ext cx="3540642" cy="510362"/>
          </a:xfrm>
          <a:prstGeom prst="wedgeRectCallout">
            <a:avLst>
              <a:gd name="adj1" fmla="val -20031"/>
              <a:gd name="adj2" fmla="val 1287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latin typeface="+mj-lt"/>
                <a:ea typeface="黑体" panose="02010609060101010101" pitchFamily="49" charset="-122"/>
              </a:rPr>
              <a:t>选</a:t>
            </a:r>
            <a:r>
              <a:rPr lang="zh-CN" altLang="en-US" sz="1200" dirty="0" smtClean="0">
                <a:latin typeface="+mj-lt"/>
                <a:ea typeface="黑体" panose="02010609060101010101" pitchFamily="49" charset="-122"/>
              </a:rPr>
              <a:t>好期刊后，点击“</a:t>
            </a:r>
            <a:r>
              <a:rPr lang="en-US" sz="1200" dirty="0" smtClean="0">
                <a:latin typeface="+mj-lt"/>
                <a:ea typeface="黑体" panose="02010609060101010101" pitchFamily="49" charset="-122"/>
              </a:rPr>
              <a:t>Go </a:t>
            </a:r>
            <a:r>
              <a:rPr lang="en-US" sz="1200" dirty="0">
                <a:latin typeface="+mj-lt"/>
                <a:ea typeface="黑体" panose="02010609060101010101" pitchFamily="49" charset="-122"/>
              </a:rPr>
              <a:t>to your </a:t>
            </a:r>
            <a:r>
              <a:rPr lang="en-US" sz="1200" dirty="0" err="1" smtClean="0">
                <a:latin typeface="+mj-lt"/>
                <a:ea typeface="黑体" panose="02010609060101010101" pitchFamily="49" charset="-122"/>
              </a:rPr>
              <a:t>OvidToday</a:t>
            </a:r>
            <a:r>
              <a:rPr lang="zh-CN" altLang="en-US" sz="1200" dirty="0" smtClean="0">
                <a:latin typeface="+mj-lt"/>
                <a:ea typeface="黑体" panose="02010609060101010101" pitchFamily="49" charset="-122"/>
              </a:rPr>
              <a:t>”</a:t>
            </a:r>
            <a:r>
              <a:rPr lang="en-US" sz="1200" dirty="0" smtClean="0">
                <a:latin typeface="+mj-lt"/>
                <a:ea typeface="黑体" panose="02010609060101010101" pitchFamily="49" charset="-122"/>
              </a:rPr>
              <a:t> </a:t>
            </a:r>
            <a:r>
              <a:rPr lang="zh-CN" altLang="en-US" sz="1200" dirty="0" smtClean="0">
                <a:latin typeface="+mj-lt"/>
                <a:ea typeface="黑体" panose="02010609060101010101" pitchFamily="49" charset="-122"/>
              </a:rPr>
              <a:t>按钮。</a:t>
            </a:r>
            <a:endParaRPr lang="en-GB" sz="1200" dirty="0">
              <a:latin typeface="+mj-lt"/>
              <a:ea typeface="黑体" panose="02010609060101010101" pitchFamily="49" charset="-122"/>
            </a:endParaRPr>
          </a:p>
        </p:txBody>
      </p:sp>
      <p:sp>
        <p:nvSpPr>
          <p:cNvPr id="15" name="Rectangular Callout 14"/>
          <p:cNvSpPr/>
          <p:nvPr/>
        </p:nvSpPr>
        <p:spPr>
          <a:xfrm>
            <a:off x="786820" y="1215655"/>
            <a:ext cx="1626771" cy="1144773"/>
          </a:xfrm>
          <a:prstGeom prst="wedgeRectCallout">
            <a:avLst>
              <a:gd name="adj1" fmla="val -67495"/>
              <a:gd name="adj2" fmla="val 14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smtClean="0">
                <a:latin typeface="+mj-lt"/>
                <a:ea typeface="黑体" panose="02010609060101010101" pitchFamily="49" charset="-122"/>
              </a:rPr>
              <a:t>现在，你已进入</a:t>
            </a:r>
            <a:r>
              <a:rPr lang="en-US" sz="1200" dirty="0" smtClean="0">
                <a:latin typeface="+mj-lt"/>
                <a:ea typeface="黑体" panose="02010609060101010101" pitchFamily="49" charset="-122"/>
              </a:rPr>
              <a:t> </a:t>
            </a:r>
            <a:r>
              <a:rPr lang="en-US" sz="1200" dirty="0" err="1" smtClean="0">
                <a:latin typeface="+mj-lt"/>
                <a:ea typeface="黑体" panose="02010609060101010101" pitchFamily="49" charset="-122"/>
              </a:rPr>
              <a:t>OvidToday</a:t>
            </a:r>
            <a:r>
              <a:rPr lang="en-US" sz="1200" dirty="0">
                <a:latin typeface="+mj-lt"/>
                <a:ea typeface="黑体" panose="02010609060101010101" pitchFamily="49" charset="-122"/>
              </a:rPr>
              <a:t>! </a:t>
            </a:r>
            <a:r>
              <a:rPr lang="zh-CN" altLang="en-US" sz="1200" dirty="0" smtClean="0">
                <a:latin typeface="+mj-lt"/>
                <a:ea typeface="黑体" panose="02010609060101010101" pitchFamily="49" charset="-122"/>
              </a:rPr>
              <a:t>通过浏览期刊名称或者学科分类，选择你感兴趣的期刊。</a:t>
            </a:r>
            <a:r>
              <a:rPr lang="en-US" sz="1200" dirty="0" smtClean="0">
                <a:latin typeface="+mj-lt"/>
                <a:ea typeface="黑体" panose="02010609060101010101" pitchFamily="49" charset="-122"/>
              </a:rPr>
              <a:t> </a:t>
            </a:r>
            <a:endParaRPr lang="en-GB" sz="1200" dirty="0">
              <a:latin typeface="+mj-lt"/>
              <a:ea typeface="黑体" panose="02010609060101010101" pitchFamily="49" charset="-122"/>
            </a:endParaRPr>
          </a:p>
        </p:txBody>
      </p:sp>
      <p:sp>
        <p:nvSpPr>
          <p:cNvPr id="17" name="Rectangular Callout 16"/>
          <p:cNvSpPr/>
          <p:nvPr/>
        </p:nvSpPr>
        <p:spPr>
          <a:xfrm>
            <a:off x="6709144" y="3227088"/>
            <a:ext cx="2307266" cy="1600093"/>
          </a:xfrm>
          <a:prstGeom prst="wedgeRectCallout">
            <a:avLst>
              <a:gd name="adj1" fmla="val -111367"/>
              <a:gd name="adj2" fmla="val 448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smtClean="0">
                <a:latin typeface="+mj-lt"/>
                <a:ea typeface="黑体" panose="02010609060101010101" pitchFamily="49" charset="-122"/>
              </a:rPr>
              <a:t>然后，你可以看到所选期刊已被保存。点击文章题名链接查看当前的文章信息，或者点击“</a:t>
            </a:r>
            <a:r>
              <a:rPr lang="en-US" sz="1200" dirty="0" smtClean="0">
                <a:latin typeface="+mj-lt"/>
                <a:ea typeface="黑体" panose="02010609060101010101" pitchFamily="49" charset="-122"/>
              </a:rPr>
              <a:t>+</a:t>
            </a:r>
            <a:r>
              <a:rPr lang="zh-CN" altLang="en-US" sz="1200" dirty="0" smtClean="0">
                <a:latin typeface="+mj-lt"/>
                <a:ea typeface="黑体" panose="02010609060101010101" pitchFamily="49" charset="-122"/>
              </a:rPr>
              <a:t>”号将文章添加到你的阅读列表中，以便日后随时调取阅读。</a:t>
            </a:r>
            <a:endParaRPr lang="en-GB" sz="1200" dirty="0">
              <a:latin typeface="+mj-lt"/>
              <a:ea typeface="黑体" panose="02010609060101010101" pitchFamily="49" charset="-122"/>
            </a:endParaRPr>
          </a:p>
        </p:txBody>
      </p:sp>
    </p:spTree>
    <p:extLst>
      <p:ext uri="{BB962C8B-B14F-4D97-AF65-F5344CB8AC3E}">
        <p14:creationId xmlns:p14="http://schemas.microsoft.com/office/powerpoint/2010/main" val="21456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cintosh HD:Users:jt_tomo:Pictures:iPhoto Library.photolibrary:Masters:2015:01:13:20150113-163242:IMG_017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681" y="820587"/>
            <a:ext cx="3657600" cy="4876800"/>
          </a:xfrm>
          <a:prstGeom prst="rect">
            <a:avLst/>
          </a:prstGeom>
          <a:noFill/>
          <a:ln>
            <a:noFill/>
          </a:ln>
        </p:spPr>
      </p:pic>
      <p:sp>
        <p:nvSpPr>
          <p:cNvPr id="10" name="表格占位符 9"/>
          <p:cNvSpPr>
            <a:spLocks noGrp="1"/>
          </p:cNvSpPr>
          <p:nvPr>
            <p:ph type="tbl" sz="quarter" idx="11"/>
          </p:nvPr>
        </p:nvSpPr>
        <p:spPr/>
      </p:sp>
      <p:sp>
        <p:nvSpPr>
          <p:cNvPr id="3" name="Date Placeholder 2"/>
          <p:cNvSpPr>
            <a:spLocks noGrp="1"/>
          </p:cNvSpPr>
          <p:nvPr>
            <p:ph type="dt" sz="half" idx="10"/>
          </p:nvPr>
        </p:nvSpPr>
        <p:spPr/>
        <p:txBody>
          <a:bodyPr/>
          <a:lstStyle/>
          <a:p>
            <a:r>
              <a:rPr lang="nl-NL" smtClean="0"/>
              <a:t>Date</a:t>
            </a:r>
            <a:endParaRPr lang="en-US"/>
          </a:p>
        </p:txBody>
      </p:sp>
      <p:sp>
        <p:nvSpPr>
          <p:cNvPr id="4" name="Footer Placeholder 3"/>
          <p:cNvSpPr>
            <a:spLocks noGrp="1"/>
          </p:cNvSpPr>
          <p:nvPr>
            <p:ph type="ftr" sz="quarter" idx="13"/>
          </p:nvPr>
        </p:nvSpPr>
        <p:spPr/>
        <p:txBody>
          <a:bodyPr/>
          <a:lstStyle/>
          <a:p>
            <a:r>
              <a:rPr lang="en-US" smtClean="0"/>
              <a:t>Presentation</a:t>
            </a:r>
            <a:endParaRPr lang="en-US"/>
          </a:p>
        </p:txBody>
      </p:sp>
      <p:sp>
        <p:nvSpPr>
          <p:cNvPr id="5" name="Slide Number Placeholder 4"/>
          <p:cNvSpPr>
            <a:spLocks noGrp="1"/>
          </p:cNvSpPr>
          <p:nvPr>
            <p:ph type="sldNum" sz="quarter" idx="14"/>
          </p:nvPr>
        </p:nvSpPr>
        <p:spPr/>
        <p:txBody>
          <a:bodyPr/>
          <a:lstStyle/>
          <a:p>
            <a:fld id="{32BBD926-AB7A-4FD9-B807-4F82AF62F6B9}" type="slidenum">
              <a:rPr lang="en-US" smtClean="0"/>
              <a:pPr/>
              <a:t>104</a:t>
            </a:fld>
            <a:endParaRPr lang="en-US"/>
          </a:p>
        </p:txBody>
      </p:sp>
      <p:sp>
        <p:nvSpPr>
          <p:cNvPr id="11" name="文本占位符 10"/>
          <p:cNvSpPr>
            <a:spLocks noGrp="1"/>
          </p:cNvSpPr>
          <p:nvPr>
            <p:ph type="body" sz="quarter" idx="15"/>
          </p:nvPr>
        </p:nvSpPr>
        <p:spPr/>
        <p:txBody>
          <a:bodyPr/>
          <a:lstStyle/>
          <a:p>
            <a:endParaRPr lang="zh-CN" altLang="en-US"/>
          </a:p>
        </p:txBody>
      </p:sp>
      <p:sp>
        <p:nvSpPr>
          <p:cNvPr id="12" name="文本占位符 11"/>
          <p:cNvSpPr>
            <a:spLocks noGrp="1"/>
          </p:cNvSpPr>
          <p:nvPr>
            <p:ph type="body" sz="quarter" idx="17"/>
          </p:nvPr>
        </p:nvSpPr>
        <p:spPr/>
        <p:txBody>
          <a:bodyPr/>
          <a:lstStyle/>
          <a:p>
            <a:endParaRPr lang="zh-CN" altLang="en-US"/>
          </a:p>
        </p:txBody>
      </p:sp>
      <p:sp>
        <p:nvSpPr>
          <p:cNvPr id="15" name="Rectangular Callout 14"/>
          <p:cNvSpPr/>
          <p:nvPr/>
        </p:nvSpPr>
        <p:spPr>
          <a:xfrm>
            <a:off x="1265264" y="1765002"/>
            <a:ext cx="2609458" cy="744281"/>
          </a:xfrm>
          <a:prstGeom prst="wedgeRectCallout">
            <a:avLst>
              <a:gd name="adj1" fmla="val -71125"/>
              <a:gd name="adj2" fmla="val -1386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smtClean="0">
                <a:latin typeface="+mj-lt"/>
                <a:ea typeface="黑体" panose="02010609060101010101" pitchFamily="49" charset="-122"/>
              </a:rPr>
              <a:t>点击菜单按钮，然后点击“</a:t>
            </a:r>
            <a:r>
              <a:rPr lang="en-US" sz="1200" dirty="0" smtClean="0">
                <a:latin typeface="+mj-lt"/>
                <a:ea typeface="黑体" panose="02010609060101010101" pitchFamily="49" charset="-122"/>
              </a:rPr>
              <a:t>My Reading List</a:t>
            </a:r>
            <a:r>
              <a:rPr lang="zh-CN" altLang="en-US" sz="1200" dirty="0" smtClean="0">
                <a:latin typeface="+mj-lt"/>
                <a:ea typeface="黑体" panose="02010609060101010101" pitchFamily="49" charset="-122"/>
              </a:rPr>
              <a:t>” 查看阅读列表中的详细内容。</a:t>
            </a:r>
            <a:endParaRPr lang="en-US" sz="1200" dirty="0" smtClean="0">
              <a:latin typeface="+mj-lt"/>
              <a:ea typeface="黑体" panose="02010609060101010101" pitchFamily="49" charset="-122"/>
            </a:endParaRPr>
          </a:p>
        </p:txBody>
      </p:sp>
      <p:sp>
        <p:nvSpPr>
          <p:cNvPr id="7" name="Rectangle 6"/>
          <p:cNvSpPr/>
          <p:nvPr/>
        </p:nvSpPr>
        <p:spPr>
          <a:xfrm>
            <a:off x="1265264" y="2775098"/>
            <a:ext cx="2636861" cy="1063255"/>
          </a:xfrm>
          <a:prstGeom prst="rect">
            <a:avLst/>
          </a:prstGeom>
          <a:solidFill>
            <a:schemeClr val="bg1">
              <a:lumMod val="95000"/>
              <a:alpha val="78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a:t>
            </a:r>
            <a:r>
              <a:rPr lang="zh-CN" altLang="en-US" sz="1200" dirty="0" smtClean="0">
                <a:solidFill>
                  <a:schemeClr val="tx1"/>
                </a:solidFill>
              </a:rPr>
              <a:t>在阅读列表中的文章被保存在你的</a:t>
            </a:r>
            <a:r>
              <a:rPr lang="en-US" altLang="zh-CN" sz="1200" dirty="0" err="1" smtClean="0">
                <a:solidFill>
                  <a:schemeClr val="tx1"/>
                </a:solidFill>
              </a:rPr>
              <a:t>Ipad</a:t>
            </a:r>
            <a:r>
              <a:rPr lang="zh-CN" altLang="en-US" sz="1200" dirty="0" smtClean="0">
                <a:solidFill>
                  <a:schemeClr val="tx1"/>
                </a:solidFill>
              </a:rPr>
              <a:t>中，所以你可在随时进行阅读，即使你的</a:t>
            </a:r>
            <a:r>
              <a:rPr lang="en-US" altLang="zh-CN" sz="1200" dirty="0" err="1" smtClean="0">
                <a:solidFill>
                  <a:schemeClr val="tx1"/>
                </a:solidFill>
              </a:rPr>
              <a:t>Ipad</a:t>
            </a:r>
            <a:r>
              <a:rPr lang="zh-CN" altLang="en-US" sz="1200" dirty="0" smtClean="0">
                <a:solidFill>
                  <a:schemeClr val="tx1"/>
                </a:solidFill>
              </a:rPr>
              <a:t>没有接入互联网。</a:t>
            </a:r>
            <a:endParaRPr lang="en-GB" sz="1200" dirty="0">
              <a:solidFill>
                <a:schemeClr val="tx1"/>
              </a:solidFill>
            </a:endParaRPr>
          </a:p>
        </p:txBody>
      </p:sp>
      <p:sp>
        <p:nvSpPr>
          <p:cNvPr id="8" name="Rectangle 7"/>
          <p:cNvSpPr/>
          <p:nvPr/>
        </p:nvSpPr>
        <p:spPr>
          <a:xfrm>
            <a:off x="110792" y="5560321"/>
            <a:ext cx="5141679" cy="728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mj-lt"/>
                <a:ea typeface="黑体" panose="02010609060101010101" pitchFamily="49" charset="-122"/>
              </a:rPr>
              <a:t>更多详细信息，请到</a:t>
            </a:r>
            <a:r>
              <a:rPr lang="en-US" sz="1200" dirty="0" err="1" smtClean="0">
                <a:latin typeface="+mj-lt"/>
                <a:ea typeface="黑体" panose="02010609060101010101" pitchFamily="49" charset="-122"/>
              </a:rPr>
              <a:t>OvidToday</a:t>
            </a:r>
            <a:r>
              <a:rPr lang="en-US" sz="1200" dirty="0" smtClean="0">
                <a:latin typeface="+mj-lt"/>
                <a:ea typeface="黑体" panose="02010609060101010101" pitchFamily="49" charset="-122"/>
              </a:rPr>
              <a:t> Resource Center</a:t>
            </a:r>
            <a:r>
              <a:rPr lang="zh-CN" altLang="en-US" sz="1200" dirty="0" smtClean="0">
                <a:latin typeface="+mj-lt"/>
                <a:ea typeface="黑体" panose="02010609060101010101" pitchFamily="49" charset="-122"/>
              </a:rPr>
              <a:t>，如下链接</a:t>
            </a:r>
            <a:r>
              <a:rPr lang="en-US" sz="1200" dirty="0" smtClean="0">
                <a:latin typeface="+mj-lt"/>
                <a:ea typeface="黑体" panose="02010609060101010101" pitchFamily="49" charset="-122"/>
              </a:rPr>
              <a:t>:</a:t>
            </a:r>
          </a:p>
          <a:p>
            <a:pPr algn="ctr"/>
            <a:r>
              <a:rPr lang="en-GB" sz="1200" dirty="0">
                <a:latin typeface="+mj-lt"/>
                <a:ea typeface="黑体" panose="02010609060101010101" pitchFamily="49" charset="-122"/>
              </a:rPr>
              <a:t>http://resourcecenter.ovid.com/site/resources/prodinfo_ovidtoday.jsp</a:t>
            </a:r>
          </a:p>
        </p:txBody>
      </p:sp>
    </p:spTree>
    <p:extLst>
      <p:ext uri="{BB962C8B-B14F-4D97-AF65-F5344CB8AC3E}">
        <p14:creationId xmlns:p14="http://schemas.microsoft.com/office/powerpoint/2010/main" val="106511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02352" y="151806"/>
            <a:ext cx="8229600" cy="554037"/>
          </a:xfrm>
        </p:spPr>
        <p:txBody>
          <a:bodyPr/>
          <a:lstStyle/>
          <a:p>
            <a:pPr eaLnBrk="1" hangingPunct="1"/>
            <a:r>
              <a:rPr lang="zh-CN" altLang="en-US" b="1" dirty="0" smtClean="0">
                <a:solidFill>
                  <a:srgbClr val="0768A9"/>
                </a:solidFill>
                <a:latin typeface="黑体" panose="02010609060101010101" pitchFamily="49" charset="-122"/>
                <a:ea typeface="黑体" panose="02010609060101010101" pitchFamily="49" charset="-122"/>
              </a:rPr>
              <a:t>如需要更多详细内容</a:t>
            </a:r>
            <a:endParaRPr lang="en-US" altLang="zh-CN" b="1" dirty="0" smtClean="0">
              <a:solidFill>
                <a:srgbClr val="0768A9"/>
              </a:solidFill>
              <a:latin typeface="黑体" panose="02010609060101010101" pitchFamily="49" charset="-122"/>
              <a:ea typeface="黑体" panose="02010609060101010101" pitchFamily="49" charset="-122"/>
            </a:endParaRPr>
          </a:p>
        </p:txBody>
      </p:sp>
      <p:sp>
        <p:nvSpPr>
          <p:cNvPr id="55299" name="Rectangle 3"/>
          <p:cNvSpPr txBox="1">
            <a:spLocks noChangeArrowheads="1"/>
          </p:cNvSpPr>
          <p:nvPr/>
        </p:nvSpPr>
        <p:spPr bwMode="auto">
          <a:xfrm>
            <a:off x="-690388" y="1054280"/>
            <a:ext cx="1041324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indent="-2921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indent="-2921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indent="-2921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indent="-2921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indent="-2921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lvl="4" eaLnBrk="1" hangingPunct="1">
              <a:spcBef>
                <a:spcPct val="0"/>
              </a:spcBef>
              <a:buClrTx/>
              <a:buFontTx/>
              <a:buNone/>
            </a:pPr>
            <a:r>
              <a:rPr lang="zh-CN" altLang="en-US" sz="2200" dirty="0" smtClean="0">
                <a:solidFill>
                  <a:srgbClr val="0070C0"/>
                </a:solidFill>
                <a:latin typeface="+mj-lt"/>
                <a:ea typeface="黑体" panose="02010609060101010101" pitchFamily="49" charset="-122"/>
              </a:rPr>
              <a:t>发送邮件： </a:t>
            </a:r>
            <a:r>
              <a:rPr lang="en-GB" altLang="zh-CN" sz="2200" dirty="0" smtClean="0">
                <a:solidFill>
                  <a:srgbClr val="0070C0"/>
                </a:solidFill>
                <a:latin typeface="+mj-lt"/>
                <a:ea typeface="黑体" panose="02010609060101010101" pitchFamily="49" charset="-122"/>
                <a:hlinkClick r:id="rId3"/>
              </a:rPr>
              <a:t>support@ovid.com</a:t>
            </a:r>
            <a:r>
              <a:rPr lang="en-GB" altLang="zh-CN" sz="2200" dirty="0" smtClean="0">
                <a:solidFill>
                  <a:srgbClr val="0070C0"/>
                </a:solidFill>
                <a:latin typeface="+mj-lt"/>
                <a:ea typeface="黑体" panose="02010609060101010101" pitchFamily="49" charset="-122"/>
              </a:rPr>
              <a:t> </a:t>
            </a:r>
          </a:p>
          <a:p>
            <a:pPr lvl="4" eaLnBrk="1" hangingPunct="1">
              <a:spcBef>
                <a:spcPct val="0"/>
              </a:spcBef>
              <a:buClrTx/>
              <a:buFontTx/>
              <a:buNone/>
            </a:pPr>
            <a:r>
              <a:rPr lang="zh-CN" altLang="en-US" sz="2200" dirty="0" smtClean="0">
                <a:solidFill>
                  <a:srgbClr val="0070C0"/>
                </a:solidFill>
                <a:latin typeface="+mj-lt"/>
                <a:ea typeface="黑体" panose="02010609060101010101" pitchFamily="49" charset="-122"/>
              </a:rPr>
              <a:t>访问</a:t>
            </a:r>
            <a:r>
              <a:rPr lang="en-US" altLang="zh-CN" sz="2200" dirty="0" smtClean="0">
                <a:solidFill>
                  <a:srgbClr val="0070C0"/>
                </a:solidFill>
                <a:latin typeface="+mj-lt"/>
                <a:ea typeface="黑体" panose="02010609060101010101" pitchFamily="49" charset="-122"/>
              </a:rPr>
              <a:t>Ovid</a:t>
            </a:r>
            <a:r>
              <a:rPr lang="zh-CN" altLang="en-US" sz="2200" dirty="0" smtClean="0">
                <a:solidFill>
                  <a:srgbClr val="0070C0"/>
                </a:solidFill>
                <a:latin typeface="+mj-lt"/>
                <a:ea typeface="黑体" panose="02010609060101010101" pitchFamily="49" charset="-122"/>
              </a:rPr>
              <a:t>帮助资源中心：</a:t>
            </a:r>
            <a:endParaRPr lang="en-US" altLang="zh-CN" sz="2200" dirty="0">
              <a:solidFill>
                <a:srgbClr val="0070C0"/>
              </a:solidFill>
              <a:latin typeface="+mj-lt"/>
              <a:ea typeface="黑体" panose="02010609060101010101" pitchFamily="49" charset="-122"/>
            </a:endParaRPr>
          </a:p>
          <a:p>
            <a:pPr lvl="4" eaLnBrk="1" hangingPunct="1">
              <a:spcBef>
                <a:spcPct val="0"/>
              </a:spcBef>
              <a:buClrTx/>
              <a:buFontTx/>
              <a:buNone/>
            </a:pPr>
            <a:r>
              <a:rPr lang="en-GB" altLang="zh-CN" sz="2200" dirty="0" smtClean="0">
                <a:solidFill>
                  <a:srgbClr val="0070C0"/>
                </a:solidFill>
                <a:latin typeface="+mj-lt"/>
                <a:ea typeface="黑体" panose="02010609060101010101" pitchFamily="49" charset="-122"/>
              </a:rPr>
              <a:t>     </a:t>
            </a:r>
            <a:r>
              <a:rPr lang="zh-CN" altLang="en-US" sz="2200" dirty="0" smtClean="0">
                <a:solidFill>
                  <a:srgbClr val="0070C0"/>
                </a:solidFill>
                <a:latin typeface="+mj-lt"/>
                <a:ea typeface="黑体" panose="02010609060101010101" pitchFamily="49" charset="-122"/>
              </a:rPr>
              <a:t>英文版：</a:t>
            </a:r>
            <a:r>
              <a:rPr lang="en-GB" altLang="zh-CN" sz="2200" dirty="0" smtClean="0">
                <a:solidFill>
                  <a:srgbClr val="0070C0"/>
                </a:solidFill>
                <a:latin typeface="+mj-lt"/>
                <a:ea typeface="黑体" panose="02010609060101010101" pitchFamily="49" charset="-122"/>
                <a:hlinkClick r:id="rId4"/>
              </a:rPr>
              <a:t>http</a:t>
            </a:r>
            <a:r>
              <a:rPr lang="en-GB" altLang="zh-CN" sz="2200" dirty="0">
                <a:solidFill>
                  <a:srgbClr val="0070C0"/>
                </a:solidFill>
                <a:latin typeface="+mj-lt"/>
                <a:ea typeface="黑体" panose="02010609060101010101" pitchFamily="49" charset="-122"/>
                <a:hlinkClick r:id="rId4"/>
              </a:rPr>
              <a:t>://</a:t>
            </a:r>
            <a:r>
              <a:rPr lang="en-GB" altLang="zh-CN" sz="2200" dirty="0" smtClean="0">
                <a:solidFill>
                  <a:srgbClr val="0070C0"/>
                </a:solidFill>
                <a:latin typeface="+mj-lt"/>
                <a:ea typeface="黑体" panose="02010609060101010101" pitchFamily="49" charset="-122"/>
                <a:hlinkClick r:id="rId4"/>
              </a:rPr>
              <a:t>resourcenter.ovid.com</a:t>
            </a:r>
            <a:endParaRPr lang="en-GB" altLang="zh-CN" sz="2200" dirty="0" smtClean="0">
              <a:solidFill>
                <a:srgbClr val="0070C0"/>
              </a:solidFill>
              <a:latin typeface="+mj-lt"/>
              <a:ea typeface="黑体" panose="02010609060101010101" pitchFamily="49" charset="-122"/>
            </a:endParaRPr>
          </a:p>
          <a:p>
            <a:pPr lvl="4" eaLnBrk="1" hangingPunct="1">
              <a:spcBef>
                <a:spcPct val="0"/>
              </a:spcBef>
              <a:buClrTx/>
              <a:buFontTx/>
              <a:buNone/>
            </a:pPr>
            <a:r>
              <a:rPr lang="zh-CN" altLang="en-US" sz="2200" dirty="0" smtClean="0">
                <a:solidFill>
                  <a:srgbClr val="0070C0"/>
                </a:solidFill>
                <a:latin typeface="+mj-lt"/>
                <a:ea typeface="黑体" panose="02010609060101010101" pitchFamily="49" charset="-122"/>
              </a:rPr>
              <a:t>     中文版：</a:t>
            </a:r>
            <a:r>
              <a:rPr lang="en-US" altLang="zh-CN" sz="2200" u="sng" dirty="0">
                <a:hlinkClick r:id="rId5"/>
              </a:rPr>
              <a:t>http://demo.ovid.com/training/cn</a:t>
            </a:r>
            <a:r>
              <a:rPr lang="en-US" altLang="zh-CN" sz="2200" u="sng" dirty="0" smtClean="0">
                <a:hlinkClick r:id="rId5"/>
              </a:rPr>
              <a:t>/</a:t>
            </a:r>
            <a:r>
              <a:rPr lang="en-GB" altLang="zh-CN" sz="2200" dirty="0" smtClean="0">
                <a:solidFill>
                  <a:srgbClr val="0070C0"/>
                </a:solidFill>
                <a:latin typeface="+mj-lt"/>
                <a:ea typeface="黑体" panose="02010609060101010101" pitchFamily="49" charset="-122"/>
              </a:rPr>
              <a:t> </a:t>
            </a:r>
            <a:endParaRPr lang="en-GB" altLang="zh-CN" sz="2200" dirty="0">
              <a:solidFill>
                <a:srgbClr val="0768A9"/>
              </a:solidFill>
              <a:latin typeface="+mj-lt"/>
              <a:ea typeface="黑体" panose="02010609060101010101" pitchFamily="49" charset="-122"/>
            </a:endParaRPr>
          </a:p>
        </p:txBody>
      </p:sp>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673" y="2688176"/>
            <a:ext cx="5142863" cy="347051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9492" y="2814182"/>
            <a:ext cx="7079350" cy="321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547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14350" y="1453262"/>
            <a:ext cx="7772400" cy="1470025"/>
          </a:xfrm>
        </p:spPr>
        <p:txBody>
          <a:bodyPr/>
          <a:lstStyle/>
          <a:p>
            <a:r>
              <a:rPr lang="en-AU" altLang="zh-CN" b="1" dirty="0">
                <a:solidFill>
                  <a:srgbClr val="00B050"/>
                </a:solidFill>
              </a:rPr>
              <a:t>2016 Ovid</a:t>
            </a:r>
            <a:r>
              <a:rPr lang="zh-CN" altLang="zh-CN" b="1" dirty="0">
                <a:solidFill>
                  <a:srgbClr val="00B050"/>
                </a:solidFill>
              </a:rPr>
              <a:t>在线医学资源</a:t>
            </a:r>
            <a:br>
              <a:rPr lang="zh-CN" altLang="zh-CN" b="1" dirty="0">
                <a:solidFill>
                  <a:srgbClr val="00B050"/>
                </a:solidFill>
              </a:rPr>
            </a:br>
            <a:r>
              <a:rPr lang="zh-CN" altLang="zh-CN" b="1" dirty="0">
                <a:solidFill>
                  <a:srgbClr val="00B050"/>
                </a:solidFill>
              </a:rPr>
              <a:t>用户知识竞赛</a:t>
            </a:r>
            <a:br>
              <a:rPr lang="zh-CN" altLang="zh-CN" b="1" dirty="0">
                <a:solidFill>
                  <a:srgbClr val="00B050"/>
                </a:solidFill>
              </a:rPr>
            </a:br>
            <a:endParaRPr lang="zh-CN" altLang="en-US" b="1" dirty="0">
              <a:solidFill>
                <a:srgbClr val="00B050"/>
              </a:solidFill>
            </a:endParaRPr>
          </a:p>
        </p:txBody>
      </p:sp>
      <p:sp>
        <p:nvSpPr>
          <p:cNvPr id="7" name="Rectangle 6"/>
          <p:cNvSpPr/>
          <p:nvPr/>
        </p:nvSpPr>
        <p:spPr>
          <a:xfrm>
            <a:off x="0" y="3455671"/>
            <a:ext cx="7739380" cy="2432685"/>
          </a:xfrm>
          <a:prstGeom prst="rect">
            <a:avLst/>
          </a:prstGeom>
          <a:solidFill>
            <a:srgbClr val="0070C0"/>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75000"/>
              </a:lnSpc>
              <a:spcAft>
                <a:spcPts val="1000"/>
              </a:spcAft>
            </a:pPr>
            <a:r>
              <a:rPr lang="zh-CN"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活动时间：</a:t>
            </a:r>
            <a:r>
              <a:rPr lang="en-AU"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2016</a:t>
            </a:r>
            <a:r>
              <a:rPr lang="zh-CN"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年</a:t>
            </a:r>
            <a:r>
              <a:rPr lang="en-AU"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4</a:t>
            </a:r>
            <a:r>
              <a:rPr lang="zh-CN"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月</a:t>
            </a:r>
            <a:r>
              <a:rPr lang="en-AU"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18</a:t>
            </a:r>
            <a:r>
              <a:rPr lang="zh-CN"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日至</a:t>
            </a:r>
            <a:r>
              <a:rPr lang="en-AU"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7</a:t>
            </a:r>
            <a:r>
              <a:rPr lang="zh-CN"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月</a:t>
            </a:r>
            <a:r>
              <a:rPr lang="en-AU"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15</a:t>
            </a:r>
            <a:r>
              <a:rPr lang="zh-CN"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日</a:t>
            </a:r>
            <a:endParaRPr lang="zh-CN" sz="2800" dirty="0">
              <a:effectLst/>
              <a:ea typeface="宋体" panose="02010600030101010101" pitchFamily="2" charset="-122"/>
              <a:cs typeface="Times New Roman" panose="02020603050405020304" pitchFamily="18" charset="0"/>
            </a:endParaRPr>
          </a:p>
          <a:p>
            <a:pPr algn="ctr">
              <a:lnSpc>
                <a:spcPct val="115000"/>
              </a:lnSpc>
              <a:spcAft>
                <a:spcPts val="600"/>
              </a:spcAft>
            </a:pPr>
            <a:r>
              <a:rPr lang="zh-CN"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活动网址：</a:t>
            </a:r>
            <a:r>
              <a:rPr lang="en-AU" sz="2800" b="1" u="none" strike="noStrike" dirty="0">
                <a:solidFill>
                  <a:schemeClr val="bg1"/>
                </a:solidFill>
                <a:effectLst/>
                <a:latin typeface="Cambria" panose="02040503050406030204" pitchFamily="18" charset="0"/>
                <a:ea typeface="宋体" panose="02010600030101010101" pitchFamily="2" charset="-122"/>
                <a:cs typeface="Times New Roman" panose="02020603050405020304" pitchFamily="18" charset="0"/>
                <a:hlinkClick r:id="rId2"/>
              </a:rPr>
              <a:t>http://q-r.to/wkquiz</a:t>
            </a:r>
            <a:endParaRPr lang="zh-CN" sz="2800" dirty="0">
              <a:solidFill>
                <a:schemeClr val="bg1"/>
              </a:solidFill>
              <a:effectLst/>
              <a:ea typeface="宋体" panose="02010600030101010101" pitchFamily="2" charset="-122"/>
              <a:cs typeface="Times New Roman" panose="02020603050405020304" pitchFamily="18" charset="0"/>
            </a:endParaRPr>
          </a:p>
          <a:p>
            <a:pPr algn="ctr">
              <a:lnSpc>
                <a:spcPct val="115000"/>
              </a:lnSpc>
              <a:spcAft>
                <a:spcPts val="600"/>
              </a:spcAft>
            </a:pPr>
            <a:r>
              <a:rPr lang="zh-CN"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或</a:t>
            </a:r>
            <a:r>
              <a:rPr lang="en-AU" sz="2800" b="1" dirty="0">
                <a:solidFill>
                  <a:srgbClr val="FFFFFF"/>
                </a:solidFill>
                <a:effectLst/>
                <a:latin typeface="Cambria" panose="02040503050406030204" pitchFamily="18" charset="0"/>
                <a:ea typeface="宋体" panose="02010600030101010101" pitchFamily="2" charset="-122"/>
                <a:cs typeface="Times New Roman" panose="02020603050405020304" pitchFamily="18" charset="0"/>
              </a:rPr>
              <a:t>http://tools.ovid.com/quiz/</a:t>
            </a:r>
            <a:endParaRPr lang="zh-CN" sz="2800" dirty="0">
              <a:effectLst/>
              <a:ea typeface="宋体" panose="02010600030101010101" pitchFamily="2" charset="-122"/>
              <a:cs typeface="Times New Roman" panose="02020603050405020304" pitchFamily="18" charset="0"/>
            </a:endParaRPr>
          </a:p>
          <a:p>
            <a:pPr algn="ctr">
              <a:lnSpc>
                <a:spcPct val="115000"/>
              </a:lnSpc>
              <a:spcAft>
                <a:spcPts val="1000"/>
              </a:spcAft>
            </a:pPr>
            <a:r>
              <a:rPr lang="en-AU" sz="2800" dirty="0">
                <a:effectLst/>
                <a:ea typeface="宋体" panose="02010600030101010101" pitchFamily="2" charset="-122"/>
                <a:cs typeface="Times New Roman" panose="02020603050405020304" pitchFamily="18" charset="0"/>
              </a:rPr>
              <a:t> </a:t>
            </a:r>
            <a:endParaRPr lang="zh-CN" sz="2800" dirty="0">
              <a:effectLst/>
              <a:ea typeface="宋体" panose="02010600030101010101" pitchFamily="2" charset="-122"/>
              <a:cs typeface="Times New Roman" panose="02020603050405020304" pitchFamily="18" charset="0"/>
            </a:endParaRPr>
          </a:p>
        </p:txBody>
      </p:sp>
      <p:pic>
        <p:nvPicPr>
          <p:cNvPr id="1026" name="Picture 2" descr="http://tools.ovid.com/quiz/files/images/13185611088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37" y="1453262"/>
            <a:ext cx="2660650" cy="1489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837487" y="4697731"/>
            <a:ext cx="1181100" cy="1190625"/>
          </a:xfrm>
          <a:prstGeom prst="rect">
            <a:avLst/>
          </a:prstGeom>
        </p:spPr>
      </p:pic>
    </p:spTree>
    <p:extLst>
      <p:ext uri="{BB962C8B-B14F-4D97-AF65-F5344CB8AC3E}">
        <p14:creationId xmlns:p14="http://schemas.microsoft.com/office/powerpoint/2010/main" val="96041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3992563"/>
            <a:ext cx="4419600" cy="2133600"/>
          </a:xfrm>
          <a:prstGeom prst="rect">
            <a:avLst/>
          </a:prstGeom>
          <a:solidFill>
            <a:srgbClr val="0768A9">
              <a:alpha val="91000"/>
            </a:srgbClr>
          </a:solidFill>
          <a:ln w="9525">
            <a:noFill/>
            <a:miter lim="800000"/>
            <a:headEnd/>
            <a:tailEnd/>
          </a:ln>
        </p:spPr>
        <p:txBody>
          <a:bodyPr anchor="ctr"/>
          <a:lstStyle/>
          <a:p>
            <a:pPr marL="457200">
              <a:defRPr/>
            </a:pPr>
            <a:r>
              <a:rPr lang="en-US" sz="3800" dirty="0">
                <a:solidFill>
                  <a:schemeClr val="bg1"/>
                </a:solidFill>
                <a:latin typeface="华文中宋" panose="02010600040101010101" pitchFamily="2" charset="-122"/>
                <a:ea typeface="华文中宋" panose="02010600040101010101" pitchFamily="2" charset="-122"/>
              </a:rPr>
              <a:t/>
            </a:r>
            <a:br>
              <a:rPr lang="en-US" sz="3800" dirty="0">
                <a:solidFill>
                  <a:schemeClr val="bg1"/>
                </a:solidFill>
                <a:latin typeface="华文中宋" panose="02010600040101010101" pitchFamily="2" charset="-122"/>
                <a:ea typeface="华文中宋" panose="02010600040101010101" pitchFamily="2" charset="-122"/>
              </a:rPr>
            </a:br>
            <a:r>
              <a:rPr lang="en-US" sz="3800" dirty="0">
                <a:solidFill>
                  <a:schemeClr val="bg1"/>
                </a:solidFill>
                <a:latin typeface="华文中宋" panose="02010600040101010101" pitchFamily="2" charset="-122"/>
                <a:ea typeface="华文中宋" panose="02010600040101010101" pitchFamily="2" charset="-122"/>
              </a:rPr>
              <a:t/>
            </a:r>
            <a:br>
              <a:rPr lang="en-US" sz="3800" dirty="0">
                <a:solidFill>
                  <a:schemeClr val="bg1"/>
                </a:solidFill>
                <a:latin typeface="华文中宋" panose="02010600040101010101" pitchFamily="2" charset="-122"/>
                <a:ea typeface="华文中宋" panose="02010600040101010101" pitchFamily="2" charset="-122"/>
              </a:rPr>
            </a:br>
            <a:r>
              <a:rPr lang="zh-CN" altLang="en-US" sz="3800" dirty="0" smtClean="0">
                <a:solidFill>
                  <a:schemeClr val="bg1"/>
                </a:solidFill>
                <a:latin typeface="华文中宋" panose="02010600040101010101" pitchFamily="2" charset="-122"/>
                <a:ea typeface="华文中宋" panose="02010600040101010101" pitchFamily="2" charset="-122"/>
              </a:rPr>
              <a:t>问题</a:t>
            </a:r>
            <a:r>
              <a:rPr lang="en-US" sz="3800" dirty="0" smtClean="0">
                <a:solidFill>
                  <a:schemeClr val="bg1"/>
                </a:solidFill>
                <a:latin typeface="华文中宋" panose="02010600040101010101" pitchFamily="2" charset="-122"/>
                <a:ea typeface="华文中宋" panose="02010600040101010101" pitchFamily="2" charset="-122"/>
              </a:rPr>
              <a:t>?</a:t>
            </a:r>
            <a:endParaRPr lang="en-US" sz="3800" dirty="0">
              <a:solidFill>
                <a:schemeClr val="bg1"/>
              </a:solidFill>
              <a:latin typeface="华文中宋" panose="02010600040101010101" pitchFamily="2" charset="-122"/>
              <a:ea typeface="华文中宋" panose="02010600040101010101" pitchFamily="2" charset="-122"/>
            </a:endParaRPr>
          </a:p>
          <a:p>
            <a:pPr marL="457200">
              <a:defRPr/>
            </a:pPr>
            <a:r>
              <a:rPr lang="en-US" sz="3800" dirty="0">
                <a:solidFill>
                  <a:schemeClr val="bg1"/>
                </a:solidFill>
                <a:latin typeface="华文中宋" panose="02010600040101010101" pitchFamily="2" charset="-122"/>
                <a:ea typeface="华文中宋" panose="02010600040101010101" pitchFamily="2" charset="-122"/>
              </a:rPr>
              <a:t/>
            </a:r>
            <a:br>
              <a:rPr lang="en-US" sz="3800" dirty="0">
                <a:solidFill>
                  <a:schemeClr val="bg1"/>
                </a:solidFill>
                <a:latin typeface="华文中宋" panose="02010600040101010101" pitchFamily="2" charset="-122"/>
                <a:ea typeface="华文中宋" panose="02010600040101010101" pitchFamily="2" charset="-122"/>
              </a:rPr>
            </a:br>
            <a:r>
              <a:rPr lang="zh-CN" altLang="en-US" sz="3800" dirty="0">
                <a:solidFill>
                  <a:schemeClr val="bg1"/>
                </a:solidFill>
                <a:latin typeface="华文中宋" panose="02010600040101010101" pitchFamily="2" charset="-122"/>
                <a:ea typeface="华文中宋" panose="02010600040101010101" pitchFamily="2" charset="-122"/>
              </a:rPr>
              <a:t>非常感谢</a:t>
            </a:r>
            <a:r>
              <a:rPr lang="en-US" sz="3800" dirty="0" smtClean="0">
                <a:solidFill>
                  <a:schemeClr val="bg1"/>
                </a:solidFill>
                <a:latin typeface="华文中宋" panose="02010600040101010101" pitchFamily="2" charset="-122"/>
                <a:ea typeface="华文中宋" panose="02010600040101010101" pitchFamily="2" charset="-122"/>
              </a:rPr>
              <a:t>!</a:t>
            </a:r>
            <a:r>
              <a:rPr lang="en-US" sz="3800" dirty="0">
                <a:solidFill>
                  <a:schemeClr val="bg1"/>
                </a:solidFill>
                <a:latin typeface="华文中宋" panose="02010600040101010101" pitchFamily="2" charset="-122"/>
                <a:ea typeface="华文中宋" panose="02010600040101010101" pitchFamily="2" charset="-122"/>
              </a:rPr>
              <a:t/>
            </a:r>
            <a:br>
              <a:rPr lang="en-US" sz="3800" dirty="0">
                <a:solidFill>
                  <a:schemeClr val="bg1"/>
                </a:solidFill>
                <a:latin typeface="华文中宋" panose="02010600040101010101" pitchFamily="2" charset="-122"/>
                <a:ea typeface="华文中宋" panose="02010600040101010101" pitchFamily="2" charset="-122"/>
              </a:rPr>
            </a:br>
            <a:r>
              <a:rPr lang="en-US" sz="3800" dirty="0">
                <a:solidFill>
                  <a:schemeClr val="bg1"/>
                </a:solidFill>
                <a:latin typeface="华文中宋" panose="02010600040101010101" pitchFamily="2" charset="-122"/>
                <a:ea typeface="华文中宋" panose="02010600040101010101" pitchFamily="2" charset="-122"/>
              </a:rPr>
              <a:t/>
            </a:r>
            <a:br>
              <a:rPr lang="en-US" sz="3800" dirty="0">
                <a:solidFill>
                  <a:schemeClr val="bg1"/>
                </a:solidFill>
                <a:latin typeface="华文中宋" panose="02010600040101010101" pitchFamily="2" charset="-122"/>
                <a:ea typeface="华文中宋" panose="02010600040101010101" pitchFamily="2" charset="-122"/>
              </a:rPr>
            </a:br>
            <a:endParaRPr lang="en-US" sz="3800" i="1" dirty="0">
              <a:solidFill>
                <a:schemeClr val="bg1"/>
              </a:solidFill>
              <a:latin typeface="华文中宋" panose="02010600040101010101" pitchFamily="2" charset="-122"/>
              <a:ea typeface="华文中宋" panose="02010600040101010101" pitchFamily="2" charset="-122"/>
            </a:endParaRPr>
          </a:p>
        </p:txBody>
      </p:sp>
      <p:sp>
        <p:nvSpPr>
          <p:cNvPr id="3" name="TextBox 2"/>
          <p:cNvSpPr txBox="1">
            <a:spLocks noChangeArrowheads="1"/>
          </p:cNvSpPr>
          <p:nvPr/>
        </p:nvSpPr>
        <p:spPr bwMode="auto">
          <a:xfrm>
            <a:off x="5292080" y="5105400"/>
            <a:ext cx="393409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sz="2200" b="1" dirty="0">
                <a:solidFill>
                  <a:schemeClr val="bg1"/>
                </a:solidFill>
                <a:latin typeface="华文中宋" panose="02010600040101010101" pitchFamily="2" charset="-122"/>
                <a:ea typeface="华文中宋" panose="02010600040101010101" pitchFamily="2" charset="-122"/>
              </a:rPr>
              <a:t>李宁</a:t>
            </a:r>
            <a:endParaRPr lang="es-ES" altLang="zh-CN" sz="2200" b="1" dirty="0">
              <a:solidFill>
                <a:schemeClr val="bg1"/>
              </a:solidFill>
              <a:latin typeface="华文中宋" panose="02010600040101010101" pitchFamily="2" charset="-122"/>
              <a:ea typeface="华文中宋" panose="02010600040101010101" pitchFamily="2" charset="-122"/>
            </a:endParaRPr>
          </a:p>
          <a:p>
            <a:pPr eaLnBrk="1" hangingPunct="1">
              <a:spcBef>
                <a:spcPct val="0"/>
              </a:spcBef>
              <a:buClrTx/>
              <a:buFontTx/>
              <a:buNone/>
            </a:pPr>
            <a:r>
              <a:rPr lang="en-US" altLang="zh-CN" sz="2200" b="1" dirty="0" smtClean="0">
                <a:solidFill>
                  <a:schemeClr val="bg1"/>
                </a:solidFill>
                <a:latin typeface="华文中宋" panose="02010600040101010101" pitchFamily="2" charset="-122"/>
                <a:ea typeface="华文中宋" panose="02010600040101010101" pitchFamily="2" charset="-122"/>
              </a:rPr>
              <a:t>Ovid</a:t>
            </a:r>
            <a:r>
              <a:rPr lang="zh-CN" altLang="en-US" sz="2200" b="1" dirty="0" smtClean="0">
                <a:solidFill>
                  <a:schemeClr val="bg1"/>
                </a:solidFill>
                <a:latin typeface="华文中宋" panose="02010600040101010101" pitchFamily="2" charset="-122"/>
                <a:ea typeface="华文中宋" panose="02010600040101010101" pitchFamily="2" charset="-122"/>
              </a:rPr>
              <a:t>培训</a:t>
            </a:r>
            <a:r>
              <a:rPr lang="zh-CN" altLang="en-US" sz="2200" b="1" dirty="0">
                <a:solidFill>
                  <a:schemeClr val="bg1"/>
                </a:solidFill>
                <a:latin typeface="华文中宋" panose="02010600040101010101" pitchFamily="2" charset="-122"/>
                <a:ea typeface="华文中宋" panose="02010600040101010101" pitchFamily="2" charset="-122"/>
              </a:rPr>
              <a:t>经理</a:t>
            </a:r>
            <a:endParaRPr lang="es-ES" altLang="zh-CN" sz="2200" b="1" dirty="0">
              <a:solidFill>
                <a:schemeClr val="bg1"/>
              </a:solidFill>
              <a:latin typeface="华文中宋" panose="02010600040101010101" pitchFamily="2" charset="-122"/>
              <a:ea typeface="华文中宋" panose="02010600040101010101" pitchFamily="2" charset="-122"/>
            </a:endParaRPr>
          </a:p>
          <a:p>
            <a:pPr eaLnBrk="1" hangingPunct="1">
              <a:spcBef>
                <a:spcPct val="0"/>
              </a:spcBef>
              <a:buClrTx/>
              <a:buFontTx/>
              <a:buNone/>
            </a:pPr>
            <a:r>
              <a:rPr lang="es-ES" altLang="zh-CN" sz="2200" u="sng" dirty="0">
                <a:solidFill>
                  <a:schemeClr val="bg1"/>
                </a:solidFill>
                <a:latin typeface="华文中宋" panose="02010600040101010101" pitchFamily="2" charset="-122"/>
                <a:ea typeface="华文中宋" panose="02010600040101010101" pitchFamily="2" charset="-122"/>
              </a:rPr>
              <a:t>Ning.li@wolterskluwer.com</a:t>
            </a:r>
          </a:p>
          <a:p>
            <a:pPr eaLnBrk="1" hangingPunct="1">
              <a:spcBef>
                <a:spcPct val="0"/>
              </a:spcBef>
              <a:buClrTx/>
              <a:buFontTx/>
              <a:buNone/>
            </a:pPr>
            <a:r>
              <a:rPr lang="es-ES" altLang="zh-CN" sz="2200" u="sng" dirty="0">
                <a:solidFill>
                  <a:schemeClr val="bg1"/>
                </a:solidFill>
                <a:latin typeface="华文中宋" panose="02010600040101010101" pitchFamily="2" charset="-122"/>
                <a:ea typeface="华文中宋" panose="02010600040101010101" pitchFamily="2" charset="-122"/>
              </a:rPr>
              <a:t>support@ovid.com</a:t>
            </a:r>
          </a:p>
        </p:txBody>
      </p:sp>
      <p:sp>
        <p:nvSpPr>
          <p:cNvPr id="5" name="Rectangle 5"/>
          <p:cNvSpPr>
            <a:spLocks noChangeArrowheads="1"/>
          </p:cNvSpPr>
          <p:nvPr/>
        </p:nvSpPr>
        <p:spPr bwMode="auto">
          <a:xfrm>
            <a:off x="341194" y="810953"/>
            <a:ext cx="8611737" cy="2133600"/>
          </a:xfrm>
          <a:prstGeom prst="rect">
            <a:avLst/>
          </a:prstGeom>
          <a:solidFill>
            <a:schemeClr val="accent2">
              <a:lumMod val="60000"/>
              <a:lumOff val="40000"/>
            </a:schemeClr>
          </a:solidFill>
          <a:ln w="9525">
            <a:noFill/>
            <a:miter lim="800000"/>
            <a:headEnd/>
            <a:tailEnd/>
          </a:ln>
        </p:spPr>
        <p:txBody>
          <a:bodyPr anchor="ctr"/>
          <a:lstStyle/>
          <a:p>
            <a:pPr marL="457200" algn="ctr">
              <a:defRPr/>
            </a:pPr>
            <a:r>
              <a:rPr lang="en-US" sz="3800" dirty="0">
                <a:solidFill>
                  <a:schemeClr val="bg1"/>
                </a:solidFill>
                <a:latin typeface="华文中宋" panose="02010600040101010101" pitchFamily="2" charset="-122"/>
                <a:ea typeface="华文中宋" panose="02010600040101010101" pitchFamily="2" charset="-122"/>
              </a:rPr>
              <a:t/>
            </a:r>
            <a:br>
              <a:rPr lang="en-US" sz="3800" dirty="0">
                <a:solidFill>
                  <a:schemeClr val="bg1"/>
                </a:solidFill>
                <a:latin typeface="华文中宋" panose="02010600040101010101" pitchFamily="2" charset="-122"/>
                <a:ea typeface="华文中宋" panose="02010600040101010101" pitchFamily="2" charset="-122"/>
              </a:rPr>
            </a:br>
            <a:r>
              <a:rPr lang="en-US" sz="3800" dirty="0">
                <a:solidFill>
                  <a:schemeClr val="bg1"/>
                </a:solidFill>
                <a:latin typeface="华文中宋" panose="02010600040101010101" pitchFamily="2" charset="-122"/>
                <a:ea typeface="华文中宋" panose="02010600040101010101" pitchFamily="2" charset="-122"/>
              </a:rPr>
              <a:t/>
            </a:r>
            <a:br>
              <a:rPr lang="en-US" sz="3800" dirty="0">
                <a:solidFill>
                  <a:schemeClr val="bg1"/>
                </a:solidFill>
                <a:latin typeface="华文中宋" panose="02010600040101010101" pitchFamily="2" charset="-122"/>
                <a:ea typeface="华文中宋" panose="02010600040101010101" pitchFamily="2" charset="-122"/>
              </a:rPr>
            </a:br>
            <a:r>
              <a:rPr lang="zh-CN" altLang="en-US" sz="3800" dirty="0" smtClean="0">
                <a:latin typeface="华文中宋" panose="02010600040101010101" pitchFamily="2" charset="-122"/>
                <a:ea typeface="华文中宋" panose="02010600040101010101" pitchFamily="2" charset="-122"/>
              </a:rPr>
              <a:t>培训反馈</a:t>
            </a:r>
            <a:endParaRPr lang="en-US" sz="3800" dirty="0">
              <a:latin typeface="华文中宋" panose="02010600040101010101" pitchFamily="2" charset="-122"/>
              <a:ea typeface="华文中宋" panose="02010600040101010101" pitchFamily="2" charset="-122"/>
            </a:endParaRPr>
          </a:p>
          <a:p>
            <a:pPr marL="457200" lvl="4">
              <a:defRPr/>
            </a:pPr>
            <a:r>
              <a:rPr lang="en-US" sz="3800" dirty="0">
                <a:solidFill>
                  <a:schemeClr val="bg1"/>
                </a:solidFill>
                <a:latin typeface="华文中宋" panose="02010600040101010101" pitchFamily="2" charset="-122"/>
                <a:ea typeface="华文中宋" panose="02010600040101010101" pitchFamily="2" charset="-122"/>
              </a:rPr>
              <a:t/>
            </a:r>
            <a:br>
              <a:rPr lang="en-US" sz="3800" dirty="0">
                <a:solidFill>
                  <a:schemeClr val="bg1"/>
                </a:solidFill>
                <a:latin typeface="华文中宋" panose="02010600040101010101" pitchFamily="2" charset="-122"/>
                <a:ea typeface="华文中宋" panose="02010600040101010101" pitchFamily="2" charset="-122"/>
              </a:rPr>
            </a:br>
            <a:r>
              <a:rPr lang="en-US" altLang="zh-CN" sz="2400" u="sng" dirty="0" smtClean="0">
                <a:hlinkClick r:id="rId3"/>
              </a:rPr>
              <a:t>https</a:t>
            </a:r>
            <a:r>
              <a:rPr lang="en-US" altLang="zh-CN" sz="2400" u="sng" dirty="0">
                <a:hlinkClick r:id="rId3"/>
              </a:rPr>
              <a:t>://</a:t>
            </a:r>
            <a:r>
              <a:rPr lang="en-US" altLang="zh-CN" sz="2400" u="sng" dirty="0" smtClean="0">
                <a:hlinkClick r:id="rId3"/>
              </a:rPr>
              <a:t>www.surveymonkey.com/s/Ovideval_Chinese</a:t>
            </a:r>
            <a:r>
              <a:rPr lang="en-US" sz="3800" dirty="0">
                <a:solidFill>
                  <a:schemeClr val="bg1"/>
                </a:solidFill>
                <a:latin typeface="华文中宋" panose="02010600040101010101" pitchFamily="2" charset="-122"/>
                <a:ea typeface="华文中宋" panose="02010600040101010101" pitchFamily="2" charset="-122"/>
              </a:rPr>
              <a:t/>
            </a:r>
            <a:br>
              <a:rPr lang="en-US" sz="3800" dirty="0">
                <a:solidFill>
                  <a:schemeClr val="bg1"/>
                </a:solidFill>
                <a:latin typeface="华文中宋" panose="02010600040101010101" pitchFamily="2" charset="-122"/>
                <a:ea typeface="华文中宋" panose="02010600040101010101" pitchFamily="2" charset="-122"/>
              </a:rPr>
            </a:br>
            <a:r>
              <a:rPr lang="en-US" sz="3800" dirty="0">
                <a:solidFill>
                  <a:schemeClr val="bg1"/>
                </a:solidFill>
                <a:latin typeface="华文中宋" panose="02010600040101010101" pitchFamily="2" charset="-122"/>
                <a:ea typeface="华文中宋" panose="02010600040101010101" pitchFamily="2" charset="-122"/>
              </a:rPr>
              <a:t/>
            </a:r>
            <a:br>
              <a:rPr lang="en-US" sz="3800" dirty="0">
                <a:solidFill>
                  <a:schemeClr val="bg1"/>
                </a:solidFill>
                <a:latin typeface="华文中宋" panose="02010600040101010101" pitchFamily="2" charset="-122"/>
                <a:ea typeface="华文中宋" panose="02010600040101010101" pitchFamily="2" charset="-122"/>
              </a:rPr>
            </a:br>
            <a:endParaRPr lang="en-US" sz="3800" i="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83143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8"/>
          <p:cNvSpPr txBox="1">
            <a:spLocks noChangeArrowheads="1"/>
          </p:cNvSpPr>
          <p:nvPr/>
        </p:nvSpPr>
        <p:spPr bwMode="auto">
          <a:xfrm>
            <a:off x="323850" y="1316038"/>
            <a:ext cx="299953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zh-CN" sz="2600" dirty="0" smtClean="0">
                <a:latin typeface="+mj-lt"/>
                <a:ea typeface="黑体" panose="02010609060101010101" pitchFamily="49" charset="-122"/>
              </a:rPr>
              <a:t>Ovid</a:t>
            </a:r>
            <a:r>
              <a:rPr lang="zh-CN" altLang="en-US" sz="2600" dirty="0" smtClean="0">
                <a:latin typeface="+mj-lt"/>
                <a:ea typeface="黑体" panose="02010609060101010101" pitchFamily="49" charset="-122"/>
              </a:rPr>
              <a:t>平台内有什么</a:t>
            </a:r>
            <a:r>
              <a:rPr lang="de-DE" altLang="zh-CN" sz="2600" dirty="0" smtClean="0">
                <a:latin typeface="+mj-lt"/>
                <a:ea typeface="黑体" panose="02010609060101010101" pitchFamily="49" charset="-122"/>
              </a:rPr>
              <a:t>?</a:t>
            </a:r>
            <a:endParaRPr lang="de-DE" altLang="zh-CN" sz="2600" dirty="0">
              <a:latin typeface="+mj-lt"/>
              <a:ea typeface="黑体" panose="02010609060101010101" pitchFamily="49" charset="-122"/>
            </a:endParaRPr>
          </a:p>
        </p:txBody>
      </p:sp>
      <p:sp>
        <p:nvSpPr>
          <p:cNvPr id="9219" name="TextBox 4"/>
          <p:cNvSpPr txBox="1">
            <a:spLocks noChangeArrowheads="1"/>
          </p:cNvSpPr>
          <p:nvPr/>
        </p:nvSpPr>
        <p:spPr bwMode="auto">
          <a:xfrm>
            <a:off x="5335941" y="1311275"/>
            <a:ext cx="32451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zh-CN" sz="2600" b="1" dirty="0">
                <a:solidFill>
                  <a:srgbClr val="C00000"/>
                </a:solidFill>
                <a:latin typeface="+mj-lt"/>
                <a:ea typeface="黑体" panose="02010609060101010101" pitchFamily="49" charset="-122"/>
              </a:rPr>
              <a:t>Your content on </a:t>
            </a:r>
            <a:r>
              <a:rPr lang="en-GB" altLang="zh-CN" sz="2600" b="1" dirty="0" smtClean="0">
                <a:solidFill>
                  <a:srgbClr val="C00000"/>
                </a:solidFill>
                <a:latin typeface="+mj-lt"/>
                <a:ea typeface="黑体" panose="02010609060101010101" pitchFamily="49" charset="-122"/>
              </a:rPr>
              <a:t>Ovid</a:t>
            </a:r>
            <a:endParaRPr lang="en-GB" altLang="zh-CN" sz="2600" b="1" dirty="0">
              <a:solidFill>
                <a:srgbClr val="C00000"/>
              </a:solidFill>
              <a:latin typeface="+mj-lt"/>
              <a:ea typeface="黑体" panose="02010609060101010101" pitchFamily="49" charset="-122"/>
            </a:endParaRPr>
          </a:p>
        </p:txBody>
      </p:sp>
      <p:sp>
        <p:nvSpPr>
          <p:cNvPr id="9220" name="TextBox 4"/>
          <p:cNvSpPr txBox="1">
            <a:spLocks noChangeArrowheads="1"/>
          </p:cNvSpPr>
          <p:nvPr/>
        </p:nvSpPr>
        <p:spPr bwMode="auto">
          <a:xfrm>
            <a:off x="3510075" y="2492375"/>
            <a:ext cx="21852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sz="2600" dirty="0" smtClean="0">
                <a:solidFill>
                  <a:schemeClr val="accent2">
                    <a:lumMod val="75000"/>
                  </a:schemeClr>
                </a:solidFill>
                <a:latin typeface="+mj-lt"/>
                <a:ea typeface="黑体" panose="02010609060101010101" pitchFamily="49" charset="-122"/>
              </a:rPr>
              <a:t>各种信息资源</a:t>
            </a:r>
            <a:endParaRPr lang="en-GB" altLang="zh-CN" sz="2600" dirty="0">
              <a:solidFill>
                <a:schemeClr val="accent2">
                  <a:lumMod val="75000"/>
                </a:schemeClr>
              </a:solidFill>
              <a:latin typeface="+mj-lt"/>
              <a:ea typeface="黑体" panose="02010609060101010101" pitchFamily="49" charset="-122"/>
            </a:endParaRPr>
          </a:p>
        </p:txBody>
      </p:sp>
      <p:sp>
        <p:nvSpPr>
          <p:cNvPr id="9221" name="TextBox 4"/>
          <p:cNvSpPr txBox="1">
            <a:spLocks noChangeArrowheads="1"/>
          </p:cNvSpPr>
          <p:nvPr/>
        </p:nvSpPr>
        <p:spPr bwMode="auto">
          <a:xfrm>
            <a:off x="2698750" y="4470400"/>
            <a:ext cx="384968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zh-CN" altLang="en-US" sz="2600" u="sng" dirty="0" smtClean="0">
                <a:solidFill>
                  <a:schemeClr val="accent2">
                    <a:lumMod val="75000"/>
                  </a:schemeClr>
                </a:solidFill>
                <a:latin typeface="+mj-lt"/>
                <a:ea typeface="黑体" panose="02010609060101010101" pitchFamily="49" charset="-122"/>
              </a:rPr>
              <a:t>这些资源的背景信息</a:t>
            </a:r>
            <a:r>
              <a:rPr lang="en-GB" altLang="zh-CN" sz="2600" u="sng" dirty="0" smtClean="0">
                <a:solidFill>
                  <a:schemeClr val="accent2">
                    <a:lumMod val="75000"/>
                  </a:schemeClr>
                </a:solidFill>
                <a:latin typeface="+mj-lt"/>
                <a:ea typeface="黑体" panose="02010609060101010101" pitchFamily="49" charset="-122"/>
              </a:rPr>
              <a:t> </a:t>
            </a:r>
            <a:endParaRPr lang="en-GB" altLang="zh-CN" sz="2600" u="sng" dirty="0">
              <a:solidFill>
                <a:schemeClr val="accent2">
                  <a:lumMod val="75000"/>
                </a:schemeClr>
              </a:solidFill>
              <a:latin typeface="+mj-lt"/>
              <a:ea typeface="黑体" panose="02010609060101010101" pitchFamily="49" charset="-122"/>
            </a:endParaRPr>
          </a:p>
          <a:p>
            <a:pPr algn="ctr" eaLnBrk="1" hangingPunct="1"/>
            <a:endParaRPr lang="en-GB" altLang="zh-CN" sz="2600" dirty="0">
              <a:solidFill>
                <a:schemeClr val="accent2">
                  <a:lumMod val="75000"/>
                </a:schemeClr>
              </a:solidFill>
              <a:latin typeface="+mj-lt"/>
              <a:ea typeface="黑体" panose="02010609060101010101" pitchFamily="49" charset="-122"/>
            </a:endParaRPr>
          </a:p>
          <a:p>
            <a:pPr algn="ctr" eaLnBrk="1" hangingPunct="1"/>
            <a:r>
              <a:rPr lang="zh-CN" altLang="en-US" sz="2600" dirty="0" smtClean="0">
                <a:solidFill>
                  <a:schemeClr val="accent2">
                    <a:lumMod val="75000"/>
                  </a:schemeClr>
                </a:solidFill>
                <a:latin typeface="+mj-lt"/>
                <a:ea typeface="黑体" panose="02010609060101010101" pitchFamily="49" charset="-122"/>
              </a:rPr>
              <a:t>例如：内容介绍、使用指南、实践案例、等</a:t>
            </a:r>
            <a:endParaRPr lang="en-GB" altLang="zh-CN" sz="2600" dirty="0">
              <a:solidFill>
                <a:schemeClr val="accent2">
                  <a:lumMod val="75000"/>
                </a:schemeClr>
              </a:solidFill>
              <a:latin typeface="+mj-lt"/>
              <a:ea typeface="黑体" panose="02010609060101010101" pitchFamily="49" charset="-122"/>
            </a:endParaRPr>
          </a:p>
        </p:txBody>
      </p:sp>
      <p:sp>
        <p:nvSpPr>
          <p:cNvPr id="9222" name="TextBox 1"/>
          <p:cNvSpPr txBox="1">
            <a:spLocks noChangeArrowheads="1"/>
          </p:cNvSpPr>
          <p:nvPr/>
        </p:nvSpPr>
        <p:spPr bwMode="auto">
          <a:xfrm>
            <a:off x="4211638" y="3068638"/>
            <a:ext cx="6683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zh-CN" sz="7200" dirty="0">
                <a:solidFill>
                  <a:srgbClr val="C00000"/>
                </a:solidFill>
                <a:latin typeface="Trebuchet MS" pitchFamily="34" charset="0"/>
                <a:ea typeface="宋体" pitchFamily="2" charset="-122"/>
              </a:rPr>
              <a:t>+</a:t>
            </a:r>
            <a:endParaRPr lang="en-GB" altLang="zh-CN" sz="7200" dirty="0">
              <a:solidFill>
                <a:srgbClr val="C00000"/>
              </a:solidFill>
              <a:latin typeface="Trebuchet MS" pitchFamily="34" charset="0"/>
              <a:ea typeface="宋体" pitchFamily="2" charset="-122"/>
            </a:endParaRPr>
          </a:p>
        </p:txBody>
      </p:sp>
    </p:spTree>
    <p:extLst>
      <p:ext uri="{BB962C8B-B14F-4D97-AF65-F5344CB8AC3E}">
        <p14:creationId xmlns:p14="http://schemas.microsoft.com/office/powerpoint/2010/main" val="22929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5" y="1973263"/>
            <a:ext cx="448310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8"/>
          <p:cNvSpPr txBox="1">
            <a:spLocks noChangeArrowheads="1"/>
          </p:cNvSpPr>
          <p:nvPr/>
        </p:nvSpPr>
        <p:spPr bwMode="auto">
          <a:xfrm>
            <a:off x="323850" y="1316038"/>
            <a:ext cx="299953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zh-CN" sz="2600" dirty="0" smtClean="0">
                <a:latin typeface="+mj-lt"/>
                <a:ea typeface="黑体" panose="02010609060101010101" pitchFamily="49" charset="-122"/>
              </a:rPr>
              <a:t>Ovid</a:t>
            </a:r>
            <a:r>
              <a:rPr lang="zh-CN" altLang="en-US" sz="2600" dirty="0" smtClean="0">
                <a:latin typeface="+mj-lt"/>
                <a:ea typeface="黑体" panose="02010609060101010101" pitchFamily="49" charset="-122"/>
              </a:rPr>
              <a:t>平台内有什么</a:t>
            </a:r>
            <a:r>
              <a:rPr lang="de-DE" altLang="zh-CN" sz="2600" dirty="0" smtClean="0">
                <a:latin typeface="+mj-lt"/>
                <a:ea typeface="黑体" panose="02010609060101010101" pitchFamily="49" charset="-122"/>
              </a:rPr>
              <a:t>?</a:t>
            </a:r>
            <a:endParaRPr lang="de-DE" altLang="zh-CN" sz="2600" dirty="0">
              <a:latin typeface="+mj-lt"/>
              <a:ea typeface="黑体" panose="02010609060101010101" pitchFamily="49" charset="-122"/>
            </a:endParaRPr>
          </a:p>
        </p:txBody>
      </p:sp>
      <p:sp>
        <p:nvSpPr>
          <p:cNvPr id="11268" name="TextBox 4"/>
          <p:cNvSpPr txBox="1">
            <a:spLocks noChangeArrowheads="1"/>
          </p:cNvSpPr>
          <p:nvPr/>
        </p:nvSpPr>
        <p:spPr bwMode="auto">
          <a:xfrm>
            <a:off x="7001231" y="1311275"/>
            <a:ext cx="15183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sz="2600" dirty="0" smtClean="0">
                <a:solidFill>
                  <a:srgbClr val="C00000"/>
                </a:solidFill>
                <a:latin typeface="+mj-lt"/>
                <a:ea typeface="黑体" panose="02010609060101010101" pitchFamily="49" charset="-122"/>
              </a:rPr>
              <a:t>背景信息</a:t>
            </a:r>
            <a:endParaRPr lang="en-GB" altLang="zh-CN" sz="2600" dirty="0">
              <a:solidFill>
                <a:srgbClr val="C00000"/>
              </a:solidFill>
              <a:latin typeface="+mj-lt"/>
              <a:ea typeface="黑体" panose="02010609060101010101" pitchFamily="49" charset="-122"/>
            </a:endParaRPr>
          </a:p>
        </p:txBody>
      </p:sp>
      <p:sp>
        <p:nvSpPr>
          <p:cNvPr id="8" name="Rectangle 7"/>
          <p:cNvSpPr/>
          <p:nvPr/>
        </p:nvSpPr>
        <p:spPr>
          <a:xfrm>
            <a:off x="1411288" y="3357563"/>
            <a:ext cx="280987" cy="2873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zh-CN">
              <a:solidFill>
                <a:srgbClr val="FFFFFF"/>
              </a:solidFill>
              <a:ea typeface="宋体" pitchFamily="2" charset="-122"/>
            </a:endParaRPr>
          </a:p>
        </p:txBody>
      </p:sp>
      <p:cxnSp>
        <p:nvCxnSpPr>
          <p:cNvPr id="10" name="Straight Arrow Connector 9"/>
          <p:cNvCxnSpPr/>
          <p:nvPr/>
        </p:nvCxnSpPr>
        <p:spPr>
          <a:xfrm flipV="1">
            <a:off x="1692275" y="2565400"/>
            <a:ext cx="1123950" cy="7921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935831" y="4401344"/>
            <a:ext cx="2592388" cy="1079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843213" y="3789363"/>
            <a:ext cx="936625" cy="1223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zh-CN">
              <a:solidFill>
                <a:srgbClr val="FFFFFF"/>
              </a:solidFill>
              <a:ea typeface="宋体" pitchFamily="2" charset="-122"/>
            </a:endParaRPr>
          </a:p>
        </p:txBody>
      </p:sp>
      <p:pic>
        <p:nvPicPr>
          <p:cNvPr id="1127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25" y="2349500"/>
            <a:ext cx="5867400" cy="4027488"/>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94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8"/>
          <p:cNvSpPr txBox="1">
            <a:spLocks noChangeArrowheads="1"/>
          </p:cNvSpPr>
          <p:nvPr/>
        </p:nvSpPr>
        <p:spPr bwMode="auto">
          <a:xfrm>
            <a:off x="323850" y="1316038"/>
            <a:ext cx="30187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sz="2600" dirty="0" smtClean="0">
                <a:latin typeface="+mj-lt"/>
                <a:ea typeface="黑体" panose="02010609060101010101" pitchFamily="49" charset="-122"/>
              </a:rPr>
              <a:t>Ovid</a:t>
            </a:r>
            <a:r>
              <a:rPr lang="zh-CN" altLang="en-US" sz="2600" dirty="0" smtClean="0">
                <a:latin typeface="+mj-lt"/>
                <a:ea typeface="黑体" panose="02010609060101010101" pitchFamily="49" charset="-122"/>
              </a:rPr>
              <a:t>平台中的内容</a:t>
            </a:r>
            <a:r>
              <a:rPr lang="de-DE" altLang="zh-CN" sz="2600" dirty="0" smtClean="0">
                <a:latin typeface="+mj-lt"/>
                <a:ea typeface="黑体" panose="02010609060101010101" pitchFamily="49" charset="-122"/>
              </a:rPr>
              <a:t>?</a:t>
            </a:r>
            <a:endParaRPr lang="de-DE" altLang="zh-CN" sz="2600" dirty="0">
              <a:latin typeface="+mj-lt"/>
              <a:ea typeface="黑体" panose="02010609060101010101" pitchFamily="49" charset="-122"/>
            </a:endParaRPr>
          </a:p>
        </p:txBody>
      </p:sp>
      <p:sp>
        <p:nvSpPr>
          <p:cNvPr id="12291" name="TextBox 4"/>
          <p:cNvSpPr txBox="1">
            <a:spLocks noChangeArrowheads="1"/>
          </p:cNvSpPr>
          <p:nvPr/>
        </p:nvSpPr>
        <p:spPr bwMode="auto">
          <a:xfrm>
            <a:off x="6178550" y="1311275"/>
            <a:ext cx="27226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zh-CN" sz="2600" b="1" dirty="0">
                <a:solidFill>
                  <a:srgbClr val="C00000"/>
                </a:solidFill>
                <a:latin typeface="+mj-lt"/>
                <a:ea typeface="黑体" panose="02010609060101010101" pitchFamily="49" charset="-122"/>
              </a:rPr>
              <a:t>Content structure</a:t>
            </a:r>
          </a:p>
        </p:txBody>
      </p:sp>
      <p:pic>
        <p:nvPicPr>
          <p:cNvPr id="27650" name="Picture 2"/>
          <p:cNvPicPr>
            <a:picLocks noChangeAspect="1" noChangeArrowheads="1"/>
          </p:cNvPicPr>
          <p:nvPr/>
        </p:nvPicPr>
        <p:blipFill>
          <a:blip r:embed="rId2"/>
          <a:srcRect/>
          <a:stretch>
            <a:fillRect/>
          </a:stretch>
        </p:blipFill>
        <p:spPr bwMode="auto">
          <a:xfrm>
            <a:off x="772091" y="2347415"/>
            <a:ext cx="2720409" cy="3673973"/>
          </a:xfrm>
          <a:prstGeom prst="rect">
            <a:avLst/>
          </a:prstGeom>
          <a:noFill/>
          <a:ln w="9525">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229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007" y="2347415"/>
            <a:ext cx="3710713" cy="3673973"/>
          </a:xfrm>
          <a:prstGeom prst="rect">
            <a:avLst/>
          </a:prstGeom>
          <a:noFill/>
          <a:ln w="19050">
            <a:solidFill>
              <a:srgbClr val="0066CC"/>
            </a:solidFill>
            <a:miter lim="800000"/>
            <a:headEnd/>
            <a:tailEnd/>
          </a:ln>
          <a:extLst>
            <a:ext uri="{909E8E84-426E-40DD-AFC4-6F175D3DCCD1}">
              <a14:hiddenFill xmlns:a14="http://schemas.microsoft.com/office/drawing/2010/main">
                <a:solidFill>
                  <a:schemeClr val="accent1"/>
                </a:solidFill>
              </a14:hiddenFill>
            </a:ext>
          </a:extLst>
        </p:spPr>
      </p:pic>
      <p:sp>
        <p:nvSpPr>
          <p:cNvPr id="12294" name="TextBox 3"/>
          <p:cNvSpPr txBox="1">
            <a:spLocks noChangeArrowheads="1"/>
          </p:cNvSpPr>
          <p:nvPr/>
        </p:nvSpPr>
        <p:spPr bwMode="auto">
          <a:xfrm>
            <a:off x="1584410" y="1916113"/>
            <a:ext cx="12618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zh-CN" altLang="en-US" sz="1400" b="1" dirty="0" smtClean="0">
                <a:latin typeface="+mj-lt"/>
                <a:ea typeface="黑体" panose="02010609060101010101" pitchFamily="49" charset="-122"/>
              </a:rPr>
              <a:t>期刊中的文章</a:t>
            </a:r>
            <a:endParaRPr lang="de-DE" altLang="zh-CN" sz="1400" b="1" dirty="0">
              <a:latin typeface="+mj-lt"/>
              <a:ea typeface="黑体" panose="02010609060101010101" pitchFamily="49" charset="-122"/>
            </a:endParaRPr>
          </a:p>
        </p:txBody>
      </p:sp>
      <p:sp>
        <p:nvSpPr>
          <p:cNvPr id="12295" name="TextBox 3"/>
          <p:cNvSpPr txBox="1">
            <a:spLocks noChangeArrowheads="1"/>
          </p:cNvSpPr>
          <p:nvPr/>
        </p:nvSpPr>
        <p:spPr bwMode="auto">
          <a:xfrm>
            <a:off x="5149303" y="1889125"/>
            <a:ext cx="27061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zh-CN" altLang="en-US" sz="1400" b="1" dirty="0">
                <a:latin typeface="+mj-lt"/>
                <a:ea typeface="黑体" panose="02010609060101010101" pitchFamily="49" charset="-122"/>
              </a:rPr>
              <a:t>同一</a:t>
            </a:r>
            <a:r>
              <a:rPr lang="zh-CN" altLang="en-US" sz="1400" b="1" dirty="0" smtClean="0">
                <a:latin typeface="+mj-lt"/>
                <a:ea typeface="黑体" panose="02010609060101010101" pitchFamily="49" charset="-122"/>
              </a:rPr>
              <a:t>篇文章在</a:t>
            </a:r>
            <a:r>
              <a:rPr lang="de-DE" altLang="zh-CN" sz="1400" b="1" dirty="0" smtClean="0">
                <a:latin typeface="+mj-lt"/>
                <a:ea typeface="黑体" panose="02010609060101010101" pitchFamily="49" charset="-122"/>
              </a:rPr>
              <a:t> MEDLINE</a:t>
            </a:r>
            <a:r>
              <a:rPr lang="zh-CN" altLang="en-US" sz="1400" b="1" dirty="0" smtClean="0">
                <a:latin typeface="+mj-lt"/>
                <a:ea typeface="黑体" panose="02010609060101010101" pitchFamily="49" charset="-122"/>
              </a:rPr>
              <a:t>数据库</a:t>
            </a:r>
            <a:endParaRPr lang="de-DE" altLang="zh-CN" sz="1400" b="1" dirty="0">
              <a:latin typeface="+mj-lt"/>
              <a:ea typeface="黑体" panose="02010609060101010101" pitchFamily="49" charset="-122"/>
            </a:endParaRPr>
          </a:p>
        </p:txBody>
      </p:sp>
      <p:sp>
        <p:nvSpPr>
          <p:cNvPr id="12296" name="TextBox 3"/>
          <p:cNvSpPr txBox="1">
            <a:spLocks noChangeArrowheads="1"/>
          </p:cNvSpPr>
          <p:nvPr/>
        </p:nvSpPr>
        <p:spPr bwMode="auto">
          <a:xfrm>
            <a:off x="1547813" y="6224588"/>
            <a:ext cx="13017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de-DE" altLang="zh-CN" sz="1200" b="1">
                <a:solidFill>
                  <a:schemeClr val="bg2"/>
                </a:solidFill>
                <a:latin typeface="Trebuchet MS" pitchFamily="34" charset="0"/>
                <a:ea typeface="宋体" pitchFamily="2" charset="-122"/>
              </a:rPr>
              <a:t>Passive content</a:t>
            </a:r>
          </a:p>
        </p:txBody>
      </p:sp>
      <p:sp>
        <p:nvSpPr>
          <p:cNvPr id="12297" name="TextBox 3"/>
          <p:cNvSpPr txBox="1">
            <a:spLocks noChangeArrowheads="1"/>
          </p:cNvSpPr>
          <p:nvPr/>
        </p:nvSpPr>
        <p:spPr bwMode="auto">
          <a:xfrm>
            <a:off x="5940425" y="6224588"/>
            <a:ext cx="124301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de-DE" altLang="zh-CN" sz="1200" b="1">
                <a:solidFill>
                  <a:schemeClr val="bg2"/>
                </a:solidFill>
                <a:latin typeface="Trebuchet MS" pitchFamily="34" charset="0"/>
                <a:ea typeface="宋体" pitchFamily="2" charset="-122"/>
              </a:rPr>
              <a:t>Active content</a:t>
            </a:r>
          </a:p>
        </p:txBody>
      </p:sp>
      <p:sp>
        <p:nvSpPr>
          <p:cNvPr id="4" name="Striped Right Arrow 3"/>
          <p:cNvSpPr/>
          <p:nvPr/>
        </p:nvSpPr>
        <p:spPr>
          <a:xfrm>
            <a:off x="3779838" y="4149725"/>
            <a:ext cx="647700" cy="241300"/>
          </a:xfrm>
          <a:prstGeom prst="stripedRightArrow">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98466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8"/>
          <p:cNvSpPr txBox="1">
            <a:spLocks noChangeArrowheads="1"/>
          </p:cNvSpPr>
          <p:nvPr/>
        </p:nvSpPr>
        <p:spPr bwMode="auto">
          <a:xfrm>
            <a:off x="323850" y="1316038"/>
            <a:ext cx="468589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sz="2600" dirty="0" smtClean="0">
                <a:latin typeface="+mj-lt"/>
                <a:ea typeface="黑体" panose="02010609060101010101" pitchFamily="49" charset="-122"/>
              </a:rPr>
              <a:t>什么信息让内容具有“活力”</a:t>
            </a:r>
            <a:r>
              <a:rPr lang="de-DE" altLang="zh-CN" sz="2600" dirty="0" smtClean="0">
                <a:latin typeface="+mj-lt"/>
                <a:ea typeface="黑体" panose="02010609060101010101" pitchFamily="49" charset="-122"/>
              </a:rPr>
              <a:t>?</a:t>
            </a:r>
            <a:endParaRPr lang="de-DE" altLang="zh-CN" sz="2600" dirty="0">
              <a:latin typeface="+mj-lt"/>
              <a:ea typeface="黑体" panose="02010609060101010101" pitchFamily="49" charset="-122"/>
            </a:endParaRPr>
          </a:p>
        </p:txBody>
      </p:sp>
      <p:sp>
        <p:nvSpPr>
          <p:cNvPr id="13315" name="TextBox 4"/>
          <p:cNvSpPr txBox="1">
            <a:spLocks noChangeArrowheads="1"/>
          </p:cNvSpPr>
          <p:nvPr/>
        </p:nvSpPr>
        <p:spPr bwMode="auto">
          <a:xfrm>
            <a:off x="7524750" y="1311275"/>
            <a:ext cx="12410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zh-CN" sz="2600" dirty="0">
                <a:solidFill>
                  <a:srgbClr val="C00000"/>
                </a:solidFill>
                <a:latin typeface="+mj-lt"/>
                <a:ea typeface="黑体" panose="02010609060101010101" pitchFamily="49" charset="-122"/>
              </a:rPr>
              <a:t>Linking</a:t>
            </a:r>
          </a:p>
        </p:txBody>
      </p:sp>
      <p:pic>
        <p:nvPicPr>
          <p:cNvPr id="27650" name="Picture 2"/>
          <p:cNvPicPr>
            <a:picLocks noChangeAspect="1" noChangeArrowheads="1"/>
          </p:cNvPicPr>
          <p:nvPr/>
        </p:nvPicPr>
        <p:blipFill>
          <a:blip r:embed="rId3"/>
          <a:srcRect/>
          <a:stretch>
            <a:fillRect/>
          </a:stretch>
        </p:blipFill>
        <p:spPr bwMode="auto">
          <a:xfrm>
            <a:off x="906463" y="2351464"/>
            <a:ext cx="2776784" cy="3750108"/>
          </a:xfrm>
          <a:prstGeom prst="rect">
            <a:avLst/>
          </a:prstGeom>
          <a:noFill/>
          <a:ln w="9525">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3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2351464"/>
            <a:ext cx="3787609" cy="3750108"/>
          </a:xfrm>
          <a:prstGeom prst="rect">
            <a:avLst/>
          </a:prstGeom>
          <a:noFill/>
          <a:ln w="19050">
            <a:solidFill>
              <a:srgbClr val="3333CC"/>
            </a:solidFill>
            <a:miter lim="800000"/>
            <a:headEnd/>
            <a:tailEnd/>
          </a:ln>
          <a:extLst>
            <a:ext uri="{909E8E84-426E-40DD-AFC4-6F175D3DCCD1}">
              <a14:hiddenFill xmlns:a14="http://schemas.microsoft.com/office/drawing/2010/main">
                <a:solidFill>
                  <a:schemeClr val="accent1"/>
                </a:solidFill>
              </a14:hiddenFill>
            </a:ext>
          </a:extLst>
        </p:spPr>
      </p:pic>
      <p:sp>
        <p:nvSpPr>
          <p:cNvPr id="13318" name="TextBox 3"/>
          <p:cNvSpPr txBox="1">
            <a:spLocks noChangeArrowheads="1"/>
          </p:cNvSpPr>
          <p:nvPr/>
        </p:nvSpPr>
        <p:spPr bwMode="auto">
          <a:xfrm>
            <a:off x="1584410" y="1916113"/>
            <a:ext cx="12618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zh-CN" altLang="en-US" sz="1400" b="1" dirty="0" smtClean="0">
                <a:latin typeface="黑体" panose="02010609060101010101" pitchFamily="49" charset="-122"/>
                <a:ea typeface="黑体" panose="02010609060101010101" pitchFamily="49" charset="-122"/>
              </a:rPr>
              <a:t>期刊中的文章</a:t>
            </a:r>
            <a:endParaRPr lang="de-DE" altLang="zh-CN" sz="1400" b="1" dirty="0">
              <a:latin typeface="黑体" panose="02010609060101010101" pitchFamily="49" charset="-122"/>
              <a:ea typeface="黑体" panose="02010609060101010101" pitchFamily="49" charset="-122"/>
            </a:endParaRPr>
          </a:p>
        </p:txBody>
      </p:sp>
      <p:sp>
        <p:nvSpPr>
          <p:cNvPr id="13319" name="TextBox 3"/>
          <p:cNvSpPr txBox="1">
            <a:spLocks noChangeArrowheads="1"/>
          </p:cNvSpPr>
          <p:nvPr/>
        </p:nvSpPr>
        <p:spPr bwMode="auto">
          <a:xfrm>
            <a:off x="5171745" y="1889125"/>
            <a:ext cx="26613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zh-CN" altLang="en-US" sz="1400" b="1" dirty="0" smtClean="0">
                <a:latin typeface="+mj-lt"/>
                <a:ea typeface="黑体" panose="02010609060101010101" pitchFamily="49" charset="-122"/>
              </a:rPr>
              <a:t>同一篇文章在</a:t>
            </a:r>
            <a:r>
              <a:rPr lang="en-US" altLang="zh-CN" sz="1400" b="1" dirty="0" smtClean="0">
                <a:latin typeface="+mj-lt"/>
                <a:ea typeface="黑体" panose="02010609060101010101" pitchFamily="49" charset="-122"/>
              </a:rPr>
              <a:t>MEDLINE</a:t>
            </a:r>
            <a:r>
              <a:rPr lang="zh-CN" altLang="en-US" sz="1400" b="1" dirty="0" smtClean="0">
                <a:latin typeface="+mj-lt"/>
                <a:ea typeface="黑体" panose="02010609060101010101" pitchFamily="49" charset="-122"/>
              </a:rPr>
              <a:t>数据库</a:t>
            </a:r>
            <a:endParaRPr lang="de-DE" altLang="zh-CN" sz="1400" b="1" dirty="0">
              <a:latin typeface="+mj-lt"/>
              <a:ea typeface="黑体" panose="02010609060101010101" pitchFamily="49" charset="-122"/>
            </a:endParaRPr>
          </a:p>
        </p:txBody>
      </p:sp>
      <p:sp>
        <p:nvSpPr>
          <p:cNvPr id="13320" name="TextBox 3"/>
          <p:cNvSpPr txBox="1">
            <a:spLocks noChangeArrowheads="1"/>
          </p:cNvSpPr>
          <p:nvPr/>
        </p:nvSpPr>
        <p:spPr bwMode="auto">
          <a:xfrm>
            <a:off x="1547813" y="6224588"/>
            <a:ext cx="13017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de-DE" altLang="zh-CN" sz="1200" b="1">
                <a:solidFill>
                  <a:schemeClr val="bg2"/>
                </a:solidFill>
                <a:latin typeface="Trebuchet MS" pitchFamily="34" charset="0"/>
                <a:ea typeface="宋体" pitchFamily="2" charset="-122"/>
              </a:rPr>
              <a:t>Passive content</a:t>
            </a:r>
          </a:p>
        </p:txBody>
      </p:sp>
      <p:sp>
        <p:nvSpPr>
          <p:cNvPr id="13321" name="TextBox 3"/>
          <p:cNvSpPr txBox="1">
            <a:spLocks noChangeArrowheads="1"/>
          </p:cNvSpPr>
          <p:nvPr/>
        </p:nvSpPr>
        <p:spPr bwMode="auto">
          <a:xfrm>
            <a:off x="5940425" y="6224588"/>
            <a:ext cx="124301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de-DE" altLang="zh-CN" sz="1200" b="1">
                <a:solidFill>
                  <a:schemeClr val="bg2"/>
                </a:solidFill>
                <a:latin typeface="Trebuchet MS" pitchFamily="34" charset="0"/>
                <a:ea typeface="宋体" pitchFamily="2" charset="-122"/>
              </a:rPr>
              <a:t>Active content</a:t>
            </a:r>
          </a:p>
        </p:txBody>
      </p:sp>
      <p:sp>
        <p:nvSpPr>
          <p:cNvPr id="4" name="Striped Right Arrow 3"/>
          <p:cNvSpPr/>
          <p:nvPr/>
        </p:nvSpPr>
        <p:spPr>
          <a:xfrm>
            <a:off x="3793486" y="4149725"/>
            <a:ext cx="647700" cy="241300"/>
          </a:xfrm>
          <a:prstGeom prst="stripedRightArrow">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ounded Rectangle 11"/>
          <p:cNvSpPr/>
          <p:nvPr/>
        </p:nvSpPr>
        <p:spPr>
          <a:xfrm>
            <a:off x="5338740" y="3977967"/>
            <a:ext cx="1173163" cy="7921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zh-CN">
              <a:solidFill>
                <a:srgbClr val="FFFFFF"/>
              </a:solidFill>
              <a:ea typeface="宋体" pitchFamily="2" charset="-122"/>
            </a:endParaRPr>
          </a:p>
        </p:txBody>
      </p:sp>
      <p:sp>
        <p:nvSpPr>
          <p:cNvPr id="13324" name="Text Box 7"/>
          <p:cNvSpPr txBox="1">
            <a:spLocks noChangeArrowheads="1"/>
          </p:cNvSpPr>
          <p:nvPr/>
        </p:nvSpPr>
        <p:spPr bwMode="auto">
          <a:xfrm>
            <a:off x="6544315" y="4224360"/>
            <a:ext cx="1125629" cy="292388"/>
          </a:xfrm>
          <a:prstGeom prst="rect">
            <a:avLst/>
          </a:prstGeom>
          <a:solidFill>
            <a:srgbClr val="0066CC"/>
          </a:solidFill>
          <a:ln w="9525">
            <a:solidFill>
              <a:srgbClr val="3333CC"/>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zh-CN" sz="1300" b="1" dirty="0">
                <a:solidFill>
                  <a:schemeClr val="bg1"/>
                </a:solidFill>
                <a:latin typeface="+mj-lt"/>
                <a:ea typeface="黑体" panose="02010609060101010101" pitchFamily="49" charset="-122"/>
              </a:rPr>
              <a:t>Link: </a:t>
            </a:r>
            <a:r>
              <a:rPr lang="zh-CN" altLang="en-US" sz="1300" b="1" dirty="0" smtClean="0">
                <a:solidFill>
                  <a:schemeClr val="bg1"/>
                </a:solidFill>
                <a:latin typeface="+mj-lt"/>
                <a:ea typeface="黑体" panose="02010609060101010101" pitchFamily="49" charset="-122"/>
              </a:rPr>
              <a:t>主题词</a:t>
            </a:r>
            <a:endParaRPr lang="de-DE" altLang="zh-CN" sz="1300" b="1" dirty="0">
              <a:solidFill>
                <a:schemeClr val="bg1"/>
              </a:solidFill>
              <a:latin typeface="+mj-lt"/>
              <a:ea typeface="黑体" panose="02010609060101010101" pitchFamily="49" charset="-122"/>
            </a:endParaRPr>
          </a:p>
        </p:txBody>
      </p:sp>
      <p:sp>
        <p:nvSpPr>
          <p:cNvPr id="19" name="Rounded Rectangle 18"/>
          <p:cNvSpPr/>
          <p:nvPr/>
        </p:nvSpPr>
        <p:spPr>
          <a:xfrm>
            <a:off x="6536001" y="5928320"/>
            <a:ext cx="517525"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zh-CN">
              <a:solidFill>
                <a:srgbClr val="FFFFFF"/>
              </a:solidFill>
              <a:ea typeface="宋体" pitchFamily="2" charset="-122"/>
            </a:endParaRPr>
          </a:p>
        </p:txBody>
      </p:sp>
      <p:sp>
        <p:nvSpPr>
          <p:cNvPr id="20" name="Rounded Rectangle 19"/>
          <p:cNvSpPr/>
          <p:nvPr/>
        </p:nvSpPr>
        <p:spPr>
          <a:xfrm>
            <a:off x="7792420" y="2431598"/>
            <a:ext cx="517525"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zh-CN">
              <a:solidFill>
                <a:srgbClr val="FFFFFF"/>
              </a:solidFill>
              <a:ea typeface="宋体" pitchFamily="2" charset="-122"/>
            </a:endParaRPr>
          </a:p>
        </p:txBody>
      </p:sp>
      <p:sp>
        <p:nvSpPr>
          <p:cNvPr id="21" name="Rounded Rectangle 20"/>
          <p:cNvSpPr/>
          <p:nvPr/>
        </p:nvSpPr>
        <p:spPr>
          <a:xfrm>
            <a:off x="5320021" y="2883585"/>
            <a:ext cx="863600" cy="1079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zh-CN">
              <a:solidFill>
                <a:srgbClr val="FFFFFF"/>
              </a:solidFill>
              <a:ea typeface="宋体" pitchFamily="2" charset="-122"/>
            </a:endParaRPr>
          </a:p>
        </p:txBody>
      </p:sp>
      <p:sp>
        <p:nvSpPr>
          <p:cNvPr id="13328" name="Text Box 7"/>
          <p:cNvSpPr txBox="1">
            <a:spLocks noChangeArrowheads="1"/>
          </p:cNvSpPr>
          <p:nvPr/>
        </p:nvSpPr>
        <p:spPr bwMode="auto">
          <a:xfrm>
            <a:off x="5268631" y="3059827"/>
            <a:ext cx="958917" cy="292388"/>
          </a:xfrm>
          <a:prstGeom prst="rect">
            <a:avLst/>
          </a:prstGeom>
          <a:solidFill>
            <a:srgbClr val="0066CC"/>
          </a:solidFill>
          <a:ln w="9525">
            <a:solidFill>
              <a:srgbClr val="3333CC"/>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zh-CN" sz="1300" b="1" dirty="0">
                <a:solidFill>
                  <a:schemeClr val="bg1"/>
                </a:solidFill>
                <a:latin typeface="+mj-lt"/>
                <a:ea typeface="黑体" panose="02010609060101010101" pitchFamily="49" charset="-122"/>
              </a:rPr>
              <a:t>Link: </a:t>
            </a:r>
            <a:r>
              <a:rPr lang="zh-CN" altLang="en-US" sz="1300" b="1" dirty="0" smtClean="0">
                <a:solidFill>
                  <a:schemeClr val="bg1"/>
                </a:solidFill>
                <a:latin typeface="+mj-lt"/>
                <a:ea typeface="黑体" panose="02010609060101010101" pitchFamily="49" charset="-122"/>
              </a:rPr>
              <a:t>作者</a:t>
            </a:r>
            <a:endParaRPr lang="de-DE" altLang="zh-CN" sz="1300" b="1" dirty="0">
              <a:solidFill>
                <a:schemeClr val="bg1"/>
              </a:solidFill>
              <a:latin typeface="+mj-lt"/>
              <a:ea typeface="黑体" panose="02010609060101010101" pitchFamily="49" charset="-122"/>
            </a:endParaRPr>
          </a:p>
        </p:txBody>
      </p:sp>
      <p:sp>
        <p:nvSpPr>
          <p:cNvPr id="13329" name="Text Box 7"/>
          <p:cNvSpPr txBox="1">
            <a:spLocks noChangeArrowheads="1"/>
          </p:cNvSpPr>
          <p:nvPr/>
        </p:nvSpPr>
        <p:spPr bwMode="auto">
          <a:xfrm>
            <a:off x="6804881" y="2773844"/>
            <a:ext cx="2133918" cy="292388"/>
          </a:xfrm>
          <a:prstGeom prst="rect">
            <a:avLst/>
          </a:prstGeom>
          <a:solidFill>
            <a:srgbClr val="0066CC"/>
          </a:solidFill>
          <a:ln w="9525">
            <a:solidFill>
              <a:srgbClr val="3333CC"/>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zh-CN" sz="1300" b="1" dirty="0">
                <a:solidFill>
                  <a:schemeClr val="bg1"/>
                </a:solidFill>
                <a:latin typeface="+mj-lt"/>
                <a:ea typeface="黑体" panose="02010609060101010101" pitchFamily="49" charset="-122"/>
              </a:rPr>
              <a:t>Link: </a:t>
            </a:r>
            <a:r>
              <a:rPr lang="zh-CN" altLang="en-US" sz="1300" b="1" dirty="0" smtClean="0">
                <a:solidFill>
                  <a:schemeClr val="bg1"/>
                </a:solidFill>
                <a:latin typeface="+mj-lt"/>
                <a:ea typeface="黑体" panose="02010609060101010101" pitchFamily="49" charset="-122"/>
              </a:rPr>
              <a:t>全文</a:t>
            </a:r>
            <a:r>
              <a:rPr lang="en-US" altLang="zh-CN" sz="1300" b="1" dirty="0" smtClean="0">
                <a:solidFill>
                  <a:schemeClr val="bg1"/>
                </a:solidFill>
                <a:latin typeface="+mj-lt"/>
                <a:ea typeface="黑体" panose="02010609060101010101" pitchFamily="49" charset="-122"/>
              </a:rPr>
              <a:t>HTML</a:t>
            </a:r>
            <a:r>
              <a:rPr lang="zh-CN" altLang="en-US" sz="1300" b="1" dirty="0" smtClean="0">
                <a:solidFill>
                  <a:schemeClr val="bg1"/>
                </a:solidFill>
                <a:latin typeface="+mj-lt"/>
                <a:ea typeface="黑体" panose="02010609060101010101" pitchFamily="49" charset="-122"/>
              </a:rPr>
              <a:t>浏览模式</a:t>
            </a:r>
            <a:endParaRPr lang="de-DE" altLang="zh-CN" sz="1300" b="1" dirty="0">
              <a:solidFill>
                <a:schemeClr val="bg1"/>
              </a:solidFill>
              <a:latin typeface="+mj-lt"/>
              <a:ea typeface="黑体" panose="02010609060101010101" pitchFamily="49" charset="-122"/>
            </a:endParaRPr>
          </a:p>
        </p:txBody>
      </p:sp>
      <p:sp>
        <p:nvSpPr>
          <p:cNvPr id="13330" name="Text Box 7"/>
          <p:cNvSpPr txBox="1">
            <a:spLocks noChangeArrowheads="1"/>
          </p:cNvSpPr>
          <p:nvPr/>
        </p:nvSpPr>
        <p:spPr bwMode="auto">
          <a:xfrm>
            <a:off x="6341732" y="5583524"/>
            <a:ext cx="1701107" cy="292388"/>
          </a:xfrm>
          <a:prstGeom prst="rect">
            <a:avLst/>
          </a:prstGeom>
          <a:solidFill>
            <a:srgbClr val="0066CC"/>
          </a:solidFill>
          <a:ln w="9525">
            <a:solidFill>
              <a:srgbClr val="3333CC"/>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zh-CN" sz="1300" b="1" dirty="0">
                <a:solidFill>
                  <a:schemeClr val="bg1"/>
                </a:solidFill>
                <a:latin typeface="+mj-lt"/>
                <a:ea typeface="黑体" panose="02010609060101010101" pitchFamily="49" charset="-122"/>
              </a:rPr>
              <a:t>Link: </a:t>
            </a:r>
            <a:r>
              <a:rPr lang="zh-CN" altLang="en-US" sz="1300" b="1" dirty="0" smtClean="0">
                <a:solidFill>
                  <a:schemeClr val="bg1"/>
                </a:solidFill>
                <a:latin typeface="+mj-lt"/>
                <a:ea typeface="黑体" panose="02010609060101010101" pitchFamily="49" charset="-122"/>
              </a:rPr>
              <a:t>全文</a:t>
            </a:r>
            <a:r>
              <a:rPr lang="de-DE" altLang="zh-CN" sz="1300" b="1" dirty="0" smtClean="0">
                <a:solidFill>
                  <a:schemeClr val="bg1"/>
                </a:solidFill>
                <a:latin typeface="+mj-lt"/>
                <a:ea typeface="黑体" panose="02010609060101010101" pitchFamily="49" charset="-122"/>
              </a:rPr>
              <a:t>, PDF</a:t>
            </a:r>
            <a:r>
              <a:rPr lang="zh-CN" altLang="en-US" sz="1300" b="1" dirty="0" smtClean="0">
                <a:solidFill>
                  <a:schemeClr val="bg1"/>
                </a:solidFill>
                <a:latin typeface="+mj-lt"/>
                <a:ea typeface="黑体" panose="02010609060101010101" pitchFamily="49" charset="-122"/>
              </a:rPr>
              <a:t>格式</a:t>
            </a:r>
            <a:endParaRPr lang="de-DE" altLang="zh-CN" sz="1300" b="1" dirty="0">
              <a:solidFill>
                <a:schemeClr val="bg1"/>
              </a:solidFill>
              <a:latin typeface="+mj-lt"/>
              <a:ea typeface="黑体" panose="02010609060101010101" pitchFamily="49" charset="-122"/>
            </a:endParaRPr>
          </a:p>
        </p:txBody>
      </p:sp>
    </p:spTree>
    <p:extLst>
      <p:ext uri="{BB962C8B-B14F-4D97-AF65-F5344CB8AC3E}">
        <p14:creationId xmlns:p14="http://schemas.microsoft.com/office/powerpoint/2010/main" val="213584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0"/>
            <a:ext cx="8641773" cy="933450"/>
          </a:xfrm>
        </p:spPr>
        <p:txBody>
          <a:bodyPr/>
          <a:lstStyle/>
          <a:p>
            <a:r>
              <a:rPr lang="zh-CN" altLang="en-US" dirty="0" smtClean="0">
                <a:latin typeface="黑体" panose="02010609060101010101" pitchFamily="49" charset="-122"/>
                <a:ea typeface="黑体" panose="02010609060101010101" pitchFamily="49" charset="-122"/>
              </a:rPr>
              <a:t>上海中医药大学订购</a:t>
            </a:r>
            <a:r>
              <a:rPr lang="zh-CN" altLang="en-US" dirty="0">
                <a:latin typeface="黑体" panose="02010609060101010101" pitchFamily="49" charset="-122"/>
                <a:ea typeface="黑体" panose="02010609060101010101" pitchFamily="49" charset="-122"/>
              </a:rPr>
              <a:t>的</a:t>
            </a:r>
            <a:r>
              <a:rPr lang="en-US" altLang="zh-CN" dirty="0" smtClean="0">
                <a:latin typeface="+mn-lt"/>
                <a:ea typeface="黑体" panose="02010609060101010101" pitchFamily="49" charset="-122"/>
              </a:rPr>
              <a:t>Ovid</a:t>
            </a:r>
            <a:r>
              <a:rPr lang="zh-CN" altLang="en-US" dirty="0" smtClean="0">
                <a:latin typeface="黑体" panose="02010609060101010101" pitchFamily="49" charset="-122"/>
                <a:ea typeface="黑体" panose="02010609060101010101" pitchFamily="49" charset="-122"/>
              </a:rPr>
              <a:t>资源</a:t>
            </a:r>
            <a:endParaRPr lang="en-US" dirty="0">
              <a:latin typeface="黑体" panose="02010609060101010101" pitchFamily="49" charset="-122"/>
              <a:ea typeface="黑体" panose="02010609060101010101" pitchFamily="49" charset="-122"/>
            </a:endParaRPr>
          </a:p>
        </p:txBody>
      </p:sp>
      <p:pic>
        <p:nvPicPr>
          <p:cNvPr id="3" name="Picture 2"/>
          <p:cNvPicPr>
            <a:picLocks noChangeAspect="1"/>
          </p:cNvPicPr>
          <p:nvPr/>
        </p:nvPicPr>
        <p:blipFill>
          <a:blip r:embed="rId2"/>
          <a:stretch>
            <a:fillRect/>
          </a:stretch>
        </p:blipFill>
        <p:spPr>
          <a:xfrm>
            <a:off x="571505" y="1385886"/>
            <a:ext cx="7803561" cy="3128964"/>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80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819401" y="1828800"/>
            <a:ext cx="6172200" cy="933450"/>
          </a:xfrm>
          <a:prstGeom prst="rect">
            <a:avLst/>
          </a:prstGeom>
          <a:noFill/>
          <a:ln w="12700" cmpd="dbl">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lvl1pPr marL="0" inden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kern="0" dirty="0" smtClean="0">
              <a:latin typeface="+mj-lt"/>
              <a:ea typeface="+mj-ea"/>
              <a:cs typeface="ＭＳ Ｐゴシック"/>
            </a:endParaRPr>
          </a:p>
        </p:txBody>
      </p:sp>
      <p:sp>
        <p:nvSpPr>
          <p:cNvPr id="5" name="Subtitle 9"/>
          <p:cNvSpPr txBox="1">
            <a:spLocks/>
          </p:cNvSpPr>
          <p:nvPr/>
        </p:nvSpPr>
        <p:spPr bwMode="auto">
          <a:xfrm>
            <a:off x="3276600" y="1647825"/>
            <a:ext cx="56388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2400" b="1" baseline="20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a:lstStyle>
          <a:p>
            <a:pPr algn="ctr"/>
            <a:r>
              <a:rPr lang="en-US" sz="4400" b="0" kern="0" baseline="0" dirty="0" smtClean="0"/>
              <a:t>LWW </a:t>
            </a:r>
            <a:r>
              <a:rPr lang="zh-CN" altLang="en-US" sz="4400" kern="0" baseline="0" dirty="0" smtClean="0">
                <a:latin typeface="黑体" panose="02010609060101010101" pitchFamily="49" charset="-122"/>
                <a:ea typeface="黑体" panose="02010609060101010101" pitchFamily="49" charset="-122"/>
              </a:rPr>
              <a:t>医学期刊和图书</a:t>
            </a:r>
            <a:endParaRPr lang="en-US" altLang="zh-CN" sz="4400" kern="0" baseline="0" dirty="0" smtClean="0">
              <a:latin typeface="黑体" panose="02010609060101010101" pitchFamily="49" charset="-122"/>
              <a:ea typeface="黑体" panose="02010609060101010101" pitchFamily="49" charset="-122"/>
            </a:endParaRPr>
          </a:p>
          <a:p>
            <a:pPr algn="ctr"/>
            <a:r>
              <a:rPr lang="zh-CN" altLang="en-US" sz="4400" kern="0" baseline="0" dirty="0" smtClean="0">
                <a:latin typeface="黑体" panose="02010609060101010101" pitchFamily="49" charset="-122"/>
                <a:ea typeface="黑体" panose="02010609060101010101" pitchFamily="49" charset="-122"/>
              </a:rPr>
              <a:t>内容特色</a:t>
            </a:r>
            <a:endParaRPr lang="en-US" sz="4400" kern="0" baseline="0" dirty="0" smtClean="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19709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latin typeface="黑体" panose="02010609060101010101" pitchFamily="49" charset="-122"/>
                <a:ea typeface="黑体" panose="02010609060101010101" pitchFamily="49" charset="-122"/>
              </a:rPr>
              <a:t>关于</a:t>
            </a:r>
            <a:r>
              <a:rPr lang="en-US" dirty="0" smtClean="0"/>
              <a:t>Lippincott </a:t>
            </a:r>
            <a:r>
              <a:rPr lang="en-US" dirty="0"/>
              <a:t>Williams &amp; </a:t>
            </a:r>
            <a:r>
              <a:rPr lang="en-US" dirty="0" smtClean="0"/>
              <a:t>Wilkins </a:t>
            </a:r>
            <a:endParaRPr lang="en-US" dirty="0"/>
          </a:p>
        </p:txBody>
      </p:sp>
      <p:sp>
        <p:nvSpPr>
          <p:cNvPr id="3" name="Content Placeholder 2"/>
          <p:cNvSpPr>
            <a:spLocks noGrp="1"/>
          </p:cNvSpPr>
          <p:nvPr>
            <p:ph idx="1"/>
          </p:nvPr>
        </p:nvSpPr>
        <p:spPr>
          <a:xfrm>
            <a:off x="332097" y="1204415"/>
            <a:ext cx="8293288" cy="4495800"/>
          </a:xfrm>
        </p:spPr>
        <p:txBody>
          <a:bodyPr/>
          <a:lstStyle/>
          <a:p>
            <a:pPr lvl="1">
              <a:lnSpc>
                <a:spcPct val="114000"/>
              </a:lnSpc>
              <a:buFont typeface="Arial" panose="020B0604020202020204" pitchFamily="34" charset="0"/>
              <a:buChar char="•"/>
            </a:pPr>
            <a:r>
              <a:rPr lang="en-GB" sz="2400" dirty="0" smtClean="0">
                <a:solidFill>
                  <a:schemeClr val="tx1"/>
                </a:solidFill>
                <a:latin typeface="华文中宋" panose="02010600040101010101" pitchFamily="2" charset="-122"/>
                <a:ea typeface="华文中宋" panose="02010600040101010101" pitchFamily="2" charset="-122"/>
              </a:rPr>
              <a:t>Lippincott </a:t>
            </a:r>
            <a:r>
              <a:rPr lang="en-GB" sz="2400" dirty="0">
                <a:solidFill>
                  <a:schemeClr val="tx1"/>
                </a:solidFill>
                <a:latin typeface="华文中宋" panose="02010600040101010101" pitchFamily="2" charset="-122"/>
                <a:ea typeface="华文中宋" panose="02010600040101010101" pitchFamily="2" charset="-122"/>
              </a:rPr>
              <a:t>Williams &amp; Wilkins (LWW</a:t>
            </a:r>
            <a:r>
              <a:rPr lang="en-GB" sz="2400" dirty="0" smtClean="0">
                <a:solidFill>
                  <a:schemeClr val="tx1"/>
                </a:solidFill>
                <a:latin typeface="华文中宋" panose="02010600040101010101" pitchFamily="2" charset="-122"/>
                <a:ea typeface="华文中宋" panose="02010600040101010101" pitchFamily="2" charset="-122"/>
              </a:rPr>
              <a:t>)</a:t>
            </a:r>
            <a:r>
              <a:rPr lang="zh-CN" altLang="en-US" sz="2400" dirty="0" smtClean="0">
                <a:solidFill>
                  <a:schemeClr val="tx1"/>
                </a:solidFill>
                <a:latin typeface="黑体" panose="02010609060101010101" pitchFamily="49" charset="-122"/>
                <a:ea typeface="黑体" panose="02010609060101010101" pitchFamily="49" charset="-122"/>
              </a:rPr>
              <a:t>是一家国际领先的专业医学出版社；</a:t>
            </a:r>
            <a:endParaRPr lang="en-US" altLang="zh-CN" sz="2400" dirty="0" smtClean="0">
              <a:solidFill>
                <a:schemeClr val="tx1"/>
              </a:solidFill>
              <a:latin typeface="黑体" panose="02010609060101010101" pitchFamily="49" charset="-122"/>
              <a:ea typeface="黑体" panose="02010609060101010101" pitchFamily="49" charset="-122"/>
            </a:endParaRPr>
          </a:p>
          <a:p>
            <a:pPr lvl="1">
              <a:lnSpc>
                <a:spcPct val="114000"/>
              </a:lnSpc>
              <a:buFont typeface="Arial" panose="020B0604020202020204" pitchFamily="34" charset="0"/>
              <a:buChar char="•"/>
            </a:pPr>
            <a:r>
              <a:rPr lang="zh-CN" altLang="en-US" sz="2400" dirty="0" smtClean="0">
                <a:solidFill>
                  <a:schemeClr val="tx1"/>
                </a:solidFill>
                <a:latin typeface="黑体" panose="02010609060101010101" pitchFamily="49" charset="-122"/>
                <a:ea typeface="黑体" panose="02010609060101010101" pitchFamily="49" charset="-122"/>
              </a:rPr>
              <a:t>提供高质量、专业的医疗保健信息，涵盖电子和印本资源；</a:t>
            </a:r>
            <a:endParaRPr lang="en-US" altLang="zh-CN" sz="2400" dirty="0" smtClean="0">
              <a:solidFill>
                <a:schemeClr val="tx1"/>
              </a:solidFill>
              <a:latin typeface="黑体" panose="02010609060101010101" pitchFamily="49" charset="-122"/>
              <a:ea typeface="黑体" panose="02010609060101010101" pitchFamily="49" charset="-122"/>
            </a:endParaRPr>
          </a:p>
          <a:p>
            <a:pPr lvl="1">
              <a:lnSpc>
                <a:spcPct val="114000"/>
              </a:lnSpc>
              <a:buFont typeface="Arial" panose="020B0604020202020204" pitchFamily="34" charset="0"/>
              <a:buChar char="•"/>
            </a:pPr>
            <a:r>
              <a:rPr lang="zh-CN" altLang="en-US" sz="2400" dirty="0" smtClean="0">
                <a:solidFill>
                  <a:schemeClr val="tx1"/>
                </a:solidFill>
                <a:latin typeface="黑体" panose="02010609060101010101" pitchFamily="49" charset="-122"/>
                <a:ea typeface="黑体" panose="02010609060101010101" pitchFamily="49" charset="-122"/>
              </a:rPr>
              <a:t>服务于内外科医师、护士、医科学生等医学用户；资源类型包括教科书、期刊、药物指南、电子图书、</a:t>
            </a:r>
            <a:r>
              <a:rPr lang="en-US" altLang="zh-CN" sz="2400" dirty="0" smtClean="0">
                <a:solidFill>
                  <a:schemeClr val="tx1"/>
                </a:solidFill>
                <a:latin typeface="黑体" panose="02010609060101010101" pitchFamily="49" charset="-122"/>
                <a:ea typeface="黑体" panose="02010609060101010101" pitchFamily="49" charset="-122"/>
              </a:rPr>
              <a:t>iPad</a:t>
            </a:r>
            <a:r>
              <a:rPr lang="zh-CN" altLang="en-US" sz="2400" dirty="0" smtClean="0">
                <a:solidFill>
                  <a:schemeClr val="tx1"/>
                </a:solidFill>
                <a:latin typeface="黑体" panose="02010609060101010101" pitchFamily="49" charset="-122"/>
                <a:ea typeface="黑体" panose="02010609060101010101" pitchFamily="49" charset="-122"/>
              </a:rPr>
              <a:t>客户端等。</a:t>
            </a:r>
            <a:endParaRPr lang="en-GB" altLang="zh-CN" sz="2400" dirty="0">
              <a:solidFill>
                <a:schemeClr val="tx1"/>
              </a:solidFill>
              <a:latin typeface="黑体" panose="02010609060101010101" pitchFamily="49" charset="-122"/>
              <a:ea typeface="黑体" panose="02010609060101010101" pitchFamily="49" charset="-122"/>
            </a:endParaRPr>
          </a:p>
          <a:p>
            <a:pPr lvl="1">
              <a:lnSpc>
                <a:spcPct val="114000"/>
              </a:lnSpc>
              <a:buFont typeface="Arial" panose="020B0604020202020204" pitchFamily="34" charset="0"/>
              <a:buChar char="•"/>
            </a:pPr>
            <a:r>
              <a:rPr lang="zh-CN" altLang="en-US" sz="2400" dirty="0" smtClean="0">
                <a:solidFill>
                  <a:schemeClr val="tx1"/>
                </a:solidFill>
                <a:latin typeface="黑体" panose="02010609060101010101" pitchFamily="49" charset="-122"/>
                <a:ea typeface="黑体" panose="02010609060101010101" pitchFamily="49" charset="-122"/>
              </a:rPr>
              <a:t>最早起源于</a:t>
            </a:r>
            <a:r>
              <a:rPr lang="en-US" altLang="zh-CN" sz="2400" dirty="0" smtClean="0">
                <a:solidFill>
                  <a:schemeClr val="tx1"/>
                </a:solidFill>
                <a:latin typeface="黑体" panose="02010609060101010101" pitchFamily="49" charset="-122"/>
                <a:ea typeface="黑体" panose="02010609060101010101" pitchFamily="49" charset="-122"/>
              </a:rPr>
              <a:t>1792</a:t>
            </a:r>
            <a:r>
              <a:rPr lang="zh-CN" altLang="en-US" sz="2400" dirty="0" smtClean="0">
                <a:solidFill>
                  <a:schemeClr val="tx1"/>
                </a:solidFill>
                <a:latin typeface="黑体" panose="02010609060101010101" pitchFamily="49" charset="-122"/>
                <a:ea typeface="黑体" panose="02010609060101010101" pitchFamily="49" charset="-122"/>
              </a:rPr>
              <a:t>年费城的一家书报摊；在</a:t>
            </a:r>
            <a:r>
              <a:rPr lang="en-US" altLang="zh-CN" sz="2400" dirty="0" smtClean="0">
                <a:solidFill>
                  <a:schemeClr val="tx1"/>
                </a:solidFill>
                <a:latin typeface="黑体" panose="02010609060101010101" pitchFamily="49" charset="-122"/>
                <a:ea typeface="黑体" panose="02010609060101010101" pitchFamily="49" charset="-122"/>
              </a:rPr>
              <a:t>60</a:t>
            </a:r>
            <a:r>
              <a:rPr lang="zh-CN" altLang="en-US" sz="2400" dirty="0" smtClean="0">
                <a:solidFill>
                  <a:schemeClr val="tx1"/>
                </a:solidFill>
                <a:latin typeface="黑体" panose="02010609060101010101" pitchFamily="49" charset="-122"/>
                <a:ea typeface="黑体" panose="02010609060101010101" pitchFamily="49" charset="-122"/>
              </a:rPr>
              <a:t>年内成长为一家著名的出版商；经过</a:t>
            </a:r>
            <a:r>
              <a:rPr lang="en-US" altLang="zh-CN" sz="2400" dirty="0" smtClean="0">
                <a:solidFill>
                  <a:schemeClr val="tx1"/>
                </a:solidFill>
                <a:latin typeface="黑体" panose="02010609060101010101" pitchFamily="49" charset="-122"/>
                <a:ea typeface="黑体" panose="02010609060101010101" pitchFamily="49" charset="-122"/>
              </a:rPr>
              <a:t>1978</a:t>
            </a:r>
            <a:r>
              <a:rPr lang="zh-CN" altLang="en-US" sz="2400" dirty="0" smtClean="0">
                <a:solidFill>
                  <a:schemeClr val="tx1"/>
                </a:solidFill>
                <a:latin typeface="黑体" panose="02010609060101010101" pitchFamily="49" charset="-122"/>
                <a:ea typeface="黑体" panose="02010609060101010101" pitchFamily="49" charset="-122"/>
              </a:rPr>
              <a:t>、</a:t>
            </a:r>
            <a:r>
              <a:rPr lang="en-US" altLang="zh-CN" sz="2400" dirty="0" smtClean="0">
                <a:solidFill>
                  <a:schemeClr val="tx1"/>
                </a:solidFill>
                <a:latin typeface="黑体" panose="02010609060101010101" pitchFamily="49" charset="-122"/>
                <a:ea typeface="黑体" panose="02010609060101010101" pitchFamily="49" charset="-122"/>
              </a:rPr>
              <a:t>1990</a:t>
            </a:r>
            <a:r>
              <a:rPr lang="zh-CN" altLang="en-US" sz="2400" dirty="0" smtClean="0">
                <a:solidFill>
                  <a:schemeClr val="tx1"/>
                </a:solidFill>
                <a:latin typeface="黑体" panose="02010609060101010101" pitchFamily="49" charset="-122"/>
                <a:ea typeface="黑体" panose="02010609060101010101" pitchFamily="49" charset="-122"/>
              </a:rPr>
              <a:t>年的合并，最终于</a:t>
            </a:r>
            <a:r>
              <a:rPr lang="en-US" altLang="zh-CN" sz="2400" dirty="0" smtClean="0">
                <a:solidFill>
                  <a:schemeClr val="tx1"/>
                </a:solidFill>
                <a:latin typeface="黑体" panose="02010609060101010101" pitchFamily="49" charset="-122"/>
                <a:ea typeface="黑体" panose="02010609060101010101" pitchFamily="49" charset="-122"/>
              </a:rPr>
              <a:t>1998</a:t>
            </a:r>
            <a:r>
              <a:rPr lang="zh-CN" altLang="en-US" sz="2400" dirty="0" smtClean="0">
                <a:solidFill>
                  <a:schemeClr val="tx1"/>
                </a:solidFill>
                <a:latin typeface="黑体" panose="02010609060101010101" pitchFamily="49" charset="-122"/>
                <a:ea typeface="黑体" panose="02010609060101010101" pitchFamily="49" charset="-122"/>
              </a:rPr>
              <a:t>年成为</a:t>
            </a:r>
            <a:r>
              <a:rPr lang="zh-CN" altLang="en-US" sz="2400" dirty="0" smtClean="0">
                <a:solidFill>
                  <a:schemeClr val="tx1"/>
                </a:solidFill>
                <a:latin typeface="华文中宋" panose="02010600040101010101" pitchFamily="2" charset="-122"/>
                <a:ea typeface="华文中宋" panose="02010600040101010101" pitchFamily="2" charset="-122"/>
              </a:rPr>
              <a:t>ＬＷＷ。</a:t>
            </a:r>
            <a:endParaRPr lang="en-GB" sz="2400" dirty="0">
              <a:solidFill>
                <a:schemeClr val="tx1"/>
              </a:solidFill>
              <a:latin typeface="华文中宋" panose="02010600040101010101" pitchFamily="2" charset="-122"/>
              <a:ea typeface="华文中宋" panose="02010600040101010101" pitchFamily="2" charset="-122"/>
            </a:endParaRPr>
          </a:p>
          <a:p>
            <a:pPr marL="344488" lvl="1" indent="0">
              <a:lnSpc>
                <a:spcPct val="114000"/>
              </a:lnSpc>
              <a:buNone/>
            </a:pPr>
            <a:endParaRPr lang="en-GB" sz="2400" dirty="0">
              <a:solidFill>
                <a:schemeClr val="tx1"/>
              </a:solidFill>
              <a:latin typeface="华文中宋" panose="02010600040101010101" pitchFamily="2" charset="-122"/>
              <a:ea typeface="华文中宋" panose="02010600040101010101" pitchFamily="2" charset="-122"/>
            </a:endParaRPr>
          </a:p>
          <a:p>
            <a:pPr lvl="1">
              <a:lnSpc>
                <a:spcPct val="114000"/>
              </a:lnSpc>
            </a:pPr>
            <a:endParaRPr lang="en-US" sz="2400" dirty="0">
              <a:solidFill>
                <a:schemeClr val="tx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02564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zh-CN" dirty="0" smtClean="0">
                <a:ea typeface="宋体" pitchFamily="2" charset="-122"/>
              </a:rPr>
              <a:t>LWW Collection</a:t>
            </a:r>
            <a:endParaRPr lang="zh-CN" altLang="en-US" dirty="0" smtClean="0">
              <a:ea typeface="宋体" pitchFamily="2" charset="-122"/>
            </a:endParaRPr>
          </a:p>
        </p:txBody>
      </p:sp>
      <p:grpSp>
        <p:nvGrpSpPr>
          <p:cNvPr id="18435" name="Group 3"/>
          <p:cNvGrpSpPr>
            <a:grpSpLocks noChangeAspect="1"/>
          </p:cNvGrpSpPr>
          <p:nvPr/>
        </p:nvGrpSpPr>
        <p:grpSpPr bwMode="auto">
          <a:xfrm>
            <a:off x="381000" y="1268413"/>
            <a:ext cx="8305800" cy="4989512"/>
            <a:chOff x="0" y="0"/>
            <a:chExt cx="12359" cy="8013"/>
          </a:xfrm>
        </p:grpSpPr>
        <p:pic>
          <p:nvPicPr>
            <p:cNvPr id="18436" name="Picture 4" descr="Neur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 y="480"/>
              <a:ext cx="2910" cy="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5" descr="026993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 y="225"/>
              <a:ext cx="1875" cy="2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6" descr="00033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5"/>
              <a:ext cx="1875" cy="2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9" name="Picture 7" descr="000973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03"/>
              <a:ext cx="1875" cy="2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0" name="Picture 8" descr="003210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2" y="1455"/>
              <a:ext cx="1875" cy="2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1" name="Picture 9" descr="0148396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5" y="833"/>
              <a:ext cx="1875" cy="2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2" name="Picture 10" descr="003924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0" y="2745"/>
              <a:ext cx="1875" cy="2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3" name="Picture 11" descr="004113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2" y="1740"/>
              <a:ext cx="1875" cy="2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4" name="Picture 12" descr="0263635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 y="3520"/>
              <a:ext cx="1875" cy="2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5" name="Picture 13" descr="978078173390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15" y="0"/>
              <a:ext cx="1875"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6" name="Picture 14" descr="978078176865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22" y="1090"/>
              <a:ext cx="1875"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7" name="Picture 15" descr="978078177950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85" y="2273"/>
              <a:ext cx="1875" cy="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8" name="Picture 16" descr="Spin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37" y="3000"/>
              <a:ext cx="1860" cy="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9" name="Picture 17" descr="Current opinion on Neurolog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72" y="2430"/>
              <a:ext cx="1870" cy="2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0" name="Picture 18" descr="978078176942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22" y="5583"/>
              <a:ext cx="1875"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1" name="Picture 19" descr="978078177577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97" y="5583"/>
              <a:ext cx="1875" cy="2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2" name="Picture 20" descr="978078178338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72" y="5583"/>
              <a:ext cx="1708"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3" name="Picture 21" descr="978160831259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47" y="5568"/>
              <a:ext cx="1875"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4" name="Picture 22" descr="97816083163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85" y="5583"/>
              <a:ext cx="1875"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3522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LWW</a:t>
            </a:r>
            <a:r>
              <a:rPr lang="zh-CN" altLang="en-US" dirty="0" smtClean="0">
                <a:latin typeface="黑体" panose="02010609060101010101" pitchFamily="49" charset="-122"/>
                <a:ea typeface="黑体" panose="02010609060101010101" pitchFamily="49" charset="-122"/>
              </a:rPr>
              <a:t>期刊亮点</a:t>
            </a:r>
            <a:endParaRPr lang="en-US" dirty="0">
              <a:latin typeface="黑体" panose="02010609060101010101" pitchFamily="49" charset="-122"/>
              <a:ea typeface="黑体" panose="02010609060101010101" pitchFamily="49" charset="-122"/>
            </a:endParaRPr>
          </a:p>
        </p:txBody>
      </p:sp>
      <p:sp>
        <p:nvSpPr>
          <p:cNvPr id="3" name="Content Placeholder 2"/>
          <p:cNvSpPr>
            <a:spLocks noGrp="1"/>
          </p:cNvSpPr>
          <p:nvPr>
            <p:ph idx="1"/>
          </p:nvPr>
        </p:nvSpPr>
        <p:spPr>
          <a:xfrm>
            <a:off x="332096" y="1276066"/>
            <a:ext cx="8534399" cy="4495800"/>
          </a:xfrm>
        </p:spPr>
        <p:txBody>
          <a:bodyPr/>
          <a:lstStyle/>
          <a:p>
            <a:pPr marL="344488" lvl="1" indent="0">
              <a:buNone/>
            </a:pPr>
            <a:r>
              <a:rPr lang="en-GB" dirty="0" smtClean="0">
                <a:solidFill>
                  <a:srgbClr val="0768A9"/>
                </a:solidFill>
                <a:latin typeface="黑体" panose="02010609060101010101" pitchFamily="49" charset="-122"/>
                <a:ea typeface="黑体" panose="02010609060101010101" pitchFamily="49" charset="-122"/>
              </a:rPr>
              <a:t>6</a:t>
            </a:r>
            <a:r>
              <a:rPr lang="zh-CN" altLang="en-US" dirty="0" smtClean="0">
                <a:solidFill>
                  <a:srgbClr val="0768A9"/>
                </a:solidFill>
                <a:latin typeface="黑体" panose="02010609060101010101" pitchFamily="49" charset="-122"/>
                <a:ea typeface="黑体" panose="02010609060101010101" pitchFamily="49" charset="-122"/>
              </a:rPr>
              <a:t>种期刊在</a:t>
            </a:r>
            <a:r>
              <a:rPr lang="en-US" altLang="zh-CN" dirty="0" smtClean="0">
                <a:solidFill>
                  <a:srgbClr val="0768A9"/>
                </a:solidFill>
                <a:latin typeface="黑体" panose="02010609060101010101" pitchFamily="49" charset="-122"/>
                <a:ea typeface="黑体" panose="02010609060101010101" pitchFamily="49" charset="-122"/>
              </a:rPr>
              <a:t>7</a:t>
            </a:r>
            <a:r>
              <a:rPr lang="zh-CN" altLang="en-US" dirty="0" smtClean="0">
                <a:solidFill>
                  <a:srgbClr val="0768A9"/>
                </a:solidFill>
                <a:latin typeface="黑体" panose="02010609060101010101" pitchFamily="49" charset="-122"/>
                <a:ea typeface="黑体" panose="02010609060101010101" pitchFamily="49" charset="-122"/>
              </a:rPr>
              <a:t>个</a:t>
            </a:r>
            <a:r>
              <a:rPr lang="en-US" altLang="zh-CN" dirty="0" smtClean="0">
                <a:solidFill>
                  <a:srgbClr val="0768A9"/>
                </a:solidFill>
                <a:latin typeface="黑体" panose="02010609060101010101" pitchFamily="49" charset="-122"/>
                <a:ea typeface="黑体" panose="02010609060101010101" pitchFamily="49" charset="-122"/>
              </a:rPr>
              <a:t>JCR</a:t>
            </a:r>
            <a:r>
              <a:rPr lang="zh-CN" altLang="en-US" dirty="0" smtClean="0">
                <a:solidFill>
                  <a:srgbClr val="0768A9"/>
                </a:solidFill>
                <a:latin typeface="黑体" panose="02010609060101010101" pitchFamily="49" charset="-122"/>
                <a:ea typeface="黑体" panose="02010609060101010101" pitchFamily="49" charset="-122"/>
              </a:rPr>
              <a:t>目录中排名第一</a:t>
            </a:r>
            <a:endParaRPr lang="en-GB" sz="1600" dirty="0">
              <a:latin typeface="黑体" panose="02010609060101010101" pitchFamily="49" charset="-122"/>
              <a:ea typeface="黑体" panose="02010609060101010101" pitchFamily="49" charset="-122"/>
            </a:endParaRPr>
          </a:p>
          <a:p>
            <a:pPr marL="344488" lvl="1" indent="0">
              <a:buNone/>
            </a:pPr>
            <a:r>
              <a:rPr lang="en-GB" sz="1600" dirty="0">
                <a:latin typeface="华文中宋" panose="02010600040101010101" pitchFamily="2" charset="-122"/>
                <a:ea typeface="华文中宋" panose="02010600040101010101" pitchFamily="2" charset="-122"/>
              </a:rPr>
              <a:t> </a:t>
            </a:r>
            <a:endParaRPr lang="en-GB" sz="1600" dirty="0" smtClean="0">
              <a:latin typeface="华文中宋" panose="02010600040101010101" pitchFamily="2" charset="-122"/>
              <a:ea typeface="华文中宋" panose="02010600040101010101" pitchFamily="2" charset="-122"/>
            </a:endParaRPr>
          </a:p>
          <a:p>
            <a:pPr marL="1831975" lvl="4" indent="0">
              <a:buNone/>
            </a:pPr>
            <a:r>
              <a:rPr lang="en-GB" sz="1700" b="1" i="1" dirty="0" smtClean="0">
                <a:solidFill>
                  <a:schemeClr val="tx1"/>
                </a:solidFill>
                <a:latin typeface="华文中宋" panose="02010600040101010101" pitchFamily="2" charset="-122"/>
                <a:ea typeface="华文中宋" panose="02010600040101010101" pitchFamily="2" charset="-122"/>
              </a:rPr>
              <a:t>Circulation</a:t>
            </a:r>
            <a:r>
              <a:rPr lang="en-GB" sz="1700" dirty="0" smtClean="0">
                <a:solidFill>
                  <a:schemeClr val="tx1"/>
                </a:solidFill>
                <a:latin typeface="华文中宋" panose="02010600040101010101" pitchFamily="2" charset="-122"/>
                <a:ea typeface="华文中宋" panose="02010600040101010101" pitchFamily="2" charset="-122"/>
              </a:rPr>
              <a:t>, </a:t>
            </a:r>
            <a:r>
              <a:rPr lang="zh-CN" altLang="en-US" sz="1700" dirty="0" smtClean="0">
                <a:solidFill>
                  <a:schemeClr val="tx1"/>
                </a:solidFill>
                <a:latin typeface="华文中宋" panose="02010600040101010101" pitchFamily="2" charset="-122"/>
                <a:ea typeface="华文中宋" panose="02010600040101010101" pitchFamily="2" charset="-122"/>
              </a:rPr>
              <a:t>由</a:t>
            </a:r>
            <a:r>
              <a:rPr lang="en-GB" sz="1700" dirty="0" smtClean="0">
                <a:solidFill>
                  <a:schemeClr val="tx1"/>
                </a:solidFill>
                <a:latin typeface="华文中宋" panose="02010600040101010101" pitchFamily="2" charset="-122"/>
                <a:ea typeface="华文中宋" panose="02010600040101010101" pitchFamily="2" charset="-122"/>
              </a:rPr>
              <a:t>American Heart Association</a:t>
            </a:r>
            <a:r>
              <a:rPr lang="zh-CN" altLang="en-US" sz="1700" dirty="0" smtClean="0">
                <a:solidFill>
                  <a:schemeClr val="tx1"/>
                </a:solidFill>
                <a:latin typeface="黑体" panose="02010609060101010101" pitchFamily="49" charset="-122"/>
                <a:ea typeface="黑体" panose="02010609060101010101" pitchFamily="49" charset="-122"/>
              </a:rPr>
              <a:t>（美国心脏学会）出版</a:t>
            </a:r>
            <a:r>
              <a:rPr lang="en-GB" sz="1700" dirty="0" smtClean="0">
                <a:solidFill>
                  <a:schemeClr val="tx1"/>
                </a:solidFill>
                <a:latin typeface="华文中宋" panose="02010600040101010101" pitchFamily="2" charset="-122"/>
                <a:ea typeface="华文中宋" panose="02010600040101010101" pitchFamily="2" charset="-122"/>
              </a:rPr>
              <a:t>, </a:t>
            </a:r>
            <a:r>
              <a:rPr lang="zh-CN" altLang="en-US" sz="1700" dirty="0" smtClean="0">
                <a:solidFill>
                  <a:schemeClr val="tx1"/>
                </a:solidFill>
                <a:latin typeface="华文中宋" panose="02010600040101010101" pitchFamily="2" charset="-122"/>
                <a:ea typeface="华文中宋" panose="02010600040101010101" pitchFamily="2" charset="-122"/>
              </a:rPr>
              <a:t>在</a:t>
            </a:r>
            <a:r>
              <a:rPr lang="en-GB" sz="1700" dirty="0" smtClean="0">
                <a:solidFill>
                  <a:schemeClr val="tx1"/>
                </a:solidFill>
                <a:latin typeface="华文中宋" panose="02010600040101010101" pitchFamily="2" charset="-122"/>
                <a:ea typeface="华文中宋" panose="02010600040101010101" pitchFamily="2" charset="-122"/>
              </a:rPr>
              <a:t>Cardiac and Cardiovascular Systems</a:t>
            </a:r>
            <a:r>
              <a:rPr lang="zh-CN" altLang="en-US" sz="1700" dirty="0" smtClean="0">
                <a:solidFill>
                  <a:schemeClr val="tx1"/>
                </a:solidFill>
                <a:latin typeface="黑体" panose="02010609060101010101" pitchFamily="49" charset="-122"/>
                <a:ea typeface="黑体" panose="02010609060101010101" pitchFamily="49" charset="-122"/>
              </a:rPr>
              <a:t>（心脏和心血管系统）</a:t>
            </a:r>
            <a:r>
              <a:rPr lang="en-GB" sz="1700" dirty="0" smtClean="0">
                <a:solidFill>
                  <a:schemeClr val="tx1"/>
                </a:solidFill>
                <a:latin typeface="黑体" panose="02010609060101010101" pitchFamily="49" charset="-122"/>
                <a:ea typeface="黑体" panose="02010609060101010101" pitchFamily="49" charset="-122"/>
              </a:rPr>
              <a:t> </a:t>
            </a:r>
            <a:r>
              <a:rPr lang="en-GB" sz="1700" dirty="0" smtClean="0">
                <a:solidFill>
                  <a:schemeClr val="tx1"/>
                </a:solidFill>
                <a:latin typeface="华文中宋" panose="02010600040101010101" pitchFamily="2" charset="-122"/>
                <a:ea typeface="华文中宋" panose="02010600040101010101" pitchFamily="2" charset="-122"/>
              </a:rPr>
              <a:t>and Peripheral Vascular Disease </a:t>
            </a:r>
            <a:r>
              <a:rPr lang="zh-CN" altLang="en-US" sz="1700" dirty="0" smtClean="0">
                <a:solidFill>
                  <a:schemeClr val="tx1"/>
                </a:solidFill>
                <a:latin typeface="黑体" panose="02010609060101010101" pitchFamily="49" charset="-122"/>
                <a:ea typeface="黑体" panose="02010609060101010101" pitchFamily="49" charset="-122"/>
              </a:rPr>
              <a:t>（外周血管）排名第一</a:t>
            </a:r>
            <a:r>
              <a:rPr lang="en-GB" sz="1700" dirty="0" smtClean="0">
                <a:solidFill>
                  <a:schemeClr val="tx1"/>
                </a:solidFill>
                <a:latin typeface="华文中宋" panose="02010600040101010101" pitchFamily="2" charset="-122"/>
                <a:ea typeface="华文中宋" panose="02010600040101010101" pitchFamily="2" charset="-122"/>
              </a:rPr>
              <a:t>. (IF 15.202*)</a:t>
            </a:r>
          </a:p>
          <a:p>
            <a:pPr marL="1831975" lvl="4" indent="0">
              <a:buNone/>
            </a:pPr>
            <a:endParaRPr lang="en-GB" sz="1700" dirty="0">
              <a:solidFill>
                <a:schemeClr val="tx1"/>
              </a:solidFill>
              <a:latin typeface="华文中宋" panose="02010600040101010101" pitchFamily="2" charset="-122"/>
              <a:ea typeface="华文中宋" panose="02010600040101010101" pitchFamily="2" charset="-122"/>
            </a:endParaRPr>
          </a:p>
          <a:p>
            <a:pPr marL="1831975" lvl="4" indent="0">
              <a:buNone/>
            </a:pPr>
            <a:r>
              <a:rPr lang="en-GB" sz="1700" b="1" i="1" dirty="0">
                <a:solidFill>
                  <a:schemeClr val="tx1"/>
                </a:solidFill>
                <a:latin typeface="华文中宋" panose="02010600040101010101" pitchFamily="2" charset="-122"/>
                <a:ea typeface="华文中宋" panose="02010600040101010101" pitchFamily="2" charset="-122"/>
              </a:rPr>
              <a:t>Annals of Surgery</a:t>
            </a:r>
            <a:r>
              <a:rPr lang="en-GB" sz="1700" dirty="0">
                <a:solidFill>
                  <a:schemeClr val="tx1"/>
                </a:solidFill>
                <a:latin typeface="华文中宋" panose="02010600040101010101" pitchFamily="2" charset="-122"/>
                <a:ea typeface="华文中宋" panose="02010600040101010101" pitchFamily="2" charset="-122"/>
              </a:rPr>
              <a:t>, </a:t>
            </a:r>
            <a:r>
              <a:rPr lang="zh-CN" altLang="en-US" sz="1700" dirty="0" smtClean="0">
                <a:solidFill>
                  <a:schemeClr val="tx1"/>
                </a:solidFill>
                <a:latin typeface="华文中宋" panose="02010600040101010101" pitchFamily="2" charset="-122"/>
                <a:ea typeface="华文中宋" panose="02010600040101010101" pitchFamily="2" charset="-122"/>
              </a:rPr>
              <a:t>由</a:t>
            </a:r>
            <a:r>
              <a:rPr lang="en-GB" sz="1700" dirty="0" smtClean="0">
                <a:solidFill>
                  <a:schemeClr val="tx1"/>
                </a:solidFill>
                <a:latin typeface="华文中宋" panose="02010600040101010101" pitchFamily="2" charset="-122"/>
                <a:ea typeface="华文中宋" panose="02010600040101010101" pitchFamily="2" charset="-122"/>
              </a:rPr>
              <a:t>American </a:t>
            </a:r>
            <a:r>
              <a:rPr lang="en-GB" sz="1700" dirty="0">
                <a:solidFill>
                  <a:schemeClr val="tx1"/>
                </a:solidFill>
                <a:latin typeface="华文中宋" panose="02010600040101010101" pitchFamily="2" charset="-122"/>
                <a:ea typeface="华文中宋" panose="02010600040101010101" pitchFamily="2" charset="-122"/>
              </a:rPr>
              <a:t>Surgical </a:t>
            </a:r>
            <a:r>
              <a:rPr lang="en-GB" sz="1700" dirty="0" smtClean="0">
                <a:solidFill>
                  <a:schemeClr val="tx1"/>
                </a:solidFill>
                <a:latin typeface="华文中宋" panose="02010600040101010101" pitchFamily="2" charset="-122"/>
                <a:ea typeface="华文中宋" panose="02010600040101010101" pitchFamily="2" charset="-122"/>
              </a:rPr>
              <a:t>Association</a:t>
            </a:r>
            <a:r>
              <a:rPr lang="zh-CN" altLang="en-US" sz="1700" dirty="0" smtClean="0">
                <a:solidFill>
                  <a:schemeClr val="tx1"/>
                </a:solidFill>
                <a:latin typeface="黑体" panose="02010609060101010101" pitchFamily="49" charset="-122"/>
                <a:ea typeface="黑体" panose="02010609060101010101" pitchFamily="49" charset="-122"/>
              </a:rPr>
              <a:t>（美国外科学会）</a:t>
            </a:r>
            <a:r>
              <a:rPr lang="en-GB" sz="1700" dirty="0" smtClean="0">
                <a:solidFill>
                  <a:schemeClr val="tx1"/>
                </a:solidFill>
                <a:latin typeface="黑体" panose="02010609060101010101" pitchFamily="49" charset="-122"/>
                <a:ea typeface="黑体" panose="02010609060101010101" pitchFamily="49" charset="-122"/>
              </a:rPr>
              <a:t> </a:t>
            </a:r>
            <a:r>
              <a:rPr lang="zh-CN" altLang="en-US" sz="1700" dirty="0" smtClean="0">
                <a:solidFill>
                  <a:schemeClr val="tx1"/>
                </a:solidFill>
                <a:latin typeface="华文中宋" panose="02010600040101010101" pitchFamily="2" charset="-122"/>
                <a:ea typeface="华文中宋" panose="02010600040101010101" pitchFamily="2" charset="-122"/>
              </a:rPr>
              <a:t>和</a:t>
            </a:r>
            <a:r>
              <a:rPr lang="en-GB" sz="1700" dirty="0" smtClean="0">
                <a:solidFill>
                  <a:schemeClr val="tx1"/>
                </a:solidFill>
                <a:latin typeface="华文中宋" panose="02010600040101010101" pitchFamily="2" charset="-122"/>
                <a:ea typeface="华文中宋" panose="02010600040101010101" pitchFamily="2" charset="-122"/>
              </a:rPr>
              <a:t> </a:t>
            </a:r>
            <a:r>
              <a:rPr lang="en-GB" sz="1700" dirty="0">
                <a:solidFill>
                  <a:schemeClr val="tx1"/>
                </a:solidFill>
                <a:latin typeface="华文中宋" panose="02010600040101010101" pitchFamily="2" charset="-122"/>
                <a:ea typeface="华文中宋" panose="02010600040101010101" pitchFamily="2" charset="-122"/>
              </a:rPr>
              <a:t>European Surgical </a:t>
            </a:r>
            <a:r>
              <a:rPr lang="en-GB" sz="1700" dirty="0" smtClean="0">
                <a:solidFill>
                  <a:schemeClr val="tx1"/>
                </a:solidFill>
                <a:latin typeface="华文中宋" panose="02010600040101010101" pitchFamily="2" charset="-122"/>
                <a:ea typeface="华文中宋" panose="02010600040101010101" pitchFamily="2" charset="-122"/>
              </a:rPr>
              <a:t>Association</a:t>
            </a:r>
            <a:r>
              <a:rPr lang="zh-CN" altLang="en-US" sz="1700" dirty="0" smtClean="0">
                <a:solidFill>
                  <a:schemeClr val="tx1"/>
                </a:solidFill>
                <a:latin typeface="华文中宋" panose="02010600040101010101" pitchFamily="2" charset="-122"/>
                <a:ea typeface="华文中宋" panose="02010600040101010101" pitchFamily="2" charset="-122"/>
              </a:rPr>
              <a:t>（</a:t>
            </a:r>
            <a:r>
              <a:rPr lang="zh-CN" altLang="en-US" sz="1700" dirty="0" smtClean="0">
                <a:solidFill>
                  <a:schemeClr val="tx1"/>
                </a:solidFill>
                <a:latin typeface="黑体" panose="02010609060101010101" pitchFamily="49" charset="-122"/>
                <a:ea typeface="黑体" panose="02010609060101010101" pitchFamily="49" charset="-122"/>
              </a:rPr>
              <a:t>欧洲外科学会）</a:t>
            </a:r>
            <a:r>
              <a:rPr lang="zh-CN" altLang="en-US" sz="1700" dirty="0" smtClean="0">
                <a:solidFill>
                  <a:schemeClr val="tx1"/>
                </a:solidFill>
                <a:latin typeface="华文中宋" panose="02010600040101010101" pitchFamily="2" charset="-122"/>
                <a:ea typeface="华文中宋" panose="02010600040101010101" pitchFamily="2" charset="-122"/>
              </a:rPr>
              <a:t>联合出版</a:t>
            </a:r>
            <a:r>
              <a:rPr lang="en-GB" sz="1700" dirty="0" smtClean="0">
                <a:solidFill>
                  <a:schemeClr val="tx1"/>
                </a:solidFill>
                <a:latin typeface="华文中宋" panose="02010600040101010101" pitchFamily="2" charset="-122"/>
                <a:ea typeface="华文中宋" panose="02010600040101010101" pitchFamily="2" charset="-122"/>
              </a:rPr>
              <a:t>, </a:t>
            </a:r>
            <a:r>
              <a:rPr lang="zh-CN" altLang="en-US" sz="1700" dirty="0" smtClean="0">
                <a:solidFill>
                  <a:schemeClr val="tx1"/>
                </a:solidFill>
                <a:latin typeface="华文中宋" panose="02010600040101010101" pitchFamily="2" charset="-122"/>
                <a:ea typeface="华文中宋" panose="02010600040101010101" pitchFamily="2" charset="-122"/>
              </a:rPr>
              <a:t>在</a:t>
            </a:r>
            <a:r>
              <a:rPr lang="en-GB" sz="1700" dirty="0" smtClean="0">
                <a:solidFill>
                  <a:schemeClr val="tx1"/>
                </a:solidFill>
                <a:latin typeface="华文中宋" panose="02010600040101010101" pitchFamily="2" charset="-122"/>
                <a:ea typeface="华文中宋" panose="02010600040101010101" pitchFamily="2" charset="-122"/>
              </a:rPr>
              <a:t>Surgery </a:t>
            </a:r>
            <a:r>
              <a:rPr lang="zh-CN" altLang="en-US" sz="1700" dirty="0" smtClean="0">
                <a:solidFill>
                  <a:schemeClr val="tx1"/>
                </a:solidFill>
                <a:latin typeface="黑体" panose="02010609060101010101" pitchFamily="49" charset="-122"/>
                <a:ea typeface="黑体" panose="02010609060101010101" pitchFamily="49" charset="-122"/>
              </a:rPr>
              <a:t>（外科学）排名第一</a:t>
            </a:r>
            <a:r>
              <a:rPr lang="en-GB" sz="1700" dirty="0" smtClean="0">
                <a:solidFill>
                  <a:schemeClr val="tx1"/>
                </a:solidFill>
                <a:latin typeface="华文中宋" panose="02010600040101010101" pitchFamily="2" charset="-122"/>
                <a:ea typeface="华文中宋" panose="02010600040101010101" pitchFamily="2" charset="-122"/>
              </a:rPr>
              <a:t>. </a:t>
            </a:r>
          </a:p>
          <a:p>
            <a:pPr marL="1831975" lvl="4" indent="0">
              <a:buNone/>
            </a:pPr>
            <a:r>
              <a:rPr lang="en-GB" sz="1700" dirty="0" smtClean="0">
                <a:solidFill>
                  <a:schemeClr val="tx1"/>
                </a:solidFill>
                <a:latin typeface="华文中宋" panose="02010600040101010101" pitchFamily="2" charset="-122"/>
                <a:ea typeface="华文中宋" panose="02010600040101010101" pitchFamily="2" charset="-122"/>
              </a:rPr>
              <a:t>(IF 6.329*)</a:t>
            </a:r>
            <a:endParaRPr lang="en-GB" sz="1700" dirty="0">
              <a:solidFill>
                <a:schemeClr val="tx1"/>
              </a:solidFill>
              <a:latin typeface="华文中宋" panose="02010600040101010101" pitchFamily="2" charset="-122"/>
              <a:ea typeface="华文中宋" panose="02010600040101010101" pitchFamily="2" charset="-122"/>
            </a:endParaRPr>
          </a:p>
          <a:p>
            <a:pPr marL="1831975" lvl="4" indent="0">
              <a:buNone/>
            </a:pPr>
            <a:endParaRPr lang="en-GB" sz="1700" dirty="0">
              <a:solidFill>
                <a:schemeClr val="tx1"/>
              </a:solidFill>
              <a:latin typeface="华文中宋" panose="02010600040101010101" pitchFamily="2" charset="-122"/>
              <a:ea typeface="华文中宋" panose="02010600040101010101" pitchFamily="2" charset="-122"/>
            </a:endParaRPr>
          </a:p>
          <a:p>
            <a:pPr marL="1831975" lvl="4" indent="0">
              <a:buNone/>
            </a:pPr>
            <a:r>
              <a:rPr lang="en-GB" sz="1700" b="1" i="1" dirty="0">
                <a:solidFill>
                  <a:schemeClr val="tx1"/>
                </a:solidFill>
                <a:latin typeface="华文中宋" panose="02010600040101010101" pitchFamily="2" charset="-122"/>
                <a:ea typeface="华文中宋" panose="02010600040101010101" pitchFamily="2" charset="-122"/>
              </a:rPr>
              <a:t>The Journal of Head Trauma </a:t>
            </a:r>
            <a:r>
              <a:rPr lang="en-GB" sz="1700" b="1" i="1" dirty="0" smtClean="0">
                <a:solidFill>
                  <a:schemeClr val="tx1"/>
                </a:solidFill>
                <a:latin typeface="华文中宋" panose="02010600040101010101" pitchFamily="2" charset="-122"/>
                <a:ea typeface="华文中宋" panose="02010600040101010101" pitchFamily="2" charset="-122"/>
              </a:rPr>
              <a:t>Rehabilitation</a:t>
            </a:r>
            <a:r>
              <a:rPr lang="en-GB" sz="1700" dirty="0" smtClean="0">
                <a:solidFill>
                  <a:schemeClr val="tx1"/>
                </a:solidFill>
                <a:latin typeface="华文中宋" panose="02010600040101010101" pitchFamily="2" charset="-122"/>
                <a:ea typeface="华文中宋" panose="02010600040101010101" pitchFamily="2" charset="-122"/>
              </a:rPr>
              <a:t>, </a:t>
            </a:r>
            <a:r>
              <a:rPr lang="zh-CN" altLang="en-US" sz="1700" dirty="0" smtClean="0">
                <a:solidFill>
                  <a:schemeClr val="tx1"/>
                </a:solidFill>
                <a:latin typeface="华文中宋" panose="02010600040101010101" pitchFamily="2" charset="-122"/>
                <a:ea typeface="华文中宋" panose="02010600040101010101" pitchFamily="2" charset="-122"/>
              </a:rPr>
              <a:t>是</a:t>
            </a:r>
            <a:r>
              <a:rPr lang="en-GB" sz="1700" dirty="0" smtClean="0">
                <a:solidFill>
                  <a:schemeClr val="tx1"/>
                </a:solidFill>
                <a:latin typeface="华文中宋" panose="02010600040101010101" pitchFamily="2" charset="-122"/>
                <a:ea typeface="华文中宋" panose="02010600040101010101" pitchFamily="2" charset="-122"/>
              </a:rPr>
              <a:t>Brain </a:t>
            </a:r>
            <a:r>
              <a:rPr lang="en-GB" sz="1700" dirty="0">
                <a:solidFill>
                  <a:schemeClr val="tx1"/>
                </a:solidFill>
                <a:latin typeface="华文中宋" panose="02010600040101010101" pitchFamily="2" charset="-122"/>
                <a:ea typeface="华文中宋" panose="02010600040101010101" pitchFamily="2" charset="-122"/>
              </a:rPr>
              <a:t>Injury Association of </a:t>
            </a:r>
            <a:r>
              <a:rPr lang="en-GB" sz="1700" dirty="0" smtClean="0">
                <a:solidFill>
                  <a:schemeClr val="tx1"/>
                </a:solidFill>
                <a:latin typeface="华文中宋" panose="02010600040101010101" pitchFamily="2" charset="-122"/>
                <a:ea typeface="华文中宋" panose="02010600040101010101" pitchFamily="2" charset="-122"/>
              </a:rPr>
              <a:t>America </a:t>
            </a:r>
            <a:r>
              <a:rPr lang="zh-CN" altLang="en-US" sz="1700" dirty="0" smtClean="0">
                <a:solidFill>
                  <a:schemeClr val="tx1"/>
                </a:solidFill>
                <a:latin typeface="黑体" panose="02010609060101010101" pitchFamily="49" charset="-122"/>
                <a:ea typeface="黑体" panose="02010609060101010101" pitchFamily="49" charset="-122"/>
              </a:rPr>
              <a:t>（美国脑损伤协会）的官方期刊，经过同行评议，在康复医学中排名第一</a:t>
            </a:r>
            <a:r>
              <a:rPr lang="en-GB" sz="1700" dirty="0" smtClean="0">
                <a:solidFill>
                  <a:schemeClr val="tx1"/>
                </a:solidFill>
                <a:latin typeface="黑体" panose="02010609060101010101" pitchFamily="49" charset="-122"/>
                <a:ea typeface="黑体" panose="02010609060101010101" pitchFamily="49" charset="-122"/>
              </a:rPr>
              <a:t>.</a:t>
            </a:r>
          </a:p>
          <a:p>
            <a:pPr marL="1831975" lvl="4" indent="0">
              <a:buNone/>
            </a:pPr>
            <a:r>
              <a:rPr lang="en-GB" sz="1700" dirty="0" smtClean="0">
                <a:solidFill>
                  <a:schemeClr val="tx1"/>
                </a:solidFill>
                <a:latin typeface="华文中宋" panose="02010600040101010101" pitchFamily="2" charset="-122"/>
                <a:ea typeface="华文中宋" panose="02010600040101010101" pitchFamily="2" charset="-122"/>
              </a:rPr>
              <a:t>(IF 4.443*)</a:t>
            </a:r>
            <a:endParaRPr lang="en-GB" sz="1700" dirty="0">
              <a:solidFill>
                <a:schemeClr val="tx1"/>
              </a:solidFill>
              <a:latin typeface="华文中宋" panose="02010600040101010101" pitchFamily="2" charset="-122"/>
              <a:ea typeface="华文中宋" panose="02010600040101010101" pitchFamily="2" charset="-122"/>
            </a:endParaRPr>
          </a:p>
          <a:p>
            <a:pPr lvl="1"/>
            <a:endParaRPr lang="en-US" sz="1400" dirty="0">
              <a:latin typeface="华文中宋" panose="02010600040101010101" pitchFamily="2" charset="-122"/>
              <a:ea typeface="华文中宋" panose="02010600040101010101" pitchFamily="2" charset="-122"/>
            </a:endParaRPr>
          </a:p>
        </p:txBody>
      </p:sp>
      <p:sp>
        <p:nvSpPr>
          <p:cNvPr id="4" name="TextBox 3"/>
          <p:cNvSpPr txBox="1"/>
          <p:nvPr/>
        </p:nvSpPr>
        <p:spPr>
          <a:xfrm>
            <a:off x="5638800" y="5972889"/>
            <a:ext cx="3505200" cy="246221"/>
          </a:xfrm>
          <a:prstGeom prst="rect">
            <a:avLst/>
          </a:prstGeom>
          <a:noFill/>
        </p:spPr>
        <p:txBody>
          <a:bodyPr wrap="square" rtlCol="0">
            <a:spAutoFit/>
          </a:bodyPr>
          <a:lstStyle/>
          <a:p>
            <a:r>
              <a:rPr lang="en-GB" sz="1000" dirty="0"/>
              <a:t>*</a:t>
            </a:r>
            <a:r>
              <a:rPr lang="en-GB" sz="1000" dirty="0" smtClean="0"/>
              <a:t>2012 </a:t>
            </a:r>
            <a:r>
              <a:rPr lang="en-GB" sz="1000" i="1" dirty="0"/>
              <a:t>Journal Citation Reports</a:t>
            </a:r>
            <a:r>
              <a:rPr lang="en-GB" sz="1000" dirty="0"/>
              <a:t>® (Thomson Reuters, </a:t>
            </a:r>
            <a:r>
              <a:rPr lang="en-GB" sz="1000" dirty="0" smtClean="0"/>
              <a:t>2013)</a:t>
            </a:r>
            <a:endParaRPr lang="en-GB" sz="1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52" y="1904999"/>
            <a:ext cx="969461" cy="129540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52" y="3352799"/>
            <a:ext cx="925287" cy="129540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438" y="4800598"/>
            <a:ext cx="925287" cy="12954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303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idx="4294967295"/>
          </p:nvPr>
        </p:nvSpPr>
        <p:spPr>
          <a:xfrm>
            <a:off x="228600" y="390525"/>
            <a:ext cx="7537450" cy="523875"/>
          </a:xfrm>
        </p:spPr>
        <p:txBody>
          <a:bodyPr/>
          <a:lstStyle/>
          <a:p>
            <a:r>
              <a:rPr lang="en-US" altLang="zh-CN" sz="2800" dirty="0" err="1" smtClean="0">
                <a:ea typeface="宋体" pitchFamily="2" charset="-122"/>
              </a:rPr>
              <a:t>Wolters</a:t>
            </a:r>
            <a:r>
              <a:rPr lang="en-US" altLang="zh-CN" sz="2800" dirty="0" smtClean="0">
                <a:ea typeface="宋体" pitchFamily="2" charset="-122"/>
              </a:rPr>
              <a:t> Kluwer Health </a:t>
            </a:r>
            <a:r>
              <a:rPr lang="zh-CN" altLang="en-US" sz="2800" dirty="0" smtClean="0">
                <a:latin typeface="黑体" panose="02010609060101010101" pitchFamily="49" charset="-122"/>
                <a:ea typeface="黑体" panose="02010609060101010101" pitchFamily="49" charset="-122"/>
                <a:cs typeface="Calibri" pitchFamily="34" charset="0"/>
              </a:rPr>
              <a:t>威科集团医学部</a:t>
            </a:r>
            <a:endParaRPr lang="zh-CN" altLang="en-US" sz="2800" dirty="0" smtClean="0">
              <a:latin typeface="黑体" panose="02010609060101010101" pitchFamily="49" charset="-122"/>
              <a:ea typeface="黑体" panose="02010609060101010101" pitchFamily="49" charset="-122"/>
            </a:endParaRPr>
          </a:p>
        </p:txBody>
      </p:sp>
      <p:sp>
        <p:nvSpPr>
          <p:cNvPr id="14339" name="Rectangle 5"/>
          <p:cNvSpPr>
            <a:spLocks noChangeArrowheads="1"/>
          </p:cNvSpPr>
          <p:nvPr/>
        </p:nvSpPr>
        <p:spPr bwMode="auto">
          <a:xfrm>
            <a:off x="228600" y="9144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1600" i="1">
                <a:latin typeface="Arial" pitchFamily="34" charset="0"/>
              </a:rPr>
              <a:t>Focused on clinicians from learning to practice to improve access, quality and cost effectiveness of healthcare</a:t>
            </a:r>
          </a:p>
        </p:txBody>
      </p:sp>
      <p:grpSp>
        <p:nvGrpSpPr>
          <p:cNvPr id="14340" name="Group 50"/>
          <p:cNvGrpSpPr>
            <a:grpSpLocks/>
          </p:cNvGrpSpPr>
          <p:nvPr/>
        </p:nvGrpSpPr>
        <p:grpSpPr bwMode="auto">
          <a:xfrm>
            <a:off x="695325" y="1498600"/>
            <a:ext cx="7737475" cy="4846638"/>
            <a:chOff x="745065" y="1549259"/>
            <a:chExt cx="7737198" cy="4847004"/>
          </a:xfrm>
        </p:grpSpPr>
        <p:sp>
          <p:nvSpPr>
            <p:cNvPr id="52" name="Trapezoid 51"/>
            <p:cNvSpPr/>
            <p:nvPr/>
          </p:nvSpPr>
          <p:spPr>
            <a:xfrm rot="10800000">
              <a:off x="852979" y="5380771"/>
              <a:ext cx="7629284" cy="1015492"/>
            </a:xfrm>
            <a:prstGeom prst="trapezoid">
              <a:avLst>
                <a:gd name="adj" fmla="val 98338"/>
              </a:avLst>
            </a:prstGeom>
            <a:gradFill rotWithShape="1">
              <a:gsLst>
                <a:gs pos="100000">
                  <a:srgbClr val="6EBB1F">
                    <a:lumMod val="99000"/>
                    <a:lumOff val="1000"/>
                  </a:srgbClr>
                </a:gs>
                <a:gs pos="0">
                  <a:srgbClr val="FFFFFF">
                    <a:alpha val="0"/>
                    <a:lumMod val="100000"/>
                  </a:srgbClr>
                </a:gs>
              </a:gsLst>
              <a:lin ang="16200000" scaled="0"/>
            </a:gradFill>
            <a:ln w="9525" cap="flat" cmpd="sng" algn="ctr">
              <a:noFill/>
              <a:prstDash val="solid"/>
            </a:ln>
            <a:effec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smtClean="0">
                <a:solidFill>
                  <a:srgbClr val="FFFFFF"/>
                </a:solidFill>
                <a:latin typeface="Trebuchet MS" pitchFamily="34" charset="0"/>
              </a:endParaRPr>
            </a:p>
          </p:txBody>
        </p:sp>
        <p:sp>
          <p:nvSpPr>
            <p:cNvPr id="14344" name="Rectangle 56"/>
            <p:cNvSpPr>
              <a:spLocks noChangeArrowheads="1"/>
            </p:cNvSpPr>
            <p:nvPr/>
          </p:nvSpPr>
          <p:spPr bwMode="auto">
            <a:xfrm>
              <a:off x="1956285" y="6015234"/>
              <a:ext cx="5103629" cy="381029"/>
            </a:xfrm>
            <a:prstGeom prst="rect">
              <a:avLst/>
            </a:prstGeom>
            <a:solidFill>
              <a:srgbClr val="538C17"/>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tIns="0" bIns="0" anchor="ct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spcAft>
                  <a:spcPts val="600"/>
                </a:spcAft>
                <a:buFontTx/>
                <a:buNone/>
              </a:pPr>
              <a:r>
                <a:rPr lang="en-US" altLang="zh-CN" sz="1600">
                  <a:solidFill>
                    <a:srgbClr val="FFFFFF"/>
                  </a:solidFill>
                  <a:latin typeface="Arial" pitchFamily="34" charset="0"/>
                  <a:cs typeface="Calibri" pitchFamily="34" charset="0"/>
                </a:rPr>
                <a:t>Physicians   | Nurses  |  Pharmacists  |  Allied health </a:t>
              </a:r>
            </a:p>
          </p:txBody>
        </p:sp>
        <p:sp>
          <p:nvSpPr>
            <p:cNvPr id="54" name="TextBox 53"/>
            <p:cNvSpPr txBox="1"/>
            <p:nvPr/>
          </p:nvSpPr>
          <p:spPr>
            <a:xfrm>
              <a:off x="853011" y="4206935"/>
              <a:ext cx="2604995" cy="923400"/>
            </a:xfrm>
            <a:prstGeom prst="rect">
              <a:avLst/>
            </a:prstGeom>
            <a:noFill/>
          </p:spPr>
          <p:txBody>
            <a:bodyPr>
              <a:spAutoFit/>
            </a:bodyPr>
            <a:lstStyle/>
            <a:p>
              <a:pPr marL="285750" indent="-285750">
                <a:buClr>
                  <a:srgbClr val="0768A9"/>
                </a:buClr>
                <a:buSzPct val="60000"/>
                <a:buFont typeface="Wingdings" panose="05000000000000000000" pitchFamily="2" charset="2"/>
                <a:buChar char="l"/>
                <a:defRPr/>
              </a:pPr>
              <a:r>
                <a:rPr lang="zh-CN" altLang="en-US" kern="0" dirty="0">
                  <a:solidFill>
                    <a:srgbClr val="000000"/>
                  </a:solidFill>
                  <a:latin typeface="黑体" panose="02010609060101010101" pitchFamily="49" charset="-122"/>
                  <a:ea typeface="黑体" panose="02010609060101010101" pitchFamily="49" charset="-122"/>
                  <a:cs typeface="Calibri"/>
                </a:rPr>
                <a:t>提供医学、护理学教育材料和在线学习工具</a:t>
              </a:r>
              <a:endParaRPr lang="en-US" kern="0" dirty="0">
                <a:solidFill>
                  <a:srgbClr val="000000"/>
                </a:solidFill>
                <a:latin typeface="黑体" panose="02010609060101010101" pitchFamily="49" charset="-122"/>
                <a:ea typeface="黑体" panose="02010609060101010101" pitchFamily="49" charset="-122"/>
                <a:cs typeface="Calibri"/>
              </a:endParaRPr>
            </a:p>
          </p:txBody>
        </p:sp>
        <p:sp>
          <p:nvSpPr>
            <p:cNvPr id="55" name="TextBox 54"/>
            <p:cNvSpPr txBox="1"/>
            <p:nvPr/>
          </p:nvSpPr>
          <p:spPr>
            <a:xfrm>
              <a:off x="5862982" y="4206935"/>
              <a:ext cx="2468475" cy="646380"/>
            </a:xfrm>
            <a:prstGeom prst="rect">
              <a:avLst/>
            </a:prstGeom>
            <a:noFill/>
          </p:spPr>
          <p:txBody>
            <a:bodyPr>
              <a:spAutoFit/>
            </a:bodyPr>
            <a:lstStyle/>
            <a:p>
              <a:pPr marL="285750" indent="-285750">
                <a:buClr>
                  <a:srgbClr val="0768A9"/>
                </a:buClr>
                <a:buSzPct val="60000"/>
                <a:buFont typeface="Wingdings" panose="05000000000000000000" pitchFamily="2" charset="2"/>
                <a:buChar char="l"/>
                <a:defRPr/>
              </a:pPr>
              <a:r>
                <a:rPr lang="zh-CN" altLang="en-US" kern="0" dirty="0">
                  <a:solidFill>
                    <a:srgbClr val="000000"/>
                  </a:solidFill>
                  <a:latin typeface="黑体" panose="02010609060101010101" pitchFamily="49" charset="-122"/>
                  <a:ea typeface="黑体" panose="02010609060101010101" pitchFamily="49" charset="-122"/>
                  <a:cs typeface="Calibri"/>
                </a:rPr>
                <a:t>为医学从业者提供治疗方案参考</a:t>
              </a:r>
              <a:endParaRPr lang="en-US" kern="0" dirty="0">
                <a:solidFill>
                  <a:srgbClr val="000000"/>
                </a:solidFill>
                <a:latin typeface="黑体" panose="02010609060101010101" pitchFamily="49" charset="-122"/>
                <a:ea typeface="黑体" panose="02010609060101010101" pitchFamily="49" charset="-122"/>
                <a:cs typeface="Calibri"/>
              </a:endParaRPr>
            </a:p>
          </p:txBody>
        </p:sp>
        <p:sp>
          <p:nvSpPr>
            <p:cNvPr id="56" name="TextBox 55"/>
            <p:cNvSpPr txBox="1"/>
            <p:nvPr/>
          </p:nvSpPr>
          <p:spPr>
            <a:xfrm>
              <a:off x="3419907" y="4206935"/>
              <a:ext cx="2592294" cy="646380"/>
            </a:xfrm>
            <a:prstGeom prst="rect">
              <a:avLst/>
            </a:prstGeom>
            <a:noFill/>
          </p:spPr>
          <p:txBody>
            <a:bodyPr>
              <a:spAutoFit/>
            </a:bodyPr>
            <a:lstStyle/>
            <a:p>
              <a:pPr marL="285750" indent="-285750">
                <a:buClr>
                  <a:srgbClr val="0768A9"/>
                </a:buClr>
                <a:buSzPct val="60000"/>
                <a:buFont typeface="Wingdings" panose="05000000000000000000" pitchFamily="2" charset="2"/>
                <a:buChar char="l"/>
                <a:defRPr/>
              </a:pPr>
              <a:r>
                <a:rPr lang="zh-CN" altLang="en-US" kern="0" dirty="0">
                  <a:solidFill>
                    <a:srgbClr val="000000"/>
                  </a:solidFill>
                  <a:latin typeface="黑体" panose="02010609060101010101" pitchFamily="49" charset="-122"/>
                  <a:ea typeface="黑体" panose="02010609060101010101" pitchFamily="49" charset="-122"/>
                  <a:cs typeface="Calibri"/>
                </a:rPr>
                <a:t>提供高质量的医学信息和精准的检索平台</a:t>
              </a:r>
              <a:endParaRPr lang="en-US" kern="0" dirty="0">
                <a:solidFill>
                  <a:srgbClr val="000000"/>
                </a:solidFill>
                <a:latin typeface="黑体" panose="02010609060101010101" pitchFamily="49" charset="-122"/>
                <a:ea typeface="黑体" panose="02010609060101010101" pitchFamily="49" charset="-122"/>
                <a:cs typeface="Calibri"/>
              </a:endParaRPr>
            </a:p>
          </p:txBody>
        </p:sp>
        <p:sp>
          <p:nvSpPr>
            <p:cNvPr id="14348" name="Rectangle 56"/>
            <p:cNvSpPr>
              <a:spLocks noChangeArrowheads="1"/>
            </p:cNvSpPr>
            <p:nvPr/>
          </p:nvSpPr>
          <p:spPr bwMode="auto">
            <a:xfrm>
              <a:off x="1035568" y="1958865"/>
              <a:ext cx="2250994" cy="2200441"/>
            </a:xfrm>
            <a:prstGeom prst="rect">
              <a:avLst/>
            </a:prstGeom>
            <a:solidFill>
              <a:srgbClr val="7BC14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endParaRPr lang="en-US" altLang="zh-CN" sz="1800">
                <a:solidFill>
                  <a:srgbClr val="FFFFFF"/>
                </a:solidFill>
              </a:endParaRPr>
            </a:p>
          </p:txBody>
        </p:sp>
        <p:sp>
          <p:nvSpPr>
            <p:cNvPr id="14349" name="Rectangle 57"/>
            <p:cNvSpPr>
              <a:spLocks noChangeArrowheads="1"/>
            </p:cNvSpPr>
            <p:nvPr/>
          </p:nvSpPr>
          <p:spPr bwMode="auto">
            <a:xfrm>
              <a:off x="3431019" y="1958865"/>
              <a:ext cx="2250994" cy="2200441"/>
            </a:xfrm>
            <a:prstGeom prst="rect">
              <a:avLst/>
            </a:prstGeom>
            <a:solidFill>
              <a:srgbClr val="7BC14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endParaRPr lang="en-US" altLang="zh-CN" sz="1800">
                <a:solidFill>
                  <a:srgbClr val="FFFFFF"/>
                </a:solidFill>
              </a:endParaRPr>
            </a:p>
          </p:txBody>
        </p:sp>
        <p:sp>
          <p:nvSpPr>
            <p:cNvPr id="14350" name="Rectangle 58"/>
            <p:cNvSpPr>
              <a:spLocks noChangeArrowheads="1"/>
            </p:cNvSpPr>
            <p:nvPr/>
          </p:nvSpPr>
          <p:spPr bwMode="auto">
            <a:xfrm>
              <a:off x="5826471" y="1958865"/>
              <a:ext cx="2250994" cy="2200441"/>
            </a:xfrm>
            <a:prstGeom prst="rect">
              <a:avLst/>
            </a:prstGeom>
            <a:solidFill>
              <a:srgbClr val="7BC14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endParaRPr lang="en-US" altLang="zh-CN" sz="1800">
                <a:solidFill>
                  <a:srgbClr val="FFFFFF"/>
                </a:solidFill>
              </a:endParaRPr>
            </a:p>
          </p:txBody>
        </p:sp>
        <p:sp>
          <p:nvSpPr>
            <p:cNvPr id="14351" name="Rectangle 59"/>
            <p:cNvSpPr>
              <a:spLocks noChangeArrowheads="1"/>
            </p:cNvSpPr>
            <p:nvPr/>
          </p:nvSpPr>
          <p:spPr bwMode="auto">
            <a:xfrm>
              <a:off x="745065" y="1549259"/>
              <a:ext cx="2776439" cy="78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lnSpc>
                  <a:spcPct val="140000"/>
                </a:lnSpc>
                <a:spcBef>
                  <a:spcPct val="0"/>
                </a:spcBef>
                <a:buClrTx/>
                <a:buFontTx/>
                <a:buNone/>
              </a:pPr>
              <a:r>
                <a:rPr lang="en-US" altLang="zh-CN" sz="1600" b="1">
                  <a:solidFill>
                    <a:srgbClr val="0768A9"/>
                  </a:solidFill>
                  <a:latin typeface="Arial" pitchFamily="34" charset="0"/>
                </a:rPr>
                <a:t>Professional &amp; Education</a:t>
              </a:r>
            </a:p>
            <a:p>
              <a:pPr algn="ctr" eaLnBrk="1" hangingPunct="1">
                <a:lnSpc>
                  <a:spcPct val="140000"/>
                </a:lnSpc>
                <a:spcBef>
                  <a:spcPct val="0"/>
                </a:spcBef>
                <a:buClrTx/>
                <a:buFontTx/>
                <a:buNone/>
              </a:pPr>
              <a:endParaRPr lang="en-US" altLang="zh-CN" sz="1600" b="1">
                <a:solidFill>
                  <a:srgbClr val="0768A9"/>
                </a:solidFill>
                <a:latin typeface="Arial" pitchFamily="34" charset="0"/>
              </a:endParaRPr>
            </a:p>
          </p:txBody>
        </p:sp>
        <p:sp>
          <p:nvSpPr>
            <p:cNvPr id="61" name="Rectangle 60"/>
            <p:cNvSpPr/>
            <p:nvPr/>
          </p:nvSpPr>
          <p:spPr>
            <a:xfrm>
              <a:off x="3361171" y="1549259"/>
              <a:ext cx="2331955" cy="436596"/>
            </a:xfrm>
            <a:prstGeom prst="rect">
              <a:avLst/>
            </a:prstGeom>
          </p:spPr>
          <p:txBody>
            <a:bodyPr>
              <a:spAutoFit/>
            </a:bodyPr>
            <a:lstStyle/>
            <a:p>
              <a:pPr algn="ctr">
                <a:lnSpc>
                  <a:spcPct val="140000"/>
                </a:lnSpc>
                <a:defRPr/>
              </a:pPr>
              <a:r>
                <a:rPr lang="en-US" sz="1600" b="1" kern="0" dirty="0">
                  <a:solidFill>
                    <a:srgbClr val="0768A9"/>
                  </a:solidFill>
                  <a:ea typeface="+mn-ea"/>
                  <a:cs typeface="Calibri"/>
                </a:rPr>
                <a:t>Medical Research</a:t>
              </a:r>
            </a:p>
          </p:txBody>
        </p:sp>
        <p:sp>
          <p:nvSpPr>
            <p:cNvPr id="62" name="Rectangle 61"/>
            <p:cNvSpPr/>
            <p:nvPr/>
          </p:nvSpPr>
          <p:spPr>
            <a:xfrm>
              <a:off x="5801072" y="1549259"/>
              <a:ext cx="2331954" cy="436596"/>
            </a:xfrm>
            <a:prstGeom prst="rect">
              <a:avLst/>
            </a:prstGeom>
          </p:spPr>
          <p:txBody>
            <a:bodyPr>
              <a:spAutoFit/>
            </a:bodyPr>
            <a:lstStyle/>
            <a:p>
              <a:pPr algn="ctr">
                <a:lnSpc>
                  <a:spcPct val="140000"/>
                </a:lnSpc>
                <a:defRPr/>
              </a:pPr>
              <a:r>
                <a:rPr lang="en-US" sz="1600" b="1" kern="0" dirty="0">
                  <a:solidFill>
                    <a:srgbClr val="0768A9"/>
                  </a:solidFill>
                  <a:ea typeface="+mn-ea"/>
                  <a:cs typeface="Calibri"/>
                </a:rPr>
                <a:t>Clinical Solutions</a:t>
              </a:r>
            </a:p>
          </p:txBody>
        </p:sp>
        <p:sp>
          <p:nvSpPr>
            <p:cNvPr id="63" name="Chevron 62"/>
            <p:cNvSpPr/>
            <p:nvPr/>
          </p:nvSpPr>
          <p:spPr>
            <a:xfrm>
              <a:off x="748418" y="3687498"/>
              <a:ext cx="7620236" cy="472584"/>
            </a:xfrm>
            <a:prstGeom prst="chevron">
              <a:avLst/>
            </a:prstGeom>
            <a:solidFill>
              <a:srgbClr val="6EBB1F">
                <a:lumMod val="75000"/>
              </a:srgbClr>
            </a:solidFill>
            <a:ln>
              <a:noFill/>
            </a:ln>
            <a:effectLst/>
            <a:scene3d>
              <a:camera prst="orthographicFront">
                <a:rot lat="0" lon="0" rev="0"/>
              </a:camera>
              <a:lightRig rig="threePt" dir="t">
                <a:rot lat="0" lon="0" rev="1200000"/>
              </a:lightRig>
            </a:scene3d>
            <a:sp3d>
              <a:bevelT w="63500" h="25400"/>
            </a:sp3d>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sz="2000" smtClean="0">
                <a:solidFill>
                  <a:srgbClr val="FFFFFF"/>
                </a:solidFill>
                <a:latin typeface="Trebuchet MS" pitchFamily="34" charset="0"/>
              </a:endParaRPr>
            </a:p>
          </p:txBody>
        </p:sp>
        <p:pic>
          <p:nvPicPr>
            <p:cNvPr id="64" name="Picture 63" descr="iStock_000000520081XSmal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6243" y="2170327"/>
              <a:ext cx="1828799" cy="1371600"/>
            </a:xfrm>
            <a:prstGeom prst="roundRect">
              <a:avLst>
                <a:gd name="adj" fmla="val 6115"/>
              </a:avLst>
            </a:prstGeom>
            <a:ln>
              <a:noFill/>
            </a:ln>
            <a:effectLst/>
            <a:scene3d>
              <a:camera prst="orthographicFront"/>
              <a:lightRig rig="contrasting" dir="t">
                <a:rot lat="0" lon="0" rev="4200000"/>
              </a:lightRig>
            </a:scene3d>
            <a:sp3d prstMaterial="plastic">
              <a:contourClr>
                <a:srgbClr val="969696"/>
              </a:contourClr>
            </a:sp3d>
          </p:spPr>
        </p:pic>
        <p:pic>
          <p:nvPicPr>
            <p:cNvPr id="65" name="Picture 64"/>
            <p:cNvPicPr>
              <a:picLocks noChangeAspect="1"/>
            </p:cNvPicPr>
            <p:nvPr/>
          </p:nvPicPr>
          <p:blipFill rotWithShape="1">
            <a:blip r:embed="rId4" cstate="print">
              <a:extLst>
                <a:ext uri="{28A0092B-C50C-407E-A947-70E740481C1C}">
                  <a14:useLocalDpi xmlns:a14="http://schemas.microsoft.com/office/drawing/2010/main" val="0"/>
                </a:ext>
              </a:extLst>
            </a:blip>
            <a:srcRect l="5927" r="5484"/>
            <a:stretch/>
          </p:blipFill>
          <p:spPr>
            <a:xfrm>
              <a:off x="3640025" y="2170327"/>
              <a:ext cx="1831235" cy="1371600"/>
            </a:xfrm>
            <a:prstGeom prst="roundRect">
              <a:avLst>
                <a:gd name="adj" fmla="val 6115"/>
              </a:avLst>
            </a:prstGeom>
            <a:ln>
              <a:noFill/>
            </a:ln>
            <a:effectLst/>
            <a:scene3d>
              <a:camera prst="orthographicFront"/>
              <a:lightRig rig="contrasting" dir="t">
                <a:rot lat="0" lon="0" rev="4200000"/>
              </a:lightRig>
            </a:scene3d>
            <a:sp3d prstMaterial="plastic">
              <a:contourClr>
                <a:srgbClr val="969696"/>
              </a:contourClr>
            </a:sp3d>
          </p:spPr>
        </p:pic>
        <p:pic>
          <p:nvPicPr>
            <p:cNvPr id="66" name="Picture 65"/>
            <p:cNvPicPr>
              <a:picLocks noChangeAspect="1"/>
            </p:cNvPicPr>
            <p:nvPr/>
          </p:nvPicPr>
          <p:blipFill rotWithShape="1">
            <a:blip r:embed="rId5" cstate="print">
              <a:extLst>
                <a:ext uri="{28A0092B-C50C-407E-A947-70E740481C1C}">
                  <a14:useLocalDpi xmlns:a14="http://schemas.microsoft.com/office/drawing/2010/main" val="0"/>
                </a:ext>
              </a:extLst>
            </a:blip>
            <a:srcRect l="11019"/>
            <a:stretch/>
          </p:blipFill>
          <p:spPr>
            <a:xfrm>
              <a:off x="1258700" y="2170327"/>
              <a:ext cx="1839349" cy="1371600"/>
            </a:xfrm>
            <a:prstGeom prst="roundRect">
              <a:avLst>
                <a:gd name="adj" fmla="val 6115"/>
              </a:avLst>
            </a:prstGeom>
            <a:solidFill>
              <a:srgbClr val="7BC143"/>
            </a:solidFill>
            <a:ln>
              <a:noFill/>
            </a:ln>
            <a:effectLst/>
            <a:scene3d>
              <a:camera prst="orthographicFront"/>
              <a:lightRig rig="contrasting" dir="t">
                <a:rot lat="0" lon="0" rev="4200000"/>
              </a:lightRig>
            </a:scene3d>
            <a:sp3d prstMaterial="plastic">
              <a:contourClr>
                <a:srgbClr val="969696"/>
              </a:contourClr>
            </a:sp3d>
          </p:spPr>
        </p:pic>
        <p:sp>
          <p:nvSpPr>
            <p:cNvPr id="14360" name="Content Placeholder 1"/>
            <p:cNvSpPr txBox="1">
              <a:spLocks/>
            </p:cNvSpPr>
            <p:nvPr/>
          </p:nvSpPr>
          <p:spPr bwMode="auto">
            <a:xfrm>
              <a:off x="1305433" y="3690959"/>
              <a:ext cx="1766824" cy="59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buFontTx/>
                <a:buNone/>
              </a:pPr>
              <a:r>
                <a:rPr lang="en-US" altLang="zh-CN" sz="2300" b="1">
                  <a:solidFill>
                    <a:srgbClr val="FFFFFF"/>
                  </a:solidFill>
                  <a:latin typeface="Arial" pitchFamily="34" charset="0"/>
                </a:rPr>
                <a:t>Learning</a:t>
              </a:r>
              <a:endParaRPr lang="en-US" altLang="zh-CN" sz="2300" b="1" baseline="30000">
                <a:solidFill>
                  <a:srgbClr val="FFFFFF"/>
                </a:solidFill>
                <a:latin typeface="Arial" pitchFamily="34" charset="0"/>
              </a:endParaRPr>
            </a:p>
          </p:txBody>
        </p:sp>
        <p:sp>
          <p:nvSpPr>
            <p:cNvPr id="14361" name="Content Placeholder 1"/>
            <p:cNvSpPr txBox="1">
              <a:spLocks/>
            </p:cNvSpPr>
            <p:nvPr/>
          </p:nvSpPr>
          <p:spPr bwMode="auto">
            <a:xfrm>
              <a:off x="3699297" y="3690959"/>
              <a:ext cx="1766824" cy="59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buFontTx/>
                <a:buNone/>
              </a:pPr>
              <a:r>
                <a:rPr lang="en-US" altLang="zh-CN" sz="2300" b="1">
                  <a:solidFill>
                    <a:srgbClr val="FFFFFF"/>
                  </a:solidFill>
                  <a:latin typeface="Arial" pitchFamily="34" charset="0"/>
                </a:rPr>
                <a:t>Research</a:t>
              </a:r>
              <a:endParaRPr lang="en-US" altLang="zh-CN" sz="2300" b="1" baseline="30000">
                <a:solidFill>
                  <a:srgbClr val="FFFFFF"/>
                </a:solidFill>
                <a:latin typeface="Arial" pitchFamily="34" charset="0"/>
              </a:endParaRPr>
            </a:p>
          </p:txBody>
        </p:sp>
        <p:sp>
          <p:nvSpPr>
            <p:cNvPr id="14362" name="Content Placeholder 1"/>
            <p:cNvSpPr txBox="1">
              <a:spLocks/>
            </p:cNvSpPr>
            <p:nvPr/>
          </p:nvSpPr>
          <p:spPr bwMode="auto">
            <a:xfrm>
              <a:off x="6067762" y="3690959"/>
              <a:ext cx="1766824" cy="59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buFontTx/>
                <a:buNone/>
              </a:pPr>
              <a:r>
                <a:rPr lang="en-US" altLang="zh-CN" sz="2300" b="1">
                  <a:solidFill>
                    <a:srgbClr val="FFFFFF"/>
                  </a:solidFill>
                  <a:latin typeface="Arial" pitchFamily="34" charset="0"/>
                </a:rPr>
                <a:t>Care</a:t>
              </a:r>
              <a:endParaRPr lang="en-US" altLang="zh-CN" sz="2300" b="1" baseline="30000">
                <a:solidFill>
                  <a:srgbClr val="FFFFFF"/>
                </a:solidFill>
                <a:latin typeface="Arial" pitchFamily="34" charset="0"/>
              </a:endParaRPr>
            </a:p>
          </p:txBody>
        </p:sp>
        <p:sp>
          <p:nvSpPr>
            <p:cNvPr id="70" name="TextBox 69"/>
            <p:cNvSpPr txBox="1"/>
            <p:nvPr/>
          </p:nvSpPr>
          <p:spPr>
            <a:xfrm>
              <a:off x="1084778" y="5262702"/>
              <a:ext cx="4717881" cy="338163"/>
            </a:xfrm>
            <a:prstGeom prst="rect">
              <a:avLst/>
            </a:prstGeom>
            <a:noFill/>
            <a:ln w="19050">
              <a:solidFill>
                <a:srgbClr val="6EBB1F"/>
              </a:solidFill>
              <a:prstDash val="dash"/>
            </a:ln>
          </p:spPr>
          <p:txBody>
            <a:bodyPr>
              <a:spAutoFit/>
            </a:bodyPr>
            <a:lstStyle/>
            <a:p>
              <a:pPr algn="ctr">
                <a:defRPr/>
              </a:pPr>
              <a:r>
                <a:rPr lang="en-US" sz="1600" kern="0" dirty="0">
                  <a:solidFill>
                    <a:srgbClr val="000000"/>
                  </a:solidFill>
                  <a:latin typeface="Bliss"/>
                  <a:ea typeface="+mn-ea"/>
                  <a:cs typeface="Times New Roman" panose="02020603050405020304" pitchFamily="18" charset="0"/>
                </a:rPr>
                <a:t>Lippincott Williams &amp; Wilkins</a:t>
              </a:r>
            </a:p>
          </p:txBody>
        </p:sp>
        <p:sp>
          <p:nvSpPr>
            <p:cNvPr id="71" name="TextBox 70"/>
            <p:cNvSpPr txBox="1"/>
            <p:nvPr/>
          </p:nvSpPr>
          <p:spPr>
            <a:xfrm>
              <a:off x="5891556" y="5261114"/>
              <a:ext cx="2590707" cy="609646"/>
            </a:xfrm>
            <a:prstGeom prst="rect">
              <a:avLst/>
            </a:prstGeom>
            <a:noFill/>
            <a:ln w="19050">
              <a:solidFill>
                <a:srgbClr val="6EBB1F"/>
              </a:solidFill>
              <a:prstDash val="dash"/>
            </a:ln>
          </p:spPr>
          <p:txBody>
            <a:bodyPr lIns="0" rIns="0" anchor="ctr">
              <a:spAutoFit/>
            </a:bodyPr>
            <a:lstStyle/>
            <a:p>
              <a:pPr algn="ctr">
                <a:spcAft>
                  <a:spcPts val="200"/>
                </a:spcAft>
                <a:defRPr/>
              </a:pPr>
              <a:r>
                <a:rPr lang="en-US" sz="1600" kern="0" dirty="0">
                  <a:solidFill>
                    <a:srgbClr val="000000"/>
                  </a:solidFill>
                  <a:latin typeface="Bliss"/>
                  <a:ea typeface="+mn-ea"/>
                  <a:cs typeface="Calibri"/>
                </a:rPr>
                <a:t>UpToDate, </a:t>
              </a:r>
              <a:r>
                <a:rPr lang="en-US" sz="1600" kern="0" dirty="0" err="1">
                  <a:solidFill>
                    <a:srgbClr val="000000"/>
                  </a:solidFill>
                  <a:latin typeface="Bliss"/>
                  <a:ea typeface="+mn-ea"/>
                  <a:cs typeface="Calibri"/>
                </a:rPr>
                <a:t>Medi</a:t>
              </a:r>
              <a:r>
                <a:rPr lang="en-US" sz="1600" kern="0" dirty="0">
                  <a:solidFill>
                    <a:srgbClr val="000000"/>
                  </a:solidFill>
                  <a:latin typeface="Bliss"/>
                  <a:ea typeface="+mn-ea"/>
                  <a:cs typeface="Calibri"/>
                </a:rPr>
                <a:t>-Span,</a:t>
              </a:r>
            </a:p>
            <a:p>
              <a:pPr algn="ctr">
                <a:spcAft>
                  <a:spcPts val="200"/>
                </a:spcAft>
                <a:defRPr/>
              </a:pPr>
              <a:r>
                <a:rPr lang="en-US" sz="1600" kern="0" dirty="0" err="1">
                  <a:solidFill>
                    <a:srgbClr val="000000"/>
                  </a:solidFill>
                  <a:latin typeface="Bliss"/>
                  <a:ea typeface="+mn-ea"/>
                  <a:cs typeface="Calibri"/>
                </a:rPr>
                <a:t>ProVation</a:t>
              </a:r>
              <a:r>
                <a:rPr lang="en-US" sz="1600" kern="0" dirty="0">
                  <a:solidFill>
                    <a:srgbClr val="000000"/>
                  </a:solidFill>
                  <a:latin typeface="Bliss"/>
                  <a:ea typeface="+mn-ea"/>
                  <a:cs typeface="Calibri"/>
                </a:rPr>
                <a:t> Medical</a:t>
              </a:r>
            </a:p>
          </p:txBody>
        </p:sp>
        <p:sp>
          <p:nvSpPr>
            <p:cNvPr id="72" name="TextBox 71"/>
            <p:cNvSpPr txBox="1"/>
            <p:nvPr/>
          </p:nvSpPr>
          <p:spPr>
            <a:xfrm>
              <a:off x="3634212" y="5637381"/>
              <a:ext cx="1698564" cy="339751"/>
            </a:xfrm>
            <a:prstGeom prst="rect">
              <a:avLst/>
            </a:prstGeom>
            <a:noFill/>
            <a:ln w="19050">
              <a:solidFill>
                <a:srgbClr val="6EBB1F"/>
              </a:solidFill>
              <a:prstDash val="dash"/>
            </a:ln>
          </p:spPr>
          <p:txBody>
            <a:bodyPr>
              <a:spAutoFit/>
            </a:bodyPr>
            <a:lstStyle/>
            <a:p>
              <a:pPr algn="ctr">
                <a:spcAft>
                  <a:spcPts val="600"/>
                </a:spcAft>
                <a:defRPr/>
              </a:pPr>
              <a:r>
                <a:rPr lang="en-US" sz="1600" kern="0" dirty="0">
                  <a:solidFill>
                    <a:srgbClr val="000000"/>
                  </a:solidFill>
                  <a:latin typeface="Bliss"/>
                  <a:ea typeface="+mn-ea"/>
                  <a:cs typeface="Calibri"/>
                </a:rPr>
                <a:t>Ovid</a:t>
              </a:r>
            </a:p>
          </p:txBody>
        </p:sp>
      </p:grpSp>
    </p:spTree>
    <p:extLst>
      <p:ext uri="{BB962C8B-B14F-4D97-AF65-F5344CB8AC3E}">
        <p14:creationId xmlns:p14="http://schemas.microsoft.com/office/powerpoint/2010/main" val="53850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LWW</a:t>
            </a:r>
            <a:r>
              <a:rPr lang="zh-CN" altLang="en-US" dirty="0" smtClean="0">
                <a:latin typeface="黑体" panose="02010609060101010101" pitchFamily="49" charset="-122"/>
                <a:ea typeface="黑体" panose="02010609060101010101" pitchFamily="49" charset="-122"/>
              </a:rPr>
              <a:t>期刊亮点</a:t>
            </a:r>
            <a:endParaRPr lang="en-US" dirty="0">
              <a:latin typeface="黑体" panose="02010609060101010101" pitchFamily="49" charset="-122"/>
              <a:ea typeface="黑体" panose="02010609060101010101" pitchFamily="49" charset="-122"/>
            </a:endParaRPr>
          </a:p>
        </p:txBody>
      </p:sp>
      <p:sp>
        <p:nvSpPr>
          <p:cNvPr id="3" name="Content Placeholder 2"/>
          <p:cNvSpPr>
            <a:spLocks noGrp="1"/>
          </p:cNvSpPr>
          <p:nvPr>
            <p:ph idx="1"/>
          </p:nvPr>
        </p:nvSpPr>
        <p:spPr>
          <a:xfrm>
            <a:off x="304801" y="1371600"/>
            <a:ext cx="8458200" cy="4495800"/>
          </a:xfrm>
        </p:spPr>
        <p:txBody>
          <a:bodyPr/>
          <a:lstStyle/>
          <a:p>
            <a:pPr marL="344488" lvl="1" indent="0">
              <a:buNone/>
            </a:pPr>
            <a:r>
              <a:rPr lang="en-GB" dirty="0" smtClean="0">
                <a:solidFill>
                  <a:srgbClr val="0768A9"/>
                </a:solidFill>
                <a:latin typeface="黑体" panose="02010609060101010101" pitchFamily="49" charset="-122"/>
                <a:ea typeface="黑体" panose="02010609060101010101" pitchFamily="49" charset="-122"/>
              </a:rPr>
              <a:t>6</a:t>
            </a:r>
            <a:r>
              <a:rPr lang="zh-CN" altLang="en-US" dirty="0" smtClean="0">
                <a:solidFill>
                  <a:srgbClr val="0768A9"/>
                </a:solidFill>
                <a:latin typeface="黑体" panose="02010609060101010101" pitchFamily="49" charset="-122"/>
                <a:ea typeface="黑体" panose="02010609060101010101" pitchFamily="49" charset="-122"/>
              </a:rPr>
              <a:t>种期刊在</a:t>
            </a:r>
            <a:r>
              <a:rPr lang="en-US" altLang="zh-CN" dirty="0" smtClean="0">
                <a:solidFill>
                  <a:srgbClr val="0768A9"/>
                </a:solidFill>
                <a:latin typeface="黑体" panose="02010609060101010101" pitchFamily="49" charset="-122"/>
                <a:ea typeface="黑体" panose="02010609060101010101" pitchFamily="49" charset="-122"/>
              </a:rPr>
              <a:t>7</a:t>
            </a:r>
            <a:r>
              <a:rPr lang="zh-CN" altLang="en-US" dirty="0" smtClean="0">
                <a:solidFill>
                  <a:srgbClr val="0768A9"/>
                </a:solidFill>
                <a:latin typeface="黑体" panose="02010609060101010101" pitchFamily="49" charset="-122"/>
                <a:ea typeface="黑体" panose="02010609060101010101" pitchFamily="49" charset="-122"/>
              </a:rPr>
              <a:t>个</a:t>
            </a:r>
            <a:r>
              <a:rPr lang="en-US" altLang="zh-CN" dirty="0" smtClean="0">
                <a:solidFill>
                  <a:srgbClr val="0768A9"/>
                </a:solidFill>
                <a:latin typeface="黑体" panose="02010609060101010101" pitchFamily="49" charset="-122"/>
                <a:ea typeface="黑体" panose="02010609060101010101" pitchFamily="49" charset="-122"/>
              </a:rPr>
              <a:t>JCR</a:t>
            </a:r>
            <a:r>
              <a:rPr lang="zh-CN" altLang="en-US" dirty="0" smtClean="0">
                <a:solidFill>
                  <a:srgbClr val="0768A9"/>
                </a:solidFill>
                <a:latin typeface="黑体" panose="02010609060101010101" pitchFamily="49" charset="-122"/>
                <a:ea typeface="黑体" panose="02010609060101010101" pitchFamily="49" charset="-122"/>
              </a:rPr>
              <a:t>目录中排名第一</a:t>
            </a:r>
            <a:endParaRPr lang="en-GB" dirty="0" smtClean="0">
              <a:solidFill>
                <a:srgbClr val="0768A9"/>
              </a:solidFill>
              <a:latin typeface="黑体" panose="02010609060101010101" pitchFamily="49" charset="-122"/>
              <a:ea typeface="黑体" panose="02010609060101010101" pitchFamily="49" charset="-122"/>
            </a:endParaRPr>
          </a:p>
          <a:p>
            <a:pPr marL="344488" lvl="1" indent="0">
              <a:buNone/>
            </a:pPr>
            <a:r>
              <a:rPr lang="en-GB" sz="1600" dirty="0" smtClean="0">
                <a:latin typeface="华文中宋" panose="02010600040101010101" pitchFamily="2" charset="-122"/>
                <a:ea typeface="华文中宋" panose="02010600040101010101" pitchFamily="2" charset="-122"/>
              </a:rPr>
              <a:t> </a:t>
            </a:r>
            <a:endParaRPr lang="en-GB" sz="1600" dirty="0">
              <a:latin typeface="华文中宋" panose="02010600040101010101" pitchFamily="2" charset="-122"/>
              <a:ea typeface="华文中宋" panose="02010600040101010101" pitchFamily="2" charset="-122"/>
            </a:endParaRPr>
          </a:p>
          <a:p>
            <a:pPr marL="344488" lvl="1" indent="0">
              <a:buNone/>
            </a:pPr>
            <a:r>
              <a:rPr lang="en-GB" sz="1600" dirty="0">
                <a:latin typeface="华文中宋" panose="02010600040101010101" pitchFamily="2" charset="-122"/>
                <a:ea typeface="华文中宋" panose="02010600040101010101" pitchFamily="2" charset="-122"/>
              </a:rPr>
              <a:t> </a:t>
            </a:r>
            <a:endParaRPr lang="en-GB" sz="1600" dirty="0" smtClean="0">
              <a:latin typeface="华文中宋" panose="02010600040101010101" pitchFamily="2" charset="-122"/>
              <a:ea typeface="华文中宋" panose="02010600040101010101" pitchFamily="2" charset="-122"/>
            </a:endParaRPr>
          </a:p>
          <a:p>
            <a:pPr marL="1831975" lvl="4" indent="0">
              <a:buNone/>
            </a:pPr>
            <a:r>
              <a:rPr lang="en-GB" sz="1700" b="1" i="1" dirty="0" smtClean="0">
                <a:solidFill>
                  <a:schemeClr val="tx1"/>
                </a:solidFill>
                <a:latin typeface="华文中宋" panose="02010600040101010101" pitchFamily="2" charset="-122"/>
                <a:ea typeface="华文中宋" panose="02010600040101010101" pitchFamily="2" charset="-122"/>
              </a:rPr>
              <a:t>Ear and Hearing</a:t>
            </a:r>
            <a:r>
              <a:rPr lang="en-GB" sz="1700" dirty="0" smtClean="0">
                <a:solidFill>
                  <a:schemeClr val="tx1"/>
                </a:solidFill>
                <a:latin typeface="华文中宋" panose="02010600040101010101" pitchFamily="2" charset="-122"/>
                <a:ea typeface="华文中宋" panose="02010600040101010101" pitchFamily="2" charset="-122"/>
              </a:rPr>
              <a:t>, American Auditory Society</a:t>
            </a:r>
            <a:r>
              <a:rPr lang="zh-CN" altLang="en-US" sz="1700" dirty="0" smtClean="0">
                <a:solidFill>
                  <a:schemeClr val="tx1"/>
                </a:solidFill>
                <a:latin typeface="黑体" panose="02010609060101010101" pitchFamily="49" charset="-122"/>
                <a:ea typeface="黑体" panose="02010609060101010101" pitchFamily="49" charset="-122"/>
              </a:rPr>
              <a:t>（美国听觉协会）的官方期刊</a:t>
            </a:r>
            <a:r>
              <a:rPr lang="en-GB" sz="1700" dirty="0" smtClean="0">
                <a:solidFill>
                  <a:schemeClr val="tx1"/>
                </a:solidFill>
                <a:latin typeface="华文中宋" panose="02010600040101010101" pitchFamily="2" charset="-122"/>
                <a:ea typeface="华文中宋" panose="02010600040101010101" pitchFamily="2" charset="-122"/>
              </a:rPr>
              <a:t>, </a:t>
            </a:r>
            <a:r>
              <a:rPr lang="zh-CN" altLang="en-US" sz="1700" dirty="0" smtClean="0">
                <a:solidFill>
                  <a:schemeClr val="tx1"/>
                </a:solidFill>
                <a:latin typeface="华文中宋" panose="02010600040101010101" pitchFamily="2" charset="-122"/>
                <a:ea typeface="华文中宋" panose="02010600040101010101" pitchFamily="2" charset="-122"/>
              </a:rPr>
              <a:t>在</a:t>
            </a:r>
            <a:r>
              <a:rPr lang="en-GB" sz="1700" dirty="0" smtClean="0">
                <a:solidFill>
                  <a:schemeClr val="tx1"/>
                </a:solidFill>
                <a:latin typeface="华文中宋" panose="02010600040101010101" pitchFamily="2" charset="-122"/>
                <a:ea typeface="华文中宋" panose="02010600040101010101" pitchFamily="2" charset="-122"/>
              </a:rPr>
              <a:t>Otorhinolaryngology</a:t>
            </a:r>
            <a:r>
              <a:rPr lang="zh-CN" altLang="en-US" sz="1700" dirty="0" smtClean="0">
                <a:solidFill>
                  <a:schemeClr val="tx1"/>
                </a:solidFill>
                <a:latin typeface="黑体" panose="02010609060101010101" pitchFamily="49" charset="-122"/>
                <a:ea typeface="黑体" panose="02010609060101010101" pitchFamily="49" charset="-122"/>
              </a:rPr>
              <a:t>（耳鼻喉科学）排名第一</a:t>
            </a:r>
            <a:r>
              <a:rPr lang="en-GB" sz="1700" dirty="0" smtClean="0">
                <a:solidFill>
                  <a:schemeClr val="tx1"/>
                </a:solidFill>
                <a:latin typeface="黑体" panose="02010609060101010101" pitchFamily="49" charset="-122"/>
                <a:ea typeface="黑体" panose="02010609060101010101" pitchFamily="49" charset="-122"/>
              </a:rPr>
              <a:t>. </a:t>
            </a:r>
          </a:p>
          <a:p>
            <a:pPr marL="1831975" lvl="4" indent="0">
              <a:buNone/>
            </a:pPr>
            <a:r>
              <a:rPr lang="en-GB" sz="1700" dirty="0" smtClean="0">
                <a:solidFill>
                  <a:schemeClr val="tx1"/>
                </a:solidFill>
                <a:latin typeface="华文中宋" panose="02010600040101010101" pitchFamily="2" charset="-122"/>
                <a:ea typeface="华文中宋" panose="02010600040101010101" pitchFamily="2" charset="-122"/>
              </a:rPr>
              <a:t>(</a:t>
            </a:r>
            <a:r>
              <a:rPr lang="en-GB" sz="1700" dirty="0">
                <a:solidFill>
                  <a:schemeClr val="tx1"/>
                </a:solidFill>
                <a:latin typeface="华文中宋" panose="02010600040101010101" pitchFamily="2" charset="-122"/>
                <a:ea typeface="华文中宋" panose="02010600040101010101" pitchFamily="2" charset="-122"/>
              </a:rPr>
              <a:t>IF </a:t>
            </a:r>
            <a:r>
              <a:rPr lang="en-GB" sz="1700" dirty="0" smtClean="0">
                <a:solidFill>
                  <a:schemeClr val="tx1"/>
                </a:solidFill>
                <a:latin typeface="华文中宋" panose="02010600040101010101" pitchFamily="2" charset="-122"/>
                <a:ea typeface="华文中宋" panose="02010600040101010101" pitchFamily="2" charset="-122"/>
              </a:rPr>
              <a:t>3.262*)</a:t>
            </a:r>
            <a:endParaRPr lang="en-GB" sz="1700" dirty="0">
              <a:solidFill>
                <a:schemeClr val="tx1"/>
              </a:solidFill>
              <a:latin typeface="华文中宋" panose="02010600040101010101" pitchFamily="2" charset="-122"/>
              <a:ea typeface="华文中宋" panose="02010600040101010101" pitchFamily="2" charset="-122"/>
            </a:endParaRPr>
          </a:p>
          <a:p>
            <a:pPr marL="1831975" lvl="4" indent="0">
              <a:buNone/>
            </a:pPr>
            <a:endParaRPr lang="en-GB" sz="1700" dirty="0">
              <a:solidFill>
                <a:schemeClr val="tx1"/>
              </a:solidFill>
              <a:latin typeface="华文中宋" panose="02010600040101010101" pitchFamily="2" charset="-122"/>
              <a:ea typeface="华文中宋" panose="02010600040101010101" pitchFamily="2" charset="-122"/>
            </a:endParaRPr>
          </a:p>
          <a:p>
            <a:pPr marL="1831975" lvl="4" indent="0">
              <a:buNone/>
            </a:pPr>
            <a:r>
              <a:rPr lang="en-GB" sz="1700" b="1" i="1" dirty="0" smtClean="0">
                <a:solidFill>
                  <a:schemeClr val="tx1"/>
                </a:solidFill>
                <a:latin typeface="华文中宋" panose="02010600040101010101" pitchFamily="2" charset="-122"/>
                <a:ea typeface="华文中宋" panose="02010600040101010101" pitchFamily="2" charset="-122"/>
              </a:rPr>
              <a:t>Epidemiology</a:t>
            </a:r>
            <a:r>
              <a:rPr lang="en-GB" sz="1700" dirty="0">
                <a:solidFill>
                  <a:schemeClr val="tx1"/>
                </a:solidFill>
                <a:latin typeface="华文中宋" panose="02010600040101010101" pitchFamily="2" charset="-122"/>
                <a:ea typeface="华文中宋" panose="02010600040101010101" pitchFamily="2" charset="-122"/>
              </a:rPr>
              <a:t>, </a:t>
            </a:r>
            <a:r>
              <a:rPr lang="en-GB" sz="1700" dirty="0" smtClean="0">
                <a:solidFill>
                  <a:schemeClr val="tx1"/>
                </a:solidFill>
                <a:latin typeface="华文中宋" panose="02010600040101010101" pitchFamily="2" charset="-122"/>
                <a:ea typeface="华文中宋" panose="02010600040101010101" pitchFamily="2" charset="-122"/>
              </a:rPr>
              <a:t>International </a:t>
            </a:r>
            <a:r>
              <a:rPr lang="en-GB" sz="1700" dirty="0">
                <a:solidFill>
                  <a:schemeClr val="tx1"/>
                </a:solidFill>
                <a:latin typeface="华文中宋" panose="02010600040101010101" pitchFamily="2" charset="-122"/>
                <a:ea typeface="华文中宋" panose="02010600040101010101" pitchFamily="2" charset="-122"/>
              </a:rPr>
              <a:t>Society for Environmental </a:t>
            </a:r>
            <a:r>
              <a:rPr lang="en-GB" sz="1700" dirty="0" smtClean="0">
                <a:solidFill>
                  <a:schemeClr val="tx1"/>
                </a:solidFill>
                <a:latin typeface="华文中宋" panose="02010600040101010101" pitchFamily="2" charset="-122"/>
                <a:ea typeface="华文中宋" panose="02010600040101010101" pitchFamily="2" charset="-122"/>
              </a:rPr>
              <a:t>Epidemiology</a:t>
            </a:r>
            <a:r>
              <a:rPr lang="zh-CN" altLang="en-US" sz="1700" dirty="0" smtClean="0">
                <a:solidFill>
                  <a:schemeClr val="tx1"/>
                </a:solidFill>
                <a:latin typeface="华文中宋" panose="02010600040101010101" pitchFamily="2" charset="-122"/>
                <a:ea typeface="华文中宋" panose="02010600040101010101" pitchFamily="2" charset="-122"/>
              </a:rPr>
              <a:t>（</a:t>
            </a:r>
            <a:r>
              <a:rPr lang="zh-CN" altLang="en-US" sz="1700" dirty="0" smtClean="0">
                <a:solidFill>
                  <a:schemeClr val="tx1"/>
                </a:solidFill>
                <a:latin typeface="黑体" panose="02010609060101010101" pitchFamily="49" charset="-122"/>
                <a:ea typeface="黑体" panose="02010609060101010101" pitchFamily="49" charset="-122"/>
              </a:rPr>
              <a:t>国际环境流行病学会）官方期刊</a:t>
            </a:r>
            <a:r>
              <a:rPr lang="en-GB" sz="1700" dirty="0" smtClean="0">
                <a:solidFill>
                  <a:schemeClr val="tx1"/>
                </a:solidFill>
                <a:latin typeface="华文中宋" panose="02010600040101010101" pitchFamily="2" charset="-122"/>
                <a:ea typeface="华文中宋" panose="02010600040101010101" pitchFamily="2" charset="-122"/>
              </a:rPr>
              <a:t>, </a:t>
            </a:r>
            <a:r>
              <a:rPr lang="zh-CN" altLang="en-US" sz="1700" dirty="0" smtClean="0">
                <a:solidFill>
                  <a:schemeClr val="tx1"/>
                </a:solidFill>
                <a:latin typeface="华文中宋" panose="02010600040101010101" pitchFamily="2" charset="-122"/>
                <a:ea typeface="华文中宋" panose="02010600040101010101" pitchFamily="2" charset="-122"/>
              </a:rPr>
              <a:t>在</a:t>
            </a:r>
            <a:r>
              <a:rPr lang="en-GB" sz="1700" dirty="0" smtClean="0">
                <a:solidFill>
                  <a:schemeClr val="tx1"/>
                </a:solidFill>
                <a:latin typeface="华文中宋" panose="02010600040101010101" pitchFamily="2" charset="-122"/>
                <a:ea typeface="华文中宋" panose="02010600040101010101" pitchFamily="2" charset="-122"/>
              </a:rPr>
              <a:t>Public</a:t>
            </a:r>
            <a:r>
              <a:rPr lang="en-GB" sz="1700" dirty="0">
                <a:solidFill>
                  <a:schemeClr val="tx1"/>
                </a:solidFill>
                <a:latin typeface="华文中宋" panose="02010600040101010101" pitchFamily="2" charset="-122"/>
                <a:ea typeface="华文中宋" panose="02010600040101010101" pitchFamily="2" charset="-122"/>
              </a:rPr>
              <a:t>, Environmental &amp; Occupational </a:t>
            </a:r>
            <a:r>
              <a:rPr lang="en-GB" sz="1700" dirty="0" smtClean="0">
                <a:solidFill>
                  <a:schemeClr val="tx1"/>
                </a:solidFill>
                <a:latin typeface="华文中宋" panose="02010600040101010101" pitchFamily="2" charset="-122"/>
                <a:ea typeface="华文中宋" panose="02010600040101010101" pitchFamily="2" charset="-122"/>
              </a:rPr>
              <a:t>Health</a:t>
            </a:r>
            <a:r>
              <a:rPr lang="zh-CN" altLang="en-US" sz="1700" dirty="0" smtClean="0">
                <a:solidFill>
                  <a:schemeClr val="tx1"/>
                </a:solidFill>
                <a:latin typeface="黑体" panose="02010609060101010101" pitchFamily="49" charset="-122"/>
                <a:ea typeface="黑体" panose="02010609060101010101" pitchFamily="49" charset="-122"/>
              </a:rPr>
              <a:t>（公共、环境、职业保健）排名第一</a:t>
            </a:r>
            <a:r>
              <a:rPr lang="en-GB" sz="1700" dirty="0" smtClean="0">
                <a:solidFill>
                  <a:schemeClr val="tx1"/>
                </a:solidFill>
                <a:latin typeface="黑体" panose="02010609060101010101" pitchFamily="49" charset="-122"/>
                <a:ea typeface="黑体" panose="02010609060101010101" pitchFamily="49" charset="-122"/>
              </a:rPr>
              <a:t>.</a:t>
            </a:r>
          </a:p>
          <a:p>
            <a:pPr marL="1831975" lvl="4" indent="0">
              <a:buNone/>
            </a:pPr>
            <a:r>
              <a:rPr lang="en-GB" sz="1700" dirty="0" smtClean="0">
                <a:solidFill>
                  <a:schemeClr val="tx1"/>
                </a:solidFill>
                <a:latin typeface="华文中宋" panose="02010600040101010101" pitchFamily="2" charset="-122"/>
                <a:ea typeface="华文中宋" panose="02010600040101010101" pitchFamily="2" charset="-122"/>
              </a:rPr>
              <a:t>(IF 5.738*)</a:t>
            </a:r>
          </a:p>
          <a:p>
            <a:pPr marL="1831975" lvl="4" indent="0">
              <a:buNone/>
            </a:pPr>
            <a:endParaRPr lang="en-GB" sz="1700" dirty="0">
              <a:solidFill>
                <a:schemeClr val="tx1"/>
              </a:solidFill>
              <a:latin typeface="华文中宋" panose="02010600040101010101" pitchFamily="2" charset="-122"/>
              <a:ea typeface="华文中宋" panose="02010600040101010101" pitchFamily="2" charset="-122"/>
            </a:endParaRPr>
          </a:p>
          <a:p>
            <a:pPr marL="1831975" lvl="4" indent="0">
              <a:buNone/>
            </a:pPr>
            <a:r>
              <a:rPr lang="en-GB" sz="1700" b="1" i="1" dirty="0">
                <a:solidFill>
                  <a:schemeClr val="tx1"/>
                </a:solidFill>
                <a:latin typeface="华文中宋" panose="02010600040101010101" pitchFamily="2" charset="-122"/>
                <a:ea typeface="华文中宋" panose="02010600040101010101" pitchFamily="2" charset="-122"/>
              </a:rPr>
              <a:t>Circulation Research, </a:t>
            </a:r>
            <a:r>
              <a:rPr lang="en-GB" sz="1700" dirty="0" smtClean="0">
                <a:solidFill>
                  <a:schemeClr val="tx1"/>
                </a:solidFill>
                <a:latin typeface="华文中宋" panose="02010600040101010101" pitchFamily="2" charset="-122"/>
                <a:ea typeface="华文中宋" panose="02010600040101010101" pitchFamily="2" charset="-122"/>
              </a:rPr>
              <a:t>American </a:t>
            </a:r>
            <a:r>
              <a:rPr lang="en-GB" sz="1700" dirty="0">
                <a:solidFill>
                  <a:schemeClr val="tx1"/>
                </a:solidFill>
                <a:latin typeface="华文中宋" panose="02010600040101010101" pitchFamily="2" charset="-122"/>
                <a:ea typeface="华文中宋" panose="02010600040101010101" pitchFamily="2" charset="-122"/>
              </a:rPr>
              <a:t>Heart </a:t>
            </a:r>
            <a:r>
              <a:rPr lang="en-GB" sz="1700" dirty="0" smtClean="0">
                <a:solidFill>
                  <a:schemeClr val="tx1"/>
                </a:solidFill>
                <a:latin typeface="华文中宋" panose="02010600040101010101" pitchFamily="2" charset="-122"/>
                <a:ea typeface="华文中宋" panose="02010600040101010101" pitchFamily="2" charset="-122"/>
              </a:rPr>
              <a:t>Association</a:t>
            </a:r>
            <a:r>
              <a:rPr lang="zh-CN" altLang="en-US" sz="1700" dirty="0" smtClean="0">
                <a:solidFill>
                  <a:schemeClr val="tx1"/>
                </a:solidFill>
                <a:latin typeface="黑体" panose="02010609060101010101" pitchFamily="49" charset="-122"/>
                <a:ea typeface="黑体" panose="02010609060101010101" pitchFamily="49" charset="-122"/>
              </a:rPr>
              <a:t>（美国心脏学会）期刊</a:t>
            </a:r>
            <a:r>
              <a:rPr lang="en-GB" sz="1700" dirty="0" smtClean="0">
                <a:solidFill>
                  <a:schemeClr val="tx1"/>
                </a:solidFill>
                <a:latin typeface="华文中宋" panose="02010600040101010101" pitchFamily="2" charset="-122"/>
                <a:ea typeface="华文中宋" panose="02010600040101010101" pitchFamily="2" charset="-122"/>
              </a:rPr>
              <a:t>, </a:t>
            </a:r>
            <a:r>
              <a:rPr lang="zh-CN" altLang="en-US" sz="1700" dirty="0" smtClean="0">
                <a:solidFill>
                  <a:schemeClr val="tx1"/>
                </a:solidFill>
                <a:latin typeface="华文中宋" panose="02010600040101010101" pitchFamily="2" charset="-122"/>
                <a:ea typeface="华文中宋" panose="02010600040101010101" pitchFamily="2" charset="-122"/>
              </a:rPr>
              <a:t>在</a:t>
            </a:r>
            <a:r>
              <a:rPr lang="en-GB" sz="1700" dirty="0" err="1" smtClean="0">
                <a:solidFill>
                  <a:schemeClr val="tx1"/>
                </a:solidFill>
                <a:latin typeface="华文中宋" panose="02010600040101010101" pitchFamily="2" charset="-122"/>
                <a:ea typeface="华文中宋" panose="02010600040101010101" pitchFamily="2" charset="-122"/>
              </a:rPr>
              <a:t>Hematology</a:t>
            </a:r>
            <a:r>
              <a:rPr lang="zh-CN" altLang="en-US" sz="1700" dirty="0" smtClean="0">
                <a:solidFill>
                  <a:schemeClr val="tx1"/>
                </a:solidFill>
                <a:latin typeface="华文中宋" panose="02010600040101010101" pitchFamily="2" charset="-122"/>
                <a:ea typeface="华文中宋" panose="02010600040101010101" pitchFamily="2" charset="-122"/>
              </a:rPr>
              <a:t>（</a:t>
            </a:r>
            <a:r>
              <a:rPr lang="zh-CN" altLang="en-US" sz="1700" dirty="0" smtClean="0">
                <a:solidFill>
                  <a:schemeClr val="tx1"/>
                </a:solidFill>
                <a:latin typeface="黑体" panose="02010609060101010101" pitchFamily="49" charset="-122"/>
                <a:ea typeface="黑体" panose="02010609060101010101" pitchFamily="49" charset="-122"/>
              </a:rPr>
              <a:t>血液学）排名第一</a:t>
            </a:r>
            <a:r>
              <a:rPr lang="en-GB" sz="1700" dirty="0" smtClean="0">
                <a:solidFill>
                  <a:schemeClr val="tx1"/>
                </a:solidFill>
                <a:latin typeface="华文中宋" panose="02010600040101010101" pitchFamily="2" charset="-122"/>
                <a:ea typeface="华文中宋" panose="02010600040101010101" pitchFamily="2" charset="-122"/>
              </a:rPr>
              <a:t>.</a:t>
            </a:r>
          </a:p>
          <a:p>
            <a:pPr marL="1831975" lvl="4" indent="0">
              <a:buNone/>
            </a:pPr>
            <a:r>
              <a:rPr lang="en-GB" sz="1700" dirty="0" smtClean="0">
                <a:solidFill>
                  <a:schemeClr val="tx1"/>
                </a:solidFill>
                <a:latin typeface="华文中宋" panose="02010600040101010101" pitchFamily="2" charset="-122"/>
                <a:ea typeface="华文中宋" panose="02010600040101010101" pitchFamily="2" charset="-122"/>
              </a:rPr>
              <a:t>(IF 11.86*1)</a:t>
            </a:r>
            <a:endParaRPr lang="en-US" sz="1700" dirty="0">
              <a:solidFill>
                <a:schemeClr val="tx1"/>
              </a:solidFill>
              <a:latin typeface="华文中宋" panose="02010600040101010101" pitchFamily="2" charset="-122"/>
              <a:ea typeface="华文中宋" panose="02010600040101010101" pitchFamily="2" charset="-122"/>
            </a:endParaRPr>
          </a:p>
        </p:txBody>
      </p:sp>
      <p:sp>
        <p:nvSpPr>
          <p:cNvPr id="4" name="TextBox 3"/>
          <p:cNvSpPr txBox="1"/>
          <p:nvPr/>
        </p:nvSpPr>
        <p:spPr>
          <a:xfrm>
            <a:off x="5638800" y="5972889"/>
            <a:ext cx="3505200" cy="246221"/>
          </a:xfrm>
          <a:prstGeom prst="rect">
            <a:avLst/>
          </a:prstGeom>
          <a:noFill/>
        </p:spPr>
        <p:txBody>
          <a:bodyPr wrap="square" rtlCol="0">
            <a:spAutoFit/>
          </a:bodyPr>
          <a:lstStyle/>
          <a:p>
            <a:r>
              <a:rPr lang="en-GB" sz="1000" dirty="0"/>
              <a:t>*</a:t>
            </a:r>
            <a:r>
              <a:rPr lang="en-GB" sz="1000" dirty="0" smtClean="0"/>
              <a:t>2012 </a:t>
            </a:r>
            <a:r>
              <a:rPr lang="en-GB" sz="1000" i="1" dirty="0"/>
              <a:t>Journal Citation Reports</a:t>
            </a:r>
            <a:r>
              <a:rPr lang="en-GB" sz="1000" dirty="0"/>
              <a:t>® (Thomson Reuters, </a:t>
            </a:r>
            <a:r>
              <a:rPr lang="en-GB" sz="1000" dirty="0" smtClean="0"/>
              <a:t>2013)</a:t>
            </a:r>
            <a:endParaRPr lang="en-GB" sz="1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52" y="1905000"/>
            <a:ext cx="1046789" cy="129540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484" y="3352800"/>
            <a:ext cx="968524" cy="129540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84" y="4800599"/>
            <a:ext cx="967233" cy="12954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664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LWW</a:t>
            </a:r>
            <a:r>
              <a:rPr lang="zh-CN" altLang="en-US" dirty="0" smtClean="0"/>
              <a:t>期刊亮点</a:t>
            </a:r>
            <a:endParaRPr lang="en-US" dirty="0"/>
          </a:p>
        </p:txBody>
      </p:sp>
      <p:sp>
        <p:nvSpPr>
          <p:cNvPr id="3" name="Content Placeholder 2"/>
          <p:cNvSpPr>
            <a:spLocks noGrp="1"/>
          </p:cNvSpPr>
          <p:nvPr>
            <p:ph idx="1"/>
          </p:nvPr>
        </p:nvSpPr>
        <p:spPr>
          <a:xfrm>
            <a:off x="304801" y="1173707"/>
            <a:ext cx="8458200" cy="4693693"/>
          </a:xfrm>
        </p:spPr>
        <p:txBody>
          <a:bodyPr/>
          <a:lstStyle/>
          <a:p>
            <a:pPr marL="344488" lvl="1" indent="0">
              <a:buNone/>
            </a:pPr>
            <a:r>
              <a:rPr lang="en-US" altLang="zh-CN" dirty="0" smtClean="0">
                <a:solidFill>
                  <a:srgbClr val="0768A9"/>
                </a:solidFill>
              </a:rPr>
              <a:t>Clinical Neurology </a:t>
            </a:r>
            <a:r>
              <a:rPr lang="zh-CN" altLang="en-US" dirty="0" smtClean="0">
                <a:solidFill>
                  <a:srgbClr val="0768A9"/>
                </a:solidFill>
                <a:latin typeface="黑体" panose="02010609060101010101" pitchFamily="49" charset="-122"/>
                <a:ea typeface="黑体" panose="02010609060101010101" pitchFamily="49" charset="-122"/>
              </a:rPr>
              <a:t>（临床神经病学）和</a:t>
            </a:r>
            <a:r>
              <a:rPr lang="en-US" altLang="zh-CN" dirty="0" smtClean="0">
                <a:solidFill>
                  <a:srgbClr val="0768A9"/>
                </a:solidFill>
              </a:rPr>
              <a:t>Transplantation</a:t>
            </a:r>
            <a:r>
              <a:rPr lang="zh-CN" altLang="en-US" dirty="0" smtClean="0">
                <a:solidFill>
                  <a:srgbClr val="0768A9"/>
                </a:solidFill>
                <a:latin typeface="黑体" panose="02010609060101010101" pitchFamily="49" charset="-122"/>
                <a:ea typeface="黑体" panose="02010609060101010101" pitchFamily="49" charset="-122"/>
              </a:rPr>
              <a:t>（移植）领域的顶级被引期刊</a:t>
            </a:r>
            <a:endParaRPr lang="en-GB" dirty="0">
              <a:solidFill>
                <a:srgbClr val="0768A9"/>
              </a:solidFill>
              <a:latin typeface="黑体" panose="02010609060101010101" pitchFamily="49" charset="-122"/>
              <a:ea typeface="黑体" panose="02010609060101010101" pitchFamily="49" charset="-122"/>
            </a:endParaRPr>
          </a:p>
          <a:p>
            <a:pPr marL="344488" lvl="1" indent="0">
              <a:buNone/>
            </a:pPr>
            <a:endParaRPr lang="en-GB" dirty="0">
              <a:solidFill>
                <a:srgbClr val="0768A9"/>
              </a:solidFill>
            </a:endParaRPr>
          </a:p>
          <a:p>
            <a:pPr marL="1831975" lvl="4" indent="0">
              <a:buNone/>
            </a:pPr>
            <a:endParaRPr lang="en-GB" sz="1600" b="1" i="1" dirty="0" smtClean="0">
              <a:solidFill>
                <a:schemeClr val="bg2">
                  <a:lumMod val="75000"/>
                </a:schemeClr>
              </a:solidFill>
            </a:endParaRPr>
          </a:p>
          <a:p>
            <a:pPr marL="1831975" lvl="4" indent="0">
              <a:buNone/>
            </a:pPr>
            <a:r>
              <a:rPr lang="en-GB" sz="1700" b="1" i="1" dirty="0" smtClean="0">
                <a:solidFill>
                  <a:schemeClr val="tx1"/>
                </a:solidFill>
              </a:rPr>
              <a:t>Neurology</a:t>
            </a:r>
            <a:r>
              <a:rPr lang="en-GB" sz="1700" dirty="0" smtClean="0">
                <a:solidFill>
                  <a:schemeClr val="tx1"/>
                </a:solidFill>
              </a:rPr>
              <a:t> </a:t>
            </a:r>
            <a:r>
              <a:rPr lang="en-GB" sz="1700" dirty="0">
                <a:solidFill>
                  <a:schemeClr val="tx1"/>
                </a:solidFill>
              </a:rPr>
              <a:t>(IF </a:t>
            </a:r>
            <a:r>
              <a:rPr lang="en-GB" sz="1700" dirty="0" smtClean="0">
                <a:solidFill>
                  <a:schemeClr val="tx1"/>
                </a:solidFill>
              </a:rPr>
              <a:t>8.249*), American </a:t>
            </a:r>
            <a:r>
              <a:rPr lang="en-GB" sz="1700" dirty="0">
                <a:solidFill>
                  <a:schemeClr val="tx1"/>
                </a:solidFill>
              </a:rPr>
              <a:t>Academy of </a:t>
            </a:r>
            <a:r>
              <a:rPr lang="en-GB" sz="1700" dirty="0" smtClean="0">
                <a:solidFill>
                  <a:schemeClr val="tx1"/>
                </a:solidFill>
              </a:rPr>
              <a:t>Neurology</a:t>
            </a:r>
            <a:r>
              <a:rPr lang="zh-CN" altLang="en-US" sz="1700" dirty="0" smtClean="0">
                <a:solidFill>
                  <a:schemeClr val="tx1"/>
                </a:solidFill>
                <a:latin typeface="黑体" panose="02010609060101010101" pitchFamily="49" charset="-122"/>
                <a:ea typeface="黑体" panose="02010609060101010101" pitchFamily="49" charset="-122"/>
              </a:rPr>
              <a:t>（美国神经协会）期刊</a:t>
            </a:r>
            <a:r>
              <a:rPr lang="en-GB" sz="1700" dirty="0" smtClean="0">
                <a:solidFill>
                  <a:schemeClr val="tx1"/>
                </a:solidFill>
              </a:rPr>
              <a:t>, </a:t>
            </a:r>
            <a:r>
              <a:rPr lang="zh-CN" altLang="en-US" sz="1700" dirty="0" smtClean="0">
                <a:solidFill>
                  <a:schemeClr val="tx1"/>
                </a:solidFill>
              </a:rPr>
              <a:t>在</a:t>
            </a:r>
            <a:r>
              <a:rPr lang="en-US" altLang="zh-CN" sz="1700" dirty="0" smtClean="0">
                <a:solidFill>
                  <a:schemeClr val="tx1"/>
                </a:solidFill>
              </a:rPr>
              <a:t>JCR</a:t>
            </a:r>
            <a:r>
              <a:rPr lang="en-GB" sz="1700" dirty="0" smtClean="0">
                <a:solidFill>
                  <a:schemeClr val="tx1"/>
                </a:solidFill>
              </a:rPr>
              <a:t> Clinical Neurology</a:t>
            </a:r>
            <a:r>
              <a:rPr lang="zh-CN" altLang="en-US" sz="1700" dirty="0" smtClean="0">
                <a:solidFill>
                  <a:schemeClr val="tx1"/>
                </a:solidFill>
                <a:latin typeface="黑体" panose="02010609060101010101" pitchFamily="49" charset="-122"/>
                <a:ea typeface="黑体" panose="02010609060101010101" pitchFamily="49" charset="-122"/>
              </a:rPr>
              <a:t>（临床神经病学）领域中</a:t>
            </a:r>
            <a:r>
              <a:rPr lang="en-US" altLang="zh-CN" sz="1700" dirty="0" smtClean="0">
                <a:solidFill>
                  <a:schemeClr val="tx1"/>
                </a:solidFill>
                <a:latin typeface="黑体" panose="02010609060101010101" pitchFamily="49" charset="-122"/>
                <a:ea typeface="黑体" panose="02010609060101010101" pitchFamily="49" charset="-122"/>
              </a:rPr>
              <a:t>2012</a:t>
            </a:r>
            <a:r>
              <a:rPr lang="zh-CN" altLang="en-US" sz="1700" dirty="0" smtClean="0">
                <a:solidFill>
                  <a:schemeClr val="tx1"/>
                </a:solidFill>
                <a:latin typeface="黑体" panose="02010609060101010101" pitchFamily="49" charset="-122"/>
                <a:ea typeface="黑体" panose="02010609060101010101" pitchFamily="49" charset="-122"/>
              </a:rPr>
              <a:t>年被引</a:t>
            </a:r>
            <a:r>
              <a:rPr lang="en-US" altLang="zh-CN" sz="1700" dirty="0" smtClean="0">
                <a:solidFill>
                  <a:schemeClr val="tx1"/>
                </a:solidFill>
                <a:latin typeface="黑体" panose="02010609060101010101" pitchFamily="49" charset="-122"/>
                <a:ea typeface="黑体" panose="02010609060101010101" pitchFamily="49" charset="-122"/>
              </a:rPr>
              <a:t>74408</a:t>
            </a:r>
            <a:r>
              <a:rPr lang="zh-CN" altLang="en-US" sz="1700" dirty="0" smtClean="0">
                <a:solidFill>
                  <a:schemeClr val="tx1"/>
                </a:solidFill>
                <a:latin typeface="黑体" panose="02010609060101010101" pitchFamily="49" charset="-122"/>
                <a:ea typeface="黑体" panose="02010609060101010101" pitchFamily="49" charset="-122"/>
              </a:rPr>
              <a:t>次，是被引次数最多的期刊</a:t>
            </a:r>
            <a:r>
              <a:rPr lang="en-GB" altLang="zh-CN" sz="1700" dirty="0">
                <a:solidFill>
                  <a:schemeClr val="tx1"/>
                </a:solidFill>
                <a:latin typeface="黑体" panose="02010609060101010101" pitchFamily="49" charset="-122"/>
                <a:ea typeface="黑体" panose="02010609060101010101" pitchFamily="49" charset="-122"/>
              </a:rPr>
              <a:t>.</a:t>
            </a:r>
            <a:endParaRPr lang="en-GB" sz="1700" dirty="0">
              <a:solidFill>
                <a:schemeClr val="tx1"/>
              </a:solidFill>
              <a:latin typeface="黑体" panose="02010609060101010101" pitchFamily="49" charset="-122"/>
              <a:ea typeface="黑体" panose="02010609060101010101" pitchFamily="49" charset="-122"/>
            </a:endParaRPr>
          </a:p>
          <a:p>
            <a:pPr marL="344488" lvl="1" indent="0">
              <a:buNone/>
            </a:pPr>
            <a:endParaRPr lang="en-GB" sz="1700" dirty="0" smtClean="0">
              <a:solidFill>
                <a:schemeClr val="tx1"/>
              </a:solidFill>
            </a:endParaRPr>
          </a:p>
          <a:p>
            <a:pPr marL="1831975" lvl="4" indent="0">
              <a:buNone/>
            </a:pPr>
            <a:endParaRPr lang="en-GB" sz="1700" b="1" i="1" dirty="0" smtClean="0">
              <a:solidFill>
                <a:schemeClr val="tx1"/>
              </a:solidFill>
            </a:endParaRPr>
          </a:p>
          <a:p>
            <a:pPr marL="1831975" lvl="4" indent="0">
              <a:buNone/>
            </a:pPr>
            <a:endParaRPr lang="en-GB" sz="1700" b="1" i="1" dirty="0" smtClean="0">
              <a:solidFill>
                <a:schemeClr val="tx1"/>
              </a:solidFill>
            </a:endParaRPr>
          </a:p>
          <a:p>
            <a:pPr marL="1831975" lvl="4" indent="0">
              <a:buNone/>
            </a:pPr>
            <a:r>
              <a:rPr lang="en-GB" sz="1700" b="1" i="1" dirty="0" smtClean="0">
                <a:solidFill>
                  <a:schemeClr val="tx1"/>
                </a:solidFill>
              </a:rPr>
              <a:t>Transplantation</a:t>
            </a:r>
            <a:r>
              <a:rPr lang="en-GB" sz="1700" dirty="0" smtClean="0">
                <a:solidFill>
                  <a:schemeClr val="tx1"/>
                </a:solidFill>
              </a:rPr>
              <a:t> </a:t>
            </a:r>
            <a:r>
              <a:rPr lang="en-GB" sz="1700" dirty="0">
                <a:solidFill>
                  <a:schemeClr val="tx1"/>
                </a:solidFill>
              </a:rPr>
              <a:t>(IF </a:t>
            </a:r>
            <a:r>
              <a:rPr lang="en-GB" sz="1700" dirty="0" smtClean="0">
                <a:solidFill>
                  <a:schemeClr val="tx1"/>
                </a:solidFill>
              </a:rPr>
              <a:t>3.781*) </a:t>
            </a:r>
            <a:r>
              <a:rPr lang="zh-CN" altLang="en-US" sz="1700" dirty="0" smtClean="0">
                <a:solidFill>
                  <a:schemeClr val="tx1"/>
                </a:solidFill>
              </a:rPr>
              <a:t>在</a:t>
            </a:r>
            <a:r>
              <a:rPr lang="en-GB" sz="1700" dirty="0" smtClean="0">
                <a:solidFill>
                  <a:schemeClr val="tx1"/>
                </a:solidFill>
              </a:rPr>
              <a:t> JCR Transplantation </a:t>
            </a:r>
            <a:r>
              <a:rPr lang="zh-CN" altLang="en-US" sz="1700" dirty="0" smtClean="0">
                <a:solidFill>
                  <a:schemeClr val="tx1"/>
                </a:solidFill>
                <a:latin typeface="黑体" panose="02010609060101010101" pitchFamily="49" charset="-122"/>
                <a:ea typeface="黑体" panose="02010609060101010101" pitchFamily="49" charset="-122"/>
              </a:rPr>
              <a:t>（移植）领域中，</a:t>
            </a:r>
            <a:r>
              <a:rPr lang="en-US" altLang="zh-CN" sz="1700" dirty="0" smtClean="0">
                <a:solidFill>
                  <a:schemeClr val="tx1"/>
                </a:solidFill>
                <a:latin typeface="黑体" panose="02010609060101010101" pitchFamily="49" charset="-122"/>
                <a:ea typeface="黑体" panose="02010609060101010101" pitchFamily="49" charset="-122"/>
              </a:rPr>
              <a:t>2013</a:t>
            </a:r>
            <a:r>
              <a:rPr lang="zh-CN" altLang="en-US" sz="1700" dirty="0" smtClean="0">
                <a:solidFill>
                  <a:schemeClr val="tx1"/>
                </a:solidFill>
                <a:latin typeface="黑体" panose="02010609060101010101" pitchFamily="49" charset="-122"/>
                <a:ea typeface="黑体" panose="02010609060101010101" pitchFamily="49" charset="-122"/>
              </a:rPr>
              <a:t>年被引</a:t>
            </a:r>
            <a:r>
              <a:rPr lang="en-US" altLang="zh-CN" sz="1700" dirty="0" smtClean="0">
                <a:solidFill>
                  <a:schemeClr val="tx1"/>
                </a:solidFill>
                <a:latin typeface="黑体" panose="02010609060101010101" pitchFamily="49" charset="-122"/>
                <a:ea typeface="黑体" panose="02010609060101010101" pitchFamily="49" charset="-122"/>
              </a:rPr>
              <a:t>25429</a:t>
            </a:r>
            <a:r>
              <a:rPr lang="zh-CN" altLang="en-US" sz="1700" dirty="0" smtClean="0">
                <a:solidFill>
                  <a:schemeClr val="tx1"/>
                </a:solidFill>
                <a:latin typeface="黑体" panose="02010609060101010101" pitchFamily="49" charset="-122"/>
                <a:ea typeface="黑体" panose="02010609060101010101" pitchFamily="49" charset="-122"/>
              </a:rPr>
              <a:t>次，是该领域被引次数最多的期刊。</a:t>
            </a:r>
            <a:endParaRPr lang="en-GB" sz="1700" dirty="0">
              <a:solidFill>
                <a:schemeClr val="tx1"/>
              </a:solidFill>
              <a:latin typeface="黑体" panose="02010609060101010101" pitchFamily="49" charset="-122"/>
              <a:ea typeface="黑体" panose="02010609060101010101" pitchFamily="49" charset="-122"/>
            </a:endParaRPr>
          </a:p>
          <a:p>
            <a:pPr lvl="1"/>
            <a:endParaRPr lang="en-US" sz="1700" dirty="0"/>
          </a:p>
        </p:txBody>
      </p:sp>
      <p:sp>
        <p:nvSpPr>
          <p:cNvPr id="6" name="TextBox 5"/>
          <p:cNvSpPr txBox="1"/>
          <p:nvPr/>
        </p:nvSpPr>
        <p:spPr>
          <a:xfrm>
            <a:off x="5257800" y="6437870"/>
            <a:ext cx="3505200" cy="246221"/>
          </a:xfrm>
          <a:prstGeom prst="rect">
            <a:avLst/>
          </a:prstGeom>
          <a:noFill/>
        </p:spPr>
        <p:txBody>
          <a:bodyPr wrap="square" rtlCol="0">
            <a:spAutoFit/>
          </a:bodyPr>
          <a:lstStyle/>
          <a:p>
            <a:r>
              <a:rPr lang="en-GB" sz="1000" dirty="0"/>
              <a:t>*</a:t>
            </a:r>
            <a:r>
              <a:rPr lang="en-GB" sz="1000" dirty="0" smtClean="0"/>
              <a:t>2012 </a:t>
            </a:r>
            <a:r>
              <a:rPr lang="en-GB" sz="1000" i="1" dirty="0"/>
              <a:t>Journal Citation Reports</a:t>
            </a:r>
            <a:r>
              <a:rPr lang="en-GB" sz="1000" dirty="0"/>
              <a:t>® (Thomson Reuters, </a:t>
            </a:r>
            <a:r>
              <a:rPr lang="en-GB" sz="1000" dirty="0" smtClean="0"/>
              <a:t>2013)</a:t>
            </a:r>
            <a:endParaRPr lang="en-GB" sz="1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24" y="1981200"/>
            <a:ext cx="1331976" cy="175260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65" y="3962400"/>
            <a:ext cx="1263135" cy="175260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802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LWW</a:t>
            </a:r>
            <a:r>
              <a:rPr lang="zh-CN" altLang="en-US" dirty="0" smtClean="0"/>
              <a:t>期刊亮点</a:t>
            </a:r>
            <a:endParaRPr lang="en-US" dirty="0"/>
          </a:p>
        </p:txBody>
      </p:sp>
      <p:sp>
        <p:nvSpPr>
          <p:cNvPr id="3" name="Content Placeholder 2"/>
          <p:cNvSpPr>
            <a:spLocks noGrp="1"/>
          </p:cNvSpPr>
          <p:nvPr>
            <p:ph idx="1"/>
          </p:nvPr>
        </p:nvSpPr>
        <p:spPr>
          <a:xfrm>
            <a:off x="304801" y="1371600"/>
            <a:ext cx="8458200" cy="4876800"/>
          </a:xfrm>
        </p:spPr>
        <p:txBody>
          <a:bodyPr/>
          <a:lstStyle/>
          <a:p>
            <a:pPr marL="344488" lvl="1" indent="0">
              <a:buNone/>
            </a:pPr>
            <a:r>
              <a:rPr lang="en-GB" dirty="0" smtClean="0">
                <a:solidFill>
                  <a:srgbClr val="0768A9"/>
                </a:solidFill>
              </a:rPr>
              <a:t>Peripheral </a:t>
            </a:r>
            <a:r>
              <a:rPr lang="en-GB" dirty="0">
                <a:solidFill>
                  <a:srgbClr val="0768A9"/>
                </a:solidFill>
              </a:rPr>
              <a:t>Vascular </a:t>
            </a:r>
            <a:r>
              <a:rPr lang="en-GB" dirty="0" smtClean="0">
                <a:solidFill>
                  <a:srgbClr val="0768A9"/>
                </a:solidFill>
              </a:rPr>
              <a:t>Disease </a:t>
            </a:r>
            <a:r>
              <a:rPr lang="zh-CN" altLang="en-US" dirty="0" smtClean="0">
                <a:solidFill>
                  <a:srgbClr val="0768A9"/>
                </a:solidFill>
                <a:latin typeface="黑体" panose="02010609060101010101" pitchFamily="49" charset="-122"/>
                <a:ea typeface="黑体" panose="02010609060101010101" pitchFamily="49" charset="-122"/>
              </a:rPr>
              <a:t>（外周血管疾病）的</a:t>
            </a:r>
            <a:r>
              <a:rPr lang="en-US" altLang="zh-CN" dirty="0" smtClean="0">
                <a:solidFill>
                  <a:srgbClr val="0768A9"/>
                </a:solidFill>
                <a:latin typeface="黑体" panose="02010609060101010101" pitchFamily="49" charset="-122"/>
                <a:ea typeface="黑体" panose="02010609060101010101" pitchFamily="49" charset="-122"/>
              </a:rPr>
              <a:t>5</a:t>
            </a:r>
            <a:r>
              <a:rPr lang="zh-CN" altLang="en-US" dirty="0" smtClean="0">
                <a:solidFill>
                  <a:srgbClr val="0768A9"/>
                </a:solidFill>
                <a:latin typeface="黑体" panose="02010609060101010101" pitchFamily="49" charset="-122"/>
                <a:ea typeface="黑体" panose="02010609060101010101" pitchFamily="49" charset="-122"/>
              </a:rPr>
              <a:t>种最顶级期刊</a:t>
            </a:r>
            <a:endParaRPr lang="en-GB" dirty="0">
              <a:solidFill>
                <a:srgbClr val="0768A9"/>
              </a:solidFill>
              <a:latin typeface="黑体" panose="02010609060101010101" pitchFamily="49" charset="-122"/>
              <a:ea typeface="黑体" panose="02010609060101010101" pitchFamily="49" charset="-122"/>
            </a:endParaRPr>
          </a:p>
          <a:p>
            <a:pPr marL="344488" lvl="1" indent="0">
              <a:buNone/>
            </a:pPr>
            <a:endParaRPr lang="en-GB" sz="1600" dirty="0" smtClean="0">
              <a:solidFill>
                <a:schemeClr val="bg2">
                  <a:lumMod val="75000"/>
                </a:schemeClr>
              </a:solidFill>
            </a:endParaRPr>
          </a:p>
          <a:p>
            <a:pPr marL="1374775" lvl="3" indent="0">
              <a:buNone/>
            </a:pPr>
            <a:r>
              <a:rPr lang="en-GB" sz="1700" dirty="0" smtClean="0">
                <a:solidFill>
                  <a:schemeClr val="tx1"/>
                </a:solidFill>
              </a:rPr>
              <a:t>LWW</a:t>
            </a:r>
            <a:r>
              <a:rPr lang="zh-CN" altLang="en-US" sz="1700" dirty="0" smtClean="0">
                <a:solidFill>
                  <a:schemeClr val="tx1"/>
                </a:solidFill>
              </a:rPr>
              <a:t>出版</a:t>
            </a:r>
            <a:r>
              <a:rPr lang="en-GB" sz="1700" dirty="0" smtClean="0">
                <a:solidFill>
                  <a:schemeClr val="tx1"/>
                </a:solidFill>
              </a:rPr>
              <a:t> </a:t>
            </a:r>
            <a:r>
              <a:rPr lang="en-US" altLang="zh-CN" sz="1700" dirty="0" smtClean="0">
                <a:solidFill>
                  <a:schemeClr val="tx1"/>
                </a:solidFill>
              </a:rPr>
              <a:t>Peripheral Vascular Disease</a:t>
            </a:r>
            <a:r>
              <a:rPr lang="zh-CN" altLang="en-US" sz="1700" dirty="0" smtClean="0">
                <a:solidFill>
                  <a:schemeClr val="tx1"/>
                </a:solidFill>
                <a:latin typeface="黑体" panose="02010609060101010101" pitchFamily="49" charset="-122"/>
                <a:ea typeface="黑体" panose="02010609060101010101" pitchFamily="49" charset="-122"/>
              </a:rPr>
              <a:t>领域最顶顶级的</a:t>
            </a:r>
            <a:r>
              <a:rPr lang="en-US" altLang="zh-CN" sz="1700" dirty="0" smtClean="0">
                <a:solidFill>
                  <a:schemeClr val="tx1"/>
                </a:solidFill>
                <a:latin typeface="黑体" panose="02010609060101010101" pitchFamily="49" charset="-122"/>
                <a:ea typeface="黑体" panose="02010609060101010101" pitchFamily="49" charset="-122"/>
              </a:rPr>
              <a:t>5</a:t>
            </a:r>
            <a:r>
              <a:rPr lang="zh-CN" altLang="en-US" sz="1700" dirty="0" smtClean="0">
                <a:solidFill>
                  <a:schemeClr val="tx1"/>
                </a:solidFill>
                <a:latin typeface="黑体" panose="02010609060101010101" pitchFamily="49" charset="-122"/>
                <a:ea typeface="黑体" panose="02010609060101010101" pitchFamily="49" charset="-122"/>
              </a:rPr>
              <a:t>种期刊</a:t>
            </a:r>
            <a:r>
              <a:rPr lang="en-GB" sz="1700" dirty="0" smtClean="0">
                <a:solidFill>
                  <a:schemeClr val="tx1"/>
                </a:solidFill>
              </a:rPr>
              <a:t>*</a:t>
            </a:r>
            <a:endParaRPr lang="en-GB" sz="1700" dirty="0">
              <a:solidFill>
                <a:schemeClr val="tx1"/>
              </a:solidFill>
            </a:endParaRPr>
          </a:p>
          <a:p>
            <a:pPr marL="1374775" lvl="3" indent="0">
              <a:buNone/>
            </a:pPr>
            <a:endParaRPr lang="en-GB" sz="1700" dirty="0">
              <a:solidFill>
                <a:schemeClr val="tx1"/>
              </a:solidFill>
            </a:endParaRPr>
          </a:p>
          <a:p>
            <a:pPr marL="1374775" lvl="3" indent="0">
              <a:buNone/>
            </a:pPr>
            <a:r>
              <a:rPr lang="en-GB" sz="1700" dirty="0">
                <a:solidFill>
                  <a:schemeClr val="tx1"/>
                </a:solidFill>
              </a:rPr>
              <a:t>#1 </a:t>
            </a:r>
            <a:r>
              <a:rPr lang="en-GB" sz="1700" b="1" i="1" dirty="0">
                <a:solidFill>
                  <a:schemeClr val="tx1"/>
                </a:solidFill>
              </a:rPr>
              <a:t>Circulation</a:t>
            </a:r>
            <a:r>
              <a:rPr lang="en-GB" sz="1700" dirty="0">
                <a:solidFill>
                  <a:schemeClr val="tx1"/>
                </a:solidFill>
              </a:rPr>
              <a:t>, </a:t>
            </a:r>
            <a:r>
              <a:rPr lang="en-GB" sz="1700" dirty="0" smtClean="0">
                <a:solidFill>
                  <a:schemeClr val="tx1"/>
                </a:solidFill>
              </a:rPr>
              <a:t>American </a:t>
            </a:r>
            <a:r>
              <a:rPr lang="en-GB" sz="1700" dirty="0">
                <a:solidFill>
                  <a:schemeClr val="tx1"/>
                </a:solidFill>
              </a:rPr>
              <a:t>Heart </a:t>
            </a:r>
            <a:r>
              <a:rPr lang="en-GB" sz="1700" dirty="0" smtClean="0">
                <a:solidFill>
                  <a:schemeClr val="tx1"/>
                </a:solidFill>
              </a:rPr>
              <a:t>Association (AHA) </a:t>
            </a:r>
            <a:r>
              <a:rPr lang="zh-CN" altLang="en-US" sz="1700" dirty="0" smtClean="0">
                <a:solidFill>
                  <a:schemeClr val="tx1"/>
                </a:solidFill>
                <a:latin typeface="黑体" panose="02010609060101010101" pitchFamily="49" charset="-122"/>
                <a:ea typeface="黑体" panose="02010609060101010101" pitchFamily="49" charset="-122"/>
              </a:rPr>
              <a:t>（美国心脏协会）</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smtClean="0">
              <a:solidFill>
                <a:schemeClr val="tx1"/>
              </a:solidFill>
            </a:endParaRPr>
          </a:p>
          <a:p>
            <a:pPr marL="1374775" lvl="3" indent="0">
              <a:buNone/>
            </a:pPr>
            <a:r>
              <a:rPr lang="en-GB" sz="1700" dirty="0" smtClean="0">
                <a:solidFill>
                  <a:schemeClr val="tx1"/>
                </a:solidFill>
              </a:rPr>
              <a:t>#</a:t>
            </a:r>
            <a:r>
              <a:rPr lang="en-GB" sz="1700" dirty="0">
                <a:solidFill>
                  <a:schemeClr val="tx1"/>
                </a:solidFill>
              </a:rPr>
              <a:t>2 </a:t>
            </a:r>
            <a:r>
              <a:rPr lang="en-GB" sz="1700" b="1" i="1" dirty="0">
                <a:solidFill>
                  <a:schemeClr val="tx1"/>
                </a:solidFill>
              </a:rPr>
              <a:t>Circulation Research</a:t>
            </a:r>
            <a:r>
              <a:rPr lang="en-GB" sz="1700" dirty="0">
                <a:solidFill>
                  <a:schemeClr val="tx1"/>
                </a:solidFill>
              </a:rPr>
              <a:t>, </a:t>
            </a:r>
            <a:r>
              <a:rPr lang="en-GB" sz="1700" dirty="0" smtClean="0">
                <a:solidFill>
                  <a:schemeClr val="tx1"/>
                </a:solidFill>
              </a:rPr>
              <a:t>AHA</a:t>
            </a:r>
            <a:r>
              <a:rPr lang="zh-CN" altLang="en-US" sz="1700" dirty="0" smtClean="0">
                <a:solidFill>
                  <a:schemeClr val="tx1"/>
                </a:solidFill>
                <a:latin typeface="黑体" panose="02010609060101010101" pitchFamily="49" charset="-122"/>
                <a:ea typeface="黑体" panose="02010609060101010101" pitchFamily="49" charset="-122"/>
              </a:rPr>
              <a:t>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smtClean="0">
              <a:solidFill>
                <a:schemeClr val="tx1"/>
              </a:solidFill>
            </a:endParaRPr>
          </a:p>
          <a:p>
            <a:pPr marL="1374775" lvl="3" indent="0">
              <a:buNone/>
            </a:pPr>
            <a:r>
              <a:rPr lang="en-GB" sz="1700" dirty="0" smtClean="0">
                <a:solidFill>
                  <a:schemeClr val="tx1"/>
                </a:solidFill>
              </a:rPr>
              <a:t>#</a:t>
            </a:r>
            <a:r>
              <a:rPr lang="en-GB" sz="1700" dirty="0">
                <a:solidFill>
                  <a:schemeClr val="tx1"/>
                </a:solidFill>
              </a:rPr>
              <a:t>3 </a:t>
            </a:r>
            <a:r>
              <a:rPr lang="en-GB" sz="1700" b="1" i="1" dirty="0">
                <a:solidFill>
                  <a:schemeClr val="tx1"/>
                </a:solidFill>
              </a:rPr>
              <a:t>Hypertension</a:t>
            </a:r>
            <a:r>
              <a:rPr lang="en-GB" sz="1700" dirty="0">
                <a:solidFill>
                  <a:schemeClr val="tx1"/>
                </a:solidFill>
              </a:rPr>
              <a:t>, </a:t>
            </a:r>
            <a:r>
              <a:rPr lang="en-GB" sz="1700" dirty="0" smtClean="0">
                <a:solidFill>
                  <a:schemeClr val="tx1"/>
                </a:solidFill>
              </a:rPr>
              <a:t>AHA</a:t>
            </a:r>
            <a:r>
              <a:rPr lang="zh-CN" altLang="en-US" sz="1700" dirty="0" smtClean="0">
                <a:solidFill>
                  <a:schemeClr val="tx1"/>
                </a:solidFill>
                <a:latin typeface="黑体" panose="02010609060101010101" pitchFamily="49" charset="-122"/>
                <a:ea typeface="黑体" panose="02010609060101010101" pitchFamily="49" charset="-122"/>
              </a:rPr>
              <a:t>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smtClean="0">
              <a:solidFill>
                <a:schemeClr val="tx1"/>
              </a:solidFill>
            </a:endParaRPr>
          </a:p>
          <a:p>
            <a:pPr marL="1374775" lvl="3" indent="0">
              <a:buNone/>
            </a:pPr>
            <a:r>
              <a:rPr lang="en-GB" sz="1700" dirty="0" smtClean="0">
                <a:solidFill>
                  <a:schemeClr val="tx1"/>
                </a:solidFill>
              </a:rPr>
              <a:t>#4 </a:t>
            </a:r>
            <a:r>
              <a:rPr lang="en-GB" sz="1700" b="1" i="1" dirty="0" smtClean="0">
                <a:solidFill>
                  <a:schemeClr val="tx1"/>
                </a:solidFill>
              </a:rPr>
              <a:t>Arteriosclerosis</a:t>
            </a:r>
            <a:r>
              <a:rPr lang="en-GB" sz="1700" b="1" i="1" dirty="0">
                <a:solidFill>
                  <a:schemeClr val="tx1"/>
                </a:solidFill>
              </a:rPr>
              <a:t>, Thrombosis &amp; Vascular Biology</a:t>
            </a:r>
            <a:r>
              <a:rPr lang="en-GB" sz="1700" dirty="0">
                <a:solidFill>
                  <a:schemeClr val="tx1"/>
                </a:solidFill>
              </a:rPr>
              <a:t>, </a:t>
            </a:r>
            <a:r>
              <a:rPr lang="en-GB" sz="1700" dirty="0" smtClean="0">
                <a:solidFill>
                  <a:schemeClr val="tx1"/>
                </a:solidFill>
              </a:rPr>
              <a:t>AHA</a:t>
            </a:r>
            <a:r>
              <a:rPr lang="zh-CN" altLang="en-US" sz="1700" dirty="0" smtClean="0">
                <a:solidFill>
                  <a:schemeClr val="tx1"/>
                </a:solidFill>
                <a:latin typeface="黑体" panose="02010609060101010101" pitchFamily="49" charset="-122"/>
                <a:ea typeface="黑体" panose="02010609060101010101" pitchFamily="49" charset="-122"/>
              </a:rPr>
              <a:t>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a:solidFill>
                <a:schemeClr val="tx1"/>
              </a:solidFill>
            </a:endParaRPr>
          </a:p>
          <a:p>
            <a:pPr marL="1374775" lvl="3" indent="0">
              <a:buNone/>
            </a:pPr>
            <a:r>
              <a:rPr lang="en-GB" sz="1700" dirty="0">
                <a:solidFill>
                  <a:schemeClr val="tx1"/>
                </a:solidFill>
              </a:rPr>
              <a:t>#5 </a:t>
            </a:r>
            <a:r>
              <a:rPr lang="en-GB" sz="1700" b="1" i="1" dirty="0" smtClean="0">
                <a:solidFill>
                  <a:schemeClr val="tx1"/>
                </a:solidFill>
              </a:rPr>
              <a:t>Stroke</a:t>
            </a:r>
            <a:r>
              <a:rPr lang="en-GB" sz="1700" dirty="0" smtClean="0">
                <a:solidFill>
                  <a:schemeClr val="tx1"/>
                </a:solidFill>
              </a:rPr>
              <a:t>, AHA</a:t>
            </a:r>
            <a:r>
              <a:rPr lang="zh-CN" altLang="en-US" sz="1700" dirty="0" smtClean="0">
                <a:solidFill>
                  <a:schemeClr val="tx1"/>
                </a:solidFill>
                <a:latin typeface="黑体" panose="02010609060101010101" pitchFamily="49" charset="-122"/>
                <a:ea typeface="黑体" panose="02010609060101010101" pitchFamily="49" charset="-122"/>
              </a:rPr>
              <a:t>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600" dirty="0" smtClean="0">
              <a:solidFill>
                <a:schemeClr val="bg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828800"/>
            <a:ext cx="685800" cy="91637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37" y="3962400"/>
            <a:ext cx="760525" cy="9906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TextBox 9"/>
          <p:cNvSpPr txBox="1"/>
          <p:nvPr/>
        </p:nvSpPr>
        <p:spPr>
          <a:xfrm>
            <a:off x="5257800" y="6437870"/>
            <a:ext cx="3505200" cy="246221"/>
          </a:xfrm>
          <a:prstGeom prst="rect">
            <a:avLst/>
          </a:prstGeom>
          <a:noFill/>
        </p:spPr>
        <p:txBody>
          <a:bodyPr wrap="square" rtlCol="0">
            <a:spAutoFit/>
          </a:bodyPr>
          <a:lstStyle/>
          <a:p>
            <a:r>
              <a:rPr lang="en-GB" sz="1000" dirty="0"/>
              <a:t>*</a:t>
            </a:r>
            <a:r>
              <a:rPr lang="en-GB" sz="1000" dirty="0" smtClean="0"/>
              <a:t>2012 </a:t>
            </a:r>
            <a:r>
              <a:rPr lang="en-GB" sz="1000" i="1" dirty="0"/>
              <a:t>Journal Citation Reports</a:t>
            </a:r>
            <a:r>
              <a:rPr lang="en-GB" sz="1000" dirty="0"/>
              <a:t>® (Thomson Reuters, </a:t>
            </a:r>
            <a:r>
              <a:rPr lang="en-GB" sz="1000" dirty="0" smtClean="0"/>
              <a:t>2013)</a:t>
            </a:r>
            <a:endParaRPr lang="en-GB" sz="10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67" y="5193149"/>
            <a:ext cx="731866" cy="91637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895600"/>
            <a:ext cx="685800" cy="918482"/>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5580" y="5191001"/>
            <a:ext cx="679887" cy="916370"/>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037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LWW</a:t>
            </a:r>
            <a:r>
              <a:rPr lang="zh-CN" altLang="en-US" dirty="0" smtClean="0"/>
              <a:t>期刊亮点</a:t>
            </a:r>
            <a:endParaRPr lang="en-US" dirty="0"/>
          </a:p>
        </p:txBody>
      </p:sp>
      <p:sp>
        <p:nvSpPr>
          <p:cNvPr id="3" name="Content Placeholder 2"/>
          <p:cNvSpPr>
            <a:spLocks noGrp="1"/>
          </p:cNvSpPr>
          <p:nvPr>
            <p:ph idx="1"/>
          </p:nvPr>
        </p:nvSpPr>
        <p:spPr>
          <a:xfrm>
            <a:off x="304800" y="1295400"/>
            <a:ext cx="8686799" cy="5105400"/>
          </a:xfrm>
        </p:spPr>
        <p:txBody>
          <a:bodyPr/>
          <a:lstStyle/>
          <a:p>
            <a:pPr marL="344488" lvl="1" indent="0">
              <a:buNone/>
            </a:pPr>
            <a:r>
              <a:rPr lang="en-GB" dirty="0" err="1" smtClean="0">
                <a:solidFill>
                  <a:srgbClr val="0768A9"/>
                </a:solidFill>
              </a:rPr>
              <a:t>Anesthesiology</a:t>
            </a:r>
            <a:r>
              <a:rPr lang="en-GB" dirty="0" smtClean="0">
                <a:solidFill>
                  <a:srgbClr val="0768A9"/>
                </a:solidFill>
              </a:rPr>
              <a:t> </a:t>
            </a:r>
            <a:r>
              <a:rPr lang="zh-CN" altLang="en-US" dirty="0" smtClean="0">
                <a:solidFill>
                  <a:srgbClr val="0768A9"/>
                </a:solidFill>
                <a:latin typeface="黑体" panose="02010609060101010101" pitchFamily="49" charset="-122"/>
                <a:ea typeface="黑体" panose="02010609060101010101" pitchFamily="49" charset="-122"/>
              </a:rPr>
              <a:t>（麻醉学）领域</a:t>
            </a:r>
            <a:r>
              <a:rPr lang="en-US" altLang="zh-CN" dirty="0" smtClean="0">
                <a:solidFill>
                  <a:srgbClr val="0768A9"/>
                </a:solidFill>
                <a:latin typeface="黑体" panose="02010609060101010101" pitchFamily="49" charset="-122"/>
                <a:ea typeface="黑体" panose="02010609060101010101" pitchFamily="49" charset="-122"/>
              </a:rPr>
              <a:t>10</a:t>
            </a:r>
            <a:r>
              <a:rPr lang="zh-CN" altLang="en-US" dirty="0" smtClean="0">
                <a:solidFill>
                  <a:srgbClr val="0768A9"/>
                </a:solidFill>
                <a:latin typeface="黑体" panose="02010609060101010101" pitchFamily="49" charset="-122"/>
                <a:ea typeface="黑体" panose="02010609060101010101" pitchFamily="49" charset="-122"/>
              </a:rPr>
              <a:t>种顶级期刊中的</a:t>
            </a:r>
            <a:r>
              <a:rPr lang="en-US" altLang="zh-CN" dirty="0" smtClean="0">
                <a:solidFill>
                  <a:srgbClr val="0768A9"/>
                </a:solidFill>
                <a:latin typeface="黑体" panose="02010609060101010101" pitchFamily="49" charset="-122"/>
                <a:ea typeface="黑体" panose="02010609060101010101" pitchFamily="49" charset="-122"/>
              </a:rPr>
              <a:t>4</a:t>
            </a:r>
            <a:r>
              <a:rPr lang="zh-CN" altLang="en-US" dirty="0" smtClean="0">
                <a:solidFill>
                  <a:srgbClr val="0768A9"/>
                </a:solidFill>
                <a:latin typeface="黑体" panose="02010609060101010101" pitchFamily="49" charset="-122"/>
                <a:ea typeface="黑体" panose="02010609060101010101" pitchFamily="49" charset="-122"/>
              </a:rPr>
              <a:t>种</a:t>
            </a:r>
            <a:endParaRPr lang="en-GB" dirty="0" smtClean="0">
              <a:solidFill>
                <a:srgbClr val="0768A9"/>
              </a:solidFill>
              <a:latin typeface="黑体" panose="02010609060101010101" pitchFamily="49" charset="-122"/>
              <a:ea typeface="黑体" panose="02010609060101010101" pitchFamily="49" charset="-122"/>
            </a:endParaRPr>
          </a:p>
          <a:p>
            <a:pPr marL="1374775" lvl="3" indent="0">
              <a:buNone/>
            </a:pPr>
            <a:r>
              <a:rPr lang="en-GB" sz="1700" dirty="0" smtClean="0">
                <a:solidFill>
                  <a:schemeClr val="tx1"/>
                </a:solidFill>
              </a:rPr>
              <a:t>LWW</a:t>
            </a:r>
            <a:r>
              <a:rPr lang="zh-CN" altLang="en-US" sz="1700" dirty="0" smtClean="0">
                <a:solidFill>
                  <a:schemeClr val="tx1"/>
                </a:solidFill>
                <a:latin typeface="黑体" panose="02010609060101010101" pitchFamily="49" charset="-122"/>
                <a:ea typeface="黑体" panose="02010609060101010101" pitchFamily="49" charset="-122"/>
              </a:rPr>
              <a:t>出版</a:t>
            </a:r>
            <a:r>
              <a:rPr lang="en-US" altLang="zh-CN" sz="1700" dirty="0" smtClean="0">
                <a:solidFill>
                  <a:schemeClr val="tx1"/>
                </a:solidFill>
              </a:rPr>
              <a:t>Anesthesiology</a:t>
            </a:r>
            <a:r>
              <a:rPr lang="zh-CN" altLang="en-US" sz="1700" dirty="0" smtClean="0">
                <a:solidFill>
                  <a:schemeClr val="tx1"/>
                </a:solidFill>
              </a:rPr>
              <a:t>（</a:t>
            </a:r>
            <a:r>
              <a:rPr lang="zh-CN" altLang="en-US" sz="1700" dirty="0" smtClean="0">
                <a:solidFill>
                  <a:schemeClr val="tx1"/>
                </a:solidFill>
                <a:latin typeface="黑体" panose="02010609060101010101" pitchFamily="49" charset="-122"/>
                <a:ea typeface="黑体" panose="02010609060101010101" pitchFamily="49" charset="-122"/>
              </a:rPr>
              <a:t>麻醉学）领域中</a:t>
            </a:r>
            <a:r>
              <a:rPr lang="en-US" altLang="zh-CN" sz="1700" dirty="0" smtClean="0">
                <a:solidFill>
                  <a:schemeClr val="tx1"/>
                </a:solidFill>
                <a:latin typeface="黑体" panose="02010609060101010101" pitchFamily="49" charset="-122"/>
                <a:ea typeface="黑体" panose="02010609060101010101" pitchFamily="49" charset="-122"/>
              </a:rPr>
              <a:t>20</a:t>
            </a:r>
            <a:r>
              <a:rPr lang="zh-CN" altLang="en-US" sz="1700" dirty="0" smtClean="0">
                <a:solidFill>
                  <a:schemeClr val="tx1"/>
                </a:solidFill>
                <a:latin typeface="黑体" panose="02010609060101010101" pitchFamily="49" charset="-122"/>
                <a:ea typeface="黑体" panose="02010609060101010101" pitchFamily="49" charset="-122"/>
              </a:rPr>
              <a:t>种顶级期刊中的</a:t>
            </a:r>
            <a:r>
              <a:rPr lang="en-US" altLang="zh-CN" sz="1700" dirty="0" smtClean="0">
                <a:solidFill>
                  <a:schemeClr val="tx1"/>
                </a:solidFill>
                <a:latin typeface="黑体" panose="02010609060101010101" pitchFamily="49" charset="-122"/>
                <a:ea typeface="黑体" panose="02010609060101010101" pitchFamily="49" charset="-122"/>
              </a:rPr>
              <a:t>6</a:t>
            </a:r>
            <a:r>
              <a:rPr lang="zh-CN" altLang="en-US" sz="1700" dirty="0" smtClean="0">
                <a:solidFill>
                  <a:schemeClr val="tx1"/>
                </a:solidFill>
                <a:latin typeface="黑体" panose="02010609060101010101" pitchFamily="49" charset="-122"/>
                <a:ea typeface="黑体" panose="02010609060101010101" pitchFamily="49" charset="-122"/>
              </a:rPr>
              <a:t>种</a:t>
            </a:r>
            <a:r>
              <a:rPr lang="en-GB" sz="1700" dirty="0" smtClean="0">
                <a:solidFill>
                  <a:schemeClr val="tx1"/>
                </a:solidFill>
                <a:latin typeface="黑体" panose="02010609060101010101" pitchFamily="49" charset="-122"/>
                <a:ea typeface="黑体" panose="02010609060101010101" pitchFamily="49" charset="-122"/>
              </a:rPr>
              <a:t>:</a:t>
            </a:r>
          </a:p>
          <a:p>
            <a:pPr marL="1374775" lvl="3" indent="0">
              <a:buNone/>
            </a:pPr>
            <a:endParaRPr lang="en-GB" sz="1700" dirty="0" smtClean="0">
              <a:solidFill>
                <a:schemeClr val="tx1"/>
              </a:solidFill>
            </a:endParaRPr>
          </a:p>
          <a:p>
            <a:pPr marL="1374775" lvl="3" indent="0">
              <a:buNone/>
            </a:pPr>
            <a:r>
              <a:rPr lang="en-GB" sz="1700" dirty="0" smtClean="0">
                <a:solidFill>
                  <a:schemeClr val="tx1"/>
                </a:solidFill>
              </a:rPr>
              <a:t>#2 </a:t>
            </a:r>
            <a:r>
              <a:rPr lang="en-GB" sz="1700" b="1" i="1" dirty="0" smtClean="0">
                <a:solidFill>
                  <a:schemeClr val="tx1"/>
                </a:solidFill>
              </a:rPr>
              <a:t>Anesthesiology</a:t>
            </a:r>
            <a:r>
              <a:rPr lang="en-GB" sz="1700" dirty="0" smtClean="0">
                <a:solidFill>
                  <a:schemeClr val="tx1"/>
                </a:solidFill>
              </a:rPr>
              <a:t>, American Society of </a:t>
            </a:r>
            <a:r>
              <a:rPr lang="en-GB" sz="1700" dirty="0" err="1" smtClean="0">
                <a:solidFill>
                  <a:schemeClr val="tx1"/>
                </a:solidFill>
              </a:rPr>
              <a:t>Anesthesiologists</a:t>
            </a:r>
            <a:r>
              <a:rPr lang="en-GB" sz="1700" dirty="0" smtClean="0">
                <a:solidFill>
                  <a:schemeClr val="tx1"/>
                </a:solidFill>
              </a:rPr>
              <a:t> </a:t>
            </a:r>
            <a:r>
              <a:rPr lang="zh-CN" altLang="en-US" sz="1700" dirty="0" smtClean="0">
                <a:solidFill>
                  <a:schemeClr val="tx1"/>
                </a:solidFill>
                <a:latin typeface="黑体" panose="02010609060101010101" pitchFamily="49" charset="-122"/>
                <a:ea typeface="黑体" panose="02010609060101010101" pitchFamily="49" charset="-122"/>
              </a:rPr>
              <a:t>（美国麻醉师协会）期刊</a:t>
            </a:r>
            <a:endParaRPr lang="en-GB" sz="1700" dirty="0" smtClean="0">
              <a:solidFill>
                <a:schemeClr val="tx1"/>
              </a:solidFill>
              <a:latin typeface="黑体" panose="02010609060101010101" pitchFamily="49" charset="-122"/>
              <a:ea typeface="黑体" panose="02010609060101010101" pitchFamily="49" charset="-122"/>
            </a:endParaRPr>
          </a:p>
          <a:p>
            <a:pPr marL="1374775" lvl="3" indent="0">
              <a:buNone/>
            </a:pPr>
            <a:r>
              <a:rPr lang="en-GB" sz="1700" dirty="0" smtClean="0">
                <a:solidFill>
                  <a:schemeClr val="tx1"/>
                </a:solidFill>
              </a:rPr>
              <a:t>#5 </a:t>
            </a:r>
            <a:r>
              <a:rPr lang="en-GB" sz="1700" b="1" i="1" dirty="0" smtClean="0">
                <a:solidFill>
                  <a:schemeClr val="tx1"/>
                </a:solidFill>
              </a:rPr>
              <a:t>Regional </a:t>
            </a:r>
            <a:r>
              <a:rPr lang="en-GB" sz="1700" b="1" i="1" dirty="0" err="1" smtClean="0">
                <a:solidFill>
                  <a:schemeClr val="tx1"/>
                </a:solidFill>
              </a:rPr>
              <a:t>Anesthesia</a:t>
            </a:r>
            <a:r>
              <a:rPr lang="en-GB" sz="1700" b="1" i="1" dirty="0" smtClean="0">
                <a:solidFill>
                  <a:schemeClr val="tx1"/>
                </a:solidFill>
              </a:rPr>
              <a:t> and Pain Medicine</a:t>
            </a:r>
            <a:r>
              <a:rPr lang="en-GB" sz="1700" dirty="0" smtClean="0">
                <a:solidFill>
                  <a:schemeClr val="tx1"/>
                </a:solidFill>
              </a:rPr>
              <a:t>, American Society of Regional </a:t>
            </a:r>
            <a:r>
              <a:rPr lang="en-GB" sz="1700" dirty="0" err="1" smtClean="0">
                <a:solidFill>
                  <a:schemeClr val="tx1"/>
                </a:solidFill>
              </a:rPr>
              <a:t>Anesthesia</a:t>
            </a:r>
            <a:r>
              <a:rPr lang="en-GB" sz="1700" dirty="0" smtClean="0">
                <a:solidFill>
                  <a:schemeClr val="tx1"/>
                </a:solidFill>
              </a:rPr>
              <a:t> and Pain Medicine </a:t>
            </a:r>
            <a:r>
              <a:rPr lang="zh-CN" altLang="en-US" sz="1700" dirty="0" smtClean="0">
                <a:solidFill>
                  <a:schemeClr val="tx1"/>
                </a:solidFill>
                <a:latin typeface="黑体" panose="02010609060101010101" pitchFamily="49" charset="-122"/>
                <a:ea typeface="黑体" panose="02010609060101010101" pitchFamily="49" charset="-122"/>
              </a:rPr>
              <a:t>（美国区域麻醉和疼痛医学学会）期刊</a:t>
            </a:r>
            <a:endParaRPr lang="en-GB" sz="1700" dirty="0" smtClean="0">
              <a:solidFill>
                <a:schemeClr val="tx1"/>
              </a:solidFill>
              <a:latin typeface="黑体" panose="02010609060101010101" pitchFamily="49" charset="-122"/>
              <a:ea typeface="黑体" panose="02010609060101010101" pitchFamily="49" charset="-122"/>
            </a:endParaRPr>
          </a:p>
          <a:p>
            <a:pPr marL="1374775" lvl="3" indent="0">
              <a:buNone/>
            </a:pPr>
            <a:r>
              <a:rPr lang="en-GB" sz="1700" dirty="0" smtClean="0">
                <a:solidFill>
                  <a:schemeClr val="tx1"/>
                </a:solidFill>
              </a:rPr>
              <a:t>#6 </a:t>
            </a:r>
            <a:r>
              <a:rPr lang="en-GB" sz="1700" b="1" i="1" dirty="0" err="1" smtClean="0">
                <a:solidFill>
                  <a:schemeClr val="tx1"/>
                </a:solidFill>
              </a:rPr>
              <a:t>Anesthesia</a:t>
            </a:r>
            <a:r>
              <a:rPr lang="en-GB" sz="1700" b="1" i="1" dirty="0" smtClean="0">
                <a:solidFill>
                  <a:schemeClr val="tx1"/>
                </a:solidFill>
              </a:rPr>
              <a:t> &amp; Analgesia</a:t>
            </a:r>
            <a:r>
              <a:rPr lang="en-GB" sz="1700" dirty="0" smtClean="0">
                <a:solidFill>
                  <a:schemeClr val="tx1"/>
                </a:solidFill>
              </a:rPr>
              <a:t>, international </a:t>
            </a:r>
            <a:r>
              <a:rPr lang="en-GB" sz="1700" dirty="0" err="1" smtClean="0">
                <a:solidFill>
                  <a:schemeClr val="tx1"/>
                </a:solidFill>
              </a:rPr>
              <a:t>Anesthesia</a:t>
            </a:r>
            <a:r>
              <a:rPr lang="en-GB" sz="1700" dirty="0" smtClean="0">
                <a:solidFill>
                  <a:schemeClr val="tx1"/>
                </a:solidFill>
              </a:rPr>
              <a:t> Research Society </a:t>
            </a:r>
            <a:r>
              <a:rPr lang="zh-CN" altLang="en-US" sz="1700" dirty="0" smtClean="0">
                <a:solidFill>
                  <a:schemeClr val="tx1"/>
                </a:solidFill>
                <a:latin typeface="黑体" panose="02010609060101010101" pitchFamily="49" charset="-122"/>
                <a:ea typeface="黑体" panose="02010609060101010101" pitchFamily="49" charset="-122"/>
              </a:rPr>
              <a:t>（国际麻醉研究协会）期刊</a:t>
            </a:r>
            <a:endParaRPr lang="en-GB" sz="1700" dirty="0" smtClean="0">
              <a:solidFill>
                <a:schemeClr val="tx1"/>
              </a:solidFill>
              <a:latin typeface="黑体" panose="02010609060101010101" pitchFamily="49" charset="-122"/>
              <a:ea typeface="黑体" panose="02010609060101010101" pitchFamily="49" charset="-122"/>
            </a:endParaRPr>
          </a:p>
          <a:p>
            <a:pPr marL="1374775" lvl="3" indent="0">
              <a:buNone/>
            </a:pPr>
            <a:r>
              <a:rPr lang="en-GB" sz="1700" dirty="0" smtClean="0">
                <a:solidFill>
                  <a:schemeClr val="tx1"/>
                </a:solidFill>
              </a:rPr>
              <a:t>#9 </a:t>
            </a:r>
            <a:r>
              <a:rPr lang="en-GB" sz="1700" b="1" i="1" dirty="0" smtClean="0">
                <a:solidFill>
                  <a:schemeClr val="tx1"/>
                </a:solidFill>
              </a:rPr>
              <a:t>European Journal of Anaesthesiology</a:t>
            </a:r>
            <a:r>
              <a:rPr lang="en-GB" sz="1700" i="1" dirty="0" smtClean="0">
                <a:solidFill>
                  <a:schemeClr val="tx1"/>
                </a:solidFill>
              </a:rPr>
              <a:t>, European Society </a:t>
            </a:r>
            <a:r>
              <a:rPr lang="en-GB" sz="1700" i="1" dirty="0">
                <a:solidFill>
                  <a:schemeClr val="tx1"/>
                </a:solidFill>
              </a:rPr>
              <a:t>of </a:t>
            </a:r>
            <a:r>
              <a:rPr lang="en-GB" sz="1700" i="1" dirty="0" smtClean="0">
                <a:solidFill>
                  <a:schemeClr val="tx1"/>
                </a:solidFill>
              </a:rPr>
              <a:t>Anaesthesiology </a:t>
            </a:r>
            <a:r>
              <a:rPr lang="en-GB" sz="1700" dirty="0" smtClean="0">
                <a:solidFill>
                  <a:schemeClr val="tx1"/>
                </a:solidFill>
                <a:latin typeface="黑体" panose="02010609060101010101" pitchFamily="49" charset="-122"/>
                <a:ea typeface="黑体" panose="02010609060101010101" pitchFamily="49" charset="-122"/>
              </a:rPr>
              <a:t>(</a:t>
            </a:r>
            <a:r>
              <a:rPr lang="zh-CN" altLang="en-US" sz="1700" dirty="0" smtClean="0">
                <a:solidFill>
                  <a:schemeClr val="tx1"/>
                </a:solidFill>
                <a:latin typeface="黑体" panose="02010609060101010101" pitchFamily="49" charset="-122"/>
                <a:ea typeface="黑体" panose="02010609060101010101" pitchFamily="49" charset="-122"/>
              </a:rPr>
              <a:t>欧洲麻醉协会）期刊</a:t>
            </a:r>
            <a:endParaRPr lang="en-GB" sz="1700" dirty="0" smtClean="0">
              <a:solidFill>
                <a:schemeClr val="tx1"/>
              </a:solidFill>
              <a:latin typeface="黑体" panose="02010609060101010101" pitchFamily="49" charset="-122"/>
              <a:ea typeface="黑体" panose="02010609060101010101" pitchFamily="49" charset="-122"/>
            </a:endParaRPr>
          </a:p>
          <a:p>
            <a:pPr marL="1374775" lvl="3" indent="0" algn="r">
              <a:buNone/>
            </a:pPr>
            <a:r>
              <a:rPr lang="en-GB" sz="1700" dirty="0" smtClean="0">
                <a:solidFill>
                  <a:schemeClr val="tx1"/>
                </a:solidFill>
              </a:rPr>
              <a:t>LWW</a:t>
            </a:r>
            <a:r>
              <a:rPr lang="zh-CN" altLang="en-US" sz="1700" dirty="0" smtClean="0">
                <a:solidFill>
                  <a:schemeClr val="tx1"/>
                </a:solidFill>
                <a:latin typeface="黑体" panose="02010609060101010101" pitchFamily="49" charset="-122"/>
                <a:ea typeface="黑体" panose="02010609060101010101" pitchFamily="49" charset="-122"/>
              </a:rPr>
              <a:t>还出版该领域</a:t>
            </a:r>
            <a:r>
              <a:rPr lang="en-GB" sz="1700" dirty="0" smtClean="0">
                <a:solidFill>
                  <a:schemeClr val="tx1"/>
                </a:solidFill>
              </a:rPr>
              <a:t>:</a:t>
            </a:r>
            <a:endParaRPr lang="en-GB" sz="1700" dirty="0">
              <a:solidFill>
                <a:schemeClr val="tx1"/>
              </a:solidFill>
            </a:endParaRPr>
          </a:p>
          <a:p>
            <a:pPr marL="1374775" lvl="3" indent="0" algn="r">
              <a:buNone/>
            </a:pPr>
            <a:r>
              <a:rPr lang="en-GB" sz="1700" dirty="0" smtClean="0">
                <a:solidFill>
                  <a:schemeClr val="tx1"/>
                </a:solidFill>
              </a:rPr>
              <a:t>#11 </a:t>
            </a:r>
            <a:r>
              <a:rPr lang="en-GB" sz="1700" i="1" dirty="0">
                <a:solidFill>
                  <a:schemeClr val="tx1"/>
                </a:solidFill>
              </a:rPr>
              <a:t>The Clinical Journal of Pain</a:t>
            </a:r>
          </a:p>
          <a:p>
            <a:pPr marL="1374775" lvl="3" indent="0" algn="r">
              <a:buNone/>
            </a:pPr>
            <a:r>
              <a:rPr lang="en-GB" sz="1700" dirty="0" smtClean="0">
                <a:solidFill>
                  <a:schemeClr val="tx1"/>
                </a:solidFill>
              </a:rPr>
              <a:t>#13 </a:t>
            </a:r>
            <a:r>
              <a:rPr lang="en-GB" sz="1700" i="1" dirty="0" smtClean="0">
                <a:solidFill>
                  <a:schemeClr val="tx1"/>
                </a:solidFill>
              </a:rPr>
              <a:t>Current Opinion in Anesthesiology</a:t>
            </a:r>
            <a:endParaRPr lang="en-US" sz="1700" i="1"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32" y="2858570"/>
            <a:ext cx="740634" cy="102762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TextBox 9"/>
          <p:cNvSpPr txBox="1"/>
          <p:nvPr/>
        </p:nvSpPr>
        <p:spPr>
          <a:xfrm>
            <a:off x="5257800" y="6437870"/>
            <a:ext cx="3505200" cy="246221"/>
          </a:xfrm>
          <a:prstGeom prst="rect">
            <a:avLst/>
          </a:prstGeom>
          <a:noFill/>
        </p:spPr>
        <p:txBody>
          <a:bodyPr wrap="square" rtlCol="0">
            <a:spAutoFit/>
          </a:bodyPr>
          <a:lstStyle/>
          <a:p>
            <a:r>
              <a:rPr lang="en-GB" sz="1000" dirty="0"/>
              <a:t>*</a:t>
            </a:r>
            <a:r>
              <a:rPr lang="en-GB" sz="1000" dirty="0" smtClean="0"/>
              <a:t>2012 </a:t>
            </a:r>
            <a:r>
              <a:rPr lang="en-GB" sz="1000" i="1" dirty="0"/>
              <a:t>Journal Citation Reports</a:t>
            </a:r>
            <a:r>
              <a:rPr lang="en-GB" sz="1000" dirty="0"/>
              <a:t>® (Thomson Reuters, </a:t>
            </a:r>
            <a:r>
              <a:rPr lang="en-GB" sz="1000" dirty="0" smtClean="0"/>
              <a:t>2013)</a:t>
            </a:r>
            <a:endParaRPr lang="en-GB"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65" y="1700253"/>
            <a:ext cx="762001" cy="1019176"/>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79" y="3966519"/>
            <a:ext cx="793227" cy="106268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699" y="5149400"/>
            <a:ext cx="768301" cy="102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830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LWW</a:t>
            </a:r>
            <a:r>
              <a:rPr lang="zh-CN" altLang="en-US" dirty="0" smtClean="0"/>
              <a:t>期刊亮点</a:t>
            </a:r>
            <a:endParaRPr lang="en-US" dirty="0"/>
          </a:p>
        </p:txBody>
      </p:sp>
      <p:sp>
        <p:nvSpPr>
          <p:cNvPr id="3" name="Content Placeholder 2"/>
          <p:cNvSpPr>
            <a:spLocks noGrp="1"/>
          </p:cNvSpPr>
          <p:nvPr>
            <p:ph idx="1"/>
          </p:nvPr>
        </p:nvSpPr>
        <p:spPr>
          <a:xfrm>
            <a:off x="304801" y="1385248"/>
            <a:ext cx="8839199" cy="4876800"/>
          </a:xfrm>
        </p:spPr>
        <p:txBody>
          <a:bodyPr/>
          <a:lstStyle/>
          <a:p>
            <a:pPr marL="344488" lvl="1" indent="0">
              <a:buNone/>
            </a:pPr>
            <a:r>
              <a:rPr lang="en-GB" dirty="0" smtClean="0">
                <a:solidFill>
                  <a:srgbClr val="0768A9"/>
                </a:solidFill>
              </a:rPr>
              <a:t>Cardiac </a:t>
            </a:r>
            <a:r>
              <a:rPr lang="en-GB" dirty="0">
                <a:solidFill>
                  <a:srgbClr val="0768A9"/>
                </a:solidFill>
              </a:rPr>
              <a:t>&amp; Cardiovascular </a:t>
            </a:r>
            <a:r>
              <a:rPr lang="en-GB" dirty="0" smtClean="0">
                <a:solidFill>
                  <a:srgbClr val="0768A9"/>
                </a:solidFill>
              </a:rPr>
              <a:t>Systems </a:t>
            </a:r>
            <a:r>
              <a:rPr lang="zh-CN" altLang="en-US" dirty="0" smtClean="0">
                <a:solidFill>
                  <a:srgbClr val="0768A9"/>
                </a:solidFill>
                <a:latin typeface="黑体" panose="02010609060101010101" pitchFamily="49" charset="-122"/>
                <a:ea typeface="黑体" panose="02010609060101010101" pitchFamily="49" charset="-122"/>
              </a:rPr>
              <a:t>（心血管系统）</a:t>
            </a:r>
            <a:r>
              <a:rPr lang="en-US" altLang="zh-CN" dirty="0" smtClean="0">
                <a:solidFill>
                  <a:srgbClr val="0768A9"/>
                </a:solidFill>
                <a:latin typeface="黑体" panose="02010609060101010101" pitchFamily="49" charset="-122"/>
                <a:ea typeface="黑体" panose="02010609060101010101" pitchFamily="49" charset="-122"/>
              </a:rPr>
              <a:t>10</a:t>
            </a:r>
            <a:r>
              <a:rPr lang="zh-CN" altLang="en-US" dirty="0" smtClean="0">
                <a:solidFill>
                  <a:srgbClr val="0768A9"/>
                </a:solidFill>
                <a:latin typeface="黑体" panose="02010609060101010101" pitchFamily="49" charset="-122"/>
                <a:ea typeface="黑体" panose="02010609060101010101" pitchFamily="49" charset="-122"/>
              </a:rPr>
              <a:t>种顶级期刊中的</a:t>
            </a:r>
            <a:r>
              <a:rPr lang="en-US" altLang="zh-CN" dirty="0" smtClean="0">
                <a:solidFill>
                  <a:srgbClr val="0768A9"/>
                </a:solidFill>
                <a:latin typeface="黑体" panose="02010609060101010101" pitchFamily="49" charset="-122"/>
                <a:ea typeface="黑体" panose="02010609060101010101" pitchFamily="49" charset="-122"/>
              </a:rPr>
              <a:t>5</a:t>
            </a:r>
            <a:r>
              <a:rPr lang="zh-CN" altLang="en-US" dirty="0" smtClean="0">
                <a:solidFill>
                  <a:srgbClr val="0768A9"/>
                </a:solidFill>
                <a:latin typeface="黑体" panose="02010609060101010101" pitchFamily="49" charset="-122"/>
                <a:ea typeface="黑体" panose="02010609060101010101" pitchFamily="49" charset="-122"/>
              </a:rPr>
              <a:t>种</a:t>
            </a:r>
            <a:endParaRPr lang="en-GB" dirty="0">
              <a:solidFill>
                <a:srgbClr val="0768A9"/>
              </a:solidFill>
              <a:latin typeface="黑体" panose="02010609060101010101" pitchFamily="49" charset="-122"/>
              <a:ea typeface="黑体" panose="02010609060101010101" pitchFamily="49" charset="-122"/>
            </a:endParaRPr>
          </a:p>
          <a:p>
            <a:pPr marL="344488" lvl="1" indent="0">
              <a:buNone/>
            </a:pPr>
            <a:endParaRPr lang="en-GB" sz="1600" dirty="0">
              <a:solidFill>
                <a:schemeClr val="bg2">
                  <a:lumMod val="75000"/>
                </a:schemeClr>
              </a:solidFill>
            </a:endParaRPr>
          </a:p>
          <a:p>
            <a:pPr marL="1374775" lvl="3" indent="0">
              <a:buNone/>
            </a:pPr>
            <a:r>
              <a:rPr lang="en-GB" sz="1700" dirty="0" smtClean="0">
                <a:solidFill>
                  <a:schemeClr val="tx1"/>
                </a:solidFill>
              </a:rPr>
              <a:t>LWW</a:t>
            </a:r>
            <a:r>
              <a:rPr lang="zh-CN" altLang="en-US" sz="1700" dirty="0" smtClean="0">
                <a:solidFill>
                  <a:schemeClr val="tx1"/>
                </a:solidFill>
                <a:latin typeface="黑体" panose="02010609060101010101" pitchFamily="49" charset="-122"/>
                <a:ea typeface="黑体" panose="02010609060101010101" pitchFamily="49" charset="-122"/>
              </a:rPr>
              <a:t>出版</a:t>
            </a:r>
            <a:r>
              <a:rPr lang="en-GB" sz="1700" dirty="0" smtClean="0">
                <a:solidFill>
                  <a:schemeClr val="tx1"/>
                </a:solidFill>
              </a:rPr>
              <a:t>American </a:t>
            </a:r>
            <a:r>
              <a:rPr lang="en-GB" sz="1700" dirty="0">
                <a:solidFill>
                  <a:schemeClr val="tx1"/>
                </a:solidFill>
              </a:rPr>
              <a:t>Heart </a:t>
            </a:r>
            <a:r>
              <a:rPr lang="en-GB" sz="1700" dirty="0" smtClean="0">
                <a:solidFill>
                  <a:schemeClr val="tx1"/>
                </a:solidFill>
              </a:rPr>
              <a:t>Association</a:t>
            </a:r>
            <a:r>
              <a:rPr lang="zh-CN" altLang="en-US" sz="1700" dirty="0" smtClean="0">
                <a:solidFill>
                  <a:schemeClr val="tx1"/>
                </a:solidFill>
                <a:latin typeface="黑体" panose="02010609060101010101" pitchFamily="49" charset="-122"/>
                <a:ea typeface="黑体" panose="02010609060101010101" pitchFamily="49" charset="-122"/>
              </a:rPr>
              <a:t>（美国心脏协会）的期刊</a:t>
            </a:r>
            <a:r>
              <a:rPr lang="en-GB" sz="1700" dirty="0" smtClean="0">
                <a:solidFill>
                  <a:schemeClr val="tx1"/>
                </a:solidFill>
                <a:latin typeface="黑体" panose="02010609060101010101" pitchFamily="49" charset="-122"/>
                <a:ea typeface="黑体" panose="02010609060101010101" pitchFamily="49" charset="-122"/>
              </a:rPr>
              <a:t>, </a:t>
            </a:r>
            <a:r>
              <a:rPr lang="zh-CN" altLang="en-US" sz="1700" dirty="0" smtClean="0">
                <a:solidFill>
                  <a:schemeClr val="tx1"/>
                </a:solidFill>
                <a:latin typeface="黑体" panose="02010609060101010101" pitchFamily="49" charset="-122"/>
                <a:ea typeface="黑体" panose="02010609060101010101" pitchFamily="49" charset="-122"/>
              </a:rPr>
              <a:t>占据在</a:t>
            </a:r>
            <a:r>
              <a:rPr lang="en-GB" sz="1700" dirty="0" smtClean="0">
                <a:solidFill>
                  <a:schemeClr val="tx1"/>
                </a:solidFill>
              </a:rPr>
              <a:t>Cardiac </a:t>
            </a:r>
            <a:r>
              <a:rPr lang="en-GB" sz="1700" dirty="0">
                <a:solidFill>
                  <a:schemeClr val="tx1"/>
                </a:solidFill>
              </a:rPr>
              <a:t>&amp; Cardiovascular </a:t>
            </a:r>
            <a:r>
              <a:rPr lang="en-GB" sz="1700" dirty="0" smtClean="0">
                <a:solidFill>
                  <a:schemeClr val="tx1"/>
                </a:solidFill>
              </a:rPr>
              <a:t>Systems</a:t>
            </a:r>
            <a:r>
              <a:rPr lang="zh-CN" altLang="en-US" sz="1700" dirty="0" smtClean="0">
                <a:solidFill>
                  <a:schemeClr val="tx1"/>
                </a:solidFill>
                <a:latin typeface="黑体" panose="02010609060101010101" pitchFamily="49" charset="-122"/>
                <a:ea typeface="黑体" panose="02010609060101010101" pitchFamily="49" charset="-122"/>
              </a:rPr>
              <a:t>（心血管系统）</a:t>
            </a:r>
            <a:r>
              <a:rPr lang="en-US" altLang="zh-CN" sz="1700" dirty="0" smtClean="0">
                <a:solidFill>
                  <a:schemeClr val="tx1"/>
                </a:solidFill>
                <a:latin typeface="黑体" panose="02010609060101010101" pitchFamily="49" charset="-122"/>
                <a:ea typeface="黑体" panose="02010609060101010101" pitchFamily="49" charset="-122"/>
              </a:rPr>
              <a:t>15</a:t>
            </a:r>
            <a:r>
              <a:rPr lang="zh-CN" altLang="en-US" sz="1700" dirty="0" smtClean="0">
                <a:solidFill>
                  <a:schemeClr val="tx1"/>
                </a:solidFill>
                <a:latin typeface="黑体" panose="02010609060101010101" pitchFamily="49" charset="-122"/>
                <a:ea typeface="黑体" panose="02010609060101010101" pitchFamily="49" charset="-122"/>
              </a:rPr>
              <a:t>种最顶级期刊中的</a:t>
            </a:r>
            <a:r>
              <a:rPr lang="en-US" altLang="zh-CN" sz="1700" dirty="0" smtClean="0">
                <a:solidFill>
                  <a:schemeClr val="tx1"/>
                </a:solidFill>
                <a:latin typeface="黑体" panose="02010609060101010101" pitchFamily="49" charset="-122"/>
                <a:ea typeface="黑体" panose="02010609060101010101" pitchFamily="49" charset="-122"/>
              </a:rPr>
              <a:t>8</a:t>
            </a:r>
            <a:r>
              <a:rPr lang="zh-CN" altLang="en-US" sz="1700" dirty="0" smtClean="0">
                <a:solidFill>
                  <a:schemeClr val="tx1"/>
                </a:solidFill>
                <a:latin typeface="黑体" panose="02010609060101010101" pitchFamily="49" charset="-122"/>
                <a:ea typeface="黑体" panose="02010609060101010101" pitchFamily="49" charset="-122"/>
              </a:rPr>
              <a:t>种</a:t>
            </a:r>
            <a:r>
              <a:rPr lang="en-GB" sz="1700" dirty="0" smtClean="0">
                <a:solidFill>
                  <a:schemeClr val="tx1"/>
                </a:solidFill>
                <a:latin typeface="黑体" panose="02010609060101010101" pitchFamily="49" charset="-122"/>
                <a:ea typeface="黑体" panose="02010609060101010101" pitchFamily="49" charset="-122"/>
              </a:rPr>
              <a:t>:</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a:solidFill>
                <a:schemeClr val="tx1"/>
              </a:solidFill>
            </a:endParaRPr>
          </a:p>
          <a:p>
            <a:pPr marL="1374775" lvl="3" indent="0">
              <a:buNone/>
            </a:pPr>
            <a:r>
              <a:rPr lang="en-GB" sz="1700" dirty="0">
                <a:solidFill>
                  <a:schemeClr val="tx1"/>
                </a:solidFill>
              </a:rPr>
              <a:t>#1 </a:t>
            </a:r>
            <a:r>
              <a:rPr lang="en-GB" sz="1700" b="1" i="1" dirty="0">
                <a:solidFill>
                  <a:schemeClr val="tx1"/>
                </a:solidFill>
              </a:rPr>
              <a:t>Circulation </a:t>
            </a:r>
            <a:endParaRPr lang="en-GB" sz="1700" b="1" i="1" dirty="0" smtClean="0">
              <a:solidFill>
                <a:schemeClr val="tx1"/>
              </a:solidFill>
            </a:endParaRPr>
          </a:p>
          <a:p>
            <a:pPr marL="1374775" lvl="3" indent="0">
              <a:buNone/>
            </a:pPr>
            <a:r>
              <a:rPr lang="en-GB" sz="1700" dirty="0" smtClean="0">
                <a:solidFill>
                  <a:schemeClr val="tx1"/>
                </a:solidFill>
              </a:rPr>
              <a:t>#</a:t>
            </a:r>
            <a:r>
              <a:rPr lang="en-GB" sz="1700" dirty="0">
                <a:solidFill>
                  <a:schemeClr val="tx1"/>
                </a:solidFill>
              </a:rPr>
              <a:t>4 </a:t>
            </a:r>
            <a:r>
              <a:rPr lang="en-GB" sz="1700" b="1" i="1" dirty="0">
                <a:solidFill>
                  <a:schemeClr val="tx1"/>
                </a:solidFill>
              </a:rPr>
              <a:t>Circulation Research </a:t>
            </a:r>
            <a:endParaRPr lang="en-GB" sz="1700" b="1" i="1" dirty="0" smtClean="0">
              <a:solidFill>
                <a:schemeClr val="tx1"/>
              </a:solidFill>
            </a:endParaRPr>
          </a:p>
          <a:p>
            <a:pPr marL="1374775" lvl="3" indent="0">
              <a:buNone/>
            </a:pPr>
            <a:r>
              <a:rPr lang="en-GB" sz="1700" dirty="0" smtClean="0">
                <a:solidFill>
                  <a:schemeClr val="tx1"/>
                </a:solidFill>
              </a:rPr>
              <a:t>#</a:t>
            </a:r>
            <a:r>
              <a:rPr lang="en-GB" sz="1700" dirty="0">
                <a:solidFill>
                  <a:schemeClr val="tx1"/>
                </a:solidFill>
              </a:rPr>
              <a:t>6 </a:t>
            </a:r>
            <a:r>
              <a:rPr lang="en-GB" sz="1700" b="1" i="1" dirty="0">
                <a:solidFill>
                  <a:schemeClr val="tx1"/>
                </a:solidFill>
              </a:rPr>
              <a:t>Circulation: Cardiovascular Genetics </a:t>
            </a:r>
            <a:endParaRPr lang="en-GB" sz="1700" b="1" i="1" dirty="0" smtClean="0">
              <a:solidFill>
                <a:schemeClr val="tx1"/>
              </a:solidFill>
            </a:endParaRPr>
          </a:p>
          <a:p>
            <a:pPr marL="1374775" lvl="3" indent="0">
              <a:buNone/>
            </a:pPr>
            <a:r>
              <a:rPr lang="en-GB" sz="1700" dirty="0" smtClean="0">
                <a:solidFill>
                  <a:schemeClr val="tx1"/>
                </a:solidFill>
              </a:rPr>
              <a:t>#</a:t>
            </a:r>
            <a:r>
              <a:rPr lang="en-GB" sz="1700" dirty="0">
                <a:solidFill>
                  <a:schemeClr val="tx1"/>
                </a:solidFill>
              </a:rPr>
              <a:t>7 </a:t>
            </a:r>
            <a:r>
              <a:rPr lang="en-GB" sz="1700" b="1" i="1" dirty="0">
                <a:solidFill>
                  <a:schemeClr val="tx1"/>
                </a:solidFill>
              </a:rPr>
              <a:t>Circulation: Heart Failure </a:t>
            </a:r>
            <a:endParaRPr lang="en-GB" sz="1700" b="1" i="1" dirty="0" smtClean="0">
              <a:solidFill>
                <a:schemeClr val="tx1"/>
              </a:solidFill>
            </a:endParaRPr>
          </a:p>
          <a:p>
            <a:pPr marL="1374775" lvl="3" indent="0">
              <a:buNone/>
            </a:pPr>
            <a:r>
              <a:rPr lang="en-GB" sz="1700" dirty="0" smtClean="0">
                <a:solidFill>
                  <a:schemeClr val="tx1"/>
                </a:solidFill>
              </a:rPr>
              <a:t>#</a:t>
            </a:r>
            <a:r>
              <a:rPr lang="en-GB" sz="1700" dirty="0">
                <a:solidFill>
                  <a:schemeClr val="tx1"/>
                </a:solidFill>
              </a:rPr>
              <a:t>9 </a:t>
            </a:r>
            <a:r>
              <a:rPr lang="en-GB" sz="1700" b="1" i="1" dirty="0">
                <a:solidFill>
                  <a:schemeClr val="tx1"/>
                </a:solidFill>
              </a:rPr>
              <a:t>Circulation: Cardiovascular Interventions </a:t>
            </a:r>
            <a:endParaRPr lang="en-GB" sz="1700" b="1" i="1" dirty="0" smtClean="0">
              <a:solidFill>
                <a:schemeClr val="tx1"/>
              </a:solidFill>
            </a:endParaRPr>
          </a:p>
          <a:p>
            <a:pPr marL="1374775" lvl="3" indent="0">
              <a:buNone/>
            </a:pPr>
            <a:r>
              <a:rPr lang="en-GB" sz="1700" dirty="0" smtClean="0">
                <a:solidFill>
                  <a:schemeClr val="tx1"/>
                </a:solidFill>
              </a:rPr>
              <a:t>#</a:t>
            </a:r>
            <a:r>
              <a:rPr lang="en-GB" sz="1700" dirty="0">
                <a:solidFill>
                  <a:schemeClr val="tx1"/>
                </a:solidFill>
              </a:rPr>
              <a:t>11 </a:t>
            </a:r>
            <a:r>
              <a:rPr lang="en-GB" sz="1700" b="1" i="1" dirty="0">
                <a:solidFill>
                  <a:schemeClr val="tx1"/>
                </a:solidFill>
              </a:rPr>
              <a:t>Circulation: Arrhythmia and </a:t>
            </a:r>
            <a:r>
              <a:rPr lang="en-GB" sz="1700" b="1" i="1" dirty="0" smtClean="0">
                <a:solidFill>
                  <a:schemeClr val="tx1"/>
                </a:solidFill>
              </a:rPr>
              <a:t>Electrophysiology</a:t>
            </a:r>
            <a:endParaRPr lang="en-GB" sz="1700" dirty="0">
              <a:solidFill>
                <a:schemeClr val="tx1"/>
              </a:solidFill>
            </a:endParaRPr>
          </a:p>
          <a:p>
            <a:pPr marL="1374775" lvl="3" indent="0">
              <a:buNone/>
            </a:pPr>
            <a:r>
              <a:rPr lang="en-GB" sz="1700" dirty="0" smtClean="0">
                <a:solidFill>
                  <a:schemeClr val="tx1"/>
                </a:solidFill>
              </a:rPr>
              <a:t>#</a:t>
            </a:r>
            <a:r>
              <a:rPr lang="en-GB" sz="1700" dirty="0">
                <a:solidFill>
                  <a:schemeClr val="tx1"/>
                </a:solidFill>
              </a:rPr>
              <a:t>14 </a:t>
            </a:r>
            <a:r>
              <a:rPr lang="en-GB" sz="1700" b="1" i="1" dirty="0">
                <a:solidFill>
                  <a:schemeClr val="tx1"/>
                </a:solidFill>
              </a:rPr>
              <a:t>Circulation: Cardiovascular </a:t>
            </a:r>
            <a:r>
              <a:rPr lang="en-GB" sz="1700" b="1" i="1" dirty="0" smtClean="0">
                <a:solidFill>
                  <a:schemeClr val="tx1"/>
                </a:solidFill>
              </a:rPr>
              <a:t>Imaging</a:t>
            </a:r>
          </a:p>
          <a:p>
            <a:pPr marL="1374775" lvl="3" indent="0">
              <a:buNone/>
            </a:pPr>
            <a:r>
              <a:rPr lang="en-GB" sz="1700" dirty="0" smtClean="0">
                <a:solidFill>
                  <a:schemeClr val="tx1"/>
                </a:solidFill>
              </a:rPr>
              <a:t>#15 </a:t>
            </a:r>
            <a:r>
              <a:rPr lang="en-GB" sz="1700" b="1" i="1" dirty="0">
                <a:solidFill>
                  <a:schemeClr val="tx1"/>
                </a:solidFill>
              </a:rPr>
              <a:t>Circulation: Cardiovascular Quality and </a:t>
            </a:r>
            <a:r>
              <a:rPr lang="en-GB" sz="1700" b="1" i="1" dirty="0" smtClean="0">
                <a:solidFill>
                  <a:schemeClr val="tx1"/>
                </a:solidFill>
              </a:rPr>
              <a:t>Outcomes</a:t>
            </a:r>
            <a:endParaRPr lang="en-GB" sz="17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52" y="1981200"/>
            <a:ext cx="912434" cy="12192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52" y="3429000"/>
            <a:ext cx="950976" cy="12192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53" y="4831337"/>
            <a:ext cx="912433" cy="118846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TextBox 7"/>
          <p:cNvSpPr txBox="1"/>
          <p:nvPr/>
        </p:nvSpPr>
        <p:spPr>
          <a:xfrm>
            <a:off x="5257800" y="6437870"/>
            <a:ext cx="3505200" cy="246221"/>
          </a:xfrm>
          <a:prstGeom prst="rect">
            <a:avLst/>
          </a:prstGeom>
          <a:noFill/>
        </p:spPr>
        <p:txBody>
          <a:bodyPr wrap="square" rtlCol="0">
            <a:spAutoFit/>
          </a:bodyPr>
          <a:lstStyle/>
          <a:p>
            <a:r>
              <a:rPr lang="en-GB" sz="1000" dirty="0"/>
              <a:t>*</a:t>
            </a:r>
            <a:r>
              <a:rPr lang="en-GB" sz="1000" dirty="0" smtClean="0"/>
              <a:t>2012 </a:t>
            </a:r>
            <a:r>
              <a:rPr lang="en-GB" sz="1000" i="1" dirty="0"/>
              <a:t>Journal Citation Reports</a:t>
            </a:r>
            <a:r>
              <a:rPr lang="en-GB" sz="1000" dirty="0"/>
              <a:t>® (Thomson Reuters, </a:t>
            </a:r>
            <a:r>
              <a:rPr lang="en-GB" sz="1000" dirty="0" smtClean="0"/>
              <a:t>2013)</a:t>
            </a:r>
            <a:endParaRPr lang="en-GB" sz="1000" dirty="0"/>
          </a:p>
        </p:txBody>
      </p:sp>
    </p:spTree>
    <p:extLst>
      <p:ext uri="{BB962C8B-B14F-4D97-AF65-F5344CB8AC3E}">
        <p14:creationId xmlns:p14="http://schemas.microsoft.com/office/powerpoint/2010/main" val="312451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LWW</a:t>
            </a:r>
            <a:r>
              <a:rPr lang="zh-CN" altLang="en-US" dirty="0" smtClean="0">
                <a:latin typeface="黑体" panose="02010609060101010101" pitchFamily="49" charset="-122"/>
                <a:ea typeface="黑体" panose="02010609060101010101" pitchFamily="49" charset="-122"/>
              </a:rPr>
              <a:t>期刊亮点</a:t>
            </a:r>
            <a:endParaRPr lang="en-US" dirty="0">
              <a:latin typeface="黑体" panose="02010609060101010101" pitchFamily="49" charset="-122"/>
              <a:ea typeface="黑体" panose="02010609060101010101" pitchFamily="49" charset="-122"/>
            </a:endParaRPr>
          </a:p>
        </p:txBody>
      </p:sp>
      <p:sp>
        <p:nvSpPr>
          <p:cNvPr id="3" name="Content Placeholder 2"/>
          <p:cNvSpPr>
            <a:spLocks noGrp="1"/>
          </p:cNvSpPr>
          <p:nvPr>
            <p:ph idx="1"/>
          </p:nvPr>
        </p:nvSpPr>
        <p:spPr>
          <a:xfrm>
            <a:off x="304801" y="1371600"/>
            <a:ext cx="8458199" cy="4724400"/>
          </a:xfrm>
        </p:spPr>
        <p:txBody>
          <a:bodyPr/>
          <a:lstStyle/>
          <a:p>
            <a:pPr marL="344488" lvl="1" indent="0">
              <a:buNone/>
            </a:pPr>
            <a:r>
              <a:rPr lang="en-GB" dirty="0" smtClean="0">
                <a:solidFill>
                  <a:srgbClr val="0768A9"/>
                </a:solidFill>
              </a:rPr>
              <a:t>Infectious Disease </a:t>
            </a:r>
            <a:r>
              <a:rPr lang="zh-CN" altLang="en-US" dirty="0" smtClean="0">
                <a:solidFill>
                  <a:srgbClr val="0768A9"/>
                </a:solidFill>
                <a:latin typeface="黑体" panose="02010609060101010101" pitchFamily="49" charset="-122"/>
                <a:ea typeface="黑体" panose="02010609060101010101" pitchFamily="49" charset="-122"/>
              </a:rPr>
              <a:t>（传染病学）</a:t>
            </a:r>
            <a:r>
              <a:rPr lang="en-US" altLang="zh-CN" dirty="0" smtClean="0">
                <a:solidFill>
                  <a:srgbClr val="0768A9"/>
                </a:solidFill>
              </a:rPr>
              <a:t>10</a:t>
            </a:r>
            <a:r>
              <a:rPr lang="zh-CN" altLang="en-US" dirty="0" smtClean="0">
                <a:solidFill>
                  <a:srgbClr val="0768A9"/>
                </a:solidFill>
              </a:rPr>
              <a:t>种</a:t>
            </a:r>
            <a:r>
              <a:rPr lang="zh-CN" altLang="en-US" dirty="0" smtClean="0">
                <a:solidFill>
                  <a:srgbClr val="0768A9"/>
                </a:solidFill>
                <a:latin typeface="黑体" panose="02010609060101010101" pitchFamily="49" charset="-122"/>
                <a:ea typeface="黑体" panose="02010609060101010101" pitchFamily="49" charset="-122"/>
              </a:rPr>
              <a:t>顶级期刊中的</a:t>
            </a:r>
            <a:r>
              <a:rPr lang="en-US" altLang="zh-CN" dirty="0" smtClean="0">
                <a:solidFill>
                  <a:srgbClr val="0768A9"/>
                </a:solidFill>
              </a:rPr>
              <a:t>4</a:t>
            </a:r>
            <a:r>
              <a:rPr lang="zh-CN" altLang="en-US" dirty="0" smtClean="0">
                <a:solidFill>
                  <a:srgbClr val="0768A9"/>
                </a:solidFill>
              </a:rPr>
              <a:t>种</a:t>
            </a:r>
            <a:endParaRPr lang="en-GB" dirty="0">
              <a:solidFill>
                <a:srgbClr val="0768A9"/>
              </a:solidFill>
            </a:endParaRPr>
          </a:p>
          <a:p>
            <a:pPr marL="344488" lvl="1" indent="0">
              <a:buNone/>
            </a:pPr>
            <a:endParaRPr lang="en-GB" sz="1600" dirty="0">
              <a:solidFill>
                <a:schemeClr val="bg2">
                  <a:lumMod val="75000"/>
                </a:schemeClr>
              </a:solidFill>
            </a:endParaRPr>
          </a:p>
          <a:p>
            <a:pPr marL="1374775" lvl="3" indent="0">
              <a:buNone/>
            </a:pPr>
            <a:r>
              <a:rPr lang="en-GB" sz="1700" dirty="0" smtClean="0">
                <a:solidFill>
                  <a:schemeClr val="tx1"/>
                </a:solidFill>
              </a:rPr>
              <a:t>LWW</a:t>
            </a:r>
            <a:r>
              <a:rPr lang="zh-CN" altLang="en-US" sz="1700" dirty="0" smtClean="0">
                <a:solidFill>
                  <a:schemeClr val="tx1"/>
                </a:solidFill>
                <a:latin typeface="黑体" panose="02010609060101010101" pitchFamily="49" charset="-122"/>
                <a:ea typeface="黑体" panose="02010609060101010101" pitchFamily="49" charset="-122"/>
              </a:rPr>
              <a:t>出版</a:t>
            </a:r>
            <a:r>
              <a:rPr lang="en-US" altLang="zh-CN" sz="1700" dirty="0" smtClean="0">
                <a:solidFill>
                  <a:schemeClr val="tx1"/>
                </a:solidFill>
                <a:latin typeface="黑体" panose="02010609060101010101" pitchFamily="49" charset="-122"/>
                <a:ea typeface="黑体" panose="02010609060101010101" pitchFamily="49" charset="-122"/>
              </a:rPr>
              <a:t>10</a:t>
            </a:r>
            <a:r>
              <a:rPr lang="zh-CN" altLang="en-US" sz="1700" dirty="0" smtClean="0">
                <a:solidFill>
                  <a:schemeClr val="tx1"/>
                </a:solidFill>
                <a:latin typeface="黑体" panose="02010609060101010101" pitchFamily="49" charset="-122"/>
                <a:ea typeface="黑体" panose="02010609060101010101" pitchFamily="49" charset="-122"/>
              </a:rPr>
              <a:t>种顶级</a:t>
            </a:r>
            <a:r>
              <a:rPr lang="en-GB" sz="1700" dirty="0" smtClean="0">
                <a:solidFill>
                  <a:schemeClr val="tx1"/>
                </a:solidFill>
              </a:rPr>
              <a:t>Infectious Diseases* </a:t>
            </a:r>
            <a:r>
              <a:rPr lang="zh-CN" altLang="en-US" sz="1700" dirty="0" smtClean="0">
                <a:solidFill>
                  <a:schemeClr val="tx1"/>
                </a:solidFill>
                <a:latin typeface="黑体" panose="02010609060101010101" pitchFamily="49" charset="-122"/>
                <a:ea typeface="黑体" panose="02010609060101010101" pitchFamily="49" charset="-122"/>
              </a:rPr>
              <a:t>（传染病学）期刊中的</a:t>
            </a:r>
            <a:r>
              <a:rPr lang="en-US" altLang="zh-CN" sz="1700" dirty="0" smtClean="0">
                <a:solidFill>
                  <a:schemeClr val="tx1"/>
                </a:solidFill>
                <a:latin typeface="黑体" panose="02010609060101010101" pitchFamily="49" charset="-122"/>
                <a:ea typeface="黑体" panose="02010609060101010101" pitchFamily="49" charset="-122"/>
              </a:rPr>
              <a:t>4</a:t>
            </a:r>
            <a:r>
              <a:rPr lang="zh-CN" altLang="en-US" sz="1700" dirty="0" smtClean="0">
                <a:solidFill>
                  <a:schemeClr val="tx1"/>
                </a:solidFill>
                <a:latin typeface="黑体" panose="02010609060101010101" pitchFamily="49" charset="-122"/>
                <a:ea typeface="黑体" panose="02010609060101010101" pitchFamily="49" charset="-122"/>
              </a:rPr>
              <a:t>种，包括</a:t>
            </a:r>
            <a:r>
              <a:rPr lang="en-GB" sz="1700" dirty="0" smtClean="0">
                <a:solidFill>
                  <a:schemeClr val="tx1"/>
                </a:solidFill>
              </a:rPr>
              <a:t>AIDS and HIV</a:t>
            </a:r>
            <a:r>
              <a:rPr lang="zh-CN" altLang="en-US" sz="1700" dirty="0" smtClean="0">
                <a:solidFill>
                  <a:schemeClr val="tx1"/>
                </a:solidFill>
                <a:latin typeface="黑体" panose="02010609060101010101" pitchFamily="49" charset="-122"/>
                <a:ea typeface="黑体" panose="02010609060101010101" pitchFamily="49" charset="-122"/>
              </a:rPr>
              <a:t>（艾滋病）期刊中的</a:t>
            </a:r>
            <a:r>
              <a:rPr lang="en-US" altLang="zh-CN" sz="1700" dirty="0" smtClean="0">
                <a:solidFill>
                  <a:schemeClr val="tx1"/>
                </a:solidFill>
                <a:latin typeface="黑体" panose="02010609060101010101" pitchFamily="49" charset="-122"/>
                <a:ea typeface="黑体" panose="02010609060101010101" pitchFamily="49" charset="-122"/>
              </a:rPr>
              <a:t>3</a:t>
            </a:r>
            <a:r>
              <a:rPr lang="zh-CN" altLang="en-US" sz="1700" dirty="0" smtClean="0">
                <a:solidFill>
                  <a:schemeClr val="tx1"/>
                </a:solidFill>
                <a:latin typeface="黑体" panose="02010609060101010101" pitchFamily="49" charset="-122"/>
                <a:ea typeface="黑体" panose="02010609060101010101" pitchFamily="49" charset="-122"/>
              </a:rPr>
              <a:t>种</a:t>
            </a:r>
            <a:r>
              <a:rPr lang="en-GB" sz="1700" dirty="0" smtClean="0">
                <a:solidFill>
                  <a:schemeClr val="tx1"/>
                </a:solidFill>
              </a:rPr>
              <a:t>:</a:t>
            </a:r>
            <a:endParaRPr lang="en-GB" sz="1700" dirty="0">
              <a:solidFill>
                <a:schemeClr val="tx1"/>
              </a:solidFill>
            </a:endParaRPr>
          </a:p>
          <a:p>
            <a:pPr marL="1374775" lvl="3" indent="0">
              <a:buNone/>
            </a:pPr>
            <a:endParaRPr lang="en-GB" sz="1700" dirty="0">
              <a:solidFill>
                <a:schemeClr val="tx1"/>
              </a:solidFill>
            </a:endParaRPr>
          </a:p>
          <a:p>
            <a:pPr marL="1374775" lvl="3" indent="0">
              <a:buNone/>
            </a:pPr>
            <a:r>
              <a:rPr lang="en-GB" sz="1700" dirty="0" smtClean="0">
                <a:solidFill>
                  <a:schemeClr val="tx1"/>
                </a:solidFill>
              </a:rPr>
              <a:t>#3 </a:t>
            </a:r>
            <a:r>
              <a:rPr lang="en-GB" sz="1700" b="1" i="1" dirty="0">
                <a:solidFill>
                  <a:schemeClr val="tx1"/>
                </a:solidFill>
              </a:rPr>
              <a:t>AIDS</a:t>
            </a:r>
            <a:r>
              <a:rPr lang="en-GB" sz="1700" dirty="0">
                <a:solidFill>
                  <a:schemeClr val="tx1"/>
                </a:solidFill>
              </a:rPr>
              <a:t>, </a:t>
            </a:r>
            <a:r>
              <a:rPr lang="en-GB" sz="1700" dirty="0" smtClean="0">
                <a:solidFill>
                  <a:schemeClr val="tx1"/>
                </a:solidFill>
              </a:rPr>
              <a:t>International </a:t>
            </a:r>
            <a:r>
              <a:rPr lang="en-GB" sz="1700" dirty="0">
                <a:solidFill>
                  <a:schemeClr val="tx1"/>
                </a:solidFill>
              </a:rPr>
              <a:t>AIDS </a:t>
            </a:r>
            <a:r>
              <a:rPr lang="en-GB" sz="1700" dirty="0" smtClean="0">
                <a:solidFill>
                  <a:schemeClr val="tx1"/>
                </a:solidFill>
              </a:rPr>
              <a:t>Society </a:t>
            </a:r>
            <a:r>
              <a:rPr lang="zh-CN" altLang="en-US" sz="1700" dirty="0" smtClean="0">
                <a:solidFill>
                  <a:schemeClr val="tx1"/>
                </a:solidFill>
                <a:latin typeface="黑体" panose="02010609060101010101" pitchFamily="49" charset="-122"/>
                <a:ea typeface="黑体" panose="02010609060101010101" pitchFamily="49" charset="-122"/>
              </a:rPr>
              <a:t>（国际艾滋病学会）官方期刊</a:t>
            </a:r>
            <a:endParaRPr lang="en-GB" sz="1700" dirty="0" smtClean="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a:solidFill>
                <a:schemeClr val="tx1"/>
              </a:solidFill>
            </a:endParaRPr>
          </a:p>
          <a:p>
            <a:pPr marL="1374775" lvl="3" indent="0">
              <a:buNone/>
            </a:pPr>
            <a:r>
              <a:rPr lang="en-GB" sz="1700" dirty="0">
                <a:solidFill>
                  <a:schemeClr val="tx1"/>
                </a:solidFill>
              </a:rPr>
              <a:t>#8 </a:t>
            </a:r>
            <a:r>
              <a:rPr lang="en-GB" sz="1700" b="1" i="1" dirty="0">
                <a:solidFill>
                  <a:schemeClr val="tx1"/>
                </a:solidFill>
              </a:rPr>
              <a:t>Current Opinion in Infectious </a:t>
            </a:r>
            <a:r>
              <a:rPr lang="en-GB" sz="1700" b="1" i="1" dirty="0" smtClean="0">
                <a:solidFill>
                  <a:schemeClr val="tx1"/>
                </a:solidFill>
              </a:rPr>
              <a:t>Diseases</a:t>
            </a:r>
          </a:p>
          <a:p>
            <a:pPr marL="1374775" lvl="3" indent="0">
              <a:buNone/>
            </a:pPr>
            <a:endParaRPr lang="en-GB" sz="1700" dirty="0">
              <a:solidFill>
                <a:schemeClr val="tx1"/>
              </a:solidFill>
            </a:endParaRPr>
          </a:p>
          <a:p>
            <a:pPr marL="1374775" lvl="3" indent="0">
              <a:buNone/>
            </a:pPr>
            <a:r>
              <a:rPr lang="en-GB" sz="1700" dirty="0">
                <a:solidFill>
                  <a:schemeClr val="tx1"/>
                </a:solidFill>
              </a:rPr>
              <a:t>#9 </a:t>
            </a:r>
            <a:r>
              <a:rPr lang="en-GB" sz="1700" b="1" i="1" dirty="0">
                <a:solidFill>
                  <a:schemeClr val="tx1"/>
                </a:solidFill>
              </a:rPr>
              <a:t>Current Opinion in HIV and </a:t>
            </a:r>
            <a:r>
              <a:rPr lang="en-GB" sz="1700" b="1" i="1" dirty="0" smtClean="0">
                <a:solidFill>
                  <a:schemeClr val="tx1"/>
                </a:solidFill>
              </a:rPr>
              <a:t>AIDS</a:t>
            </a:r>
          </a:p>
          <a:p>
            <a:pPr marL="1374775" lvl="3" indent="0">
              <a:buNone/>
            </a:pPr>
            <a:endParaRPr lang="en-GB" sz="1700" dirty="0" smtClean="0">
              <a:solidFill>
                <a:schemeClr val="tx1"/>
              </a:solidFill>
            </a:endParaRPr>
          </a:p>
          <a:p>
            <a:pPr marL="1374775" lvl="3" indent="0">
              <a:buNone/>
            </a:pPr>
            <a:r>
              <a:rPr lang="en-GB" sz="1700" dirty="0" smtClean="0">
                <a:solidFill>
                  <a:schemeClr val="tx1"/>
                </a:solidFill>
              </a:rPr>
              <a:t>#10 </a:t>
            </a:r>
            <a:r>
              <a:rPr lang="en-GB" sz="1700" b="1" i="1" dirty="0" smtClean="0">
                <a:solidFill>
                  <a:schemeClr val="tx1"/>
                </a:solidFill>
              </a:rPr>
              <a:t>JAIDS</a:t>
            </a:r>
            <a:r>
              <a:rPr lang="en-GB" sz="1700" i="1" dirty="0" smtClean="0">
                <a:solidFill>
                  <a:schemeClr val="tx1"/>
                </a:solidFill>
              </a:rPr>
              <a:t> (Journal of Acquired Immune Deficiency Syndromes)</a:t>
            </a:r>
          </a:p>
          <a:p>
            <a:pPr marL="1374775" lvl="3"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513" y="1828800"/>
            <a:ext cx="730397" cy="9906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71" y="4038600"/>
            <a:ext cx="756660" cy="102149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513" y="2895600"/>
            <a:ext cx="733777" cy="9906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TextBox 6"/>
          <p:cNvSpPr txBox="1"/>
          <p:nvPr/>
        </p:nvSpPr>
        <p:spPr>
          <a:xfrm>
            <a:off x="5257800" y="6437870"/>
            <a:ext cx="3505200" cy="246221"/>
          </a:xfrm>
          <a:prstGeom prst="rect">
            <a:avLst/>
          </a:prstGeom>
          <a:noFill/>
        </p:spPr>
        <p:txBody>
          <a:bodyPr wrap="square" rtlCol="0">
            <a:spAutoFit/>
          </a:bodyPr>
          <a:lstStyle/>
          <a:p>
            <a:r>
              <a:rPr lang="en-GB" sz="1000" dirty="0"/>
              <a:t>*</a:t>
            </a:r>
            <a:r>
              <a:rPr lang="en-GB" sz="1000" dirty="0" smtClean="0"/>
              <a:t>2012 </a:t>
            </a:r>
            <a:r>
              <a:rPr lang="en-GB" sz="1000" i="1" dirty="0"/>
              <a:t>Journal Citation Reports</a:t>
            </a:r>
            <a:r>
              <a:rPr lang="en-GB" sz="1000" dirty="0"/>
              <a:t>® (Thomson Reuters, </a:t>
            </a:r>
            <a:r>
              <a:rPr lang="en-GB" sz="1000" dirty="0" smtClean="0"/>
              <a:t>2013)</a:t>
            </a:r>
            <a:endParaRPr lang="en-GB" sz="10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18" y="5198076"/>
            <a:ext cx="744113" cy="990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356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LWW</a:t>
            </a:r>
            <a:r>
              <a:rPr lang="zh-CN" altLang="en-US" dirty="0" smtClean="0"/>
              <a:t>期刊亮点</a:t>
            </a:r>
            <a:endParaRPr lang="en-US" dirty="0"/>
          </a:p>
        </p:txBody>
      </p:sp>
      <p:sp>
        <p:nvSpPr>
          <p:cNvPr id="3" name="Content Placeholder 2"/>
          <p:cNvSpPr>
            <a:spLocks noGrp="1"/>
          </p:cNvSpPr>
          <p:nvPr>
            <p:ph idx="1"/>
          </p:nvPr>
        </p:nvSpPr>
        <p:spPr>
          <a:xfrm>
            <a:off x="304800" y="1166884"/>
            <a:ext cx="8458200" cy="4876800"/>
          </a:xfrm>
        </p:spPr>
        <p:txBody>
          <a:bodyPr/>
          <a:lstStyle/>
          <a:p>
            <a:pPr marL="344488" lvl="1" indent="0">
              <a:buNone/>
            </a:pPr>
            <a:r>
              <a:rPr lang="en-GB" dirty="0" smtClean="0">
                <a:solidFill>
                  <a:srgbClr val="0768A9"/>
                </a:solidFill>
              </a:rPr>
              <a:t>Surgery </a:t>
            </a:r>
            <a:r>
              <a:rPr lang="zh-CN" altLang="en-US" dirty="0" smtClean="0">
                <a:solidFill>
                  <a:srgbClr val="0768A9"/>
                </a:solidFill>
                <a:latin typeface="黑体" panose="02010609060101010101" pitchFamily="49" charset="-122"/>
                <a:ea typeface="黑体" panose="02010609060101010101" pitchFamily="49" charset="-122"/>
              </a:rPr>
              <a:t>（外科学）领域的</a:t>
            </a:r>
            <a:r>
              <a:rPr lang="en-US" altLang="zh-CN" dirty="0" smtClean="0">
                <a:solidFill>
                  <a:srgbClr val="0768A9"/>
                </a:solidFill>
                <a:latin typeface="黑体" panose="02010609060101010101" pitchFamily="49" charset="-122"/>
                <a:ea typeface="黑体" panose="02010609060101010101" pitchFamily="49" charset="-122"/>
              </a:rPr>
              <a:t>5</a:t>
            </a:r>
            <a:r>
              <a:rPr lang="zh-CN" altLang="en-US" dirty="0" smtClean="0">
                <a:solidFill>
                  <a:srgbClr val="0768A9"/>
                </a:solidFill>
                <a:latin typeface="黑体" panose="02010609060101010101" pitchFamily="49" charset="-122"/>
                <a:ea typeface="黑体" panose="02010609060101010101" pitchFamily="49" charset="-122"/>
              </a:rPr>
              <a:t>种顶级期刊</a:t>
            </a:r>
            <a:endParaRPr lang="en-GB" dirty="0">
              <a:solidFill>
                <a:srgbClr val="0768A9"/>
              </a:solidFill>
              <a:latin typeface="黑体" panose="02010609060101010101" pitchFamily="49" charset="-122"/>
              <a:ea typeface="黑体" panose="02010609060101010101" pitchFamily="49" charset="-122"/>
            </a:endParaRPr>
          </a:p>
          <a:p>
            <a:pPr marL="344488" lvl="1" indent="0">
              <a:buNone/>
            </a:pPr>
            <a:endParaRPr lang="en-GB" sz="1600" dirty="0">
              <a:solidFill>
                <a:schemeClr val="bg2">
                  <a:lumMod val="75000"/>
                </a:schemeClr>
              </a:solidFill>
            </a:endParaRPr>
          </a:p>
          <a:p>
            <a:pPr marL="1374775" lvl="3" indent="0">
              <a:buNone/>
            </a:pPr>
            <a:r>
              <a:rPr lang="en-GB" sz="1700" dirty="0" smtClean="0">
                <a:solidFill>
                  <a:schemeClr val="tx1"/>
                </a:solidFill>
                <a:latin typeface="黑体" panose="02010609060101010101" pitchFamily="49" charset="-122"/>
                <a:ea typeface="黑体" panose="02010609060101010101" pitchFamily="49" charset="-122"/>
              </a:rPr>
              <a:t>LWW</a:t>
            </a:r>
            <a:r>
              <a:rPr lang="zh-CN" altLang="en-US" sz="1700" dirty="0" smtClean="0">
                <a:solidFill>
                  <a:schemeClr val="tx1"/>
                </a:solidFill>
                <a:latin typeface="黑体" panose="02010609060101010101" pitchFamily="49" charset="-122"/>
                <a:ea typeface="黑体" panose="02010609060101010101" pitchFamily="49" charset="-122"/>
              </a:rPr>
              <a:t>出版</a:t>
            </a:r>
            <a:r>
              <a:rPr lang="en-US" altLang="zh-CN" sz="1700" dirty="0" smtClean="0">
                <a:solidFill>
                  <a:schemeClr val="tx1"/>
                </a:solidFill>
                <a:latin typeface="黑体" panose="02010609060101010101" pitchFamily="49" charset="-122"/>
                <a:ea typeface="黑体" panose="02010609060101010101" pitchFamily="49" charset="-122"/>
              </a:rPr>
              <a:t>Surgery </a:t>
            </a:r>
            <a:r>
              <a:rPr lang="zh-CN" altLang="en-US" sz="1700" dirty="0" smtClean="0">
                <a:solidFill>
                  <a:schemeClr val="tx1"/>
                </a:solidFill>
                <a:latin typeface="黑体" panose="02010609060101010101" pitchFamily="49" charset="-122"/>
                <a:ea typeface="黑体" panose="02010609060101010101" pitchFamily="49" charset="-122"/>
              </a:rPr>
              <a:t>（外科学领域）的顶级期刊，在</a:t>
            </a:r>
            <a:r>
              <a:rPr lang="en-US" altLang="zh-CN" sz="1700" dirty="0" smtClean="0">
                <a:solidFill>
                  <a:schemeClr val="tx1"/>
                </a:solidFill>
                <a:latin typeface="黑体" panose="02010609060101010101" pitchFamily="49" charset="-122"/>
                <a:ea typeface="黑体" panose="02010609060101010101" pitchFamily="49" charset="-122"/>
              </a:rPr>
              <a:t>JCR</a:t>
            </a:r>
            <a:r>
              <a:rPr lang="zh-CN" altLang="en-US" sz="1700" dirty="0" smtClean="0">
                <a:solidFill>
                  <a:schemeClr val="tx1"/>
                </a:solidFill>
                <a:latin typeface="黑体" panose="02010609060101010101" pitchFamily="49" charset="-122"/>
                <a:ea typeface="黑体" panose="02010609060101010101" pitchFamily="49" charset="-122"/>
              </a:rPr>
              <a:t>该领域排名前</a:t>
            </a:r>
            <a:r>
              <a:rPr lang="en-US" altLang="zh-CN" sz="1700" dirty="0" smtClean="0">
                <a:solidFill>
                  <a:schemeClr val="tx1"/>
                </a:solidFill>
                <a:latin typeface="黑体" panose="02010609060101010101" pitchFamily="49" charset="-122"/>
                <a:ea typeface="黑体" panose="02010609060101010101" pitchFamily="49" charset="-122"/>
              </a:rPr>
              <a:t>5</a:t>
            </a:r>
            <a:r>
              <a:rPr lang="zh-CN" altLang="en-US" sz="1700" dirty="0" smtClean="0">
                <a:solidFill>
                  <a:schemeClr val="tx1"/>
                </a:solidFill>
                <a:latin typeface="黑体" panose="02010609060101010101" pitchFamily="49" charset="-122"/>
                <a:ea typeface="黑体" panose="02010609060101010101" pitchFamily="49" charset="-122"/>
              </a:rPr>
              <a:t>的期刊中有</a:t>
            </a:r>
            <a:r>
              <a:rPr lang="en-US" altLang="zh-CN" sz="1700" dirty="0" smtClean="0">
                <a:solidFill>
                  <a:schemeClr val="tx1"/>
                </a:solidFill>
                <a:latin typeface="黑体" panose="02010609060101010101" pitchFamily="49" charset="-122"/>
                <a:ea typeface="黑体" panose="02010609060101010101" pitchFamily="49" charset="-122"/>
              </a:rPr>
              <a:t>2</a:t>
            </a:r>
            <a:r>
              <a:rPr lang="zh-CN" altLang="en-US" sz="1700" dirty="0" smtClean="0">
                <a:solidFill>
                  <a:schemeClr val="tx1"/>
                </a:solidFill>
                <a:latin typeface="黑体" panose="02010609060101010101" pitchFamily="49" charset="-122"/>
                <a:ea typeface="黑体" panose="02010609060101010101" pitchFamily="49" charset="-122"/>
              </a:rPr>
              <a:t>种由</a:t>
            </a:r>
            <a:r>
              <a:rPr lang="en-US" altLang="zh-CN" sz="1700" dirty="0" smtClean="0">
                <a:solidFill>
                  <a:schemeClr val="tx1"/>
                </a:solidFill>
                <a:latin typeface="黑体" panose="02010609060101010101" pitchFamily="49" charset="-122"/>
                <a:ea typeface="黑体" panose="02010609060101010101" pitchFamily="49" charset="-122"/>
              </a:rPr>
              <a:t>LWW</a:t>
            </a:r>
            <a:r>
              <a:rPr lang="zh-CN" altLang="en-US" sz="1700" dirty="0" smtClean="0">
                <a:solidFill>
                  <a:schemeClr val="tx1"/>
                </a:solidFill>
                <a:latin typeface="黑体" panose="02010609060101010101" pitchFamily="49" charset="-122"/>
                <a:ea typeface="黑体" panose="02010609060101010101" pitchFamily="49" charset="-122"/>
              </a:rPr>
              <a:t>出版，排名前</a:t>
            </a:r>
            <a:r>
              <a:rPr lang="en-US" altLang="zh-CN" sz="1700" dirty="0" smtClean="0">
                <a:solidFill>
                  <a:schemeClr val="tx1"/>
                </a:solidFill>
                <a:latin typeface="黑体" panose="02010609060101010101" pitchFamily="49" charset="-122"/>
                <a:ea typeface="黑体" panose="02010609060101010101" pitchFamily="49" charset="-122"/>
              </a:rPr>
              <a:t>20</a:t>
            </a:r>
            <a:r>
              <a:rPr lang="zh-CN" altLang="en-US" sz="1700" dirty="0" smtClean="0">
                <a:solidFill>
                  <a:schemeClr val="tx1"/>
                </a:solidFill>
                <a:latin typeface="黑体" panose="02010609060101010101" pitchFamily="49" charset="-122"/>
                <a:ea typeface="黑体" panose="02010609060101010101" pitchFamily="49" charset="-122"/>
              </a:rPr>
              <a:t>的期刊中有</a:t>
            </a:r>
            <a:r>
              <a:rPr lang="en-US" altLang="zh-CN" sz="1700" dirty="0" smtClean="0">
                <a:solidFill>
                  <a:schemeClr val="tx1"/>
                </a:solidFill>
                <a:latin typeface="黑体" panose="02010609060101010101" pitchFamily="49" charset="-122"/>
                <a:ea typeface="黑体" panose="02010609060101010101" pitchFamily="49" charset="-122"/>
              </a:rPr>
              <a:t>5</a:t>
            </a:r>
            <a:r>
              <a:rPr lang="zh-CN" altLang="en-US" sz="1700" dirty="0" smtClean="0">
                <a:solidFill>
                  <a:schemeClr val="tx1"/>
                </a:solidFill>
                <a:latin typeface="黑体" panose="02010609060101010101" pitchFamily="49" charset="-122"/>
                <a:ea typeface="黑体" panose="02010609060101010101" pitchFamily="49" charset="-122"/>
              </a:rPr>
              <a:t>种期刊由</a:t>
            </a:r>
            <a:r>
              <a:rPr lang="en-US" altLang="zh-CN" sz="1700" dirty="0" smtClean="0">
                <a:solidFill>
                  <a:schemeClr val="tx1"/>
                </a:solidFill>
                <a:latin typeface="黑体" panose="02010609060101010101" pitchFamily="49" charset="-122"/>
                <a:ea typeface="黑体" panose="02010609060101010101" pitchFamily="49" charset="-122"/>
              </a:rPr>
              <a:t>LWW</a:t>
            </a:r>
            <a:r>
              <a:rPr lang="zh-CN" altLang="en-US" sz="1700" dirty="0" smtClean="0">
                <a:solidFill>
                  <a:schemeClr val="tx1"/>
                </a:solidFill>
                <a:latin typeface="黑体" panose="02010609060101010101" pitchFamily="49" charset="-122"/>
                <a:ea typeface="黑体" panose="02010609060101010101" pitchFamily="49" charset="-122"/>
              </a:rPr>
              <a:t>出版</a:t>
            </a:r>
            <a:r>
              <a:rPr lang="en-GB" sz="1700" dirty="0" smtClean="0">
                <a:solidFill>
                  <a:schemeClr val="tx1"/>
                </a:solidFill>
                <a:latin typeface="黑体" panose="02010609060101010101" pitchFamily="49" charset="-122"/>
                <a:ea typeface="黑体" panose="02010609060101010101" pitchFamily="49" charset="-122"/>
              </a:rPr>
              <a:t>*:</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a:solidFill>
                <a:schemeClr val="tx1"/>
              </a:solidFill>
            </a:endParaRPr>
          </a:p>
          <a:p>
            <a:pPr marL="1374775" lvl="3" indent="0">
              <a:buNone/>
            </a:pPr>
            <a:r>
              <a:rPr lang="en-GB" sz="1700" dirty="0">
                <a:solidFill>
                  <a:schemeClr val="tx1"/>
                </a:solidFill>
              </a:rPr>
              <a:t>#1 </a:t>
            </a:r>
            <a:r>
              <a:rPr lang="en-GB" sz="1700" b="1" i="1" dirty="0">
                <a:solidFill>
                  <a:schemeClr val="tx1"/>
                </a:solidFill>
              </a:rPr>
              <a:t>Annals of Surgery</a:t>
            </a:r>
            <a:r>
              <a:rPr lang="en-GB" sz="1700" dirty="0">
                <a:solidFill>
                  <a:schemeClr val="tx1"/>
                </a:solidFill>
              </a:rPr>
              <a:t>, </a:t>
            </a:r>
            <a:r>
              <a:rPr lang="en-GB" sz="1700" dirty="0" smtClean="0">
                <a:solidFill>
                  <a:schemeClr val="tx1"/>
                </a:solidFill>
              </a:rPr>
              <a:t>American </a:t>
            </a:r>
            <a:r>
              <a:rPr lang="en-GB" sz="1700" dirty="0">
                <a:solidFill>
                  <a:schemeClr val="tx1"/>
                </a:solidFill>
              </a:rPr>
              <a:t>Surgical </a:t>
            </a:r>
            <a:r>
              <a:rPr lang="en-GB" sz="1700" dirty="0" smtClean="0">
                <a:solidFill>
                  <a:schemeClr val="tx1"/>
                </a:solidFill>
              </a:rPr>
              <a:t>Association</a:t>
            </a:r>
            <a:r>
              <a:rPr lang="zh-CN" altLang="en-US" sz="1700" dirty="0" smtClean="0">
                <a:solidFill>
                  <a:schemeClr val="tx1"/>
                </a:solidFill>
                <a:latin typeface="黑体" panose="02010609060101010101" pitchFamily="49" charset="-122"/>
                <a:ea typeface="黑体" panose="02010609060101010101" pitchFamily="49" charset="-122"/>
              </a:rPr>
              <a:t>（美国外科学会）和</a:t>
            </a:r>
            <a:r>
              <a:rPr lang="en-GB" sz="1700" dirty="0" smtClean="0">
                <a:solidFill>
                  <a:schemeClr val="tx1"/>
                </a:solidFill>
                <a:latin typeface="黑体" panose="02010609060101010101" pitchFamily="49" charset="-122"/>
                <a:ea typeface="黑体" panose="02010609060101010101" pitchFamily="49" charset="-122"/>
              </a:rPr>
              <a:t> </a:t>
            </a:r>
            <a:r>
              <a:rPr lang="en-GB" sz="1700" dirty="0">
                <a:solidFill>
                  <a:schemeClr val="tx1"/>
                </a:solidFill>
              </a:rPr>
              <a:t>European Surgical </a:t>
            </a:r>
            <a:r>
              <a:rPr lang="en-GB" sz="1700" dirty="0" smtClean="0">
                <a:solidFill>
                  <a:schemeClr val="tx1"/>
                </a:solidFill>
              </a:rPr>
              <a:t>Association</a:t>
            </a:r>
            <a:r>
              <a:rPr lang="zh-CN" altLang="en-US" sz="1700" dirty="0" smtClean="0">
                <a:solidFill>
                  <a:schemeClr val="tx1"/>
                </a:solidFill>
                <a:latin typeface="黑体" panose="02010609060101010101" pitchFamily="49" charset="-122"/>
                <a:ea typeface="黑体" panose="02010609060101010101" pitchFamily="49" charset="-122"/>
              </a:rPr>
              <a:t>（欧洲外科学会）联合期刊</a:t>
            </a:r>
            <a:endParaRPr lang="en-GB" sz="1700" dirty="0" smtClean="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a:solidFill>
                <a:schemeClr val="tx1"/>
              </a:solidFill>
            </a:endParaRPr>
          </a:p>
          <a:p>
            <a:pPr marL="1374775" lvl="3" indent="0">
              <a:buNone/>
            </a:pPr>
            <a:r>
              <a:rPr lang="en-GB" sz="1700" dirty="0" smtClean="0">
                <a:solidFill>
                  <a:schemeClr val="tx1"/>
                </a:solidFill>
              </a:rPr>
              <a:t>#5 </a:t>
            </a:r>
            <a:r>
              <a:rPr lang="en-GB" sz="1700" b="1" i="1" dirty="0">
                <a:solidFill>
                  <a:schemeClr val="tx1"/>
                </a:solidFill>
              </a:rPr>
              <a:t>The American Journal of Surgical Pathology</a:t>
            </a:r>
            <a:r>
              <a:rPr lang="en-GB" sz="1700" dirty="0">
                <a:solidFill>
                  <a:schemeClr val="tx1"/>
                </a:solidFill>
              </a:rPr>
              <a:t>, </a:t>
            </a:r>
            <a:r>
              <a:rPr lang="en-GB" sz="1700" dirty="0" smtClean="0">
                <a:solidFill>
                  <a:schemeClr val="tx1"/>
                </a:solidFill>
              </a:rPr>
              <a:t>Arthur </a:t>
            </a:r>
            <a:r>
              <a:rPr lang="en-GB" sz="1700" dirty="0">
                <a:solidFill>
                  <a:schemeClr val="tx1"/>
                </a:solidFill>
              </a:rPr>
              <a:t>Purdy Stout Society of Surgical </a:t>
            </a:r>
            <a:r>
              <a:rPr lang="en-GB" sz="1700" dirty="0" smtClean="0">
                <a:solidFill>
                  <a:schemeClr val="tx1"/>
                </a:solidFill>
              </a:rPr>
              <a:t>Pathologists </a:t>
            </a:r>
            <a:r>
              <a:rPr lang="zh-CN" altLang="en-US" sz="1700" dirty="0" smtClean="0">
                <a:solidFill>
                  <a:schemeClr val="tx1"/>
                </a:solidFill>
                <a:latin typeface="黑体" panose="02010609060101010101" pitchFamily="49" charset="-122"/>
                <a:ea typeface="黑体" panose="02010609060101010101" pitchFamily="49" charset="-122"/>
              </a:rPr>
              <a:t>（</a:t>
            </a:r>
            <a:r>
              <a:rPr lang="zh-CN" altLang="en-US" sz="1700" dirty="0">
                <a:solidFill>
                  <a:schemeClr val="tx1"/>
                </a:solidFill>
                <a:latin typeface="黑体" panose="02010609060101010101" pitchFamily="49" charset="-122"/>
                <a:ea typeface="黑体" panose="02010609060101010101" pitchFamily="49" charset="-122"/>
              </a:rPr>
              <a:t>亚瑟</a:t>
            </a:r>
            <a:r>
              <a:rPr lang="en-US" altLang="zh-CN" sz="1700" dirty="0" err="1">
                <a:solidFill>
                  <a:schemeClr val="tx1"/>
                </a:solidFill>
                <a:latin typeface="黑体" panose="02010609060101010101" pitchFamily="49" charset="-122"/>
                <a:ea typeface="黑体" panose="02010609060101010101" pitchFamily="49" charset="-122"/>
              </a:rPr>
              <a:t>purdy</a:t>
            </a:r>
            <a:r>
              <a:rPr lang="zh-CN" altLang="en-US" sz="1700" dirty="0">
                <a:solidFill>
                  <a:schemeClr val="tx1"/>
                </a:solidFill>
                <a:latin typeface="黑体" panose="02010609060101010101" pitchFamily="49" charset="-122"/>
                <a:ea typeface="黑体" panose="02010609060101010101" pitchFamily="49" charset="-122"/>
              </a:rPr>
              <a:t>的外科病理学家</a:t>
            </a:r>
            <a:r>
              <a:rPr lang="zh-CN" altLang="en-US" sz="1700" dirty="0" smtClean="0">
                <a:solidFill>
                  <a:schemeClr val="tx1"/>
                </a:solidFill>
                <a:latin typeface="黑体" panose="02010609060101010101" pitchFamily="49" charset="-122"/>
                <a:ea typeface="黑体" panose="02010609060101010101" pitchFamily="49" charset="-122"/>
              </a:rPr>
              <a:t>协会）和</a:t>
            </a:r>
            <a:r>
              <a:rPr lang="en-GB" sz="1700" dirty="0" smtClean="0">
                <a:solidFill>
                  <a:schemeClr val="tx1"/>
                </a:solidFill>
              </a:rPr>
              <a:t>Gastrointestinal </a:t>
            </a:r>
            <a:r>
              <a:rPr lang="en-GB" sz="1700" dirty="0">
                <a:solidFill>
                  <a:schemeClr val="tx1"/>
                </a:solidFill>
              </a:rPr>
              <a:t>Pathology </a:t>
            </a:r>
            <a:r>
              <a:rPr lang="en-GB" sz="1700" dirty="0" smtClean="0">
                <a:solidFill>
                  <a:schemeClr val="tx1"/>
                </a:solidFill>
              </a:rPr>
              <a:t>Society </a:t>
            </a:r>
            <a:r>
              <a:rPr lang="zh-CN" altLang="en-US" sz="1700" dirty="0" smtClean="0">
                <a:solidFill>
                  <a:schemeClr val="tx1"/>
                </a:solidFill>
                <a:latin typeface="黑体" panose="02010609060101010101" pitchFamily="49" charset="-122"/>
                <a:ea typeface="黑体" panose="02010609060101010101" pitchFamily="49" charset="-122"/>
              </a:rPr>
              <a:t>（胃肠道病理学会）联合期刊</a:t>
            </a:r>
            <a:r>
              <a:rPr lang="en-GB" sz="1700" dirty="0" smtClean="0">
                <a:solidFill>
                  <a:schemeClr val="tx1"/>
                </a:solidFill>
                <a:latin typeface="黑体" panose="02010609060101010101" pitchFamily="49" charset="-122"/>
                <a:ea typeface="黑体" panose="02010609060101010101" pitchFamily="49" charset="-122"/>
              </a:rPr>
              <a:t> </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smtClean="0">
              <a:solidFill>
                <a:schemeClr val="tx1"/>
              </a:solidFill>
            </a:endParaRPr>
          </a:p>
          <a:p>
            <a:pPr marL="1374775" lvl="3" indent="0">
              <a:buNone/>
            </a:pPr>
            <a:r>
              <a:rPr lang="en-GB" sz="1700" dirty="0" smtClean="0">
                <a:solidFill>
                  <a:schemeClr val="tx1"/>
                </a:solidFill>
              </a:rPr>
              <a:t>LWW</a:t>
            </a:r>
            <a:r>
              <a:rPr lang="zh-CN" altLang="en-US" sz="1700" dirty="0" smtClean="0">
                <a:solidFill>
                  <a:schemeClr val="tx1"/>
                </a:solidFill>
              </a:rPr>
              <a:t>还出版</a:t>
            </a:r>
            <a:r>
              <a:rPr lang="en-GB" sz="1700" dirty="0" smtClean="0">
                <a:solidFill>
                  <a:schemeClr val="tx1"/>
                </a:solidFill>
              </a:rPr>
              <a:t>:</a:t>
            </a:r>
            <a:endParaRPr lang="en-GB" sz="1700" dirty="0">
              <a:solidFill>
                <a:schemeClr val="tx1"/>
              </a:solidFill>
            </a:endParaRPr>
          </a:p>
          <a:p>
            <a:pPr marL="1374775" lvl="3" indent="0">
              <a:buNone/>
            </a:pPr>
            <a:r>
              <a:rPr lang="en-GB" sz="1700" dirty="0" smtClean="0">
                <a:solidFill>
                  <a:schemeClr val="tx1"/>
                </a:solidFill>
              </a:rPr>
              <a:t>#12 </a:t>
            </a:r>
            <a:r>
              <a:rPr lang="en-GB" sz="1700" i="1" dirty="0" smtClean="0">
                <a:solidFill>
                  <a:schemeClr val="tx1"/>
                </a:solidFill>
              </a:rPr>
              <a:t>Transplantation</a:t>
            </a:r>
            <a:endParaRPr lang="en-GB" sz="1700" i="1" dirty="0">
              <a:solidFill>
                <a:schemeClr val="tx1"/>
              </a:solidFill>
            </a:endParaRPr>
          </a:p>
          <a:p>
            <a:pPr marL="1374775" lvl="3" indent="0">
              <a:buNone/>
            </a:pPr>
            <a:r>
              <a:rPr lang="en-GB" sz="1700" dirty="0" smtClean="0">
                <a:solidFill>
                  <a:schemeClr val="tx1"/>
                </a:solidFill>
              </a:rPr>
              <a:t>#13 </a:t>
            </a:r>
            <a:r>
              <a:rPr lang="en-GB" sz="1700" i="1" dirty="0" smtClean="0">
                <a:solidFill>
                  <a:schemeClr val="tx1"/>
                </a:solidFill>
              </a:rPr>
              <a:t>Plastic and Reconstructive Surgery </a:t>
            </a:r>
            <a:endParaRPr lang="en-GB" sz="1700" i="1" dirty="0">
              <a:solidFill>
                <a:schemeClr val="tx1"/>
              </a:solidFill>
            </a:endParaRPr>
          </a:p>
          <a:p>
            <a:pPr marL="1374775" lvl="3" indent="0">
              <a:buNone/>
            </a:pPr>
            <a:r>
              <a:rPr lang="en-GB" sz="1700" dirty="0" smtClean="0">
                <a:solidFill>
                  <a:schemeClr val="tx1"/>
                </a:solidFill>
              </a:rPr>
              <a:t>#18 </a:t>
            </a:r>
            <a:r>
              <a:rPr lang="en-GB" sz="1700" i="1" dirty="0" smtClean="0">
                <a:solidFill>
                  <a:schemeClr val="tx1"/>
                </a:solidFill>
              </a:rPr>
              <a:t>Diseases of the Colon and Rectum</a:t>
            </a:r>
            <a:endParaRPr lang="en-GB" sz="1700" dirty="0">
              <a:solidFill>
                <a:schemeClr val="tx1"/>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253" y="2133600"/>
            <a:ext cx="979715" cy="13716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27" y="3733800"/>
            <a:ext cx="1030325" cy="137806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TextBox 5"/>
          <p:cNvSpPr txBox="1"/>
          <p:nvPr/>
        </p:nvSpPr>
        <p:spPr>
          <a:xfrm>
            <a:off x="5257800" y="6437870"/>
            <a:ext cx="3505200" cy="246221"/>
          </a:xfrm>
          <a:prstGeom prst="rect">
            <a:avLst/>
          </a:prstGeom>
          <a:noFill/>
        </p:spPr>
        <p:txBody>
          <a:bodyPr wrap="square" rtlCol="0">
            <a:spAutoFit/>
          </a:bodyPr>
          <a:lstStyle/>
          <a:p>
            <a:r>
              <a:rPr lang="en-GB" sz="1000" dirty="0"/>
              <a:t>*</a:t>
            </a:r>
            <a:r>
              <a:rPr lang="en-GB" sz="1000" dirty="0" smtClean="0"/>
              <a:t>2012 </a:t>
            </a:r>
            <a:r>
              <a:rPr lang="en-GB" sz="1000" i="1" dirty="0"/>
              <a:t>Journal Citation Reports</a:t>
            </a:r>
            <a:r>
              <a:rPr lang="en-GB" sz="1000" dirty="0"/>
              <a:t>® (Thomson Reuters, </a:t>
            </a:r>
            <a:r>
              <a:rPr lang="en-GB" sz="1000" dirty="0" smtClean="0"/>
              <a:t>2013)</a:t>
            </a:r>
            <a:endParaRPr lang="en-GB" sz="1000" dirty="0"/>
          </a:p>
        </p:txBody>
      </p:sp>
    </p:spTree>
    <p:extLst>
      <p:ext uri="{BB962C8B-B14F-4D97-AF65-F5344CB8AC3E}">
        <p14:creationId xmlns:p14="http://schemas.microsoft.com/office/powerpoint/2010/main" val="174624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smtClean="0">
                <a:latin typeface="方正姚体" panose="02010601030101010101" pitchFamily="2" charset="-122"/>
                <a:ea typeface="方正姚体" panose="02010601030101010101" pitchFamily="2" charset="-122"/>
              </a:rPr>
              <a:t>LWW </a:t>
            </a:r>
            <a:r>
              <a:rPr lang="zh-CN" altLang="en-US" sz="3200" b="1" dirty="0" smtClean="0">
                <a:latin typeface="黑体" panose="02010609060101010101" pitchFamily="49" charset="-122"/>
                <a:ea typeface="黑体" panose="02010609060101010101" pitchFamily="49" charset="-122"/>
              </a:rPr>
              <a:t>循证医学期刊资源</a:t>
            </a:r>
            <a:endParaRPr lang="en-US" sz="3200" b="1" dirty="0" smtClean="0">
              <a:latin typeface="黑体" panose="02010609060101010101" pitchFamily="49" charset="-122"/>
              <a:ea typeface="黑体" panose="02010609060101010101" pitchFamily="49" charset="-122"/>
            </a:endParaRPr>
          </a:p>
        </p:txBody>
      </p:sp>
      <p:sp>
        <p:nvSpPr>
          <p:cNvPr id="49157" name="Content Placeholder 2"/>
          <p:cNvSpPr>
            <a:spLocks noGrp="1"/>
          </p:cNvSpPr>
          <p:nvPr>
            <p:ph idx="1"/>
          </p:nvPr>
        </p:nvSpPr>
        <p:spPr>
          <a:xfrm>
            <a:off x="395288" y="1052513"/>
            <a:ext cx="8105775" cy="4975225"/>
          </a:xfrm>
        </p:spPr>
        <p:txBody>
          <a:bodyPr/>
          <a:lstStyle/>
          <a:p>
            <a:r>
              <a:rPr lang="en-US"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14</a:t>
            </a:r>
            <a:r>
              <a:rPr lang="zh-CN" altLang="en-US" sz="2000" dirty="0" smtClean="0">
                <a:latin typeface="黑体" panose="02010609060101010101" pitchFamily="49" charset="-122"/>
                <a:ea typeface="黑体" panose="02010609060101010101" pitchFamily="49" charset="-122"/>
                <a:cs typeface="Arial Unicode MS" panose="020B0604020202020204" pitchFamily="34" charset="-122"/>
              </a:rPr>
              <a:t>种循证医学期刊，涵盖从护理到临床医学的各科系</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Addictive Disorders &amp; Their Treatment</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Advances in Skin and Wound Care</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American Journal of Nursing</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Current Opinion in Psychiatry</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Dimensions of Critical Care Nursing</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JONA: The Journal of Nursing Administration</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Journal of Geriatric Physical Therapy</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Journal of Hospice and Palliative Care</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Journal of Nursing Care Quality</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Journal of Patient Safety</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MCN, The American Journal of Maternal/Child Nursing</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Medical Care</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Nursing Research</a:t>
            </a:r>
          </a:p>
          <a:p>
            <a:pPr lvl="1"/>
            <a:r>
              <a:rPr lang="en-US" altLang="zh-CN" sz="16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Nutrition Today</a:t>
            </a:r>
          </a:p>
        </p:txBody>
      </p:sp>
    </p:spTree>
    <p:extLst>
      <p:ext uri="{BB962C8B-B14F-4D97-AF65-F5344CB8AC3E}">
        <p14:creationId xmlns:p14="http://schemas.microsoft.com/office/powerpoint/2010/main" val="80657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defRPr/>
            </a:pPr>
            <a:r>
              <a:rPr kumimoji="0" lang="en-US" altLang="zh-TW" sz="3400" b="1" dirty="0" smtClean="0">
                <a:latin typeface="Arial Unicode MS" pitchFamily="34" charset="-120"/>
                <a:ea typeface="Arial Unicode MS" pitchFamily="34" charset="-120"/>
                <a:cs typeface="Arial Unicode MS" pitchFamily="34" charset="-120"/>
              </a:rPr>
              <a:t>MEDLINE  </a:t>
            </a:r>
            <a:r>
              <a:rPr kumimoji="0" lang="zh-CN" altLang="zh-TW" sz="3400" b="1" dirty="0" smtClean="0">
                <a:latin typeface="黑体" panose="02010609060101010101" pitchFamily="49" charset="-122"/>
                <a:ea typeface="黑体" panose="02010609060101010101" pitchFamily="49" charset="-122"/>
                <a:cs typeface="Arial Unicode MS" pitchFamily="34" charset="-120"/>
              </a:rPr>
              <a:t>全科性医药学文献数据库</a:t>
            </a:r>
            <a:endParaRPr kumimoji="0" lang="zh-CN" altLang="en-US" sz="3400" b="1" dirty="0" smtClean="0">
              <a:latin typeface="黑体" panose="02010609060101010101" pitchFamily="49" charset="-122"/>
              <a:ea typeface="黑体" panose="02010609060101010101" pitchFamily="49" charset="-122"/>
              <a:cs typeface="Arial Unicode MS" pitchFamily="34" charset="-120"/>
            </a:endParaRPr>
          </a:p>
        </p:txBody>
      </p:sp>
      <p:sp>
        <p:nvSpPr>
          <p:cNvPr id="9222" name="Rectangle 3"/>
          <p:cNvSpPr>
            <a:spLocks noGrp="1" noChangeArrowheads="1"/>
          </p:cNvSpPr>
          <p:nvPr>
            <p:ph idx="1"/>
          </p:nvPr>
        </p:nvSpPr>
        <p:spPr>
          <a:xfrm>
            <a:off x="443552" y="1202140"/>
            <a:ext cx="8105775" cy="4495800"/>
          </a:xfrm>
        </p:spPr>
        <p:txBody>
          <a:bodyPr/>
          <a:lstStyle/>
          <a:p>
            <a:pPr eaLnBrk="1" hangingPunct="1"/>
            <a:r>
              <a:rPr lang="zh-CN" altLang="zh-TW" dirty="0" smtClean="0">
                <a:solidFill>
                  <a:schemeClr val="tx1"/>
                </a:solidFill>
                <a:latin typeface="+mj-lt"/>
                <a:ea typeface="黑体" panose="02010609060101010101" pitchFamily="49" charset="-122"/>
              </a:rPr>
              <a:t>美国国家医学图书馆</a:t>
            </a:r>
            <a:r>
              <a:rPr lang="en-US" altLang="zh-TW" dirty="0" smtClean="0">
                <a:solidFill>
                  <a:schemeClr val="tx1"/>
                </a:solidFill>
                <a:latin typeface="+mj-lt"/>
                <a:ea typeface="黑体" panose="02010609060101010101" pitchFamily="49" charset="-122"/>
              </a:rPr>
              <a:t>NLM</a:t>
            </a:r>
            <a:r>
              <a:rPr lang="zh-CN" altLang="en-US" dirty="0" smtClean="0">
                <a:solidFill>
                  <a:schemeClr val="tx1"/>
                </a:solidFill>
                <a:latin typeface="+mj-lt"/>
                <a:ea typeface="黑体" panose="02010609060101010101" pitchFamily="49" charset="-122"/>
              </a:rPr>
              <a:t>创建</a:t>
            </a:r>
            <a:r>
              <a:rPr lang="zh-CN" altLang="zh-TW" dirty="0" smtClean="0">
                <a:solidFill>
                  <a:schemeClr val="tx1"/>
                </a:solidFill>
                <a:latin typeface="+mj-lt"/>
                <a:ea typeface="黑体" panose="02010609060101010101" pitchFamily="49" charset="-122"/>
              </a:rPr>
              <a:t>，已有</a:t>
            </a:r>
            <a:r>
              <a:rPr lang="en-US" altLang="zh-CN" dirty="0" smtClean="0">
                <a:solidFill>
                  <a:schemeClr val="tx1"/>
                </a:solidFill>
                <a:latin typeface="+mj-lt"/>
                <a:ea typeface="黑体" panose="02010609060101010101" pitchFamily="49" charset="-122"/>
              </a:rPr>
              <a:t>45</a:t>
            </a:r>
            <a:r>
              <a:rPr lang="zh-CN" altLang="zh-TW" dirty="0" smtClean="0">
                <a:solidFill>
                  <a:schemeClr val="tx1"/>
                </a:solidFill>
                <a:latin typeface="+mj-lt"/>
                <a:ea typeface="黑体" panose="02010609060101010101" pitchFamily="49" charset="-122"/>
              </a:rPr>
              <a:t>年历史</a:t>
            </a:r>
            <a:r>
              <a:rPr lang="zh-CN" altLang="en-US" dirty="0" smtClean="0">
                <a:solidFill>
                  <a:schemeClr val="tx1"/>
                </a:solidFill>
                <a:latin typeface="+mj-lt"/>
                <a:ea typeface="黑体" panose="02010609060101010101" pitchFamily="49" charset="-122"/>
              </a:rPr>
              <a:t>；</a:t>
            </a:r>
            <a:endParaRPr lang="en-US" altLang="zh-CN" dirty="0" smtClean="0">
              <a:solidFill>
                <a:schemeClr val="tx1"/>
              </a:solidFill>
              <a:latin typeface="+mj-lt"/>
              <a:ea typeface="黑体" panose="02010609060101010101" pitchFamily="49" charset="-122"/>
            </a:endParaRPr>
          </a:p>
          <a:p>
            <a:pPr eaLnBrk="1" hangingPunct="1"/>
            <a:r>
              <a:rPr lang="zh-CN" altLang="zh-TW" dirty="0" smtClean="0">
                <a:solidFill>
                  <a:schemeClr val="tx1"/>
                </a:solidFill>
                <a:latin typeface="+mj-lt"/>
                <a:ea typeface="黑体" panose="02010609060101010101" pitchFamily="49" charset="-122"/>
              </a:rPr>
              <a:t>最重要且发展最早的当属</a:t>
            </a:r>
            <a:r>
              <a:rPr lang="en-US" altLang="zh-TW" dirty="0" smtClean="0">
                <a:solidFill>
                  <a:schemeClr val="tx1"/>
                </a:solidFill>
                <a:latin typeface="+mj-lt"/>
                <a:ea typeface="黑体" panose="02010609060101010101" pitchFamily="49" charset="-122"/>
              </a:rPr>
              <a:t>MEDLINE (MEDLARS ON LINE) </a:t>
            </a:r>
            <a:r>
              <a:rPr lang="zh-CN" altLang="zh-TW" dirty="0" smtClean="0">
                <a:solidFill>
                  <a:schemeClr val="tx1"/>
                </a:solidFill>
                <a:latin typeface="+mj-lt"/>
                <a:ea typeface="黑体" panose="02010609060101010101" pitchFamily="49" charset="-122"/>
              </a:rPr>
              <a:t>生物医学数据库。</a:t>
            </a:r>
            <a:endParaRPr lang="en-US" altLang="zh-CN" dirty="0" smtClean="0">
              <a:solidFill>
                <a:schemeClr val="tx1"/>
              </a:solidFill>
              <a:latin typeface="+mj-lt"/>
              <a:ea typeface="黑体" panose="02010609060101010101" pitchFamily="49" charset="-122"/>
            </a:endParaRPr>
          </a:p>
          <a:p>
            <a:pPr eaLnBrk="1" hangingPunct="1"/>
            <a:r>
              <a:rPr lang="zh-CN" altLang="zh-TW" dirty="0" smtClean="0">
                <a:solidFill>
                  <a:schemeClr val="tx1"/>
                </a:solidFill>
                <a:latin typeface="+mj-lt"/>
                <a:ea typeface="黑体" panose="02010609060101010101" pitchFamily="49" charset="-122"/>
              </a:rPr>
              <a:t>该数据库包含</a:t>
            </a:r>
            <a:r>
              <a:rPr lang="en-US" altLang="zh-CN" dirty="0" smtClean="0">
                <a:solidFill>
                  <a:schemeClr val="tx1"/>
                </a:solidFill>
                <a:latin typeface="+mj-lt"/>
                <a:ea typeface="黑体" panose="02010609060101010101" pitchFamily="49" charset="-122"/>
              </a:rPr>
              <a:t>5</a:t>
            </a:r>
            <a:r>
              <a:rPr lang="en-US" altLang="zh-TW" dirty="0" smtClean="0">
                <a:solidFill>
                  <a:schemeClr val="tx1"/>
                </a:solidFill>
                <a:latin typeface="+mj-lt"/>
                <a:ea typeface="黑体" panose="02010609060101010101" pitchFamily="49" charset="-122"/>
              </a:rPr>
              <a:t>,500</a:t>
            </a:r>
            <a:r>
              <a:rPr lang="zh-CN" altLang="zh-TW" dirty="0" smtClean="0">
                <a:solidFill>
                  <a:schemeClr val="tx1"/>
                </a:solidFill>
                <a:latin typeface="+mj-lt"/>
                <a:ea typeface="黑体" panose="02010609060101010101" pitchFamily="49" charset="-122"/>
              </a:rPr>
              <a:t>多种生命科学期刊文献资料</a:t>
            </a:r>
            <a:endParaRPr lang="en-US" altLang="zh-CN" dirty="0" smtClean="0">
              <a:solidFill>
                <a:schemeClr val="tx1"/>
              </a:solidFill>
              <a:latin typeface="+mj-lt"/>
              <a:ea typeface="黑体" panose="02010609060101010101" pitchFamily="49" charset="-122"/>
            </a:endParaRPr>
          </a:p>
          <a:p>
            <a:pPr eaLnBrk="1" hangingPunct="1"/>
            <a:r>
              <a:rPr lang="zh-CN" altLang="en-US" dirty="0" smtClean="0">
                <a:solidFill>
                  <a:schemeClr val="tx1"/>
                </a:solidFill>
                <a:latin typeface="+mj-lt"/>
                <a:ea typeface="黑体" panose="02010609060101010101" pitchFamily="49" charset="-122"/>
              </a:rPr>
              <a:t>回溯至</a:t>
            </a:r>
            <a:r>
              <a:rPr lang="en-US" altLang="zh-CN" dirty="0" smtClean="0">
                <a:solidFill>
                  <a:schemeClr val="tx1"/>
                </a:solidFill>
                <a:latin typeface="+mj-lt"/>
                <a:ea typeface="黑体" panose="02010609060101010101" pitchFamily="49" charset="-122"/>
              </a:rPr>
              <a:t>1946</a:t>
            </a:r>
            <a:r>
              <a:rPr lang="zh-CN" altLang="en-US" dirty="0" smtClean="0">
                <a:solidFill>
                  <a:schemeClr val="tx1"/>
                </a:solidFill>
                <a:latin typeface="+mj-lt"/>
                <a:ea typeface="黑体" panose="02010609060101010101" pitchFamily="49" charset="-122"/>
              </a:rPr>
              <a:t>年</a:t>
            </a:r>
            <a:endParaRPr lang="en-US" altLang="zh-CN" dirty="0" smtClean="0">
              <a:solidFill>
                <a:schemeClr val="tx1"/>
              </a:solidFill>
              <a:latin typeface="+mj-lt"/>
              <a:ea typeface="黑体" panose="02010609060101010101" pitchFamily="49" charset="-122"/>
            </a:endParaRPr>
          </a:p>
          <a:p>
            <a:pPr eaLnBrk="1" hangingPunct="1"/>
            <a:r>
              <a:rPr lang="zh-CN" altLang="zh-TW" dirty="0" smtClean="0">
                <a:solidFill>
                  <a:schemeClr val="tx1"/>
                </a:solidFill>
                <a:latin typeface="+mj-lt"/>
                <a:ea typeface="黑体" panose="02010609060101010101" pitchFamily="49" charset="-122"/>
              </a:rPr>
              <a:t>目前约有</a:t>
            </a:r>
            <a:r>
              <a:rPr lang="en-US" altLang="zh-TW" dirty="0" smtClean="0">
                <a:solidFill>
                  <a:schemeClr val="tx1"/>
                </a:solidFill>
                <a:latin typeface="+mj-lt"/>
                <a:ea typeface="黑体" panose="02010609060101010101" pitchFamily="49" charset="-122"/>
              </a:rPr>
              <a:t>1,800</a:t>
            </a:r>
            <a:r>
              <a:rPr lang="zh-CN" altLang="zh-TW" dirty="0" smtClean="0">
                <a:solidFill>
                  <a:schemeClr val="tx1"/>
                </a:solidFill>
                <a:latin typeface="+mj-lt"/>
                <a:ea typeface="黑体" panose="02010609060101010101" pitchFamily="49" charset="-122"/>
              </a:rPr>
              <a:t>万</a:t>
            </a:r>
            <a:r>
              <a:rPr lang="zh-CN" altLang="en-US" dirty="0" smtClean="0">
                <a:solidFill>
                  <a:schemeClr val="tx1"/>
                </a:solidFill>
                <a:latin typeface="+mj-lt"/>
                <a:ea typeface="黑体" panose="02010609060101010101" pitchFamily="49" charset="-122"/>
              </a:rPr>
              <a:t>条记录</a:t>
            </a:r>
            <a:r>
              <a:rPr lang="zh-CN" altLang="zh-TW" dirty="0" smtClean="0">
                <a:solidFill>
                  <a:schemeClr val="tx1"/>
                </a:solidFill>
                <a:latin typeface="+mj-lt"/>
                <a:ea typeface="黑体" panose="02010609060101010101" pitchFamily="49" charset="-122"/>
              </a:rPr>
              <a:t>，且每年以</a:t>
            </a:r>
            <a:r>
              <a:rPr lang="en-US" altLang="zh-CN" dirty="0" smtClean="0">
                <a:solidFill>
                  <a:schemeClr val="tx1"/>
                </a:solidFill>
                <a:latin typeface="+mj-lt"/>
                <a:ea typeface="黑体" panose="02010609060101010101" pitchFamily="49" charset="-122"/>
              </a:rPr>
              <a:t>70</a:t>
            </a:r>
            <a:r>
              <a:rPr lang="en-US" altLang="zh-TW" dirty="0" smtClean="0">
                <a:solidFill>
                  <a:schemeClr val="tx1"/>
                </a:solidFill>
                <a:latin typeface="+mj-lt"/>
                <a:ea typeface="黑体" panose="02010609060101010101" pitchFamily="49" charset="-122"/>
              </a:rPr>
              <a:t>0,000</a:t>
            </a:r>
            <a:r>
              <a:rPr lang="zh-CN" altLang="en-US" dirty="0" smtClean="0">
                <a:solidFill>
                  <a:schemeClr val="tx1"/>
                </a:solidFill>
                <a:latin typeface="+mj-lt"/>
                <a:ea typeface="黑体" panose="02010609060101010101" pitchFamily="49" charset="-122"/>
              </a:rPr>
              <a:t>条记录</a:t>
            </a:r>
            <a:r>
              <a:rPr lang="zh-CN" altLang="zh-TW" dirty="0" smtClean="0">
                <a:solidFill>
                  <a:schemeClr val="tx1"/>
                </a:solidFill>
                <a:latin typeface="+mj-lt"/>
                <a:ea typeface="黑体" panose="02010609060101010101" pitchFamily="49" charset="-122"/>
              </a:rPr>
              <a:t>增加中，</a:t>
            </a:r>
            <a:r>
              <a:rPr lang="en-US" altLang="zh-TW" dirty="0" smtClean="0">
                <a:solidFill>
                  <a:schemeClr val="tx1"/>
                </a:solidFill>
                <a:latin typeface="+mj-lt"/>
                <a:ea typeface="黑体" panose="02010609060101010101" pitchFamily="49" charset="-122"/>
              </a:rPr>
              <a:t>75%</a:t>
            </a:r>
            <a:r>
              <a:rPr lang="zh-CN" altLang="zh-TW" dirty="0" smtClean="0">
                <a:solidFill>
                  <a:schemeClr val="tx1"/>
                </a:solidFill>
                <a:latin typeface="+mj-lt"/>
                <a:ea typeface="黑体" panose="02010609060101010101" pitchFamily="49" charset="-122"/>
              </a:rPr>
              <a:t>为英文文献，</a:t>
            </a:r>
            <a:r>
              <a:rPr lang="en-US" altLang="zh-TW" dirty="0" smtClean="0">
                <a:solidFill>
                  <a:schemeClr val="tx1"/>
                </a:solidFill>
                <a:latin typeface="+mj-lt"/>
                <a:ea typeface="黑体" panose="02010609060101010101" pitchFamily="49" charset="-122"/>
              </a:rPr>
              <a:t>25%</a:t>
            </a:r>
            <a:r>
              <a:rPr lang="zh-CN" altLang="zh-TW" dirty="0" smtClean="0">
                <a:solidFill>
                  <a:schemeClr val="tx1"/>
                </a:solidFill>
                <a:latin typeface="+mj-lt"/>
                <a:ea typeface="黑体" panose="02010609060101010101" pitchFamily="49" charset="-122"/>
              </a:rPr>
              <a:t>为非英文文献。</a:t>
            </a:r>
            <a:endParaRPr lang="en-US" altLang="zh-CN" dirty="0" smtClean="0">
              <a:solidFill>
                <a:schemeClr val="tx1"/>
              </a:solidFill>
              <a:latin typeface="+mj-lt"/>
              <a:ea typeface="黑体" panose="02010609060101010101" pitchFamily="49" charset="-122"/>
            </a:endParaRPr>
          </a:p>
          <a:p>
            <a:pPr eaLnBrk="1" hangingPunct="1"/>
            <a:endParaRPr lang="en-US" altLang="zh-CN" dirty="0" smtClean="0">
              <a:solidFill>
                <a:schemeClr val="tx1"/>
              </a:solidFill>
              <a:latin typeface="+mj-lt"/>
              <a:ea typeface="黑体" panose="02010609060101010101" pitchFamily="49" charset="-122"/>
            </a:endParaRPr>
          </a:p>
          <a:p>
            <a:pPr eaLnBrk="1" hangingPunct="1"/>
            <a:r>
              <a:rPr lang="en-US" altLang="zh-TW" dirty="0" smtClean="0">
                <a:solidFill>
                  <a:schemeClr val="tx1"/>
                </a:solidFill>
                <a:latin typeface="+mj-lt"/>
                <a:ea typeface="黑体" panose="02010609060101010101" pitchFamily="49" charset="-122"/>
              </a:rPr>
              <a:t>MEDLINE</a:t>
            </a:r>
            <a:r>
              <a:rPr lang="zh-CN" altLang="zh-TW" dirty="0" smtClean="0">
                <a:solidFill>
                  <a:schemeClr val="tx1"/>
                </a:solidFill>
                <a:latin typeface="+mj-lt"/>
                <a:ea typeface="黑体" panose="02010609060101010101" pitchFamily="49" charset="-122"/>
              </a:rPr>
              <a:t>数据库</a:t>
            </a:r>
            <a:r>
              <a:rPr lang="zh-CN" altLang="en-US" dirty="0" smtClean="0">
                <a:solidFill>
                  <a:schemeClr val="tx1"/>
                </a:solidFill>
                <a:latin typeface="+mj-lt"/>
                <a:ea typeface="黑体" panose="02010609060101010101" pitchFamily="49" charset="-122"/>
              </a:rPr>
              <a:t>每日更新数据。</a:t>
            </a:r>
            <a:endParaRPr lang="zh-TW" altLang="zh-TW" dirty="0" smtClean="0">
              <a:solidFill>
                <a:schemeClr val="tx1"/>
              </a:solidFill>
              <a:latin typeface="+mj-lt"/>
              <a:ea typeface="黑体" panose="02010609060101010101" pitchFamily="49" charset="-122"/>
            </a:endParaRPr>
          </a:p>
        </p:txBody>
      </p:sp>
    </p:spTree>
    <p:extLst>
      <p:ext uri="{BB962C8B-B14F-4D97-AF65-F5344CB8AC3E}">
        <p14:creationId xmlns:p14="http://schemas.microsoft.com/office/powerpoint/2010/main" val="189394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4294967295"/>
          </p:nvPr>
        </p:nvSpPr>
        <p:spPr bwMode="auto">
          <a:xfrm>
            <a:off x="3962400" y="6324600"/>
            <a:ext cx="1066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rgbClr val="0768A9"/>
                </a:solidFill>
                <a:latin typeface="Trebuchet MS" pitchFamily="34" charset="0"/>
                <a:ea typeface="ＭＳ Ｐゴシック" pitchFamily="34" charset="-128"/>
              </a:defRPr>
            </a:lvl1pPr>
            <a:lvl2pPr marL="742950" indent="-285750" eaLnBrk="0" hangingPunct="0">
              <a:spcBef>
                <a:spcPct val="20000"/>
              </a:spcBef>
              <a:buChar char="–"/>
              <a:defRPr sz="2000">
                <a:solidFill>
                  <a:srgbClr val="757575"/>
                </a:solidFill>
                <a:latin typeface="Trebuchet MS" pitchFamily="34" charset="0"/>
                <a:ea typeface="ＭＳ Ｐゴシック" pitchFamily="34" charset="-128"/>
              </a:defRPr>
            </a:lvl2pPr>
            <a:lvl3pPr marL="1143000" indent="-228600" eaLnBrk="0" hangingPunct="0">
              <a:spcBef>
                <a:spcPct val="20000"/>
              </a:spcBef>
              <a:buChar char="•"/>
              <a:defRPr sz="2000">
                <a:solidFill>
                  <a:srgbClr val="757575"/>
                </a:solidFill>
                <a:latin typeface="Trebuchet MS" pitchFamily="34" charset="0"/>
                <a:ea typeface="ＭＳ Ｐゴシック" pitchFamily="34" charset="-128"/>
              </a:defRPr>
            </a:lvl3pPr>
            <a:lvl4pPr marL="1600200" indent="-228600" eaLnBrk="0" hangingPunct="0">
              <a:spcBef>
                <a:spcPct val="20000"/>
              </a:spcBef>
              <a:buChar char="–"/>
              <a:defRPr sz="2000">
                <a:solidFill>
                  <a:srgbClr val="757575"/>
                </a:solidFill>
                <a:latin typeface="Trebuchet MS" pitchFamily="34" charset="0"/>
                <a:ea typeface="ＭＳ Ｐゴシック" pitchFamily="34" charset="-128"/>
              </a:defRPr>
            </a:lvl4pPr>
            <a:lvl5pPr marL="2057400" indent="-228600" eaLnBrk="0" hangingPunct="0">
              <a:spcBef>
                <a:spcPct val="20000"/>
              </a:spcBef>
              <a:buChar char="»"/>
              <a:defRPr sz="2000">
                <a:solidFill>
                  <a:srgbClr val="757575"/>
                </a:solidFill>
                <a:latin typeface="Trebuchet MS"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757575"/>
                </a:solidFill>
                <a:latin typeface="Trebuchet MS"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757575"/>
                </a:solidFill>
                <a:latin typeface="Trebuchet MS"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757575"/>
                </a:solidFill>
                <a:latin typeface="Trebuchet MS"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757575"/>
                </a:solidFill>
                <a:latin typeface="Trebuchet MS" pitchFamily="34" charset="0"/>
                <a:ea typeface="ＭＳ Ｐゴシック" pitchFamily="34" charset="-128"/>
              </a:defRPr>
            </a:lvl9pPr>
          </a:lstStyle>
          <a:p>
            <a:pPr eaLnBrk="1" hangingPunct="1">
              <a:spcBef>
                <a:spcPct val="0"/>
              </a:spcBef>
              <a:buFontTx/>
              <a:buNone/>
            </a:pPr>
            <a:r>
              <a:rPr lang="en-US" altLang="zh-TW"/>
              <a:t> </a:t>
            </a:r>
          </a:p>
        </p:txBody>
      </p:sp>
      <p:sp>
        <p:nvSpPr>
          <p:cNvPr id="10243" name="Rectangle 2"/>
          <p:cNvSpPr>
            <a:spLocks noGrp="1" noChangeArrowheads="1"/>
          </p:cNvSpPr>
          <p:nvPr>
            <p:ph type="title"/>
          </p:nvPr>
        </p:nvSpPr>
        <p:spPr/>
        <p:txBody>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defRPr/>
            </a:pPr>
            <a:r>
              <a:rPr kumimoji="0" lang="en-US" altLang="zh-TW" sz="3400" b="1" dirty="0" smtClean="0">
                <a:latin typeface="+mj-lt"/>
                <a:ea typeface="黑体" panose="02010609060101010101" pitchFamily="49" charset="-122"/>
                <a:cs typeface="Arial Unicode MS" pitchFamily="34" charset="-120"/>
              </a:rPr>
              <a:t>MEDLINE  </a:t>
            </a:r>
            <a:r>
              <a:rPr kumimoji="0" lang="zh-CN" altLang="zh-TW" sz="3400" b="1" dirty="0" smtClean="0">
                <a:latin typeface="+mj-lt"/>
                <a:ea typeface="黑体" panose="02010609060101010101" pitchFamily="49" charset="-122"/>
                <a:cs typeface="Arial Unicode MS" pitchFamily="34" charset="-120"/>
              </a:rPr>
              <a:t>全科性医药学文献数据库</a:t>
            </a:r>
            <a:endParaRPr kumimoji="0" lang="zh-CN" altLang="en-US" sz="3400" b="1" dirty="0" smtClean="0">
              <a:latin typeface="+mj-lt"/>
              <a:ea typeface="黑体" panose="02010609060101010101" pitchFamily="49" charset="-122"/>
              <a:cs typeface="Arial Unicode MS" pitchFamily="34" charset="-120"/>
            </a:endParaRPr>
          </a:p>
        </p:txBody>
      </p:sp>
      <p:sp>
        <p:nvSpPr>
          <p:cNvPr id="10246" name="Rectangle 3"/>
          <p:cNvSpPr>
            <a:spLocks noGrp="1" noChangeArrowheads="1"/>
          </p:cNvSpPr>
          <p:nvPr>
            <p:ph type="body" idx="1"/>
          </p:nvPr>
        </p:nvSpPr>
        <p:spPr/>
        <p:txBody>
          <a:bodyPr/>
          <a:lstStyle/>
          <a:p>
            <a:pPr eaLnBrk="1" hangingPunct="1"/>
            <a:r>
              <a:rPr lang="en-US" altLang="zh-CN" dirty="0" smtClean="0">
                <a:solidFill>
                  <a:schemeClr val="tx1"/>
                </a:solidFill>
                <a:latin typeface="+mj-lt"/>
                <a:ea typeface="黑体" panose="02010609060101010101" pitchFamily="49" charset="-122"/>
              </a:rPr>
              <a:t>MEDLINE</a:t>
            </a:r>
            <a:r>
              <a:rPr lang="zh-CN" altLang="zh-TW" dirty="0" smtClean="0">
                <a:solidFill>
                  <a:schemeClr val="tx1"/>
                </a:solidFill>
                <a:latin typeface="+mj-lt"/>
                <a:ea typeface="黑体" panose="02010609060101010101" pitchFamily="49" charset="-122"/>
              </a:rPr>
              <a:t>数据库所涵盖主题包括﹕</a:t>
            </a:r>
            <a:endParaRPr lang="en-US" altLang="zh-CN" dirty="0" smtClean="0">
              <a:solidFill>
                <a:schemeClr val="tx1"/>
              </a:solidFill>
              <a:latin typeface="+mj-lt"/>
              <a:ea typeface="黑体" panose="02010609060101010101" pitchFamily="49" charset="-122"/>
            </a:endParaRPr>
          </a:p>
          <a:p>
            <a:pPr eaLnBrk="1" hangingPunct="1"/>
            <a:endParaRPr lang="zh-TW" altLang="zh-TW" dirty="0" smtClean="0">
              <a:solidFill>
                <a:schemeClr val="tx1"/>
              </a:solidFill>
              <a:latin typeface="+mj-lt"/>
              <a:ea typeface="黑体" panose="02010609060101010101" pitchFamily="49" charset="-122"/>
            </a:endParaRPr>
          </a:p>
          <a:p>
            <a:pPr eaLnBrk="1" hangingPunct="1">
              <a:buFontTx/>
              <a:buNone/>
            </a:pPr>
            <a:r>
              <a:rPr lang="en-US" altLang="zh-CN" dirty="0" smtClean="0">
                <a:solidFill>
                  <a:schemeClr val="tx1"/>
                </a:solidFill>
                <a:latin typeface="+mj-lt"/>
                <a:ea typeface="黑体" panose="02010609060101010101" pitchFamily="49" charset="-122"/>
              </a:rPr>
              <a:t>	</a:t>
            </a:r>
            <a:r>
              <a:rPr lang="zh-CN" altLang="zh-TW" dirty="0" smtClean="0">
                <a:solidFill>
                  <a:schemeClr val="tx1"/>
                </a:solidFill>
                <a:latin typeface="+mj-lt"/>
                <a:ea typeface="黑体" panose="02010609060101010101" pitchFamily="49" charset="-122"/>
              </a:rPr>
              <a:t>基础生命科学</a:t>
            </a:r>
            <a:r>
              <a:rPr lang="en-US" altLang="zh-TW" dirty="0" smtClean="0">
                <a:solidFill>
                  <a:schemeClr val="tx1"/>
                </a:solidFill>
                <a:latin typeface="+mj-lt"/>
                <a:ea typeface="黑体" panose="02010609060101010101" pitchFamily="49" charset="-122"/>
              </a:rPr>
              <a:t>	</a:t>
            </a:r>
            <a:r>
              <a:rPr lang="zh-CN" altLang="zh-TW" dirty="0" smtClean="0">
                <a:solidFill>
                  <a:schemeClr val="tx1"/>
                </a:solidFill>
                <a:latin typeface="+mj-lt"/>
                <a:ea typeface="黑体" panose="02010609060101010101" pitchFamily="49" charset="-122"/>
              </a:rPr>
              <a:t>临床生命科学</a:t>
            </a:r>
            <a:r>
              <a:rPr lang="en-US" altLang="zh-TW" dirty="0" smtClean="0">
                <a:solidFill>
                  <a:schemeClr val="tx1"/>
                </a:solidFill>
                <a:latin typeface="+mj-lt"/>
                <a:ea typeface="黑体" panose="02010609060101010101" pitchFamily="49" charset="-122"/>
              </a:rPr>
              <a:t>	</a:t>
            </a:r>
            <a:r>
              <a:rPr lang="zh-CN" altLang="zh-TW" dirty="0" smtClean="0">
                <a:solidFill>
                  <a:schemeClr val="tx1"/>
                </a:solidFill>
                <a:latin typeface="+mj-lt"/>
                <a:ea typeface="黑体" panose="02010609060101010101" pitchFamily="49" charset="-122"/>
              </a:rPr>
              <a:t>生物科学</a:t>
            </a:r>
            <a:r>
              <a:rPr lang="en-US" altLang="zh-TW" dirty="0" smtClean="0">
                <a:solidFill>
                  <a:schemeClr val="tx1"/>
                </a:solidFill>
                <a:latin typeface="+mj-lt"/>
                <a:ea typeface="黑体" panose="02010609060101010101" pitchFamily="49" charset="-122"/>
              </a:rPr>
              <a:t/>
            </a:r>
            <a:br>
              <a:rPr lang="en-US" altLang="zh-TW" dirty="0" smtClean="0">
                <a:solidFill>
                  <a:schemeClr val="tx1"/>
                </a:solidFill>
                <a:latin typeface="+mj-lt"/>
                <a:ea typeface="黑体" panose="02010609060101010101" pitchFamily="49" charset="-122"/>
              </a:rPr>
            </a:br>
            <a:r>
              <a:rPr lang="zh-CN" altLang="zh-TW" dirty="0" smtClean="0">
                <a:solidFill>
                  <a:schemeClr val="tx1"/>
                </a:solidFill>
                <a:latin typeface="+mj-lt"/>
                <a:ea typeface="黑体" panose="02010609060101010101" pitchFamily="49" charset="-122"/>
              </a:rPr>
              <a:t>解剖学</a:t>
            </a:r>
            <a:r>
              <a:rPr lang="en-US" altLang="zh-TW" dirty="0" smtClean="0">
                <a:solidFill>
                  <a:schemeClr val="tx1"/>
                </a:solidFill>
                <a:latin typeface="+mj-lt"/>
                <a:ea typeface="黑体" panose="02010609060101010101" pitchFamily="49" charset="-122"/>
              </a:rPr>
              <a:t>		</a:t>
            </a:r>
            <a:r>
              <a:rPr lang="zh-CN" altLang="zh-TW" dirty="0" smtClean="0">
                <a:solidFill>
                  <a:schemeClr val="tx1"/>
                </a:solidFill>
                <a:latin typeface="+mj-lt"/>
                <a:ea typeface="黑体" panose="02010609060101010101" pitchFamily="49" charset="-122"/>
              </a:rPr>
              <a:t>组织学</a:t>
            </a:r>
            <a:r>
              <a:rPr lang="en-US" altLang="zh-TW" dirty="0" smtClean="0">
                <a:solidFill>
                  <a:schemeClr val="tx1"/>
                </a:solidFill>
                <a:latin typeface="+mj-lt"/>
                <a:ea typeface="黑体" panose="02010609060101010101" pitchFamily="49" charset="-122"/>
              </a:rPr>
              <a:t>		</a:t>
            </a:r>
            <a:r>
              <a:rPr lang="zh-CN" altLang="zh-TW" dirty="0" smtClean="0">
                <a:solidFill>
                  <a:schemeClr val="tx1"/>
                </a:solidFill>
                <a:latin typeface="+mj-lt"/>
                <a:ea typeface="黑体" panose="02010609060101010101" pitchFamily="49" charset="-122"/>
              </a:rPr>
              <a:t>化学与药物</a:t>
            </a:r>
            <a:r>
              <a:rPr lang="en-US" altLang="zh-TW" dirty="0" smtClean="0">
                <a:solidFill>
                  <a:schemeClr val="tx1"/>
                </a:solidFill>
                <a:latin typeface="+mj-lt"/>
                <a:ea typeface="黑体" panose="02010609060101010101" pitchFamily="49" charset="-122"/>
              </a:rPr>
              <a:t/>
            </a:r>
            <a:br>
              <a:rPr lang="en-US" altLang="zh-TW" dirty="0" smtClean="0">
                <a:solidFill>
                  <a:schemeClr val="tx1"/>
                </a:solidFill>
                <a:latin typeface="+mj-lt"/>
                <a:ea typeface="黑体" panose="02010609060101010101" pitchFamily="49" charset="-122"/>
              </a:rPr>
            </a:br>
            <a:r>
              <a:rPr lang="zh-CN" altLang="zh-TW" dirty="0" smtClean="0">
                <a:solidFill>
                  <a:schemeClr val="tx1"/>
                </a:solidFill>
                <a:latin typeface="+mj-lt"/>
                <a:ea typeface="黑体" panose="02010609060101010101" pitchFamily="49" charset="-122"/>
              </a:rPr>
              <a:t>心理学</a:t>
            </a:r>
            <a:r>
              <a:rPr lang="en-US" altLang="zh-TW" dirty="0" smtClean="0">
                <a:solidFill>
                  <a:schemeClr val="tx1"/>
                </a:solidFill>
                <a:latin typeface="+mj-lt"/>
                <a:ea typeface="黑体" panose="02010609060101010101" pitchFamily="49" charset="-122"/>
              </a:rPr>
              <a:t>		</a:t>
            </a:r>
            <a:r>
              <a:rPr lang="zh-CN" altLang="zh-TW" dirty="0" smtClean="0">
                <a:solidFill>
                  <a:schemeClr val="tx1"/>
                </a:solidFill>
                <a:latin typeface="+mj-lt"/>
                <a:ea typeface="黑体" panose="02010609060101010101" pitchFamily="49" charset="-122"/>
              </a:rPr>
              <a:t>社会医学</a:t>
            </a:r>
            <a:r>
              <a:rPr lang="en-US" altLang="zh-TW" dirty="0" smtClean="0">
                <a:solidFill>
                  <a:schemeClr val="tx1"/>
                </a:solidFill>
                <a:latin typeface="+mj-lt"/>
                <a:ea typeface="黑体" panose="02010609060101010101" pitchFamily="49" charset="-122"/>
              </a:rPr>
              <a:t>		</a:t>
            </a:r>
            <a:r>
              <a:rPr lang="zh-CN" altLang="zh-TW" dirty="0" smtClean="0">
                <a:solidFill>
                  <a:schemeClr val="tx1"/>
                </a:solidFill>
                <a:latin typeface="+mj-lt"/>
                <a:ea typeface="黑体" panose="02010609060101010101" pitchFamily="49" charset="-122"/>
              </a:rPr>
              <a:t>农业</a:t>
            </a:r>
            <a:r>
              <a:rPr lang="en-US" altLang="zh-TW" dirty="0" smtClean="0">
                <a:solidFill>
                  <a:schemeClr val="tx1"/>
                </a:solidFill>
                <a:latin typeface="+mj-lt"/>
                <a:ea typeface="黑体" panose="02010609060101010101" pitchFamily="49" charset="-122"/>
              </a:rPr>
              <a:t/>
            </a:r>
            <a:br>
              <a:rPr lang="en-US" altLang="zh-TW" dirty="0" smtClean="0">
                <a:solidFill>
                  <a:schemeClr val="tx1"/>
                </a:solidFill>
                <a:latin typeface="+mj-lt"/>
                <a:ea typeface="黑体" panose="02010609060101010101" pitchFamily="49" charset="-122"/>
              </a:rPr>
            </a:br>
            <a:r>
              <a:rPr lang="zh-CN" altLang="zh-TW" dirty="0" smtClean="0">
                <a:solidFill>
                  <a:schemeClr val="tx1"/>
                </a:solidFill>
                <a:latin typeface="+mj-lt"/>
                <a:ea typeface="黑体" panose="02010609060101010101" pitchFamily="49" charset="-122"/>
              </a:rPr>
              <a:t>医技设备学</a:t>
            </a:r>
            <a:r>
              <a:rPr lang="en-US" altLang="zh-TW" dirty="0" smtClean="0">
                <a:solidFill>
                  <a:schemeClr val="tx1"/>
                </a:solidFill>
                <a:latin typeface="+mj-lt"/>
                <a:ea typeface="黑体" panose="02010609060101010101" pitchFamily="49" charset="-122"/>
              </a:rPr>
              <a:t>	</a:t>
            </a:r>
            <a:r>
              <a:rPr lang="zh-CN" altLang="zh-TW" dirty="0" smtClean="0">
                <a:solidFill>
                  <a:schemeClr val="tx1"/>
                </a:solidFill>
                <a:latin typeface="+mj-lt"/>
                <a:ea typeface="黑体" panose="02010609060101010101" pitchFamily="49" charset="-122"/>
              </a:rPr>
              <a:t>医技工业学</a:t>
            </a:r>
            <a:r>
              <a:rPr lang="en-US" altLang="zh-TW" dirty="0" smtClean="0">
                <a:solidFill>
                  <a:schemeClr val="tx1"/>
                </a:solidFill>
                <a:latin typeface="+mj-lt"/>
                <a:ea typeface="黑体" panose="02010609060101010101" pitchFamily="49" charset="-122"/>
              </a:rPr>
              <a:t>		</a:t>
            </a:r>
            <a:r>
              <a:rPr lang="zh-CN" altLang="zh-TW" dirty="0" smtClean="0">
                <a:solidFill>
                  <a:schemeClr val="tx1"/>
                </a:solidFill>
                <a:latin typeface="+mj-lt"/>
                <a:ea typeface="黑体" panose="02010609060101010101" pitchFamily="49" charset="-122"/>
              </a:rPr>
              <a:t>医事信息学</a:t>
            </a:r>
            <a:endParaRPr lang="zh-TW" altLang="zh-TW" dirty="0" smtClean="0">
              <a:solidFill>
                <a:schemeClr val="tx1"/>
              </a:solidFill>
              <a:latin typeface="+mj-lt"/>
              <a:ea typeface="黑体" panose="02010609060101010101" pitchFamily="49" charset="-122"/>
            </a:endParaRPr>
          </a:p>
        </p:txBody>
      </p:sp>
    </p:spTree>
    <p:extLst>
      <p:ext uri="{BB962C8B-B14F-4D97-AF65-F5344CB8AC3E}">
        <p14:creationId xmlns:p14="http://schemas.microsoft.com/office/powerpoint/2010/main" val="19902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538413" y="1588095"/>
            <a:ext cx="6346825" cy="1096962"/>
          </a:xfrm>
          <a:prstGeom prst="rect">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zh-CN" smtClean="0">
              <a:solidFill>
                <a:srgbClr val="FFFFFF"/>
              </a:solidFill>
              <a:latin typeface="Trebuchet MS" pitchFamily="34" charset="0"/>
              <a:ea typeface="宋体" pitchFamily="2" charset="-122"/>
            </a:endParaRPr>
          </a:p>
        </p:txBody>
      </p:sp>
      <p:sp>
        <p:nvSpPr>
          <p:cNvPr id="23" name="Rectangle 22"/>
          <p:cNvSpPr/>
          <p:nvPr/>
        </p:nvSpPr>
        <p:spPr>
          <a:xfrm>
            <a:off x="2538413" y="3956645"/>
            <a:ext cx="6346825" cy="1096962"/>
          </a:xfrm>
          <a:prstGeom prst="rect">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zh-CN" smtClean="0">
              <a:solidFill>
                <a:srgbClr val="FFFFFF"/>
              </a:solidFill>
              <a:latin typeface="Trebuchet MS" pitchFamily="34" charset="0"/>
              <a:ea typeface="宋体" pitchFamily="2" charset="-122"/>
            </a:endParaRPr>
          </a:p>
        </p:txBody>
      </p:sp>
      <p:sp>
        <p:nvSpPr>
          <p:cNvPr id="24" name="Rectangle 23"/>
          <p:cNvSpPr/>
          <p:nvPr/>
        </p:nvSpPr>
        <p:spPr>
          <a:xfrm>
            <a:off x="2538413" y="2772370"/>
            <a:ext cx="6346825" cy="1096962"/>
          </a:xfrm>
          <a:prstGeom prst="rect">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zh-CN" smtClean="0">
              <a:solidFill>
                <a:srgbClr val="FFFFFF"/>
              </a:solidFill>
              <a:latin typeface="Trebuchet MS" pitchFamily="34" charset="0"/>
              <a:ea typeface="宋体" pitchFamily="2" charset="-122"/>
            </a:endParaRPr>
          </a:p>
        </p:txBody>
      </p:sp>
      <p:sp>
        <p:nvSpPr>
          <p:cNvPr id="25" name="Rectangle 24"/>
          <p:cNvSpPr/>
          <p:nvPr/>
        </p:nvSpPr>
        <p:spPr>
          <a:xfrm>
            <a:off x="2538413" y="5145682"/>
            <a:ext cx="6346825" cy="1096963"/>
          </a:xfrm>
          <a:prstGeom prst="rect">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zh-CN" smtClean="0">
              <a:solidFill>
                <a:srgbClr val="FFFFFF"/>
              </a:solidFill>
              <a:latin typeface="Trebuchet MS" pitchFamily="34" charset="0"/>
              <a:ea typeface="宋体" pitchFamily="2" charset="-122"/>
            </a:endParaRPr>
          </a:p>
        </p:txBody>
      </p:sp>
      <p:sp>
        <p:nvSpPr>
          <p:cNvPr id="17415" name="Rectangle 1"/>
          <p:cNvSpPr>
            <a:spLocks noChangeArrowheads="1"/>
          </p:cNvSpPr>
          <p:nvPr/>
        </p:nvSpPr>
        <p:spPr bwMode="auto">
          <a:xfrm>
            <a:off x="3368675" y="1570632"/>
            <a:ext cx="5576888"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11200"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285750" indent="-28575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lvl="1" eaLnBrk="1" hangingPunct="1">
              <a:spcBef>
                <a:spcPct val="0"/>
              </a:spcBef>
              <a:spcAft>
                <a:spcPct val="15000"/>
              </a:spcAft>
              <a:buClr>
                <a:srgbClr val="538C17"/>
              </a:buClr>
              <a:buSzPct val="120000"/>
              <a:buFont typeface="Wingdings" pitchFamily="2" charset="2"/>
              <a:buChar char="§"/>
            </a:pPr>
            <a:r>
              <a:rPr lang="en-US" altLang="zh-CN" sz="1600" dirty="0">
                <a:solidFill>
                  <a:schemeClr val="tx2"/>
                </a:solidFill>
                <a:latin typeface="+mj-lt"/>
                <a:ea typeface="黑体" panose="02010609060101010101" pitchFamily="49" charset="-122"/>
              </a:rPr>
              <a:t>Lippincott</a:t>
            </a:r>
            <a:r>
              <a:rPr lang="zh-CN" altLang="en-US" sz="1600" dirty="0">
                <a:solidFill>
                  <a:schemeClr val="tx2"/>
                </a:solidFill>
                <a:latin typeface="+mj-lt"/>
                <a:ea typeface="黑体" panose="02010609060101010101" pitchFamily="49" charset="-122"/>
              </a:rPr>
              <a:t>独有的近</a:t>
            </a:r>
            <a:r>
              <a:rPr lang="en-US" altLang="zh-CN" sz="1600" dirty="0">
                <a:solidFill>
                  <a:schemeClr val="tx2"/>
                </a:solidFill>
                <a:latin typeface="+mj-lt"/>
                <a:ea typeface="黑体" panose="02010609060101010101" pitchFamily="49" charset="-122"/>
              </a:rPr>
              <a:t>300 </a:t>
            </a:r>
            <a:r>
              <a:rPr lang="zh-CN" altLang="en-US" sz="1600" dirty="0">
                <a:solidFill>
                  <a:schemeClr val="tx2"/>
                </a:solidFill>
                <a:latin typeface="+mj-lt"/>
                <a:ea typeface="黑体" panose="02010609060101010101" pitchFamily="49" charset="-122"/>
              </a:rPr>
              <a:t>种期刊和超过</a:t>
            </a:r>
            <a:r>
              <a:rPr lang="en-US" altLang="zh-CN" sz="1600" dirty="0">
                <a:solidFill>
                  <a:schemeClr val="tx2"/>
                </a:solidFill>
                <a:latin typeface="+mj-lt"/>
                <a:ea typeface="黑体" panose="02010609060101010101" pitchFamily="49" charset="-122"/>
              </a:rPr>
              <a:t>1400</a:t>
            </a:r>
            <a:r>
              <a:rPr lang="zh-CN" altLang="en-US" sz="1600" dirty="0">
                <a:solidFill>
                  <a:schemeClr val="tx2"/>
                </a:solidFill>
                <a:latin typeface="+mj-lt"/>
                <a:ea typeface="黑体" panose="02010609060101010101" pitchFamily="49" charset="-122"/>
              </a:rPr>
              <a:t>本图书 </a:t>
            </a:r>
          </a:p>
          <a:p>
            <a:pPr lvl="1" eaLnBrk="1" hangingPunct="1">
              <a:spcBef>
                <a:spcPct val="0"/>
              </a:spcBef>
              <a:spcAft>
                <a:spcPct val="15000"/>
              </a:spcAft>
              <a:buClr>
                <a:srgbClr val="538C17"/>
              </a:buClr>
              <a:buSzPct val="120000"/>
              <a:buFont typeface="Wingdings" pitchFamily="2" charset="2"/>
              <a:buChar char="§"/>
            </a:pPr>
            <a:r>
              <a:rPr lang="zh-CN" altLang="en-US" sz="1600" dirty="0">
                <a:solidFill>
                  <a:schemeClr val="tx2"/>
                </a:solidFill>
                <a:latin typeface="+mj-lt"/>
                <a:ea typeface="黑体" panose="02010609060101010101" pitchFamily="49" charset="-122"/>
              </a:rPr>
              <a:t>具有深度和广度的内容信息和工具</a:t>
            </a:r>
            <a:r>
              <a:rPr lang="en-US" altLang="zh-CN" sz="1600" dirty="0">
                <a:solidFill>
                  <a:schemeClr val="tx2"/>
                </a:solidFill>
                <a:latin typeface="+mj-lt"/>
                <a:ea typeface="黑体" panose="02010609060101010101" pitchFamily="49" charset="-122"/>
              </a:rPr>
              <a:t>: 10,700</a:t>
            </a:r>
            <a:r>
              <a:rPr lang="zh-CN" altLang="en-US" sz="1600" dirty="0">
                <a:solidFill>
                  <a:schemeClr val="tx2"/>
                </a:solidFill>
                <a:latin typeface="+mj-lt"/>
                <a:ea typeface="黑体" panose="02010609060101010101" pitchFamily="49" charset="-122"/>
              </a:rPr>
              <a:t>多种各类 资源 </a:t>
            </a:r>
          </a:p>
          <a:p>
            <a:pPr lvl="1" eaLnBrk="1" hangingPunct="1">
              <a:spcBef>
                <a:spcPct val="0"/>
              </a:spcBef>
              <a:spcAft>
                <a:spcPct val="15000"/>
              </a:spcAft>
              <a:buClr>
                <a:srgbClr val="538C17"/>
              </a:buClr>
              <a:buSzPct val="120000"/>
              <a:buFont typeface="Wingdings" pitchFamily="2" charset="2"/>
              <a:buChar char="§"/>
            </a:pPr>
            <a:r>
              <a:rPr lang="zh-CN" altLang="en-US" sz="1600" dirty="0">
                <a:solidFill>
                  <a:schemeClr val="tx2"/>
                </a:solidFill>
                <a:latin typeface="+mj-lt"/>
                <a:ea typeface="黑体" panose="02010609060101010101" pitchFamily="49" charset="-122"/>
              </a:rPr>
              <a:t>超过</a:t>
            </a:r>
            <a:r>
              <a:rPr lang="en-US" altLang="zh-CN" sz="1600" dirty="0">
                <a:solidFill>
                  <a:schemeClr val="tx2"/>
                </a:solidFill>
                <a:latin typeface="+mj-lt"/>
                <a:ea typeface="黑体" panose="02010609060101010101" pitchFamily="49" charset="-122"/>
              </a:rPr>
              <a:t>300</a:t>
            </a:r>
            <a:r>
              <a:rPr lang="zh-CN" altLang="en-US" sz="1600" dirty="0">
                <a:solidFill>
                  <a:schemeClr val="tx2"/>
                </a:solidFill>
                <a:latin typeface="+mj-lt"/>
                <a:ea typeface="黑体" panose="02010609060101010101" pitchFamily="49" charset="-122"/>
              </a:rPr>
              <a:t>种 </a:t>
            </a:r>
            <a:r>
              <a:rPr lang="en-US" altLang="zh-CN" sz="1600" dirty="0" err="1">
                <a:solidFill>
                  <a:schemeClr val="tx2"/>
                </a:solidFill>
                <a:latin typeface="+mj-lt"/>
                <a:ea typeface="黑体" panose="02010609060101010101" pitchFamily="49" charset="-122"/>
              </a:rPr>
              <a:t>Medknow</a:t>
            </a:r>
            <a:r>
              <a:rPr lang="en-US" altLang="zh-CN" sz="1600" dirty="0">
                <a:solidFill>
                  <a:schemeClr val="tx2"/>
                </a:solidFill>
                <a:latin typeface="+mj-lt"/>
                <a:ea typeface="黑体" panose="02010609060101010101" pitchFamily="49" charset="-122"/>
              </a:rPr>
              <a:t> </a:t>
            </a:r>
            <a:r>
              <a:rPr lang="zh-CN" altLang="en-US" sz="1600" dirty="0">
                <a:solidFill>
                  <a:schemeClr val="tx2"/>
                </a:solidFill>
                <a:latin typeface="+mj-lt"/>
                <a:ea typeface="黑体" panose="02010609060101010101" pitchFamily="49" charset="-122"/>
              </a:rPr>
              <a:t>开放获取期刊</a:t>
            </a:r>
          </a:p>
        </p:txBody>
      </p:sp>
      <p:sp>
        <p:nvSpPr>
          <p:cNvPr id="17416" name="Rectangle 33"/>
          <p:cNvSpPr>
            <a:spLocks noChangeArrowheads="1"/>
          </p:cNvSpPr>
          <p:nvPr/>
        </p:nvSpPr>
        <p:spPr bwMode="auto">
          <a:xfrm>
            <a:off x="3368675" y="2870795"/>
            <a:ext cx="55768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11200"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285750" indent="-28575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lvl="1" eaLnBrk="1" hangingPunct="1">
              <a:spcBef>
                <a:spcPct val="0"/>
              </a:spcBef>
              <a:spcAft>
                <a:spcPct val="15000"/>
              </a:spcAft>
              <a:buClr>
                <a:srgbClr val="538C17"/>
              </a:buClr>
              <a:buSzPct val="120000"/>
              <a:buFont typeface="Wingdings" pitchFamily="2" charset="2"/>
              <a:buChar char="§"/>
            </a:pPr>
            <a:r>
              <a:rPr lang="en-US" altLang="zh-CN" sz="1600">
                <a:solidFill>
                  <a:schemeClr val="tx2"/>
                </a:solidFill>
                <a:latin typeface="+mj-lt"/>
                <a:ea typeface="黑体" panose="02010609060101010101" pitchFamily="49" charset="-122"/>
              </a:rPr>
              <a:t>186</a:t>
            </a:r>
            <a:r>
              <a:rPr lang="zh-CN" altLang="en-US" sz="1600">
                <a:solidFill>
                  <a:schemeClr val="tx2"/>
                </a:solidFill>
                <a:latin typeface="+mj-lt"/>
                <a:ea typeface="黑体" panose="02010609060101010101" pitchFamily="49" charset="-122"/>
              </a:rPr>
              <a:t>个国家的</a:t>
            </a:r>
            <a:r>
              <a:rPr lang="en-US" altLang="zh-CN" sz="1600">
                <a:solidFill>
                  <a:schemeClr val="tx2"/>
                </a:solidFill>
                <a:latin typeface="+mj-lt"/>
                <a:ea typeface="黑体" panose="02010609060101010101" pitchFamily="49" charset="-122"/>
              </a:rPr>
              <a:t>12,500</a:t>
            </a:r>
            <a:r>
              <a:rPr lang="zh-CN" altLang="en-US" sz="1600">
                <a:solidFill>
                  <a:schemeClr val="tx2"/>
                </a:solidFill>
                <a:latin typeface="+mj-lt"/>
                <a:ea typeface="黑体" panose="02010609060101010101" pitchFamily="49" charset="-122"/>
              </a:rPr>
              <a:t>家机构客户 </a:t>
            </a:r>
          </a:p>
          <a:p>
            <a:pPr lvl="1" eaLnBrk="1" hangingPunct="1">
              <a:spcBef>
                <a:spcPct val="0"/>
              </a:spcBef>
              <a:spcAft>
                <a:spcPct val="15000"/>
              </a:spcAft>
              <a:buClr>
                <a:srgbClr val="538C17"/>
              </a:buClr>
              <a:buSzPct val="120000"/>
              <a:buFont typeface="Wingdings" pitchFamily="2" charset="2"/>
              <a:buChar char="§"/>
            </a:pPr>
            <a:r>
              <a:rPr lang="en-US" altLang="zh-CN" sz="1600">
                <a:solidFill>
                  <a:schemeClr val="tx2"/>
                </a:solidFill>
                <a:latin typeface="+mj-lt"/>
                <a:ea typeface="黑体" panose="02010609060101010101" pitchFamily="49" charset="-122"/>
              </a:rPr>
              <a:t>150</a:t>
            </a:r>
            <a:r>
              <a:rPr lang="zh-CN" altLang="en-US" sz="1600">
                <a:solidFill>
                  <a:schemeClr val="tx2"/>
                </a:solidFill>
                <a:latin typeface="+mj-lt"/>
                <a:ea typeface="黑体" panose="02010609060101010101" pitchFamily="49" charset="-122"/>
              </a:rPr>
              <a:t>多个销售代表</a:t>
            </a:r>
            <a:r>
              <a:rPr lang="en-US" altLang="zh-CN" sz="1600">
                <a:solidFill>
                  <a:schemeClr val="tx2"/>
                </a:solidFill>
                <a:latin typeface="+mj-lt"/>
                <a:ea typeface="黑体" panose="02010609060101010101" pitchFamily="49" charset="-122"/>
              </a:rPr>
              <a:t>, 60</a:t>
            </a:r>
            <a:r>
              <a:rPr lang="zh-CN" altLang="en-US" sz="1600">
                <a:solidFill>
                  <a:schemeClr val="tx2"/>
                </a:solidFill>
                <a:latin typeface="+mj-lt"/>
                <a:ea typeface="黑体" panose="02010609060101010101" pitchFamily="49" charset="-122"/>
              </a:rPr>
              <a:t>多个支持团队</a:t>
            </a:r>
            <a:r>
              <a:rPr lang="en-US" altLang="zh-CN" sz="1600">
                <a:solidFill>
                  <a:schemeClr val="tx2"/>
                </a:solidFill>
                <a:latin typeface="+mj-lt"/>
                <a:ea typeface="黑体" panose="02010609060101010101" pitchFamily="49" charset="-122"/>
              </a:rPr>
              <a:t>, 26</a:t>
            </a:r>
            <a:r>
              <a:rPr lang="zh-CN" altLang="en-US" sz="1600">
                <a:solidFill>
                  <a:schemeClr val="tx2"/>
                </a:solidFill>
                <a:latin typeface="+mj-lt"/>
                <a:ea typeface="黑体" panose="02010609060101010101" pitchFamily="49" charset="-122"/>
              </a:rPr>
              <a:t>个办公室 </a:t>
            </a:r>
          </a:p>
          <a:p>
            <a:pPr lvl="1" eaLnBrk="1" hangingPunct="1">
              <a:spcBef>
                <a:spcPct val="0"/>
              </a:spcBef>
              <a:spcAft>
                <a:spcPct val="15000"/>
              </a:spcAft>
              <a:buClr>
                <a:srgbClr val="538C17"/>
              </a:buClr>
              <a:buSzPct val="120000"/>
              <a:buFont typeface="Wingdings" pitchFamily="2" charset="2"/>
              <a:buChar char="§"/>
            </a:pPr>
            <a:r>
              <a:rPr lang="en-US" altLang="zh-CN" sz="1600">
                <a:solidFill>
                  <a:schemeClr val="tx2"/>
                </a:solidFill>
                <a:latin typeface="+mj-lt"/>
                <a:ea typeface="黑体" panose="02010609060101010101" pitchFamily="49" charset="-122"/>
              </a:rPr>
              <a:t>21</a:t>
            </a:r>
            <a:r>
              <a:rPr lang="zh-CN" altLang="en-US" sz="1600">
                <a:solidFill>
                  <a:schemeClr val="tx2"/>
                </a:solidFill>
                <a:latin typeface="+mj-lt"/>
                <a:ea typeface="黑体" panose="02010609060101010101" pitchFamily="49" charset="-122"/>
              </a:rPr>
              <a:t>种语言支持</a:t>
            </a:r>
          </a:p>
        </p:txBody>
      </p:sp>
      <p:sp>
        <p:nvSpPr>
          <p:cNvPr id="17417" name="Rectangle 34"/>
          <p:cNvSpPr>
            <a:spLocks noChangeArrowheads="1"/>
          </p:cNvSpPr>
          <p:nvPr/>
        </p:nvSpPr>
        <p:spPr bwMode="auto">
          <a:xfrm>
            <a:off x="3368675" y="4043957"/>
            <a:ext cx="55768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11200"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285750" indent="-28575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lvl="1" eaLnBrk="1" hangingPunct="1">
              <a:spcBef>
                <a:spcPct val="0"/>
              </a:spcBef>
              <a:spcAft>
                <a:spcPct val="15000"/>
              </a:spcAft>
              <a:buClr>
                <a:srgbClr val="538C17"/>
              </a:buClr>
              <a:buSzPct val="120000"/>
              <a:buFont typeface="Wingdings" pitchFamily="2" charset="2"/>
              <a:buChar char="§"/>
            </a:pPr>
            <a:r>
              <a:rPr lang="en-US" altLang="zh-CN" sz="1600">
                <a:solidFill>
                  <a:schemeClr val="tx2"/>
                </a:solidFill>
                <a:latin typeface="+mj-lt"/>
                <a:ea typeface="黑体" panose="02010609060101010101" pitchFamily="49" charset="-122"/>
              </a:rPr>
              <a:t>80</a:t>
            </a:r>
            <a:r>
              <a:rPr lang="zh-CN" altLang="en-US" sz="1600">
                <a:solidFill>
                  <a:schemeClr val="tx2"/>
                </a:solidFill>
                <a:latin typeface="+mj-lt"/>
                <a:ea typeface="黑体" panose="02010609060101010101" pitchFamily="49" charset="-122"/>
              </a:rPr>
              <a:t>多个伙伴关系</a:t>
            </a:r>
            <a:r>
              <a:rPr lang="en-US" altLang="zh-CN" sz="1600">
                <a:solidFill>
                  <a:schemeClr val="tx2"/>
                </a:solidFill>
                <a:latin typeface="+mj-lt"/>
                <a:ea typeface="黑体" panose="02010609060101010101" pitchFamily="49" charset="-122"/>
              </a:rPr>
              <a:t>, 111</a:t>
            </a:r>
            <a:r>
              <a:rPr lang="zh-CN" altLang="en-US" sz="1600">
                <a:solidFill>
                  <a:schemeClr val="tx2"/>
                </a:solidFill>
                <a:latin typeface="+mj-lt"/>
                <a:ea typeface="黑体" panose="02010609060101010101" pitchFamily="49" charset="-122"/>
              </a:rPr>
              <a:t>家学协会名称</a:t>
            </a:r>
          </a:p>
          <a:p>
            <a:pPr lvl="1" eaLnBrk="1" hangingPunct="1">
              <a:spcBef>
                <a:spcPct val="0"/>
              </a:spcBef>
              <a:spcAft>
                <a:spcPct val="15000"/>
              </a:spcAft>
              <a:buClr>
                <a:srgbClr val="538C17"/>
              </a:buClr>
              <a:buSzPct val="120000"/>
              <a:buFont typeface="Wingdings" pitchFamily="2" charset="2"/>
              <a:buChar char="§"/>
            </a:pPr>
            <a:r>
              <a:rPr lang="zh-CN" altLang="en-US" sz="1600">
                <a:solidFill>
                  <a:schemeClr val="tx2"/>
                </a:solidFill>
                <a:latin typeface="+mj-lt"/>
                <a:ea typeface="黑体" panose="02010609060101010101" pitchFamily="49" charset="-122"/>
              </a:rPr>
              <a:t>超过</a:t>
            </a:r>
            <a:r>
              <a:rPr lang="en-US" altLang="zh-CN" sz="1600">
                <a:solidFill>
                  <a:schemeClr val="tx2"/>
                </a:solidFill>
                <a:latin typeface="+mj-lt"/>
                <a:ea typeface="黑体" panose="02010609060101010101" pitchFamily="49" charset="-122"/>
              </a:rPr>
              <a:t>150</a:t>
            </a:r>
            <a:r>
              <a:rPr lang="zh-CN" altLang="en-US" sz="1600">
                <a:solidFill>
                  <a:schemeClr val="tx2"/>
                </a:solidFill>
                <a:latin typeface="+mj-lt"/>
                <a:ea typeface="黑体" panose="02010609060101010101" pitchFamily="49" charset="-122"/>
              </a:rPr>
              <a:t>家第三方出版社的伙伴关系</a:t>
            </a:r>
          </a:p>
          <a:p>
            <a:pPr lvl="1" eaLnBrk="1" hangingPunct="1">
              <a:spcBef>
                <a:spcPct val="0"/>
              </a:spcBef>
              <a:spcAft>
                <a:spcPct val="15000"/>
              </a:spcAft>
              <a:buClr>
                <a:srgbClr val="538C17"/>
              </a:buClr>
              <a:buSzPct val="120000"/>
              <a:buFont typeface="Wingdings" pitchFamily="2" charset="2"/>
              <a:buChar char="§"/>
            </a:pPr>
            <a:r>
              <a:rPr lang="en-US" altLang="zh-CN" sz="1600">
                <a:solidFill>
                  <a:schemeClr val="tx2"/>
                </a:solidFill>
                <a:latin typeface="+mj-lt"/>
                <a:ea typeface="黑体" panose="02010609060101010101" pitchFamily="49" charset="-122"/>
              </a:rPr>
              <a:t>Strong performance with 3</a:t>
            </a:r>
            <a:r>
              <a:rPr lang="en-US" altLang="zh-CN" sz="1600" baseline="30000">
                <a:solidFill>
                  <a:schemeClr val="tx2"/>
                </a:solidFill>
                <a:latin typeface="+mj-lt"/>
                <a:ea typeface="黑体" panose="02010609060101010101" pitchFamily="49" charset="-122"/>
              </a:rPr>
              <a:t>rd</a:t>
            </a:r>
            <a:r>
              <a:rPr lang="en-US" altLang="zh-CN" sz="1600">
                <a:solidFill>
                  <a:schemeClr val="tx2"/>
                </a:solidFill>
                <a:latin typeface="+mj-lt"/>
                <a:ea typeface="黑体" panose="02010609060101010101" pitchFamily="49" charset="-122"/>
              </a:rPr>
              <a:t> party content</a:t>
            </a:r>
          </a:p>
        </p:txBody>
      </p:sp>
      <p:sp>
        <p:nvSpPr>
          <p:cNvPr id="17418" name="Rectangle 35"/>
          <p:cNvSpPr>
            <a:spLocks noChangeArrowheads="1"/>
          </p:cNvSpPr>
          <p:nvPr/>
        </p:nvSpPr>
        <p:spPr bwMode="auto">
          <a:xfrm>
            <a:off x="3368675" y="5229820"/>
            <a:ext cx="55768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11200"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285750" indent="-28575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defTabSz="7112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defTabSz="7112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lvl="1" eaLnBrk="1" hangingPunct="1">
              <a:spcBef>
                <a:spcPct val="0"/>
              </a:spcBef>
              <a:spcAft>
                <a:spcPct val="15000"/>
              </a:spcAft>
              <a:buClr>
                <a:srgbClr val="538C17"/>
              </a:buClr>
              <a:buSzPct val="120000"/>
              <a:buFont typeface="Wingdings" pitchFamily="2" charset="2"/>
              <a:buChar char="§"/>
            </a:pPr>
            <a:r>
              <a:rPr lang="zh-CN" altLang="en-US" sz="1600">
                <a:solidFill>
                  <a:schemeClr val="tx2"/>
                </a:solidFill>
                <a:latin typeface="+mj-lt"/>
                <a:ea typeface="黑体" panose="02010609060101010101" pitchFamily="49" charset="-122"/>
              </a:rPr>
              <a:t>无与伦比的精准检索</a:t>
            </a:r>
            <a:r>
              <a:rPr lang="en-US" altLang="zh-CN" sz="1600">
                <a:solidFill>
                  <a:schemeClr val="tx2"/>
                </a:solidFill>
                <a:latin typeface="+mj-lt"/>
                <a:ea typeface="黑体" panose="02010609060101010101" pitchFamily="49" charset="-122"/>
              </a:rPr>
              <a:t>: Ovid Medline</a:t>
            </a:r>
          </a:p>
          <a:p>
            <a:pPr lvl="1" eaLnBrk="1" hangingPunct="1">
              <a:spcBef>
                <a:spcPct val="0"/>
              </a:spcBef>
              <a:spcAft>
                <a:spcPct val="15000"/>
              </a:spcAft>
              <a:buClr>
                <a:srgbClr val="538C17"/>
              </a:buClr>
              <a:buSzPct val="120000"/>
              <a:buFont typeface="Wingdings" pitchFamily="2" charset="2"/>
              <a:buChar char="§"/>
            </a:pPr>
            <a:r>
              <a:rPr lang="zh-CN" altLang="en-US" sz="1600">
                <a:solidFill>
                  <a:schemeClr val="tx2"/>
                </a:solidFill>
                <a:latin typeface="+mj-lt"/>
                <a:ea typeface="黑体" panose="02010609060101010101" pitchFamily="49" charset="-122"/>
              </a:rPr>
              <a:t>每年近</a:t>
            </a:r>
            <a:r>
              <a:rPr lang="en-US" altLang="zh-CN" sz="1600">
                <a:solidFill>
                  <a:schemeClr val="tx2"/>
                </a:solidFill>
                <a:latin typeface="+mj-lt"/>
                <a:ea typeface="黑体" panose="02010609060101010101" pitchFamily="49" charset="-122"/>
              </a:rPr>
              <a:t>132 million</a:t>
            </a:r>
            <a:r>
              <a:rPr lang="zh-CN" altLang="en-US" sz="1600">
                <a:solidFill>
                  <a:schemeClr val="tx2"/>
                </a:solidFill>
                <a:latin typeface="+mj-lt"/>
                <a:ea typeface="黑体" panose="02010609060101010101" pitchFamily="49" charset="-122"/>
              </a:rPr>
              <a:t>访问</a:t>
            </a:r>
            <a:r>
              <a:rPr lang="en-US" altLang="zh-CN" sz="1600">
                <a:solidFill>
                  <a:schemeClr val="tx2"/>
                </a:solidFill>
                <a:latin typeface="+mj-lt"/>
                <a:ea typeface="黑体" panose="02010609060101010101" pitchFamily="49" charset="-122"/>
              </a:rPr>
              <a:t>; </a:t>
            </a:r>
            <a:r>
              <a:rPr lang="zh-CN" altLang="en-US" sz="1600">
                <a:solidFill>
                  <a:schemeClr val="tx2"/>
                </a:solidFill>
                <a:latin typeface="+mj-lt"/>
                <a:ea typeface="黑体" panose="02010609060101010101" pitchFamily="49" charset="-122"/>
              </a:rPr>
              <a:t>每分钟</a:t>
            </a:r>
            <a:r>
              <a:rPr lang="en-US" altLang="zh-CN" sz="1600">
                <a:solidFill>
                  <a:schemeClr val="tx2"/>
                </a:solidFill>
                <a:latin typeface="+mj-lt"/>
                <a:ea typeface="黑体" panose="02010609060101010101" pitchFamily="49" charset="-122"/>
              </a:rPr>
              <a:t>1,000</a:t>
            </a:r>
            <a:r>
              <a:rPr lang="zh-CN" altLang="en-US" sz="1600">
                <a:solidFill>
                  <a:schemeClr val="tx2"/>
                </a:solidFill>
                <a:latin typeface="+mj-lt"/>
                <a:ea typeface="黑体" panose="02010609060101010101" pitchFamily="49" charset="-122"/>
              </a:rPr>
              <a:t>访问</a:t>
            </a:r>
          </a:p>
          <a:p>
            <a:pPr lvl="1" eaLnBrk="1" hangingPunct="1">
              <a:spcBef>
                <a:spcPct val="0"/>
              </a:spcBef>
              <a:spcAft>
                <a:spcPct val="15000"/>
              </a:spcAft>
              <a:buClr>
                <a:srgbClr val="538C17"/>
              </a:buClr>
              <a:buSzPct val="120000"/>
              <a:buFont typeface="Wingdings" pitchFamily="2" charset="2"/>
              <a:buChar char="§"/>
            </a:pPr>
            <a:r>
              <a:rPr lang="zh-CN" altLang="en-US" sz="1600">
                <a:solidFill>
                  <a:schemeClr val="tx2"/>
                </a:solidFill>
                <a:latin typeface="+mj-lt"/>
                <a:ea typeface="黑体" panose="02010609060101010101" pitchFamily="49" charset="-122"/>
              </a:rPr>
              <a:t>客户支持团队获得业界奖项</a:t>
            </a:r>
          </a:p>
        </p:txBody>
      </p:sp>
      <p:sp>
        <p:nvSpPr>
          <p:cNvPr id="31" name="Rounded Rectangle 30"/>
          <p:cNvSpPr/>
          <p:nvPr/>
        </p:nvSpPr>
        <p:spPr>
          <a:xfrm>
            <a:off x="601772" y="1732979"/>
            <a:ext cx="2651760" cy="822960"/>
          </a:xfrm>
          <a:prstGeom prst="roundRect">
            <a:avLst>
              <a:gd name="adj" fmla="val 50000"/>
            </a:avLst>
          </a:prstGeom>
          <a:solidFill>
            <a:srgbClr val="0768A9"/>
          </a:solidFill>
          <a:ln>
            <a:noFill/>
          </a:ln>
          <a:effectLst/>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anchor="ctr">
            <a:sp3d extrusionH="57150">
              <a:bevelT w="82550" h="38100" prst="coolSlant"/>
            </a:sp3d>
          </a:bodyPr>
          <a:lstStyle/>
          <a:p>
            <a:pPr algn="ctr">
              <a:defRPr/>
            </a:pPr>
            <a:endParaRPr lang="en-US"/>
          </a:p>
        </p:txBody>
      </p:sp>
      <p:sp>
        <p:nvSpPr>
          <p:cNvPr id="32" name="Rounded Rectangle 31"/>
          <p:cNvSpPr/>
          <p:nvPr/>
        </p:nvSpPr>
        <p:spPr>
          <a:xfrm>
            <a:off x="601772" y="2931110"/>
            <a:ext cx="2651760" cy="822960"/>
          </a:xfrm>
          <a:prstGeom prst="roundRect">
            <a:avLst>
              <a:gd name="adj" fmla="val 50000"/>
            </a:avLst>
          </a:prstGeom>
          <a:solidFill>
            <a:srgbClr val="0768A9"/>
          </a:solidFill>
          <a:ln>
            <a:noFill/>
          </a:ln>
          <a:effectLst/>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anchor="ctr">
            <a:sp3d extrusionH="57150">
              <a:bevelT w="82550" h="38100" prst="coolSlant"/>
            </a:sp3d>
          </a:bodyPr>
          <a:lstStyle/>
          <a:p>
            <a:pPr algn="ctr">
              <a:defRPr/>
            </a:pPr>
            <a:endParaRPr lang="en-US">
              <a:latin typeface="+mj-lt"/>
              <a:ea typeface="黑体" panose="02010609060101010101" pitchFamily="49" charset="-122"/>
            </a:endParaRPr>
          </a:p>
        </p:txBody>
      </p:sp>
      <p:sp>
        <p:nvSpPr>
          <p:cNvPr id="33" name="Rounded Rectangle 32"/>
          <p:cNvSpPr/>
          <p:nvPr/>
        </p:nvSpPr>
        <p:spPr>
          <a:xfrm>
            <a:off x="601772" y="4098761"/>
            <a:ext cx="2651760" cy="822960"/>
          </a:xfrm>
          <a:prstGeom prst="roundRect">
            <a:avLst>
              <a:gd name="adj" fmla="val 50000"/>
            </a:avLst>
          </a:prstGeom>
          <a:solidFill>
            <a:srgbClr val="0768A9"/>
          </a:solidFill>
          <a:ln>
            <a:noFill/>
          </a:ln>
          <a:effectLst/>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anchor="ctr">
            <a:sp3d extrusionH="57150">
              <a:bevelT w="82550" h="38100" prst="coolSlant"/>
            </a:sp3d>
          </a:bodyPr>
          <a:lstStyle/>
          <a:p>
            <a:pPr algn="ctr">
              <a:defRPr/>
            </a:pPr>
            <a:endParaRPr lang="en-US"/>
          </a:p>
        </p:txBody>
      </p:sp>
      <p:sp>
        <p:nvSpPr>
          <p:cNvPr id="37" name="Rounded Rectangle 36"/>
          <p:cNvSpPr/>
          <p:nvPr/>
        </p:nvSpPr>
        <p:spPr>
          <a:xfrm>
            <a:off x="601772" y="5274033"/>
            <a:ext cx="2651760" cy="822960"/>
          </a:xfrm>
          <a:prstGeom prst="roundRect">
            <a:avLst>
              <a:gd name="adj" fmla="val 50000"/>
            </a:avLst>
          </a:prstGeom>
          <a:solidFill>
            <a:srgbClr val="0768A9"/>
          </a:solidFill>
          <a:ln>
            <a:noFill/>
          </a:ln>
          <a:effectLst/>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anchor="ctr">
            <a:sp3d extrusionH="57150">
              <a:bevelT w="82550" h="38100" prst="coolSlant"/>
            </a:sp3d>
          </a:bodyPr>
          <a:lstStyle/>
          <a:p>
            <a:pPr algn="ctr">
              <a:defRPr/>
            </a:pPr>
            <a:endParaRPr lang="en-US"/>
          </a:p>
        </p:txBody>
      </p:sp>
      <p:sp>
        <p:nvSpPr>
          <p:cNvPr id="17423" name="Rectangle 12"/>
          <p:cNvSpPr>
            <a:spLocks noChangeArrowheads="1"/>
          </p:cNvSpPr>
          <p:nvPr/>
        </p:nvSpPr>
        <p:spPr bwMode="auto">
          <a:xfrm>
            <a:off x="1169988" y="1951632"/>
            <a:ext cx="1579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zh-CN" altLang="en-US" sz="1800" b="1" dirty="0">
                <a:solidFill>
                  <a:schemeClr val="bg1"/>
                </a:solidFill>
                <a:latin typeface="+mj-lt"/>
                <a:ea typeface="黑体" panose="02010609060101010101" pitchFamily="49" charset="-122"/>
                <a:cs typeface="Calibri" pitchFamily="34" charset="0"/>
              </a:rPr>
              <a:t>内容涵盖广泛</a:t>
            </a:r>
          </a:p>
        </p:txBody>
      </p:sp>
      <p:sp>
        <p:nvSpPr>
          <p:cNvPr id="17424" name="Rectangle 13"/>
          <p:cNvSpPr>
            <a:spLocks noChangeArrowheads="1"/>
          </p:cNvSpPr>
          <p:nvPr/>
        </p:nvSpPr>
        <p:spPr bwMode="auto">
          <a:xfrm>
            <a:off x="922338" y="3135907"/>
            <a:ext cx="207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zh-CN" altLang="en-US" sz="1800" b="1">
                <a:solidFill>
                  <a:schemeClr val="bg1"/>
                </a:solidFill>
                <a:latin typeface="宋体" pitchFamily="2" charset="-122"/>
                <a:cs typeface="Calibri" pitchFamily="34" charset="0"/>
              </a:rPr>
              <a:t>全球化</a:t>
            </a:r>
          </a:p>
        </p:txBody>
      </p:sp>
      <p:sp>
        <p:nvSpPr>
          <p:cNvPr id="17425" name="Rectangle 14"/>
          <p:cNvSpPr>
            <a:spLocks noChangeArrowheads="1"/>
          </p:cNvSpPr>
          <p:nvPr/>
        </p:nvSpPr>
        <p:spPr bwMode="auto">
          <a:xfrm>
            <a:off x="1403350" y="4366220"/>
            <a:ext cx="1114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zh-CN" altLang="en-US" sz="1800" b="1">
                <a:solidFill>
                  <a:schemeClr val="bg1"/>
                </a:solidFill>
                <a:latin typeface="+mj-lt"/>
                <a:ea typeface="黑体" panose="02010609060101010101" pitchFamily="49" charset="-122"/>
                <a:cs typeface="Calibri" pitchFamily="34" charset="0"/>
              </a:rPr>
              <a:t>业内合作</a:t>
            </a:r>
          </a:p>
        </p:txBody>
      </p:sp>
      <p:sp>
        <p:nvSpPr>
          <p:cNvPr id="17426" name="Rectangle 15"/>
          <p:cNvSpPr>
            <a:spLocks noChangeArrowheads="1"/>
          </p:cNvSpPr>
          <p:nvPr/>
        </p:nvSpPr>
        <p:spPr bwMode="auto">
          <a:xfrm>
            <a:off x="922338" y="5498107"/>
            <a:ext cx="207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zh-CN" altLang="en-US" sz="1800" b="1">
                <a:solidFill>
                  <a:schemeClr val="bg1"/>
                </a:solidFill>
                <a:latin typeface="+mj-lt"/>
                <a:ea typeface="黑体" panose="02010609060101010101" pitchFamily="49" charset="-122"/>
                <a:cs typeface="Calibri" pitchFamily="34" charset="0"/>
              </a:rPr>
              <a:t>关键资源</a:t>
            </a:r>
          </a:p>
        </p:txBody>
      </p:sp>
      <p:sp>
        <p:nvSpPr>
          <p:cNvPr id="20" name="Title 4"/>
          <p:cNvSpPr txBox="1">
            <a:spLocks/>
          </p:cNvSpPr>
          <p:nvPr/>
        </p:nvSpPr>
        <p:spPr>
          <a:xfrm>
            <a:off x="141288" y="461963"/>
            <a:ext cx="7537450" cy="523875"/>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fontAlgn="auto">
              <a:spcAft>
                <a:spcPts val="0"/>
              </a:spcAft>
            </a:pPr>
            <a:r>
              <a:rPr lang="en-US" altLang="zh-CN" dirty="0" smtClean="0">
                <a:ea typeface="黑体" panose="02010609060101010101" pitchFamily="49" charset="-122"/>
              </a:rPr>
              <a:t>Wolters Kluwer Health </a:t>
            </a:r>
            <a:r>
              <a:rPr lang="zh-CN" altLang="en-US" dirty="0" smtClean="0">
                <a:ea typeface="黑体" panose="02010609060101010101" pitchFamily="49" charset="-122"/>
                <a:cs typeface="Calibri" pitchFamily="34" charset="0"/>
              </a:rPr>
              <a:t>威科集团医学部</a:t>
            </a:r>
            <a:endParaRPr lang="zh-CN" altLang="en-US" dirty="0" smtClean="0">
              <a:ea typeface="黑体" panose="02010609060101010101" pitchFamily="49" charset="-122"/>
            </a:endParaRPr>
          </a:p>
        </p:txBody>
      </p:sp>
      <p:sp>
        <p:nvSpPr>
          <p:cNvPr id="21" name="Rectangle 5"/>
          <p:cNvSpPr>
            <a:spLocks noChangeArrowheads="1"/>
          </p:cNvSpPr>
          <p:nvPr/>
        </p:nvSpPr>
        <p:spPr bwMode="auto">
          <a:xfrm>
            <a:off x="228600" y="9144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1600" i="1">
                <a:latin typeface="Arial" pitchFamily="34" charset="0"/>
              </a:rPr>
              <a:t>Focused on clinicians from learning to practice to improve access, quality and cost effectiveness of healthcare</a:t>
            </a:r>
          </a:p>
        </p:txBody>
      </p:sp>
    </p:spTree>
    <p:extLst>
      <p:ext uri="{BB962C8B-B14F-4D97-AF65-F5344CB8AC3E}">
        <p14:creationId xmlns:p14="http://schemas.microsoft.com/office/powerpoint/2010/main" val="159263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12342" y="465518"/>
            <a:ext cx="5543550" cy="1800225"/>
          </a:xfrm>
        </p:spPr>
        <p:txBody>
          <a:bodyPr/>
          <a:lstStyle/>
          <a:p>
            <a:pPr algn="ctr">
              <a:defRPr/>
            </a:pPr>
            <a:r>
              <a:rPr lang="en-US" altLang="zh-CN" sz="4400" b="1" dirty="0" smtClean="0">
                <a:ea typeface="黑体" panose="02010609060101010101" pitchFamily="49" charset="-122"/>
              </a:rPr>
              <a:t>Ovid</a:t>
            </a:r>
            <a:r>
              <a:rPr lang="zh-CN" altLang="en-US" sz="4400" b="1" dirty="0" smtClean="0">
                <a:ea typeface="黑体" panose="02010609060101010101" pitchFamily="49" charset="-122"/>
              </a:rPr>
              <a:t>登录方式</a:t>
            </a:r>
            <a:endParaRPr lang="en-AU" sz="4400" b="1" dirty="0">
              <a:ea typeface="黑体" panose="02010609060101010101" pitchFamily="49" charset="-122"/>
            </a:endParaRPr>
          </a:p>
        </p:txBody>
      </p:sp>
    </p:spTree>
    <p:extLst>
      <p:ext uri="{BB962C8B-B14F-4D97-AF65-F5344CB8AC3E}">
        <p14:creationId xmlns:p14="http://schemas.microsoft.com/office/powerpoint/2010/main" val="198238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nvPr>
        </p:nvSpPr>
        <p:spPr>
          <a:xfrm>
            <a:off x="743792" y="1312593"/>
            <a:ext cx="7772400" cy="1470025"/>
          </a:xfrm>
        </p:spPr>
        <p:txBody>
          <a:bodyPr/>
          <a:lstStyle/>
          <a:p>
            <a:pPr algn="ctr" eaLnBrk="0" hangingPunct="0">
              <a:spcBef>
                <a:spcPct val="20000"/>
              </a:spcBef>
            </a:pPr>
            <a:r>
              <a:rPr lang="zh-CN" altLang="en-US" sz="4400" b="1" dirty="0" smtClean="0">
                <a:ea typeface="黑体" panose="02010609060101010101" pitchFamily="49" charset="-122"/>
              </a:rPr>
              <a:t>链接直接登录</a:t>
            </a:r>
            <a:endParaRPr lang="zh-CN" altLang="en-US" sz="4400" b="1" dirty="0">
              <a:ea typeface="黑体" panose="02010609060101010101" pitchFamily="49" charset="-122"/>
            </a:endParaRPr>
          </a:p>
        </p:txBody>
      </p:sp>
      <p:sp>
        <p:nvSpPr>
          <p:cNvPr id="3" name="TextBox 2"/>
          <p:cNvSpPr txBox="1"/>
          <p:nvPr/>
        </p:nvSpPr>
        <p:spPr>
          <a:xfrm>
            <a:off x="725672" y="2893330"/>
            <a:ext cx="7590744" cy="584775"/>
          </a:xfrm>
          <a:prstGeom prst="rect">
            <a:avLst/>
          </a:prstGeom>
          <a:noFill/>
        </p:spPr>
        <p:txBody>
          <a:bodyPr wrap="square" rtlCol="0">
            <a:spAutoFit/>
          </a:bodyPr>
          <a:lstStyle/>
          <a:p>
            <a:pPr algn="ctr"/>
            <a:r>
              <a:rPr lang="en-US" altLang="zh-CN" sz="3200" u="sng" dirty="0">
                <a:hlinkClick r:id="rId2"/>
              </a:rPr>
              <a:t>http://</a:t>
            </a:r>
            <a:r>
              <a:rPr lang="en-US" altLang="zh-CN" sz="3200" u="sng" dirty="0" smtClean="0">
                <a:hlinkClick r:id="rId2"/>
              </a:rPr>
              <a:t>ovidsp.ovid.com/autologin.</a:t>
            </a:r>
            <a:r>
              <a:rPr lang="en-US" altLang="zh-CN" sz="3200" u="sng" dirty="0" smtClean="0"/>
              <a:t>cgi</a:t>
            </a:r>
            <a:endParaRPr lang="zh-CN" altLang="en-US" sz="3200" dirty="0"/>
          </a:p>
        </p:txBody>
      </p:sp>
      <p:sp>
        <p:nvSpPr>
          <p:cNvPr id="4" name="TextBox 3"/>
          <p:cNvSpPr txBox="1"/>
          <p:nvPr/>
        </p:nvSpPr>
        <p:spPr>
          <a:xfrm>
            <a:off x="3059832" y="3832328"/>
            <a:ext cx="3528392" cy="584775"/>
          </a:xfrm>
          <a:prstGeom prst="rect">
            <a:avLst/>
          </a:prstGeom>
          <a:noFill/>
        </p:spPr>
        <p:txBody>
          <a:bodyPr wrap="square" rtlCol="0">
            <a:spAutoFit/>
          </a:bodyPr>
          <a:lstStyle/>
          <a:p>
            <a:r>
              <a:rPr lang="zh-CN" altLang="en-US" sz="3200" b="1" dirty="0" smtClean="0">
                <a:latin typeface="黑体" panose="02010609060101010101" pitchFamily="49" charset="-122"/>
                <a:ea typeface="黑体" panose="02010609060101010101" pitchFamily="49" charset="-122"/>
              </a:rPr>
              <a:t>访问所有订购资源</a:t>
            </a:r>
            <a:endParaRPr lang="zh-CN" altLang="en-US" sz="32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79515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0150" y="1009650"/>
            <a:ext cx="8210549" cy="5704787"/>
          </a:xfrm>
          <a:prstGeom prst="rect">
            <a:avLst/>
          </a:prstGeom>
        </p:spPr>
      </p:pic>
      <p:sp>
        <p:nvSpPr>
          <p:cNvPr id="5" name="Rounded Rectangle 2"/>
          <p:cNvSpPr/>
          <p:nvPr/>
        </p:nvSpPr>
        <p:spPr>
          <a:xfrm>
            <a:off x="3404152" y="4530617"/>
            <a:ext cx="710650" cy="3557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pic>
        <p:nvPicPr>
          <p:cNvPr id="4" name="Picture 3"/>
          <p:cNvPicPr>
            <a:picLocks noChangeAspect="1"/>
          </p:cNvPicPr>
          <p:nvPr/>
        </p:nvPicPr>
        <p:blipFill>
          <a:blip r:embed="rId3"/>
          <a:stretch>
            <a:fillRect/>
          </a:stretch>
        </p:blipFill>
        <p:spPr>
          <a:xfrm>
            <a:off x="78149" y="32613"/>
            <a:ext cx="9014550" cy="977037"/>
          </a:xfrm>
          <a:prstGeom prst="rect">
            <a:avLst/>
          </a:prstGeom>
        </p:spPr>
      </p:pic>
      <p:sp>
        <p:nvSpPr>
          <p:cNvPr id="7" name="Rounded Rectangle 2"/>
          <p:cNvSpPr/>
          <p:nvPr/>
        </p:nvSpPr>
        <p:spPr>
          <a:xfrm>
            <a:off x="3048827" y="5891938"/>
            <a:ext cx="1437448" cy="3231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250797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ovid.com/site/resources/img/OvidS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5" y="1491563"/>
            <a:ext cx="259238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563" y="3568309"/>
            <a:ext cx="582136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32135" y="4749420"/>
            <a:ext cx="3029803" cy="769441"/>
          </a:xfrm>
          <a:prstGeom prst="rect">
            <a:avLst/>
          </a:prstGeom>
          <a:noFill/>
        </p:spPr>
        <p:txBody>
          <a:bodyPr wrap="square" rtlCol="0">
            <a:spAutoFit/>
          </a:bodyPr>
          <a:lstStyle/>
          <a:p>
            <a:pPr algn="ctr" eaLnBrk="0" hangingPunct="0">
              <a:spcBef>
                <a:spcPct val="20000"/>
              </a:spcBef>
            </a:pPr>
            <a:r>
              <a:rPr lang="zh-CN" altLang="en-US" sz="4400" b="1" kern="0" dirty="0">
                <a:solidFill>
                  <a:srgbClr val="0768A9"/>
                </a:solidFill>
                <a:latin typeface="黑体" panose="02010609060101010101" pitchFamily="49" charset="-122"/>
                <a:ea typeface="黑体" panose="02010609060101010101" pitchFamily="49" charset="-122"/>
                <a:cs typeface="ＭＳ Ｐゴシック"/>
              </a:rPr>
              <a:t>检索技巧</a:t>
            </a:r>
          </a:p>
        </p:txBody>
      </p:sp>
    </p:spTree>
    <p:extLst>
      <p:ext uri="{BB962C8B-B14F-4D97-AF65-F5344CB8AC3E}">
        <p14:creationId xmlns:p14="http://schemas.microsoft.com/office/powerpoint/2010/main" val="49361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5114" y="750224"/>
            <a:ext cx="8713147" cy="547912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4578" name="Rectangle 3"/>
          <p:cNvSpPr>
            <a:spLocks noGrp="1" noChangeArrowheads="1"/>
          </p:cNvSpPr>
          <p:nvPr>
            <p:ph type="body" sz="half" idx="1"/>
          </p:nvPr>
        </p:nvSpPr>
        <p:spPr>
          <a:xfrm>
            <a:off x="516578" y="134410"/>
            <a:ext cx="8083550" cy="504825"/>
          </a:xfrm>
        </p:spPr>
        <p:txBody>
          <a:bodyPr/>
          <a:lstStyle/>
          <a:p>
            <a:pPr>
              <a:buFont typeface="Wingdings" pitchFamily="2" charset="2"/>
              <a:buNone/>
            </a:pPr>
            <a:r>
              <a:rPr lang="zh-CN" altLang="en-US" sz="3200" b="1" dirty="0" smtClean="0">
                <a:solidFill>
                  <a:schemeClr val="tx2"/>
                </a:solidFill>
                <a:latin typeface="黑体" panose="02010609060101010101" pitchFamily="49" charset="-122"/>
                <a:ea typeface="黑体" panose="02010609060101010101" pitchFamily="49" charset="-122"/>
              </a:rPr>
              <a:t>选择一个或多个数据库</a:t>
            </a:r>
          </a:p>
        </p:txBody>
      </p:sp>
      <p:sp>
        <p:nvSpPr>
          <p:cNvPr id="3" name="椭圆 2"/>
          <p:cNvSpPr/>
          <p:nvPr/>
        </p:nvSpPr>
        <p:spPr>
          <a:xfrm>
            <a:off x="1750956" y="2999095"/>
            <a:ext cx="218365" cy="10372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Oval 4"/>
          <p:cNvSpPr/>
          <p:nvPr/>
        </p:nvSpPr>
        <p:spPr>
          <a:xfrm>
            <a:off x="1441738" y="5511195"/>
            <a:ext cx="1431778"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
        <p:nvSpPr>
          <p:cNvPr id="7" name="Oval 4"/>
          <p:cNvSpPr/>
          <p:nvPr/>
        </p:nvSpPr>
        <p:spPr>
          <a:xfrm>
            <a:off x="7269564" y="2724230"/>
            <a:ext cx="341194" cy="14383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138884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433" y="959585"/>
            <a:ext cx="841057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zh-CN" altLang="en-US" sz="3200" b="1" dirty="0" smtClean="0">
                <a:solidFill>
                  <a:srgbClr val="0070C0"/>
                </a:solidFill>
                <a:latin typeface="黑体" panose="02010609060101010101" pitchFamily="49" charset="-122"/>
                <a:ea typeface="黑体" panose="02010609060101010101" pitchFamily="49" charset="-122"/>
              </a:rPr>
              <a:t>点击  了解</a:t>
            </a:r>
            <a:r>
              <a:rPr lang="zh-CN" altLang="en-US" sz="3200" b="1" dirty="0">
                <a:solidFill>
                  <a:srgbClr val="0070C0"/>
                </a:solidFill>
                <a:latin typeface="黑体" panose="02010609060101010101" pitchFamily="49" charset="-122"/>
                <a:ea typeface="黑体" panose="02010609060101010101" pitchFamily="49" charset="-122"/>
              </a:rPr>
              <a:t>数据库</a:t>
            </a:r>
            <a:r>
              <a:rPr lang="zh-CN" altLang="en-US" sz="3200" b="1" dirty="0" smtClean="0">
                <a:solidFill>
                  <a:srgbClr val="0070C0"/>
                </a:solidFill>
                <a:latin typeface="黑体" panose="02010609060101010101" pitchFamily="49" charset="-122"/>
                <a:ea typeface="黑体" panose="02010609060101010101" pitchFamily="49" charset="-122"/>
              </a:rPr>
              <a:t>内容</a:t>
            </a:r>
            <a:endParaRPr lang="en-US" sz="3200" b="1" dirty="0">
              <a:solidFill>
                <a:srgbClr val="0070C0"/>
              </a:solidFill>
              <a:latin typeface="黑体" panose="02010609060101010101" pitchFamily="49" charset="-122"/>
              <a:ea typeface="黑体" panose="02010609060101010101" pitchFamily="49" charset="-122"/>
            </a:endParaRPr>
          </a:p>
        </p:txBody>
      </p:sp>
      <p:sp>
        <p:nvSpPr>
          <p:cNvPr id="2" name="Oval 1"/>
          <p:cNvSpPr/>
          <p:nvPr/>
        </p:nvSpPr>
        <p:spPr>
          <a:xfrm>
            <a:off x="316432" y="2251881"/>
            <a:ext cx="1184821" cy="8890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42899"/>
            <a:ext cx="358254" cy="398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38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7976" y="950249"/>
            <a:ext cx="8713147" cy="547912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标题 1"/>
          <p:cNvSpPr>
            <a:spLocks noGrp="1"/>
          </p:cNvSpPr>
          <p:nvPr>
            <p:ph type="title"/>
          </p:nvPr>
        </p:nvSpPr>
        <p:spPr>
          <a:xfrm>
            <a:off x="152400" y="218368"/>
            <a:ext cx="8641773" cy="933450"/>
          </a:xfrm>
        </p:spPr>
        <p:txBody>
          <a:bodyPr/>
          <a:lstStyle/>
          <a:p>
            <a:r>
              <a:rPr lang="zh-CN" altLang="en-US" sz="3200" b="1" dirty="0">
                <a:ea typeface="黑体" panose="02010609060101010101" pitchFamily="49" charset="-122"/>
              </a:rPr>
              <a:t>点击</a:t>
            </a:r>
            <a:r>
              <a:rPr lang="en-US" altLang="zh-CN" sz="3200" b="1" dirty="0" err="1">
                <a:ea typeface="黑体" panose="02010609060101010101" pitchFamily="49" charset="-122"/>
              </a:rPr>
              <a:t>TopArticles</a:t>
            </a:r>
            <a:r>
              <a:rPr lang="zh-CN" altLang="en-US" sz="3200" b="1" dirty="0">
                <a:ea typeface="黑体" panose="02010609060101010101" pitchFamily="49" charset="-122"/>
              </a:rPr>
              <a:t>，查看全球</a:t>
            </a:r>
            <a:r>
              <a:rPr lang="zh-CN" altLang="en-US" sz="3200" b="1" dirty="0" smtClean="0">
                <a:ea typeface="黑体" panose="02010609060101010101" pitchFamily="49" charset="-122"/>
              </a:rPr>
              <a:t>下载文章排行榜</a:t>
            </a:r>
            <a:r>
              <a:rPr lang="zh-CN" altLang="en-US" sz="3200" b="1" dirty="0">
                <a:ea typeface="黑体" panose="02010609060101010101" pitchFamily="49" charset="-122"/>
              </a:rPr>
              <a:t/>
            </a:r>
            <a:br>
              <a:rPr lang="zh-CN" altLang="en-US" sz="3200" b="1" dirty="0">
                <a:ea typeface="黑体" panose="02010609060101010101" pitchFamily="49" charset="-122"/>
              </a:rPr>
            </a:br>
            <a:endParaRPr lang="zh-CN" altLang="en-US" sz="3200" dirty="0"/>
          </a:p>
        </p:txBody>
      </p:sp>
      <p:sp>
        <p:nvSpPr>
          <p:cNvPr id="5" name="椭圆 4"/>
          <p:cNvSpPr/>
          <p:nvPr/>
        </p:nvSpPr>
        <p:spPr>
          <a:xfrm>
            <a:off x="6953004" y="1104824"/>
            <a:ext cx="982641" cy="617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128" y="2280457"/>
            <a:ext cx="8604690" cy="414891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3855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26" y="1973338"/>
            <a:ext cx="8908478" cy="357954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标题 1"/>
          <p:cNvSpPr>
            <a:spLocks noGrp="1"/>
          </p:cNvSpPr>
          <p:nvPr>
            <p:ph type="title"/>
          </p:nvPr>
        </p:nvSpPr>
        <p:spPr/>
        <p:txBody>
          <a:bodyPr/>
          <a:lstStyle/>
          <a:p>
            <a:r>
              <a:rPr lang="en-US" altLang="zh-CN" b="1" dirty="0" smtClean="0">
                <a:ea typeface="黑体" panose="02010609060101010101" pitchFamily="49" charset="-122"/>
              </a:rPr>
              <a:t>Ovid</a:t>
            </a:r>
            <a:r>
              <a:rPr lang="zh-CN" altLang="en-US" b="1" dirty="0" smtClean="0">
                <a:ea typeface="黑体" panose="02010609060101010101" pitchFamily="49" charset="-122"/>
              </a:rPr>
              <a:t>平台检索界面</a:t>
            </a:r>
            <a:endParaRPr lang="zh-CN" altLang="en-US" b="1" dirty="0">
              <a:ea typeface="黑体" panose="02010609060101010101" pitchFamily="49" charset="-122"/>
            </a:endParaRPr>
          </a:p>
        </p:txBody>
      </p:sp>
      <p:sp>
        <p:nvSpPr>
          <p:cNvPr id="26626" name="Rectangle 3"/>
          <p:cNvSpPr>
            <a:spLocks noGrp="1" noChangeArrowheads="1"/>
          </p:cNvSpPr>
          <p:nvPr>
            <p:ph idx="1"/>
          </p:nvPr>
        </p:nvSpPr>
        <p:spPr>
          <a:xfrm>
            <a:off x="457200" y="1011064"/>
            <a:ext cx="8105775" cy="4495800"/>
          </a:xfrm>
        </p:spPr>
        <p:txBody>
          <a:bodyPr/>
          <a:lstStyle/>
          <a:p>
            <a:pPr algn="ctr">
              <a:buFont typeface="Wingdings" pitchFamily="2" charset="2"/>
              <a:buNone/>
            </a:pPr>
            <a:r>
              <a:rPr altLang="zh-CN" sz="2800" dirty="0" smtClean="0">
                <a:solidFill>
                  <a:schemeClr val="tx1"/>
                </a:solidFill>
                <a:ea typeface="黑体" panose="02010609060101010101" pitchFamily="49" charset="-122"/>
              </a:rPr>
              <a:t>Ovid</a:t>
            </a:r>
            <a:r>
              <a:rPr lang="zh-CN" altLang="en-US" sz="2800" dirty="0" smtClean="0">
                <a:solidFill>
                  <a:schemeClr val="tx1"/>
                </a:solidFill>
                <a:ea typeface="黑体" panose="02010609060101010101" pitchFamily="49" charset="-122"/>
              </a:rPr>
              <a:t>平台检索界面将多种检索方式、限制条件、检索历史、以及管理工具等整合在一个界面。</a:t>
            </a:r>
            <a:endParaRPr lang="zh-CN" altLang="en-US" sz="2800" dirty="0">
              <a:solidFill>
                <a:schemeClr val="tx1"/>
              </a:solidFill>
              <a:ea typeface="黑体" panose="02010609060101010101" pitchFamily="49" charset="-122"/>
            </a:endParaRPr>
          </a:p>
        </p:txBody>
      </p:sp>
      <p:sp>
        <p:nvSpPr>
          <p:cNvPr id="6" name="Rectangle 4"/>
          <p:cNvSpPr>
            <a:spLocks noChangeArrowheads="1"/>
          </p:cNvSpPr>
          <p:nvPr/>
        </p:nvSpPr>
        <p:spPr bwMode="auto">
          <a:xfrm>
            <a:off x="339126" y="5075947"/>
            <a:ext cx="5502116" cy="30355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TextBox 7"/>
          <p:cNvSpPr txBox="1">
            <a:spLocks noChangeArrowheads="1"/>
          </p:cNvSpPr>
          <p:nvPr/>
        </p:nvSpPr>
        <p:spPr bwMode="auto">
          <a:xfrm>
            <a:off x="1419367" y="5648414"/>
            <a:ext cx="65372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zh-CN" altLang="en-US" dirty="0" smtClean="0">
                <a:latin typeface="+mj-lt"/>
                <a:ea typeface="黑体" panose="02010609060101010101" pitchFamily="49" charset="-122"/>
              </a:rPr>
              <a:t>运用底部的语种标识，自主切换平台显示语言。</a:t>
            </a:r>
            <a:endParaRPr lang="en-US" altLang="zh-CN" dirty="0">
              <a:latin typeface="+mj-lt"/>
              <a:ea typeface="黑体" panose="02010609060101010101" pitchFamily="49" charset="-122"/>
              <a:cs typeface="Arial" pitchFamily="34" charset="0"/>
            </a:endParaRPr>
          </a:p>
          <a:p>
            <a:pPr algn="ctr" eaLnBrk="1" hangingPunct="1">
              <a:spcBef>
                <a:spcPct val="0"/>
              </a:spcBef>
              <a:buClrTx/>
              <a:buFontTx/>
              <a:buNone/>
            </a:pPr>
            <a:endParaRPr lang="zh-CN" altLang="en-US" dirty="0">
              <a:latin typeface="+mj-lt"/>
              <a:ea typeface="黑体" panose="02010609060101010101" pitchFamily="49" charset="-122"/>
              <a:cs typeface="Arial" pitchFamily="34" charset="0"/>
            </a:endParaRPr>
          </a:p>
        </p:txBody>
      </p:sp>
      <p:sp>
        <p:nvSpPr>
          <p:cNvPr id="9" name="矩形标注 8"/>
          <p:cNvSpPr/>
          <p:nvPr/>
        </p:nvSpPr>
        <p:spPr>
          <a:xfrm>
            <a:off x="2734759" y="2440856"/>
            <a:ext cx="2139750" cy="1010013"/>
          </a:xfrm>
          <a:prstGeom prst="wedgeRectCallout">
            <a:avLst>
              <a:gd name="adj1" fmla="val -73851"/>
              <a:gd name="adj2" fmla="val 85370"/>
            </a:avLst>
          </a:prstGeom>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黑体" panose="02010609060101010101" pitchFamily="49" charset="-122"/>
                <a:ea typeface="黑体" panose="02010609060101010101" pitchFamily="49" charset="-122"/>
              </a:rPr>
              <a:t>点击“变更”，更改所选数据库</a:t>
            </a:r>
            <a:endParaRPr lang="zh-CN" altLang="en-US" sz="2000" b="1" dirty="0">
              <a:solidFill>
                <a:schemeClr val="bg1"/>
              </a:solidFill>
              <a:latin typeface="黑体" panose="02010609060101010101" pitchFamily="49" charset="-122"/>
              <a:ea typeface="黑体" panose="02010609060101010101" pitchFamily="49" charset="-122"/>
            </a:endParaRPr>
          </a:p>
        </p:txBody>
      </p:sp>
      <p:sp>
        <p:nvSpPr>
          <p:cNvPr id="10" name="Rectangle 4"/>
          <p:cNvSpPr>
            <a:spLocks noChangeArrowheads="1"/>
          </p:cNvSpPr>
          <p:nvPr/>
        </p:nvSpPr>
        <p:spPr bwMode="auto">
          <a:xfrm>
            <a:off x="900963" y="3986400"/>
            <a:ext cx="3411730" cy="30355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88756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根据研究课题特点，选择合适的检索模式</a:t>
            </a:r>
            <a:endParaRPr lang="zh-CN" altLang="en-US" b="1" dirty="0">
              <a:latin typeface="黑体" panose="02010609060101010101" pitchFamily="49" charset="-122"/>
              <a:ea typeface="黑体" panose="02010609060101010101" pitchFamily="49" charset="-122"/>
            </a:endParaRPr>
          </a:p>
        </p:txBody>
      </p:sp>
      <p:sp>
        <p:nvSpPr>
          <p:cNvPr id="3" name="Content Placeholder 2"/>
          <p:cNvSpPr>
            <a:spLocks noGrp="1"/>
          </p:cNvSpPr>
          <p:nvPr>
            <p:ph idx="1"/>
          </p:nvPr>
        </p:nvSpPr>
        <p:spPr>
          <a:xfrm>
            <a:off x="457200" y="1092952"/>
            <a:ext cx="8105775" cy="4495800"/>
          </a:xfrm>
        </p:spPr>
        <p:txBody>
          <a:bodyPr/>
          <a:lstStyle/>
          <a:p>
            <a:pPr marL="285750" indent="-285750" eaLnBrk="0" hangingPunct="0">
              <a:buClr>
                <a:srgbClr val="0768A9"/>
              </a:buClr>
              <a:buSzPct val="80000"/>
              <a:buFont typeface="Wingdings" panose="05000000000000000000" pitchFamily="2" charset="2"/>
              <a:buChar char="l"/>
            </a:pPr>
            <a:r>
              <a:rPr lang="zh-CN" altLang="en-US" dirty="0" smtClean="0">
                <a:solidFill>
                  <a:srgbClr val="0070C0"/>
                </a:solidFill>
                <a:latin typeface="+mj-lt"/>
                <a:ea typeface="黑体" panose="02010609060101010101" pitchFamily="49" charset="-122"/>
              </a:rPr>
              <a:t>基本检索</a:t>
            </a:r>
            <a:r>
              <a:rPr lang="zh-CN" altLang="en-US" dirty="0" smtClean="0">
                <a:solidFill>
                  <a:schemeClr val="tx1"/>
                </a:solidFill>
                <a:latin typeface="+mj-lt"/>
                <a:ea typeface="黑体" panose="02010609060101010101" pitchFamily="49" charset="-122"/>
              </a:rPr>
              <a:t>可用于初步查找</a:t>
            </a:r>
            <a:r>
              <a:rPr lang="zh-CN" altLang="en-US" dirty="0">
                <a:solidFill>
                  <a:schemeClr val="tx1"/>
                </a:solidFill>
                <a:latin typeface="+mj-lt"/>
                <a:ea typeface="黑体" panose="02010609060101010101" pitchFamily="49" charset="-122"/>
              </a:rPr>
              <a:t>某个科研课题或</a:t>
            </a:r>
            <a:r>
              <a:rPr lang="zh-CN" altLang="en-US" dirty="0" smtClean="0">
                <a:solidFill>
                  <a:schemeClr val="tx1"/>
                </a:solidFill>
                <a:latin typeface="+mj-lt"/>
                <a:ea typeface="黑体" panose="02010609060101010101" pitchFamily="49" charset="-122"/>
              </a:rPr>
              <a:t>问题，最快速获取最新的文献信息；</a:t>
            </a:r>
            <a:endParaRPr lang="zh-CN" altLang="en-US" dirty="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r>
              <a:rPr lang="zh-CN" altLang="en-US" dirty="0">
                <a:solidFill>
                  <a:schemeClr val="tx1"/>
                </a:solidFill>
                <a:latin typeface="+mj-lt"/>
                <a:ea typeface="黑体" panose="02010609060101010101" pitchFamily="49" charset="-122"/>
              </a:rPr>
              <a:t>利用</a:t>
            </a:r>
            <a:r>
              <a:rPr lang="zh-CN" altLang="en-US" dirty="0">
                <a:latin typeface="+mj-lt"/>
                <a:ea typeface="黑体" panose="02010609060101010101" pitchFamily="49" charset="-122"/>
              </a:rPr>
              <a:t>高级检索</a:t>
            </a:r>
            <a:r>
              <a:rPr lang="zh-CN" altLang="en-US" dirty="0" smtClean="0">
                <a:solidFill>
                  <a:schemeClr val="tx1"/>
                </a:solidFill>
                <a:latin typeface="+mj-lt"/>
                <a:ea typeface="黑体" panose="02010609060101010101" pitchFamily="49" charset="-122"/>
              </a:rPr>
              <a:t>进行更加全面和精准的查找所有符合条件的结果；</a:t>
            </a:r>
            <a:endParaRPr lang="en-US" altLang="zh-CN" dirty="0" smtClean="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r>
              <a:rPr lang="zh-CN" altLang="en-US" dirty="0" smtClean="0">
                <a:latin typeface="+mj-lt"/>
                <a:ea typeface="黑体" panose="02010609060101010101" pitchFamily="49" charset="-122"/>
              </a:rPr>
              <a:t>检索工具</a:t>
            </a:r>
            <a:r>
              <a:rPr lang="zh-CN" altLang="en-US" dirty="0" smtClean="0">
                <a:solidFill>
                  <a:schemeClr val="tx1"/>
                </a:solidFill>
                <a:latin typeface="+mj-lt"/>
                <a:ea typeface="黑体" panose="02010609060101010101" pitchFamily="49" charset="-122"/>
              </a:rPr>
              <a:t>主要应用于数据库的主题词表；</a:t>
            </a:r>
            <a:endParaRPr lang="en-US" altLang="zh-CN" dirty="0" smtClean="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r>
              <a:rPr lang="zh-CN" altLang="en-US" dirty="0" smtClean="0">
                <a:latin typeface="+mj-lt"/>
                <a:ea typeface="黑体" panose="02010609060101010101" pitchFamily="49" charset="-122"/>
              </a:rPr>
              <a:t>多</a:t>
            </a:r>
            <a:r>
              <a:rPr lang="zh-CN" altLang="en-US" dirty="0">
                <a:latin typeface="+mj-lt"/>
                <a:ea typeface="黑体" panose="02010609060101010101" pitchFamily="49" charset="-122"/>
              </a:rPr>
              <a:t>字段</a:t>
            </a:r>
            <a:r>
              <a:rPr lang="zh-CN" altLang="en-US" dirty="0" smtClean="0">
                <a:latin typeface="+mj-lt"/>
                <a:ea typeface="黑体" panose="02010609060101010101" pitchFamily="49" charset="-122"/>
              </a:rPr>
              <a:t>检索</a:t>
            </a:r>
            <a:r>
              <a:rPr lang="zh-CN" altLang="en-US" dirty="0" smtClean="0">
                <a:solidFill>
                  <a:schemeClr val="tx1"/>
                </a:solidFill>
                <a:latin typeface="+mj-lt"/>
                <a:ea typeface="黑体" panose="02010609060101010101" pitchFamily="49" charset="-122"/>
              </a:rPr>
              <a:t>组合多个字段检索和主题检索；</a:t>
            </a:r>
            <a:endParaRPr lang="zh-CN" altLang="en-US" dirty="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r>
              <a:rPr lang="zh-CN" altLang="en-US" dirty="0">
                <a:latin typeface="+mj-lt"/>
                <a:ea typeface="黑体" panose="02010609060101010101" pitchFamily="49" charset="-122"/>
              </a:rPr>
              <a:t>常用字段检索</a:t>
            </a:r>
            <a:r>
              <a:rPr lang="zh-CN" altLang="en-US" dirty="0">
                <a:solidFill>
                  <a:schemeClr val="tx1"/>
                </a:solidFill>
                <a:latin typeface="+mj-lt"/>
                <a:ea typeface="黑体" panose="02010609060101010101" pitchFamily="49" charset="-122"/>
              </a:rPr>
              <a:t>通过常用引文字段定位</a:t>
            </a:r>
            <a:r>
              <a:rPr lang="zh-CN" altLang="en-US" dirty="0" smtClean="0">
                <a:solidFill>
                  <a:schemeClr val="tx1"/>
                </a:solidFill>
                <a:latin typeface="+mj-lt"/>
                <a:ea typeface="黑体" panose="02010609060101010101" pitchFamily="49" charset="-122"/>
              </a:rPr>
              <a:t>某篇或某几</a:t>
            </a:r>
            <a:r>
              <a:rPr lang="zh-CN" altLang="en-US" dirty="0">
                <a:solidFill>
                  <a:schemeClr val="tx1"/>
                </a:solidFill>
                <a:latin typeface="+mj-lt"/>
                <a:ea typeface="黑体" panose="02010609060101010101" pitchFamily="49" charset="-122"/>
              </a:rPr>
              <a:t>篇文献</a:t>
            </a:r>
          </a:p>
          <a:p>
            <a:pPr marL="285750" indent="-285750" eaLnBrk="0" hangingPunct="0">
              <a:buClr>
                <a:srgbClr val="0768A9"/>
              </a:buClr>
              <a:buSzPct val="80000"/>
              <a:buFont typeface="Wingdings" panose="05000000000000000000" pitchFamily="2" charset="2"/>
              <a:buChar char="l"/>
            </a:pPr>
            <a:r>
              <a:rPr lang="zh-CN" altLang="en-US" dirty="0" smtClean="0">
                <a:latin typeface="+mj-lt"/>
                <a:ea typeface="黑体" panose="02010609060101010101" pitchFamily="49" charset="-122"/>
              </a:rPr>
              <a:t>字段检索</a:t>
            </a:r>
            <a:r>
              <a:rPr lang="zh-CN" altLang="en-US" dirty="0" smtClean="0">
                <a:solidFill>
                  <a:schemeClr val="tx1"/>
                </a:solidFill>
                <a:latin typeface="+mj-lt"/>
                <a:ea typeface="黑体" panose="02010609060101010101" pitchFamily="49" charset="-122"/>
              </a:rPr>
              <a:t>浏览</a:t>
            </a:r>
            <a:r>
              <a:rPr lang="zh-CN" altLang="en-US" dirty="0">
                <a:solidFill>
                  <a:schemeClr val="tx1"/>
                </a:solidFill>
                <a:latin typeface="+mj-lt"/>
                <a:ea typeface="黑体" panose="02010609060101010101" pitchFamily="49" charset="-122"/>
              </a:rPr>
              <a:t>或检索单个、多个或所有字段</a:t>
            </a:r>
            <a:r>
              <a:rPr lang="zh-CN" altLang="en-US" dirty="0" smtClean="0">
                <a:solidFill>
                  <a:schemeClr val="tx1"/>
                </a:solidFill>
                <a:latin typeface="+mj-lt"/>
                <a:ea typeface="黑体" panose="02010609060101010101" pitchFamily="49" charset="-122"/>
              </a:rPr>
              <a:t>，</a:t>
            </a:r>
            <a:r>
              <a:rPr lang="zh-CN" altLang="en-US" dirty="0" smtClean="0">
                <a:solidFill>
                  <a:schemeClr val="tx1"/>
                </a:solidFill>
                <a:ea typeface="黑体" panose="02010609060101010101" pitchFamily="49" charset="-122"/>
              </a:rPr>
              <a:t>更加</a:t>
            </a:r>
            <a:r>
              <a:rPr lang="zh-CN" altLang="en-US" dirty="0">
                <a:solidFill>
                  <a:schemeClr val="tx1"/>
                </a:solidFill>
                <a:ea typeface="黑体" panose="02010609060101010101" pitchFamily="49" charset="-122"/>
              </a:rPr>
              <a:t>精准的限定检索</a:t>
            </a:r>
            <a:r>
              <a:rPr lang="zh-CN" altLang="en-US" smtClean="0">
                <a:solidFill>
                  <a:schemeClr val="tx1"/>
                </a:solidFill>
                <a:ea typeface="黑体" panose="02010609060101010101" pitchFamily="49" charset="-122"/>
              </a:rPr>
              <a:t>部位 </a:t>
            </a:r>
            <a:endParaRPr lang="zh-CN" altLang="en-US" dirty="0">
              <a:solidFill>
                <a:schemeClr val="tx1"/>
              </a:solidFill>
              <a:latin typeface="+mj-lt"/>
              <a:ea typeface="黑体" panose="02010609060101010101" pitchFamily="49" charset="-122"/>
            </a:endParaRPr>
          </a:p>
          <a:p>
            <a:endParaRPr lang="en-US" altLang="zh-CN" dirty="0" smtClean="0">
              <a:latin typeface="+mj-lt"/>
              <a:ea typeface="黑体" panose="02010609060101010101" pitchFamily="49" charset="-122"/>
            </a:endParaRPr>
          </a:p>
          <a:p>
            <a:endParaRPr lang="en-US" altLang="zh-CN" dirty="0" smtClean="0">
              <a:latin typeface="+mj-lt"/>
              <a:ea typeface="黑体" panose="02010609060101010101" pitchFamily="49" charset="-122"/>
            </a:endParaRPr>
          </a:p>
          <a:p>
            <a:endParaRPr lang="zh-CN" altLang="en-US" dirty="0">
              <a:latin typeface="+mj-lt"/>
              <a:ea typeface="黑体" panose="02010609060101010101" pitchFamily="49" charset="-122"/>
            </a:endParaRPr>
          </a:p>
        </p:txBody>
      </p:sp>
      <p:sp>
        <p:nvSpPr>
          <p:cNvPr id="4" name="TextBox 3"/>
          <p:cNvSpPr txBox="1">
            <a:spLocks noChangeArrowheads="1"/>
          </p:cNvSpPr>
          <p:nvPr/>
        </p:nvSpPr>
        <p:spPr bwMode="auto">
          <a:xfrm>
            <a:off x="246728" y="4913735"/>
            <a:ext cx="8651612" cy="954107"/>
          </a:xfrm>
          <a:prstGeom prst="rect">
            <a:avLst/>
          </a:prstGeom>
          <a:solidFill>
            <a:srgbClr val="0768A9"/>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None/>
            </a:pPr>
            <a:r>
              <a:rPr lang="zh-CN" altLang="en-US" sz="2800" b="1" dirty="0" smtClean="0">
                <a:solidFill>
                  <a:schemeClr val="bg1"/>
                </a:solidFill>
                <a:ea typeface="黑体" panose="02010609060101010101" pitchFamily="49" charset="-122"/>
              </a:rPr>
              <a:t>以查找</a:t>
            </a:r>
            <a:r>
              <a:rPr lang="en-US" altLang="zh-CN" sz="2800" b="1" dirty="0" smtClean="0">
                <a:solidFill>
                  <a:schemeClr val="bg1"/>
                </a:solidFill>
                <a:ea typeface="黑体" panose="02010609060101010101" pitchFamily="49" charset="-122"/>
              </a:rPr>
              <a:t>2010</a:t>
            </a:r>
            <a:r>
              <a:rPr lang="zh-CN" altLang="en-US" sz="2800" b="1" dirty="0" smtClean="0">
                <a:solidFill>
                  <a:schemeClr val="bg1"/>
                </a:solidFill>
                <a:ea typeface="黑体" panose="02010609060101010101" pitchFamily="49" charset="-122"/>
              </a:rPr>
              <a:t>至</a:t>
            </a:r>
            <a:r>
              <a:rPr lang="en-US" altLang="zh-CN" sz="2800" b="1" dirty="0" smtClean="0">
                <a:solidFill>
                  <a:schemeClr val="bg1"/>
                </a:solidFill>
                <a:ea typeface="黑体" panose="02010609060101010101" pitchFamily="49" charset="-122"/>
              </a:rPr>
              <a:t>2013</a:t>
            </a:r>
            <a:r>
              <a:rPr lang="zh-CN" altLang="en-US" sz="2800" b="1" dirty="0" smtClean="0">
                <a:solidFill>
                  <a:schemeClr val="bg1"/>
                </a:solidFill>
                <a:ea typeface="黑体" panose="02010609060101010101" pitchFamily="49" charset="-122"/>
              </a:rPr>
              <a:t>年出版的有关</a:t>
            </a:r>
            <a:r>
              <a:rPr lang="en-US" altLang="zh-CN" sz="2800" b="1" dirty="0" smtClean="0">
                <a:solidFill>
                  <a:schemeClr val="bg1"/>
                </a:solidFill>
                <a:ea typeface="黑体" panose="02010609060101010101" pitchFamily="49" charset="-122"/>
              </a:rPr>
              <a:t>warfarin </a:t>
            </a:r>
            <a:r>
              <a:rPr lang="en-US" altLang="zh-CN" sz="2800" b="1" dirty="0">
                <a:solidFill>
                  <a:schemeClr val="bg1"/>
                </a:solidFill>
                <a:ea typeface="黑体" panose="02010609060101010101" pitchFamily="49" charset="-122"/>
              </a:rPr>
              <a:t>treatment for heart failure in </a:t>
            </a:r>
            <a:r>
              <a:rPr lang="en-US" altLang="zh-CN" sz="2800" b="1" dirty="0" smtClean="0">
                <a:solidFill>
                  <a:schemeClr val="bg1"/>
                </a:solidFill>
                <a:ea typeface="黑体" panose="02010609060101010101" pitchFamily="49" charset="-122"/>
              </a:rPr>
              <a:t>men</a:t>
            </a:r>
            <a:r>
              <a:rPr lang="zh-CN" altLang="en-US" sz="2800" b="1" dirty="0" smtClean="0">
                <a:solidFill>
                  <a:schemeClr val="bg1"/>
                </a:solidFill>
                <a:ea typeface="黑体" panose="02010609060101010101" pitchFamily="49" charset="-122"/>
              </a:rPr>
              <a:t>的文章为例</a:t>
            </a:r>
            <a:endParaRPr lang="zh-CN" altLang="en-US" sz="3200" b="1" dirty="0">
              <a:solidFill>
                <a:schemeClr val="bg1"/>
              </a:solidFill>
              <a:latin typeface="+mj-lt"/>
              <a:ea typeface="黑体" panose="02010609060101010101" pitchFamily="49" charset="-122"/>
              <a:cs typeface="Arial" pitchFamily="34" charset="0"/>
            </a:endParaRPr>
          </a:p>
        </p:txBody>
      </p:sp>
    </p:spTree>
    <p:extLst>
      <p:ext uri="{BB962C8B-B14F-4D97-AF65-F5344CB8AC3E}">
        <p14:creationId xmlns:p14="http://schemas.microsoft.com/office/powerpoint/2010/main" val="373172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66" y="1060193"/>
            <a:ext cx="8524875" cy="36004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8675" name="Title 1"/>
          <p:cNvSpPr>
            <a:spLocks noGrp="1"/>
          </p:cNvSpPr>
          <p:nvPr>
            <p:ph type="title"/>
          </p:nvPr>
        </p:nvSpPr>
        <p:spPr>
          <a:xfrm>
            <a:off x="196850" y="7960"/>
            <a:ext cx="8642350" cy="933450"/>
          </a:xfrm>
        </p:spPr>
        <p:txBody>
          <a:bodyPr/>
          <a:lstStyle/>
          <a:p>
            <a:r>
              <a:rPr lang="zh-CN" altLang="en-US" b="1" dirty="0" smtClean="0">
                <a:latin typeface="黑体" panose="02010609060101010101" pitchFamily="49" charset="-122"/>
                <a:ea typeface="黑体" panose="02010609060101010101" pitchFamily="49" charset="-122"/>
              </a:rPr>
              <a:t>基本检索快速获取初步结果</a:t>
            </a:r>
          </a:p>
        </p:txBody>
      </p:sp>
      <p:sp>
        <p:nvSpPr>
          <p:cNvPr id="6" name="TextBox 5"/>
          <p:cNvSpPr txBox="1">
            <a:spLocks noChangeArrowheads="1"/>
          </p:cNvSpPr>
          <p:nvPr/>
        </p:nvSpPr>
        <p:spPr bwMode="auto">
          <a:xfrm>
            <a:off x="941695" y="3273701"/>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1800" b="1" dirty="0"/>
              <a:t>warfarin treatment for heart </a:t>
            </a:r>
            <a:r>
              <a:rPr lang="en-US" altLang="zh-CN" sz="1800" b="1" dirty="0" smtClean="0"/>
              <a:t>failure in men</a:t>
            </a:r>
            <a:endParaRPr lang="zh-CN" altLang="en-US" sz="1800" dirty="0">
              <a:ea typeface="MS PGothic" pitchFamily="34" charset="-128"/>
              <a:cs typeface="Arial" pitchFamily="34" charset="0"/>
            </a:endParaRPr>
          </a:p>
        </p:txBody>
      </p:sp>
      <p:sp>
        <p:nvSpPr>
          <p:cNvPr id="7" name="Oval 6"/>
          <p:cNvSpPr/>
          <p:nvPr/>
        </p:nvSpPr>
        <p:spPr>
          <a:xfrm>
            <a:off x="759727" y="3325926"/>
            <a:ext cx="304800" cy="336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9941" y="1737493"/>
            <a:ext cx="42672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4"/>
          <p:cNvSpPr>
            <a:spLocks noChangeArrowheads="1"/>
          </p:cNvSpPr>
          <p:nvPr/>
        </p:nvSpPr>
        <p:spPr bwMode="auto">
          <a:xfrm>
            <a:off x="3794092" y="3653384"/>
            <a:ext cx="1160047" cy="1517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Left Arrow 9"/>
          <p:cNvSpPr/>
          <p:nvPr/>
        </p:nvSpPr>
        <p:spPr>
          <a:xfrm>
            <a:off x="5842379" y="3370712"/>
            <a:ext cx="1007660" cy="2467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2689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p:cNvSpPr/>
          <p:nvPr/>
        </p:nvSpPr>
        <p:spPr>
          <a:xfrm>
            <a:off x="687388" y="2909888"/>
            <a:ext cx="1804987" cy="246062"/>
          </a:xfrm>
          <a:prstGeom prst="rect">
            <a:avLst/>
          </a:prstGeom>
          <a:solidFill>
            <a:schemeClr val="bg1"/>
          </a:solidFill>
        </p:spPr>
        <p:txBody>
          <a:bodyPr>
            <a:spAutoFit/>
          </a:bodyPr>
          <a:lstStyle/>
          <a:p>
            <a:pPr marL="0" lvl="1" algn="ctr">
              <a:defRPr/>
            </a:pPr>
            <a:r>
              <a:rPr lang="en-US" sz="1000" b="1" dirty="0">
                <a:solidFill>
                  <a:srgbClr val="474747">
                    <a:lumMod val="50000"/>
                  </a:srgbClr>
                </a:solidFill>
                <a:latin typeface="+mj-lt"/>
                <a:ea typeface="+mn-ea"/>
                <a:cs typeface="Arial" pitchFamily="34" charset="0"/>
              </a:rPr>
              <a:t>Leading WK Expertise</a:t>
            </a:r>
          </a:p>
        </p:txBody>
      </p:sp>
      <p:sp>
        <p:nvSpPr>
          <p:cNvPr id="170" name="Trapezoid 169"/>
          <p:cNvSpPr/>
          <p:nvPr/>
        </p:nvSpPr>
        <p:spPr>
          <a:xfrm rot="5400000">
            <a:off x="-115932" y="3156405"/>
            <a:ext cx="4129731" cy="1550452"/>
          </a:xfrm>
          <a:prstGeom prst="trapezoid">
            <a:avLst>
              <a:gd name="adj" fmla="val 18121"/>
            </a:avLst>
          </a:prstGeom>
          <a:gradFill>
            <a:gsLst>
              <a:gs pos="100000">
                <a:srgbClr val="7BC143"/>
              </a:gs>
              <a:gs pos="47000">
                <a:schemeClr val="bg1">
                  <a:alpha val="0"/>
                  <a:lumMod val="10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smtClean="0">
              <a:solidFill>
                <a:srgbClr val="FFFFFF"/>
              </a:solidFill>
              <a:latin typeface="Trebuchet MS" pitchFamily="34" charset="0"/>
              <a:ea typeface="宋体" pitchFamily="2" charset="-122"/>
            </a:endParaRPr>
          </a:p>
        </p:txBody>
      </p:sp>
      <p:sp>
        <p:nvSpPr>
          <p:cNvPr id="171" name="Down Arrow 170"/>
          <p:cNvSpPr/>
          <p:nvPr/>
        </p:nvSpPr>
        <p:spPr>
          <a:xfrm rot="16200000">
            <a:off x="3480593" y="3352007"/>
            <a:ext cx="3573463" cy="1149350"/>
          </a:xfrm>
          <a:prstGeom prst="downArrow">
            <a:avLst>
              <a:gd name="adj1" fmla="val 80928"/>
              <a:gd name="adj2" fmla="val 50000"/>
            </a:avLst>
          </a:prstGeom>
          <a:solidFill>
            <a:srgbClr val="7BC143">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smtClean="0">
              <a:solidFill>
                <a:srgbClr val="FFFFFF"/>
              </a:solidFill>
              <a:latin typeface="Trebuchet MS" pitchFamily="34" charset="0"/>
              <a:ea typeface="宋体" pitchFamily="2" charset="-122"/>
            </a:endParaRPr>
          </a:p>
        </p:txBody>
      </p:sp>
      <p:sp>
        <p:nvSpPr>
          <p:cNvPr id="134" name="Text Placeholder 2"/>
          <p:cNvSpPr>
            <a:spLocks noGrp="1"/>
          </p:cNvSpPr>
          <p:nvPr>
            <p:ph type="body" sz="quarter" idx="12"/>
          </p:nvPr>
        </p:nvSpPr>
        <p:spPr>
          <a:xfrm>
            <a:off x="0" y="457200"/>
            <a:ext cx="8915400" cy="830997"/>
          </a:xfrm>
        </p:spPr>
        <p:txBody>
          <a:bodyPr/>
          <a:lstStyle/>
          <a:p>
            <a:pPr>
              <a:defRPr/>
            </a:pPr>
            <a:r>
              <a:rPr lang="zh-CN" altLang="en-US" sz="2400" dirty="0" smtClean="0">
                <a:solidFill>
                  <a:srgbClr val="0768A9"/>
                </a:solidFill>
                <a:latin typeface="黑体" panose="02010609060101010101" pitchFamily="49" charset="-122"/>
                <a:ea typeface="黑体" panose="02010609060101010101" pitchFamily="49" charset="-122"/>
              </a:rPr>
              <a:t>高质量内容和精准检索</a:t>
            </a:r>
            <a:endParaRPr sz="2400" dirty="0">
              <a:solidFill>
                <a:srgbClr val="0768A9"/>
              </a:solidFill>
              <a:latin typeface="黑体" panose="02010609060101010101" pitchFamily="49" charset="-122"/>
              <a:ea typeface="黑体" panose="02010609060101010101" pitchFamily="49" charset="-122"/>
            </a:endParaRPr>
          </a:p>
          <a:p>
            <a:pPr>
              <a:defRPr/>
            </a:pPr>
            <a:r>
              <a:rPr sz="2400" b="0" i="1" dirty="0" smtClean="0">
                <a:solidFill>
                  <a:schemeClr val="tx2"/>
                </a:solidFill>
                <a:latin typeface="黑体" panose="02010609060101010101" pitchFamily="49" charset="-122"/>
                <a:ea typeface="黑体" panose="02010609060101010101" pitchFamily="49" charset="-122"/>
              </a:rPr>
              <a:t> </a:t>
            </a:r>
            <a:r>
              <a:rPr sz="2200" b="0" i="1" dirty="0">
                <a:solidFill>
                  <a:schemeClr val="tx2"/>
                </a:solidFill>
                <a:latin typeface="黑体" panose="02010609060101010101" pitchFamily="49" charset="-122"/>
                <a:ea typeface="黑体" panose="02010609060101010101" pitchFamily="49" charset="-122"/>
              </a:rPr>
              <a:t>used by healthcare professionals</a:t>
            </a:r>
          </a:p>
        </p:txBody>
      </p:sp>
      <p:sp>
        <p:nvSpPr>
          <p:cNvPr id="172" name="Rectangle 171"/>
          <p:cNvSpPr/>
          <p:nvPr/>
        </p:nvSpPr>
        <p:spPr>
          <a:xfrm>
            <a:off x="7539038" y="1516063"/>
            <a:ext cx="1371600" cy="475615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smtClean="0">
              <a:solidFill>
                <a:srgbClr val="FFFFFF"/>
              </a:solidFill>
              <a:latin typeface="Trebuchet MS" pitchFamily="34" charset="0"/>
              <a:ea typeface="宋体" pitchFamily="2" charset="-122"/>
            </a:endParaRPr>
          </a:p>
        </p:txBody>
      </p:sp>
      <p:grpSp>
        <p:nvGrpSpPr>
          <p:cNvPr id="16393" name="Group 68"/>
          <p:cNvGrpSpPr>
            <a:grpSpLocks/>
          </p:cNvGrpSpPr>
          <p:nvPr/>
        </p:nvGrpSpPr>
        <p:grpSpPr bwMode="auto">
          <a:xfrm>
            <a:off x="6099175" y="1935163"/>
            <a:ext cx="1135063" cy="638175"/>
            <a:chOff x="473075" y="4947330"/>
            <a:chExt cx="928688" cy="522287"/>
          </a:xfrm>
        </p:grpSpPr>
        <p:sp>
          <p:nvSpPr>
            <p:cNvPr id="174" name="Rectangle 173"/>
            <p:cNvSpPr/>
            <p:nvPr/>
          </p:nvSpPr>
          <p:spPr>
            <a:xfrm>
              <a:off x="791297" y="4964219"/>
              <a:ext cx="301336" cy="482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smtClean="0">
                <a:solidFill>
                  <a:srgbClr val="FFFFFF"/>
                </a:solidFill>
                <a:latin typeface="Trebuchet MS" pitchFamily="34" charset="0"/>
                <a:ea typeface="宋体" pitchFamily="2" charset="-122"/>
              </a:endParaRPr>
            </a:p>
          </p:txBody>
        </p:sp>
        <p:sp>
          <p:nvSpPr>
            <p:cNvPr id="175" name="Rectangle 174"/>
            <p:cNvSpPr/>
            <p:nvPr/>
          </p:nvSpPr>
          <p:spPr>
            <a:xfrm>
              <a:off x="508145" y="5148709"/>
              <a:ext cx="287048" cy="2975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smtClean="0">
                <a:solidFill>
                  <a:srgbClr val="FFFFFF"/>
                </a:solidFill>
                <a:latin typeface="Trebuchet MS" pitchFamily="34" charset="0"/>
                <a:ea typeface="宋体" pitchFamily="2" charset="-122"/>
              </a:endParaRPr>
            </a:p>
          </p:txBody>
        </p:sp>
        <p:sp>
          <p:nvSpPr>
            <p:cNvPr id="176" name="Rectangle 175"/>
            <p:cNvSpPr/>
            <p:nvPr/>
          </p:nvSpPr>
          <p:spPr>
            <a:xfrm>
              <a:off x="1084840" y="5148709"/>
              <a:ext cx="287048" cy="2975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smtClean="0">
                <a:solidFill>
                  <a:srgbClr val="FFFFFF"/>
                </a:solidFill>
                <a:latin typeface="Trebuchet MS" pitchFamily="34" charset="0"/>
                <a:ea typeface="宋体" pitchFamily="2" charset="-122"/>
              </a:endParaRPr>
            </a:p>
          </p:txBody>
        </p:sp>
        <p:grpSp>
          <p:nvGrpSpPr>
            <p:cNvPr id="16491" name="Group 5"/>
            <p:cNvGrpSpPr>
              <a:grpSpLocks noChangeAspect="1"/>
            </p:cNvGrpSpPr>
            <p:nvPr/>
          </p:nvGrpSpPr>
          <p:grpSpPr bwMode="auto">
            <a:xfrm>
              <a:off x="473075" y="4947330"/>
              <a:ext cx="928688" cy="522287"/>
              <a:chOff x="298" y="3121"/>
              <a:chExt cx="585" cy="329"/>
            </a:xfrm>
          </p:grpSpPr>
          <p:sp>
            <p:nvSpPr>
              <p:cNvPr id="16492" name="AutoShape 4"/>
              <p:cNvSpPr>
                <a:spLocks noChangeAspect="1" noChangeArrowheads="1" noTextEdit="1"/>
              </p:cNvSpPr>
              <p:nvPr/>
            </p:nvSpPr>
            <p:spPr bwMode="auto">
              <a:xfrm>
                <a:off x="298" y="3121"/>
                <a:ext cx="581"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79" name="Freeform 6"/>
              <p:cNvSpPr>
                <a:spLocks/>
              </p:cNvSpPr>
              <p:nvPr/>
            </p:nvSpPr>
            <p:spPr bwMode="auto">
              <a:xfrm>
                <a:off x="301" y="3421"/>
                <a:ext cx="582" cy="29"/>
              </a:xfrm>
              <a:custGeom>
                <a:avLst/>
                <a:gdLst/>
                <a:ahLst/>
                <a:cxnLst>
                  <a:cxn ang="0">
                    <a:pos x="0" y="29"/>
                  </a:cxn>
                  <a:cxn ang="0">
                    <a:pos x="582" y="29"/>
                  </a:cxn>
                  <a:cxn ang="0">
                    <a:pos x="582" y="0"/>
                  </a:cxn>
                  <a:cxn ang="0">
                    <a:pos x="0" y="0"/>
                  </a:cxn>
                  <a:cxn ang="0">
                    <a:pos x="0" y="29"/>
                  </a:cxn>
                  <a:cxn ang="0">
                    <a:pos x="0" y="29"/>
                  </a:cxn>
                </a:cxnLst>
                <a:rect l="0" t="0" r="r" b="b"/>
                <a:pathLst>
                  <a:path w="582" h="29">
                    <a:moveTo>
                      <a:pt x="0" y="29"/>
                    </a:moveTo>
                    <a:lnTo>
                      <a:pt x="582" y="29"/>
                    </a:lnTo>
                    <a:lnTo>
                      <a:pt x="582" y="0"/>
                    </a:lnTo>
                    <a:lnTo>
                      <a:pt x="0" y="0"/>
                    </a:lnTo>
                    <a:lnTo>
                      <a:pt x="0" y="29"/>
                    </a:lnTo>
                    <a:lnTo>
                      <a:pt x="0" y="29"/>
                    </a:lnTo>
                    <a:close/>
                  </a:path>
                </a:pathLst>
              </a:custGeom>
              <a:solidFill>
                <a:schemeClr val="tx1">
                  <a:lumMod val="60000"/>
                  <a:lumOff val="40000"/>
                </a:schemeClr>
              </a:solidFill>
              <a:ln w="9525">
                <a:noFill/>
                <a:round/>
                <a:headEnd/>
                <a:tailEnd/>
              </a:ln>
            </p:spPr>
            <p:txBody>
              <a:bodyPr/>
              <a:lstStyle/>
              <a:p>
                <a:pPr>
                  <a:defRPr/>
                </a:pPr>
                <a:endParaRPr lang="en-US">
                  <a:solidFill>
                    <a:srgbClr val="474747"/>
                  </a:solidFill>
                  <a:ea typeface="+mn-ea"/>
                </a:endParaRPr>
              </a:p>
            </p:txBody>
          </p:sp>
          <p:sp>
            <p:nvSpPr>
              <p:cNvPr id="16494" name="Freeform 7"/>
              <p:cNvSpPr>
                <a:spLocks/>
              </p:cNvSpPr>
              <p:nvPr/>
            </p:nvSpPr>
            <p:spPr bwMode="auto">
              <a:xfrm>
                <a:off x="316" y="3128"/>
                <a:ext cx="552" cy="293"/>
              </a:xfrm>
              <a:custGeom>
                <a:avLst/>
                <a:gdLst>
                  <a:gd name="T0" fmla="*/ 373 w 552"/>
                  <a:gd name="T1" fmla="*/ 110 h 293"/>
                  <a:gd name="T2" fmla="*/ 373 w 552"/>
                  <a:gd name="T3" fmla="*/ 0 h 293"/>
                  <a:gd name="T4" fmla="*/ 179 w 552"/>
                  <a:gd name="T5" fmla="*/ 0 h 293"/>
                  <a:gd name="T6" fmla="*/ 179 w 552"/>
                  <a:gd name="T7" fmla="*/ 110 h 293"/>
                  <a:gd name="T8" fmla="*/ 0 w 552"/>
                  <a:gd name="T9" fmla="*/ 110 h 293"/>
                  <a:gd name="T10" fmla="*/ 0 w 552"/>
                  <a:gd name="T11" fmla="*/ 293 h 293"/>
                  <a:gd name="T12" fmla="*/ 7 w 552"/>
                  <a:gd name="T13" fmla="*/ 293 h 293"/>
                  <a:gd name="T14" fmla="*/ 7 w 552"/>
                  <a:gd name="T15" fmla="*/ 121 h 293"/>
                  <a:gd name="T16" fmla="*/ 179 w 552"/>
                  <a:gd name="T17" fmla="*/ 121 h 293"/>
                  <a:gd name="T18" fmla="*/ 179 w 552"/>
                  <a:gd name="T19" fmla="*/ 293 h 293"/>
                  <a:gd name="T20" fmla="*/ 190 w 552"/>
                  <a:gd name="T21" fmla="*/ 293 h 293"/>
                  <a:gd name="T22" fmla="*/ 190 w 552"/>
                  <a:gd name="T23" fmla="*/ 11 h 293"/>
                  <a:gd name="T24" fmla="*/ 362 w 552"/>
                  <a:gd name="T25" fmla="*/ 11 h 293"/>
                  <a:gd name="T26" fmla="*/ 362 w 552"/>
                  <a:gd name="T27" fmla="*/ 293 h 293"/>
                  <a:gd name="T28" fmla="*/ 373 w 552"/>
                  <a:gd name="T29" fmla="*/ 293 h 293"/>
                  <a:gd name="T30" fmla="*/ 373 w 552"/>
                  <a:gd name="T31" fmla="*/ 121 h 293"/>
                  <a:gd name="T32" fmla="*/ 545 w 552"/>
                  <a:gd name="T33" fmla="*/ 121 h 293"/>
                  <a:gd name="T34" fmla="*/ 545 w 552"/>
                  <a:gd name="T35" fmla="*/ 293 h 293"/>
                  <a:gd name="T36" fmla="*/ 552 w 552"/>
                  <a:gd name="T37" fmla="*/ 293 h 293"/>
                  <a:gd name="T38" fmla="*/ 552 w 552"/>
                  <a:gd name="T39" fmla="*/ 110 h 293"/>
                  <a:gd name="T40" fmla="*/ 373 w 552"/>
                  <a:gd name="T41" fmla="*/ 110 h 293"/>
                  <a:gd name="T42" fmla="*/ 373 w 552"/>
                  <a:gd name="T43" fmla="*/ 110 h 2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2" h="293">
                    <a:moveTo>
                      <a:pt x="373" y="110"/>
                    </a:moveTo>
                    <a:lnTo>
                      <a:pt x="373" y="0"/>
                    </a:lnTo>
                    <a:lnTo>
                      <a:pt x="179" y="0"/>
                    </a:lnTo>
                    <a:lnTo>
                      <a:pt x="179" y="110"/>
                    </a:lnTo>
                    <a:lnTo>
                      <a:pt x="0" y="110"/>
                    </a:lnTo>
                    <a:lnTo>
                      <a:pt x="0" y="293"/>
                    </a:lnTo>
                    <a:lnTo>
                      <a:pt x="7" y="293"/>
                    </a:lnTo>
                    <a:lnTo>
                      <a:pt x="7" y="121"/>
                    </a:lnTo>
                    <a:lnTo>
                      <a:pt x="179" y="121"/>
                    </a:lnTo>
                    <a:lnTo>
                      <a:pt x="179" y="293"/>
                    </a:lnTo>
                    <a:lnTo>
                      <a:pt x="190" y="293"/>
                    </a:lnTo>
                    <a:lnTo>
                      <a:pt x="190" y="11"/>
                    </a:lnTo>
                    <a:lnTo>
                      <a:pt x="362" y="11"/>
                    </a:lnTo>
                    <a:lnTo>
                      <a:pt x="362" y="293"/>
                    </a:lnTo>
                    <a:lnTo>
                      <a:pt x="373" y="293"/>
                    </a:lnTo>
                    <a:lnTo>
                      <a:pt x="373" y="121"/>
                    </a:lnTo>
                    <a:lnTo>
                      <a:pt x="545" y="121"/>
                    </a:lnTo>
                    <a:lnTo>
                      <a:pt x="545" y="293"/>
                    </a:lnTo>
                    <a:lnTo>
                      <a:pt x="552" y="293"/>
                    </a:lnTo>
                    <a:lnTo>
                      <a:pt x="552" y="110"/>
                    </a:lnTo>
                    <a:lnTo>
                      <a:pt x="373" y="11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1" name="Freeform 8"/>
              <p:cNvSpPr>
                <a:spLocks/>
              </p:cNvSpPr>
              <p:nvPr/>
            </p:nvSpPr>
            <p:spPr bwMode="auto">
              <a:xfrm>
                <a:off x="529" y="3337"/>
                <a:ext cx="58" cy="84"/>
              </a:xfrm>
              <a:custGeom>
                <a:avLst/>
                <a:gdLst/>
                <a:ahLst/>
                <a:cxnLst>
                  <a:cxn ang="0">
                    <a:pos x="0" y="84"/>
                  </a:cxn>
                  <a:cxn ang="0">
                    <a:pos x="58" y="84"/>
                  </a:cxn>
                  <a:cxn ang="0">
                    <a:pos x="58" y="0"/>
                  </a:cxn>
                  <a:cxn ang="0">
                    <a:pos x="0" y="0"/>
                  </a:cxn>
                  <a:cxn ang="0">
                    <a:pos x="0" y="84"/>
                  </a:cxn>
                  <a:cxn ang="0">
                    <a:pos x="0" y="84"/>
                  </a:cxn>
                </a:cxnLst>
                <a:rect l="0" t="0" r="r" b="b"/>
                <a:pathLst>
                  <a:path w="58" h="84">
                    <a:moveTo>
                      <a:pt x="0" y="84"/>
                    </a:moveTo>
                    <a:lnTo>
                      <a:pt x="58" y="84"/>
                    </a:lnTo>
                    <a:lnTo>
                      <a:pt x="58" y="0"/>
                    </a:lnTo>
                    <a:lnTo>
                      <a:pt x="0" y="0"/>
                    </a:lnTo>
                    <a:lnTo>
                      <a:pt x="0" y="84"/>
                    </a:lnTo>
                    <a:lnTo>
                      <a:pt x="0" y="84"/>
                    </a:lnTo>
                    <a:close/>
                  </a:path>
                </a:pathLst>
              </a:custGeom>
              <a:solidFill>
                <a:schemeClr val="accent5">
                  <a:lumMod val="10000"/>
                  <a:lumOff val="90000"/>
                </a:schemeClr>
              </a:solidFill>
              <a:ln w="9525">
                <a:noFill/>
                <a:round/>
                <a:headEnd/>
                <a:tailEnd/>
              </a:ln>
            </p:spPr>
            <p:txBody>
              <a:bodyPr/>
              <a:lstStyle/>
              <a:p>
                <a:pPr>
                  <a:defRPr/>
                </a:pPr>
                <a:endParaRPr lang="en-US">
                  <a:solidFill>
                    <a:srgbClr val="474747"/>
                  </a:solidFill>
                  <a:ea typeface="+mn-ea"/>
                </a:endParaRPr>
              </a:p>
            </p:txBody>
          </p:sp>
          <p:sp>
            <p:nvSpPr>
              <p:cNvPr id="182" name="Freeform 9"/>
              <p:cNvSpPr>
                <a:spLocks/>
              </p:cNvSpPr>
              <p:nvPr/>
            </p:nvSpPr>
            <p:spPr bwMode="auto">
              <a:xfrm>
                <a:off x="595" y="3337"/>
                <a:ext cx="63" cy="84"/>
              </a:xfrm>
              <a:custGeom>
                <a:avLst/>
                <a:gdLst/>
                <a:ahLst/>
                <a:cxnLst>
                  <a:cxn ang="0">
                    <a:pos x="0" y="84"/>
                  </a:cxn>
                  <a:cxn ang="0">
                    <a:pos x="63" y="84"/>
                  </a:cxn>
                  <a:cxn ang="0">
                    <a:pos x="63" y="0"/>
                  </a:cxn>
                  <a:cxn ang="0">
                    <a:pos x="0" y="0"/>
                  </a:cxn>
                  <a:cxn ang="0">
                    <a:pos x="0" y="84"/>
                  </a:cxn>
                  <a:cxn ang="0">
                    <a:pos x="0" y="84"/>
                  </a:cxn>
                </a:cxnLst>
                <a:rect l="0" t="0" r="r" b="b"/>
                <a:pathLst>
                  <a:path w="63" h="84">
                    <a:moveTo>
                      <a:pt x="0" y="84"/>
                    </a:moveTo>
                    <a:lnTo>
                      <a:pt x="63" y="84"/>
                    </a:lnTo>
                    <a:lnTo>
                      <a:pt x="63" y="0"/>
                    </a:lnTo>
                    <a:lnTo>
                      <a:pt x="0" y="0"/>
                    </a:lnTo>
                    <a:lnTo>
                      <a:pt x="0" y="84"/>
                    </a:lnTo>
                    <a:lnTo>
                      <a:pt x="0" y="84"/>
                    </a:lnTo>
                    <a:close/>
                  </a:path>
                </a:pathLst>
              </a:custGeom>
              <a:solidFill>
                <a:schemeClr val="accent5">
                  <a:lumMod val="10000"/>
                  <a:lumOff val="90000"/>
                </a:schemeClr>
              </a:solidFill>
              <a:ln w="9525">
                <a:noFill/>
                <a:round/>
                <a:headEnd/>
                <a:tailEnd/>
              </a:ln>
            </p:spPr>
            <p:txBody>
              <a:bodyPr/>
              <a:lstStyle/>
              <a:p>
                <a:pPr>
                  <a:defRPr/>
                </a:pPr>
                <a:endParaRPr lang="en-US">
                  <a:solidFill>
                    <a:srgbClr val="474747"/>
                  </a:solidFill>
                  <a:ea typeface="+mn-ea"/>
                </a:endParaRPr>
              </a:p>
            </p:txBody>
          </p:sp>
          <p:sp>
            <p:nvSpPr>
              <p:cNvPr id="16497" name="Freeform 10"/>
              <p:cNvSpPr>
                <a:spLocks/>
              </p:cNvSpPr>
              <p:nvPr/>
            </p:nvSpPr>
            <p:spPr bwMode="auto">
              <a:xfrm>
                <a:off x="345" y="3271"/>
                <a:ext cx="30" cy="33"/>
              </a:xfrm>
              <a:custGeom>
                <a:avLst/>
                <a:gdLst>
                  <a:gd name="T0" fmla="*/ 0 w 30"/>
                  <a:gd name="T1" fmla="*/ 33 h 33"/>
                  <a:gd name="T2" fmla="*/ 30 w 30"/>
                  <a:gd name="T3" fmla="*/ 33 h 33"/>
                  <a:gd name="T4" fmla="*/ 30 w 30"/>
                  <a:gd name="T5" fmla="*/ 0 h 33"/>
                  <a:gd name="T6" fmla="*/ 0 w 30"/>
                  <a:gd name="T7" fmla="*/ 0 h 33"/>
                  <a:gd name="T8" fmla="*/ 0 w 30"/>
                  <a:gd name="T9" fmla="*/ 33 h 33"/>
                  <a:gd name="T10" fmla="*/ 0 w 30"/>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3">
                    <a:moveTo>
                      <a:pt x="0" y="33"/>
                    </a:moveTo>
                    <a:lnTo>
                      <a:pt x="30" y="33"/>
                    </a:lnTo>
                    <a:lnTo>
                      <a:pt x="30"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98" name="Freeform 11"/>
              <p:cNvSpPr>
                <a:spLocks/>
              </p:cNvSpPr>
              <p:nvPr/>
            </p:nvSpPr>
            <p:spPr bwMode="auto">
              <a:xfrm>
                <a:off x="396" y="3271"/>
                <a:ext cx="30" cy="33"/>
              </a:xfrm>
              <a:custGeom>
                <a:avLst/>
                <a:gdLst>
                  <a:gd name="T0" fmla="*/ 0 w 30"/>
                  <a:gd name="T1" fmla="*/ 33 h 33"/>
                  <a:gd name="T2" fmla="*/ 30 w 30"/>
                  <a:gd name="T3" fmla="*/ 33 h 33"/>
                  <a:gd name="T4" fmla="*/ 30 w 30"/>
                  <a:gd name="T5" fmla="*/ 0 h 33"/>
                  <a:gd name="T6" fmla="*/ 0 w 30"/>
                  <a:gd name="T7" fmla="*/ 0 h 33"/>
                  <a:gd name="T8" fmla="*/ 0 w 30"/>
                  <a:gd name="T9" fmla="*/ 33 h 33"/>
                  <a:gd name="T10" fmla="*/ 0 w 30"/>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3">
                    <a:moveTo>
                      <a:pt x="0" y="33"/>
                    </a:moveTo>
                    <a:lnTo>
                      <a:pt x="30" y="33"/>
                    </a:lnTo>
                    <a:lnTo>
                      <a:pt x="30"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99" name="Freeform 12"/>
              <p:cNvSpPr>
                <a:spLocks/>
              </p:cNvSpPr>
              <p:nvPr/>
            </p:nvSpPr>
            <p:spPr bwMode="auto">
              <a:xfrm>
                <a:off x="444" y="3271"/>
                <a:ext cx="33" cy="33"/>
              </a:xfrm>
              <a:custGeom>
                <a:avLst/>
                <a:gdLst>
                  <a:gd name="T0" fmla="*/ 0 w 33"/>
                  <a:gd name="T1" fmla="*/ 33 h 33"/>
                  <a:gd name="T2" fmla="*/ 33 w 33"/>
                  <a:gd name="T3" fmla="*/ 33 h 33"/>
                  <a:gd name="T4" fmla="*/ 33 w 33"/>
                  <a:gd name="T5" fmla="*/ 0 h 33"/>
                  <a:gd name="T6" fmla="*/ 0 w 33"/>
                  <a:gd name="T7" fmla="*/ 0 h 33"/>
                  <a:gd name="T8" fmla="*/ 0 w 33"/>
                  <a:gd name="T9" fmla="*/ 33 h 33"/>
                  <a:gd name="T10" fmla="*/ 0 w 33"/>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0" y="33"/>
                    </a:moveTo>
                    <a:lnTo>
                      <a:pt x="33" y="33"/>
                    </a:lnTo>
                    <a:lnTo>
                      <a:pt x="33"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0" name="Freeform 13"/>
              <p:cNvSpPr>
                <a:spLocks/>
              </p:cNvSpPr>
              <p:nvPr/>
            </p:nvSpPr>
            <p:spPr bwMode="auto">
              <a:xfrm>
                <a:off x="345" y="3318"/>
                <a:ext cx="30" cy="30"/>
              </a:xfrm>
              <a:custGeom>
                <a:avLst/>
                <a:gdLst>
                  <a:gd name="T0" fmla="*/ 0 w 30"/>
                  <a:gd name="T1" fmla="*/ 30 h 30"/>
                  <a:gd name="T2" fmla="*/ 30 w 30"/>
                  <a:gd name="T3" fmla="*/ 30 h 30"/>
                  <a:gd name="T4" fmla="*/ 30 w 30"/>
                  <a:gd name="T5" fmla="*/ 0 h 30"/>
                  <a:gd name="T6" fmla="*/ 0 w 30"/>
                  <a:gd name="T7" fmla="*/ 0 h 30"/>
                  <a:gd name="T8" fmla="*/ 0 w 30"/>
                  <a:gd name="T9" fmla="*/ 30 h 30"/>
                  <a:gd name="T10" fmla="*/ 0 w 30"/>
                  <a:gd name="T11" fmla="*/ 3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
                    <a:moveTo>
                      <a:pt x="0" y="30"/>
                    </a:moveTo>
                    <a:lnTo>
                      <a:pt x="30" y="30"/>
                    </a:lnTo>
                    <a:lnTo>
                      <a:pt x="30" y="0"/>
                    </a:lnTo>
                    <a:lnTo>
                      <a:pt x="0" y="0"/>
                    </a:lnTo>
                    <a:lnTo>
                      <a:pt x="0"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1" name="Freeform 14"/>
              <p:cNvSpPr>
                <a:spLocks/>
              </p:cNvSpPr>
              <p:nvPr/>
            </p:nvSpPr>
            <p:spPr bwMode="auto">
              <a:xfrm>
                <a:off x="396" y="3318"/>
                <a:ext cx="30" cy="30"/>
              </a:xfrm>
              <a:custGeom>
                <a:avLst/>
                <a:gdLst>
                  <a:gd name="T0" fmla="*/ 0 w 30"/>
                  <a:gd name="T1" fmla="*/ 30 h 30"/>
                  <a:gd name="T2" fmla="*/ 30 w 30"/>
                  <a:gd name="T3" fmla="*/ 30 h 30"/>
                  <a:gd name="T4" fmla="*/ 30 w 30"/>
                  <a:gd name="T5" fmla="*/ 0 h 30"/>
                  <a:gd name="T6" fmla="*/ 0 w 30"/>
                  <a:gd name="T7" fmla="*/ 0 h 30"/>
                  <a:gd name="T8" fmla="*/ 0 w 30"/>
                  <a:gd name="T9" fmla="*/ 30 h 30"/>
                  <a:gd name="T10" fmla="*/ 0 w 30"/>
                  <a:gd name="T11" fmla="*/ 3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
                    <a:moveTo>
                      <a:pt x="0" y="30"/>
                    </a:moveTo>
                    <a:lnTo>
                      <a:pt x="30" y="30"/>
                    </a:lnTo>
                    <a:lnTo>
                      <a:pt x="30" y="0"/>
                    </a:lnTo>
                    <a:lnTo>
                      <a:pt x="0" y="0"/>
                    </a:lnTo>
                    <a:lnTo>
                      <a:pt x="0"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2" name="Freeform 15"/>
              <p:cNvSpPr>
                <a:spLocks/>
              </p:cNvSpPr>
              <p:nvPr/>
            </p:nvSpPr>
            <p:spPr bwMode="auto">
              <a:xfrm>
                <a:off x="444" y="3318"/>
                <a:ext cx="33" cy="30"/>
              </a:xfrm>
              <a:custGeom>
                <a:avLst/>
                <a:gdLst>
                  <a:gd name="T0" fmla="*/ 0 w 33"/>
                  <a:gd name="T1" fmla="*/ 30 h 30"/>
                  <a:gd name="T2" fmla="*/ 33 w 33"/>
                  <a:gd name="T3" fmla="*/ 30 h 30"/>
                  <a:gd name="T4" fmla="*/ 33 w 33"/>
                  <a:gd name="T5" fmla="*/ 0 h 30"/>
                  <a:gd name="T6" fmla="*/ 0 w 33"/>
                  <a:gd name="T7" fmla="*/ 0 h 30"/>
                  <a:gd name="T8" fmla="*/ 0 w 33"/>
                  <a:gd name="T9" fmla="*/ 30 h 30"/>
                  <a:gd name="T10" fmla="*/ 0 w 33"/>
                  <a:gd name="T11" fmla="*/ 3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0">
                    <a:moveTo>
                      <a:pt x="0" y="30"/>
                    </a:moveTo>
                    <a:lnTo>
                      <a:pt x="33" y="30"/>
                    </a:lnTo>
                    <a:lnTo>
                      <a:pt x="33" y="0"/>
                    </a:lnTo>
                    <a:lnTo>
                      <a:pt x="0" y="0"/>
                    </a:lnTo>
                    <a:lnTo>
                      <a:pt x="0"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3" name="Freeform 16"/>
              <p:cNvSpPr>
                <a:spLocks/>
              </p:cNvSpPr>
              <p:nvPr/>
            </p:nvSpPr>
            <p:spPr bwMode="auto">
              <a:xfrm>
                <a:off x="345" y="3366"/>
                <a:ext cx="30" cy="29"/>
              </a:xfrm>
              <a:custGeom>
                <a:avLst/>
                <a:gdLst>
                  <a:gd name="T0" fmla="*/ 0 w 30"/>
                  <a:gd name="T1" fmla="*/ 29 h 29"/>
                  <a:gd name="T2" fmla="*/ 30 w 30"/>
                  <a:gd name="T3" fmla="*/ 29 h 29"/>
                  <a:gd name="T4" fmla="*/ 30 w 30"/>
                  <a:gd name="T5" fmla="*/ 0 h 29"/>
                  <a:gd name="T6" fmla="*/ 0 w 30"/>
                  <a:gd name="T7" fmla="*/ 0 h 29"/>
                  <a:gd name="T8" fmla="*/ 0 w 30"/>
                  <a:gd name="T9" fmla="*/ 29 h 29"/>
                  <a:gd name="T10" fmla="*/ 0 w 30"/>
                  <a:gd name="T11" fmla="*/ 29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9">
                    <a:moveTo>
                      <a:pt x="0" y="29"/>
                    </a:moveTo>
                    <a:lnTo>
                      <a:pt x="30" y="29"/>
                    </a:lnTo>
                    <a:lnTo>
                      <a:pt x="30" y="0"/>
                    </a:lnTo>
                    <a:lnTo>
                      <a:pt x="0" y="0"/>
                    </a:lnTo>
                    <a:lnTo>
                      <a:pt x="0"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4" name="Freeform 17"/>
              <p:cNvSpPr>
                <a:spLocks/>
              </p:cNvSpPr>
              <p:nvPr/>
            </p:nvSpPr>
            <p:spPr bwMode="auto">
              <a:xfrm>
                <a:off x="396" y="3366"/>
                <a:ext cx="30" cy="29"/>
              </a:xfrm>
              <a:custGeom>
                <a:avLst/>
                <a:gdLst>
                  <a:gd name="T0" fmla="*/ 0 w 30"/>
                  <a:gd name="T1" fmla="*/ 29 h 29"/>
                  <a:gd name="T2" fmla="*/ 30 w 30"/>
                  <a:gd name="T3" fmla="*/ 29 h 29"/>
                  <a:gd name="T4" fmla="*/ 30 w 30"/>
                  <a:gd name="T5" fmla="*/ 0 h 29"/>
                  <a:gd name="T6" fmla="*/ 0 w 30"/>
                  <a:gd name="T7" fmla="*/ 0 h 29"/>
                  <a:gd name="T8" fmla="*/ 0 w 30"/>
                  <a:gd name="T9" fmla="*/ 29 h 29"/>
                  <a:gd name="T10" fmla="*/ 0 w 30"/>
                  <a:gd name="T11" fmla="*/ 29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9">
                    <a:moveTo>
                      <a:pt x="0" y="29"/>
                    </a:moveTo>
                    <a:lnTo>
                      <a:pt x="30" y="29"/>
                    </a:lnTo>
                    <a:lnTo>
                      <a:pt x="30" y="0"/>
                    </a:lnTo>
                    <a:lnTo>
                      <a:pt x="0" y="0"/>
                    </a:lnTo>
                    <a:lnTo>
                      <a:pt x="0"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5" name="Freeform 18"/>
              <p:cNvSpPr>
                <a:spLocks/>
              </p:cNvSpPr>
              <p:nvPr/>
            </p:nvSpPr>
            <p:spPr bwMode="auto">
              <a:xfrm>
                <a:off x="444" y="3366"/>
                <a:ext cx="33" cy="29"/>
              </a:xfrm>
              <a:custGeom>
                <a:avLst/>
                <a:gdLst>
                  <a:gd name="T0" fmla="*/ 0 w 33"/>
                  <a:gd name="T1" fmla="*/ 29 h 29"/>
                  <a:gd name="T2" fmla="*/ 33 w 33"/>
                  <a:gd name="T3" fmla="*/ 29 h 29"/>
                  <a:gd name="T4" fmla="*/ 33 w 33"/>
                  <a:gd name="T5" fmla="*/ 0 h 29"/>
                  <a:gd name="T6" fmla="*/ 0 w 33"/>
                  <a:gd name="T7" fmla="*/ 0 h 29"/>
                  <a:gd name="T8" fmla="*/ 0 w 33"/>
                  <a:gd name="T9" fmla="*/ 29 h 29"/>
                  <a:gd name="T10" fmla="*/ 0 w 33"/>
                  <a:gd name="T11" fmla="*/ 29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9">
                    <a:moveTo>
                      <a:pt x="0" y="29"/>
                    </a:moveTo>
                    <a:lnTo>
                      <a:pt x="33" y="29"/>
                    </a:lnTo>
                    <a:lnTo>
                      <a:pt x="33" y="0"/>
                    </a:lnTo>
                    <a:lnTo>
                      <a:pt x="0" y="0"/>
                    </a:lnTo>
                    <a:lnTo>
                      <a:pt x="0"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6" name="Freeform 19"/>
              <p:cNvSpPr>
                <a:spLocks/>
              </p:cNvSpPr>
              <p:nvPr/>
            </p:nvSpPr>
            <p:spPr bwMode="auto">
              <a:xfrm>
                <a:off x="707" y="3271"/>
                <a:ext cx="29" cy="33"/>
              </a:xfrm>
              <a:custGeom>
                <a:avLst/>
                <a:gdLst>
                  <a:gd name="T0" fmla="*/ 0 w 29"/>
                  <a:gd name="T1" fmla="*/ 33 h 33"/>
                  <a:gd name="T2" fmla="*/ 29 w 29"/>
                  <a:gd name="T3" fmla="*/ 33 h 33"/>
                  <a:gd name="T4" fmla="*/ 29 w 29"/>
                  <a:gd name="T5" fmla="*/ 0 h 33"/>
                  <a:gd name="T6" fmla="*/ 0 w 29"/>
                  <a:gd name="T7" fmla="*/ 0 h 33"/>
                  <a:gd name="T8" fmla="*/ 0 w 29"/>
                  <a:gd name="T9" fmla="*/ 33 h 33"/>
                  <a:gd name="T10" fmla="*/ 0 w 29"/>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3">
                    <a:moveTo>
                      <a:pt x="0" y="33"/>
                    </a:moveTo>
                    <a:lnTo>
                      <a:pt x="29" y="33"/>
                    </a:lnTo>
                    <a:lnTo>
                      <a:pt x="29"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7" name="Freeform 20"/>
              <p:cNvSpPr>
                <a:spLocks/>
              </p:cNvSpPr>
              <p:nvPr/>
            </p:nvSpPr>
            <p:spPr bwMode="auto">
              <a:xfrm>
                <a:off x="758" y="3271"/>
                <a:ext cx="30" cy="33"/>
              </a:xfrm>
              <a:custGeom>
                <a:avLst/>
                <a:gdLst>
                  <a:gd name="T0" fmla="*/ 0 w 30"/>
                  <a:gd name="T1" fmla="*/ 33 h 33"/>
                  <a:gd name="T2" fmla="*/ 30 w 30"/>
                  <a:gd name="T3" fmla="*/ 33 h 33"/>
                  <a:gd name="T4" fmla="*/ 30 w 30"/>
                  <a:gd name="T5" fmla="*/ 0 h 33"/>
                  <a:gd name="T6" fmla="*/ 0 w 30"/>
                  <a:gd name="T7" fmla="*/ 0 h 33"/>
                  <a:gd name="T8" fmla="*/ 0 w 30"/>
                  <a:gd name="T9" fmla="*/ 33 h 33"/>
                  <a:gd name="T10" fmla="*/ 0 w 30"/>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3">
                    <a:moveTo>
                      <a:pt x="0" y="33"/>
                    </a:moveTo>
                    <a:lnTo>
                      <a:pt x="30" y="33"/>
                    </a:lnTo>
                    <a:lnTo>
                      <a:pt x="30"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8" name="Freeform 21"/>
              <p:cNvSpPr>
                <a:spLocks/>
              </p:cNvSpPr>
              <p:nvPr/>
            </p:nvSpPr>
            <p:spPr bwMode="auto">
              <a:xfrm>
                <a:off x="809" y="3271"/>
                <a:ext cx="30" cy="33"/>
              </a:xfrm>
              <a:custGeom>
                <a:avLst/>
                <a:gdLst>
                  <a:gd name="T0" fmla="*/ 0 w 30"/>
                  <a:gd name="T1" fmla="*/ 33 h 33"/>
                  <a:gd name="T2" fmla="*/ 30 w 30"/>
                  <a:gd name="T3" fmla="*/ 33 h 33"/>
                  <a:gd name="T4" fmla="*/ 30 w 30"/>
                  <a:gd name="T5" fmla="*/ 0 h 33"/>
                  <a:gd name="T6" fmla="*/ 0 w 30"/>
                  <a:gd name="T7" fmla="*/ 0 h 33"/>
                  <a:gd name="T8" fmla="*/ 0 w 30"/>
                  <a:gd name="T9" fmla="*/ 33 h 33"/>
                  <a:gd name="T10" fmla="*/ 0 w 30"/>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3">
                    <a:moveTo>
                      <a:pt x="0" y="33"/>
                    </a:moveTo>
                    <a:lnTo>
                      <a:pt x="30" y="33"/>
                    </a:lnTo>
                    <a:lnTo>
                      <a:pt x="30"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9" name="Freeform 22"/>
              <p:cNvSpPr>
                <a:spLocks/>
              </p:cNvSpPr>
              <p:nvPr/>
            </p:nvSpPr>
            <p:spPr bwMode="auto">
              <a:xfrm>
                <a:off x="707" y="3318"/>
                <a:ext cx="29" cy="30"/>
              </a:xfrm>
              <a:custGeom>
                <a:avLst/>
                <a:gdLst>
                  <a:gd name="T0" fmla="*/ 0 w 29"/>
                  <a:gd name="T1" fmla="*/ 30 h 30"/>
                  <a:gd name="T2" fmla="*/ 29 w 29"/>
                  <a:gd name="T3" fmla="*/ 30 h 30"/>
                  <a:gd name="T4" fmla="*/ 29 w 29"/>
                  <a:gd name="T5" fmla="*/ 0 h 30"/>
                  <a:gd name="T6" fmla="*/ 0 w 29"/>
                  <a:gd name="T7" fmla="*/ 0 h 30"/>
                  <a:gd name="T8" fmla="*/ 0 w 29"/>
                  <a:gd name="T9" fmla="*/ 30 h 30"/>
                  <a:gd name="T10" fmla="*/ 0 w 29"/>
                  <a:gd name="T11" fmla="*/ 3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0">
                    <a:moveTo>
                      <a:pt x="0" y="30"/>
                    </a:moveTo>
                    <a:lnTo>
                      <a:pt x="29" y="30"/>
                    </a:lnTo>
                    <a:lnTo>
                      <a:pt x="29" y="0"/>
                    </a:lnTo>
                    <a:lnTo>
                      <a:pt x="0" y="0"/>
                    </a:lnTo>
                    <a:lnTo>
                      <a:pt x="0"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0" name="Freeform 23"/>
              <p:cNvSpPr>
                <a:spLocks/>
              </p:cNvSpPr>
              <p:nvPr/>
            </p:nvSpPr>
            <p:spPr bwMode="auto">
              <a:xfrm>
                <a:off x="758" y="3318"/>
                <a:ext cx="30" cy="30"/>
              </a:xfrm>
              <a:custGeom>
                <a:avLst/>
                <a:gdLst>
                  <a:gd name="T0" fmla="*/ 0 w 30"/>
                  <a:gd name="T1" fmla="*/ 30 h 30"/>
                  <a:gd name="T2" fmla="*/ 30 w 30"/>
                  <a:gd name="T3" fmla="*/ 30 h 30"/>
                  <a:gd name="T4" fmla="*/ 30 w 30"/>
                  <a:gd name="T5" fmla="*/ 0 h 30"/>
                  <a:gd name="T6" fmla="*/ 0 w 30"/>
                  <a:gd name="T7" fmla="*/ 0 h 30"/>
                  <a:gd name="T8" fmla="*/ 0 w 30"/>
                  <a:gd name="T9" fmla="*/ 30 h 30"/>
                  <a:gd name="T10" fmla="*/ 0 w 30"/>
                  <a:gd name="T11" fmla="*/ 3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
                    <a:moveTo>
                      <a:pt x="0" y="30"/>
                    </a:moveTo>
                    <a:lnTo>
                      <a:pt x="30" y="30"/>
                    </a:lnTo>
                    <a:lnTo>
                      <a:pt x="30" y="0"/>
                    </a:lnTo>
                    <a:lnTo>
                      <a:pt x="0" y="0"/>
                    </a:lnTo>
                    <a:lnTo>
                      <a:pt x="0"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1" name="Freeform 24"/>
              <p:cNvSpPr>
                <a:spLocks/>
              </p:cNvSpPr>
              <p:nvPr/>
            </p:nvSpPr>
            <p:spPr bwMode="auto">
              <a:xfrm>
                <a:off x="809" y="3318"/>
                <a:ext cx="30" cy="30"/>
              </a:xfrm>
              <a:custGeom>
                <a:avLst/>
                <a:gdLst>
                  <a:gd name="T0" fmla="*/ 0 w 30"/>
                  <a:gd name="T1" fmla="*/ 30 h 30"/>
                  <a:gd name="T2" fmla="*/ 30 w 30"/>
                  <a:gd name="T3" fmla="*/ 30 h 30"/>
                  <a:gd name="T4" fmla="*/ 30 w 30"/>
                  <a:gd name="T5" fmla="*/ 0 h 30"/>
                  <a:gd name="T6" fmla="*/ 0 w 30"/>
                  <a:gd name="T7" fmla="*/ 0 h 30"/>
                  <a:gd name="T8" fmla="*/ 0 w 30"/>
                  <a:gd name="T9" fmla="*/ 30 h 30"/>
                  <a:gd name="T10" fmla="*/ 0 w 30"/>
                  <a:gd name="T11" fmla="*/ 3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
                    <a:moveTo>
                      <a:pt x="0" y="30"/>
                    </a:moveTo>
                    <a:lnTo>
                      <a:pt x="30" y="30"/>
                    </a:lnTo>
                    <a:lnTo>
                      <a:pt x="30" y="0"/>
                    </a:lnTo>
                    <a:lnTo>
                      <a:pt x="0" y="0"/>
                    </a:lnTo>
                    <a:lnTo>
                      <a:pt x="0"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2" name="Freeform 25"/>
              <p:cNvSpPr>
                <a:spLocks/>
              </p:cNvSpPr>
              <p:nvPr/>
            </p:nvSpPr>
            <p:spPr bwMode="auto">
              <a:xfrm>
                <a:off x="707" y="3366"/>
                <a:ext cx="29" cy="29"/>
              </a:xfrm>
              <a:custGeom>
                <a:avLst/>
                <a:gdLst>
                  <a:gd name="T0" fmla="*/ 0 w 29"/>
                  <a:gd name="T1" fmla="*/ 29 h 29"/>
                  <a:gd name="T2" fmla="*/ 29 w 29"/>
                  <a:gd name="T3" fmla="*/ 29 h 29"/>
                  <a:gd name="T4" fmla="*/ 29 w 29"/>
                  <a:gd name="T5" fmla="*/ 0 h 29"/>
                  <a:gd name="T6" fmla="*/ 0 w 29"/>
                  <a:gd name="T7" fmla="*/ 0 h 29"/>
                  <a:gd name="T8" fmla="*/ 0 w 29"/>
                  <a:gd name="T9" fmla="*/ 29 h 29"/>
                  <a:gd name="T10" fmla="*/ 0 w 29"/>
                  <a:gd name="T11" fmla="*/ 29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9">
                    <a:moveTo>
                      <a:pt x="0" y="29"/>
                    </a:moveTo>
                    <a:lnTo>
                      <a:pt x="29" y="29"/>
                    </a:lnTo>
                    <a:lnTo>
                      <a:pt x="29" y="0"/>
                    </a:lnTo>
                    <a:lnTo>
                      <a:pt x="0" y="0"/>
                    </a:lnTo>
                    <a:lnTo>
                      <a:pt x="0"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3" name="Freeform 26"/>
              <p:cNvSpPr>
                <a:spLocks/>
              </p:cNvSpPr>
              <p:nvPr/>
            </p:nvSpPr>
            <p:spPr bwMode="auto">
              <a:xfrm>
                <a:off x="758" y="3366"/>
                <a:ext cx="30" cy="29"/>
              </a:xfrm>
              <a:custGeom>
                <a:avLst/>
                <a:gdLst>
                  <a:gd name="T0" fmla="*/ 0 w 30"/>
                  <a:gd name="T1" fmla="*/ 29 h 29"/>
                  <a:gd name="T2" fmla="*/ 30 w 30"/>
                  <a:gd name="T3" fmla="*/ 29 h 29"/>
                  <a:gd name="T4" fmla="*/ 30 w 30"/>
                  <a:gd name="T5" fmla="*/ 0 h 29"/>
                  <a:gd name="T6" fmla="*/ 0 w 30"/>
                  <a:gd name="T7" fmla="*/ 0 h 29"/>
                  <a:gd name="T8" fmla="*/ 0 w 30"/>
                  <a:gd name="T9" fmla="*/ 29 h 29"/>
                  <a:gd name="T10" fmla="*/ 0 w 30"/>
                  <a:gd name="T11" fmla="*/ 29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9">
                    <a:moveTo>
                      <a:pt x="0" y="29"/>
                    </a:moveTo>
                    <a:lnTo>
                      <a:pt x="30" y="29"/>
                    </a:lnTo>
                    <a:lnTo>
                      <a:pt x="30" y="0"/>
                    </a:lnTo>
                    <a:lnTo>
                      <a:pt x="0" y="0"/>
                    </a:lnTo>
                    <a:lnTo>
                      <a:pt x="0"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4" name="Freeform 27"/>
              <p:cNvSpPr>
                <a:spLocks/>
              </p:cNvSpPr>
              <p:nvPr/>
            </p:nvSpPr>
            <p:spPr bwMode="auto">
              <a:xfrm>
                <a:off x="809" y="3366"/>
                <a:ext cx="30" cy="29"/>
              </a:xfrm>
              <a:custGeom>
                <a:avLst/>
                <a:gdLst>
                  <a:gd name="T0" fmla="*/ 0 w 30"/>
                  <a:gd name="T1" fmla="*/ 29 h 29"/>
                  <a:gd name="T2" fmla="*/ 30 w 30"/>
                  <a:gd name="T3" fmla="*/ 29 h 29"/>
                  <a:gd name="T4" fmla="*/ 30 w 30"/>
                  <a:gd name="T5" fmla="*/ 0 h 29"/>
                  <a:gd name="T6" fmla="*/ 0 w 30"/>
                  <a:gd name="T7" fmla="*/ 0 h 29"/>
                  <a:gd name="T8" fmla="*/ 0 w 30"/>
                  <a:gd name="T9" fmla="*/ 29 h 29"/>
                  <a:gd name="T10" fmla="*/ 0 w 30"/>
                  <a:gd name="T11" fmla="*/ 29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9">
                    <a:moveTo>
                      <a:pt x="0" y="29"/>
                    </a:moveTo>
                    <a:lnTo>
                      <a:pt x="30" y="29"/>
                    </a:lnTo>
                    <a:lnTo>
                      <a:pt x="30" y="0"/>
                    </a:lnTo>
                    <a:lnTo>
                      <a:pt x="0" y="0"/>
                    </a:lnTo>
                    <a:lnTo>
                      <a:pt x="0"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0" name="Freeform 28"/>
              <p:cNvSpPr>
                <a:spLocks/>
              </p:cNvSpPr>
              <p:nvPr/>
            </p:nvSpPr>
            <p:spPr bwMode="auto">
              <a:xfrm>
                <a:off x="528" y="3158"/>
                <a:ext cx="128" cy="128"/>
              </a:xfrm>
              <a:custGeom>
                <a:avLst/>
                <a:gdLst/>
                <a:ahLst/>
                <a:cxnLst>
                  <a:cxn ang="0">
                    <a:pos x="128" y="44"/>
                  </a:cxn>
                  <a:cxn ang="0">
                    <a:pos x="84" y="44"/>
                  </a:cxn>
                  <a:cxn ang="0">
                    <a:pos x="84" y="0"/>
                  </a:cxn>
                  <a:cxn ang="0">
                    <a:pos x="44" y="0"/>
                  </a:cxn>
                  <a:cxn ang="0">
                    <a:pos x="44" y="44"/>
                  </a:cxn>
                  <a:cxn ang="0">
                    <a:pos x="0" y="44"/>
                  </a:cxn>
                  <a:cxn ang="0">
                    <a:pos x="0" y="84"/>
                  </a:cxn>
                  <a:cxn ang="0">
                    <a:pos x="44" y="84"/>
                  </a:cxn>
                  <a:cxn ang="0">
                    <a:pos x="44" y="128"/>
                  </a:cxn>
                  <a:cxn ang="0">
                    <a:pos x="84" y="128"/>
                  </a:cxn>
                  <a:cxn ang="0">
                    <a:pos x="84" y="84"/>
                  </a:cxn>
                  <a:cxn ang="0">
                    <a:pos x="128" y="84"/>
                  </a:cxn>
                  <a:cxn ang="0">
                    <a:pos x="128" y="44"/>
                  </a:cxn>
                  <a:cxn ang="0">
                    <a:pos x="128" y="44"/>
                  </a:cxn>
                </a:cxnLst>
                <a:rect l="0" t="0" r="r" b="b"/>
                <a:pathLst>
                  <a:path w="128" h="128">
                    <a:moveTo>
                      <a:pt x="128" y="44"/>
                    </a:moveTo>
                    <a:lnTo>
                      <a:pt x="84" y="44"/>
                    </a:lnTo>
                    <a:lnTo>
                      <a:pt x="84" y="0"/>
                    </a:lnTo>
                    <a:lnTo>
                      <a:pt x="44" y="0"/>
                    </a:lnTo>
                    <a:lnTo>
                      <a:pt x="44" y="44"/>
                    </a:lnTo>
                    <a:lnTo>
                      <a:pt x="0" y="44"/>
                    </a:lnTo>
                    <a:lnTo>
                      <a:pt x="0" y="84"/>
                    </a:lnTo>
                    <a:lnTo>
                      <a:pt x="44" y="84"/>
                    </a:lnTo>
                    <a:lnTo>
                      <a:pt x="44" y="128"/>
                    </a:lnTo>
                    <a:lnTo>
                      <a:pt x="84" y="128"/>
                    </a:lnTo>
                    <a:lnTo>
                      <a:pt x="84" y="84"/>
                    </a:lnTo>
                    <a:lnTo>
                      <a:pt x="128" y="84"/>
                    </a:lnTo>
                    <a:lnTo>
                      <a:pt x="128" y="44"/>
                    </a:lnTo>
                    <a:lnTo>
                      <a:pt x="128" y="44"/>
                    </a:lnTo>
                    <a:close/>
                  </a:path>
                </a:pathLst>
              </a:custGeom>
              <a:solidFill>
                <a:schemeClr val="accent3"/>
              </a:solidFill>
              <a:ln w="9525">
                <a:noFill/>
                <a:round/>
                <a:headEnd/>
                <a:tailEnd/>
              </a:ln>
            </p:spPr>
            <p:txBody>
              <a:bodyPr/>
              <a:lstStyle/>
              <a:p>
                <a:pPr>
                  <a:defRPr/>
                </a:pPr>
                <a:endParaRPr lang="en-US">
                  <a:solidFill>
                    <a:srgbClr val="474747"/>
                  </a:solidFill>
                  <a:ea typeface="+mn-ea"/>
                </a:endParaRPr>
              </a:p>
            </p:txBody>
          </p:sp>
          <p:sp>
            <p:nvSpPr>
              <p:cNvPr id="16516" name="Freeform 29"/>
              <p:cNvSpPr>
                <a:spLocks/>
              </p:cNvSpPr>
              <p:nvPr/>
            </p:nvSpPr>
            <p:spPr bwMode="auto">
              <a:xfrm>
                <a:off x="484" y="3121"/>
                <a:ext cx="216" cy="18"/>
              </a:xfrm>
              <a:custGeom>
                <a:avLst/>
                <a:gdLst>
                  <a:gd name="T0" fmla="*/ 0 w 216"/>
                  <a:gd name="T1" fmla="*/ 18 h 18"/>
                  <a:gd name="T2" fmla="*/ 216 w 216"/>
                  <a:gd name="T3" fmla="*/ 18 h 18"/>
                  <a:gd name="T4" fmla="*/ 216 w 216"/>
                  <a:gd name="T5" fmla="*/ 0 h 18"/>
                  <a:gd name="T6" fmla="*/ 0 w 216"/>
                  <a:gd name="T7" fmla="*/ 0 h 18"/>
                  <a:gd name="T8" fmla="*/ 0 w 216"/>
                  <a:gd name="T9" fmla="*/ 18 h 18"/>
                  <a:gd name="T10" fmla="*/ 0 w 216"/>
                  <a:gd name="T11" fmla="*/ 18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 h="18">
                    <a:moveTo>
                      <a:pt x="0" y="18"/>
                    </a:moveTo>
                    <a:lnTo>
                      <a:pt x="216" y="18"/>
                    </a:lnTo>
                    <a:lnTo>
                      <a:pt x="216" y="0"/>
                    </a:lnTo>
                    <a:lnTo>
                      <a:pt x="0" y="0"/>
                    </a:lnTo>
                    <a:lnTo>
                      <a:pt x="0"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7" name="Freeform 30"/>
              <p:cNvSpPr>
                <a:spLocks/>
              </p:cNvSpPr>
              <p:nvPr/>
            </p:nvSpPr>
            <p:spPr bwMode="auto">
              <a:xfrm>
                <a:off x="301" y="3227"/>
                <a:ext cx="205" cy="22"/>
              </a:xfrm>
              <a:custGeom>
                <a:avLst/>
                <a:gdLst>
                  <a:gd name="T0" fmla="*/ 0 w 205"/>
                  <a:gd name="T1" fmla="*/ 22 h 22"/>
                  <a:gd name="T2" fmla="*/ 205 w 205"/>
                  <a:gd name="T3" fmla="*/ 22 h 22"/>
                  <a:gd name="T4" fmla="*/ 205 w 205"/>
                  <a:gd name="T5" fmla="*/ 0 h 22"/>
                  <a:gd name="T6" fmla="*/ 0 w 205"/>
                  <a:gd name="T7" fmla="*/ 0 h 22"/>
                  <a:gd name="T8" fmla="*/ 0 w 205"/>
                  <a:gd name="T9" fmla="*/ 22 h 22"/>
                  <a:gd name="T10" fmla="*/ 0 w 205"/>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 h="22">
                    <a:moveTo>
                      <a:pt x="0" y="22"/>
                    </a:moveTo>
                    <a:lnTo>
                      <a:pt x="205" y="22"/>
                    </a:lnTo>
                    <a:lnTo>
                      <a:pt x="205" y="0"/>
                    </a:lnTo>
                    <a:lnTo>
                      <a:pt x="0" y="0"/>
                    </a:lnTo>
                    <a:lnTo>
                      <a:pt x="0" y="2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8" name="Freeform 31"/>
              <p:cNvSpPr>
                <a:spLocks/>
              </p:cNvSpPr>
              <p:nvPr/>
            </p:nvSpPr>
            <p:spPr bwMode="auto">
              <a:xfrm>
                <a:off x="517" y="3315"/>
                <a:ext cx="150" cy="22"/>
              </a:xfrm>
              <a:custGeom>
                <a:avLst/>
                <a:gdLst>
                  <a:gd name="T0" fmla="*/ 0 w 150"/>
                  <a:gd name="T1" fmla="*/ 22 h 22"/>
                  <a:gd name="T2" fmla="*/ 150 w 150"/>
                  <a:gd name="T3" fmla="*/ 22 h 22"/>
                  <a:gd name="T4" fmla="*/ 150 w 150"/>
                  <a:gd name="T5" fmla="*/ 0 h 22"/>
                  <a:gd name="T6" fmla="*/ 0 w 150"/>
                  <a:gd name="T7" fmla="*/ 0 h 22"/>
                  <a:gd name="T8" fmla="*/ 0 w 150"/>
                  <a:gd name="T9" fmla="*/ 22 h 22"/>
                  <a:gd name="T10" fmla="*/ 0 w 150"/>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22">
                    <a:moveTo>
                      <a:pt x="0" y="22"/>
                    </a:moveTo>
                    <a:lnTo>
                      <a:pt x="150" y="22"/>
                    </a:lnTo>
                    <a:lnTo>
                      <a:pt x="150" y="0"/>
                    </a:lnTo>
                    <a:lnTo>
                      <a:pt x="0" y="0"/>
                    </a:lnTo>
                    <a:lnTo>
                      <a:pt x="0" y="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9" name="Freeform 32"/>
              <p:cNvSpPr>
                <a:spLocks/>
              </p:cNvSpPr>
              <p:nvPr/>
            </p:nvSpPr>
            <p:spPr bwMode="auto">
              <a:xfrm>
                <a:off x="678" y="3227"/>
                <a:ext cx="205" cy="22"/>
              </a:xfrm>
              <a:custGeom>
                <a:avLst/>
                <a:gdLst>
                  <a:gd name="T0" fmla="*/ 0 w 205"/>
                  <a:gd name="T1" fmla="*/ 22 h 22"/>
                  <a:gd name="T2" fmla="*/ 205 w 205"/>
                  <a:gd name="T3" fmla="*/ 22 h 22"/>
                  <a:gd name="T4" fmla="*/ 205 w 205"/>
                  <a:gd name="T5" fmla="*/ 0 h 22"/>
                  <a:gd name="T6" fmla="*/ 0 w 205"/>
                  <a:gd name="T7" fmla="*/ 0 h 22"/>
                  <a:gd name="T8" fmla="*/ 0 w 205"/>
                  <a:gd name="T9" fmla="*/ 22 h 22"/>
                  <a:gd name="T10" fmla="*/ 0 w 205"/>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 h="22">
                    <a:moveTo>
                      <a:pt x="0" y="22"/>
                    </a:moveTo>
                    <a:lnTo>
                      <a:pt x="205" y="22"/>
                    </a:lnTo>
                    <a:lnTo>
                      <a:pt x="205" y="0"/>
                    </a:lnTo>
                    <a:lnTo>
                      <a:pt x="0" y="0"/>
                    </a:lnTo>
                    <a:lnTo>
                      <a:pt x="0" y="2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grpSp>
        <p:nvGrpSpPr>
          <p:cNvPr id="16394" name="Group 80"/>
          <p:cNvGrpSpPr>
            <a:grpSpLocks noChangeAspect="1"/>
          </p:cNvGrpSpPr>
          <p:nvPr/>
        </p:nvGrpSpPr>
        <p:grpSpPr bwMode="auto">
          <a:xfrm>
            <a:off x="6275388" y="4059238"/>
            <a:ext cx="784225" cy="641350"/>
            <a:chOff x="2691" y="3577"/>
            <a:chExt cx="369" cy="351"/>
          </a:xfrm>
        </p:grpSpPr>
        <p:sp>
          <p:nvSpPr>
            <p:cNvPr id="16480" name="AutoShape 79"/>
            <p:cNvSpPr>
              <a:spLocks noChangeAspect="1" noChangeArrowheads="1" noTextEdit="1"/>
            </p:cNvSpPr>
            <p:nvPr/>
          </p:nvSpPr>
          <p:spPr bwMode="auto">
            <a:xfrm>
              <a:off x="2691" y="3577"/>
              <a:ext cx="369"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81" name="Freeform 81"/>
            <p:cNvSpPr>
              <a:spLocks/>
            </p:cNvSpPr>
            <p:nvPr/>
          </p:nvSpPr>
          <p:spPr bwMode="auto">
            <a:xfrm>
              <a:off x="2730" y="3694"/>
              <a:ext cx="41" cy="187"/>
            </a:xfrm>
            <a:custGeom>
              <a:avLst/>
              <a:gdLst>
                <a:gd name="T0" fmla="*/ 41 w 20"/>
                <a:gd name="T1" fmla="*/ 181 h 91"/>
                <a:gd name="T2" fmla="*/ 35 w 20"/>
                <a:gd name="T3" fmla="*/ 187 h 91"/>
                <a:gd name="T4" fmla="*/ 6 w 20"/>
                <a:gd name="T5" fmla="*/ 187 h 91"/>
                <a:gd name="T6" fmla="*/ 0 w 20"/>
                <a:gd name="T7" fmla="*/ 181 h 91"/>
                <a:gd name="T8" fmla="*/ 0 w 20"/>
                <a:gd name="T9" fmla="*/ 6 h 91"/>
                <a:gd name="T10" fmla="*/ 6 w 20"/>
                <a:gd name="T11" fmla="*/ 0 h 91"/>
                <a:gd name="T12" fmla="*/ 35 w 20"/>
                <a:gd name="T13" fmla="*/ 0 h 91"/>
                <a:gd name="T14" fmla="*/ 41 w 20"/>
                <a:gd name="T15" fmla="*/ 6 h 91"/>
                <a:gd name="T16" fmla="*/ 41 w 20"/>
                <a:gd name="T17" fmla="*/ 181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91">
                  <a:moveTo>
                    <a:pt x="20" y="88"/>
                  </a:moveTo>
                  <a:cubicBezTo>
                    <a:pt x="20" y="89"/>
                    <a:pt x="19" y="91"/>
                    <a:pt x="17" y="91"/>
                  </a:cubicBezTo>
                  <a:cubicBezTo>
                    <a:pt x="3" y="91"/>
                    <a:pt x="3" y="91"/>
                    <a:pt x="3" y="91"/>
                  </a:cubicBezTo>
                  <a:cubicBezTo>
                    <a:pt x="1" y="91"/>
                    <a:pt x="0" y="89"/>
                    <a:pt x="0" y="88"/>
                  </a:cubicBezTo>
                  <a:cubicBezTo>
                    <a:pt x="0" y="3"/>
                    <a:pt x="0" y="3"/>
                    <a:pt x="0" y="3"/>
                  </a:cubicBezTo>
                  <a:cubicBezTo>
                    <a:pt x="0" y="1"/>
                    <a:pt x="1" y="0"/>
                    <a:pt x="3" y="0"/>
                  </a:cubicBezTo>
                  <a:cubicBezTo>
                    <a:pt x="17" y="0"/>
                    <a:pt x="17" y="0"/>
                    <a:pt x="17" y="0"/>
                  </a:cubicBezTo>
                  <a:cubicBezTo>
                    <a:pt x="19" y="0"/>
                    <a:pt x="20" y="1"/>
                    <a:pt x="20" y="3"/>
                  </a:cubicBezTo>
                  <a:lnTo>
                    <a:pt x="20" y="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82" name="Freeform 82"/>
            <p:cNvSpPr>
              <a:spLocks/>
            </p:cNvSpPr>
            <p:nvPr/>
          </p:nvSpPr>
          <p:spPr bwMode="auto">
            <a:xfrm>
              <a:off x="2794" y="3694"/>
              <a:ext cx="41" cy="187"/>
            </a:xfrm>
            <a:custGeom>
              <a:avLst/>
              <a:gdLst>
                <a:gd name="T0" fmla="*/ 41 w 20"/>
                <a:gd name="T1" fmla="*/ 181 h 91"/>
                <a:gd name="T2" fmla="*/ 35 w 20"/>
                <a:gd name="T3" fmla="*/ 187 h 91"/>
                <a:gd name="T4" fmla="*/ 6 w 20"/>
                <a:gd name="T5" fmla="*/ 187 h 91"/>
                <a:gd name="T6" fmla="*/ 0 w 20"/>
                <a:gd name="T7" fmla="*/ 181 h 91"/>
                <a:gd name="T8" fmla="*/ 0 w 20"/>
                <a:gd name="T9" fmla="*/ 6 h 91"/>
                <a:gd name="T10" fmla="*/ 6 w 20"/>
                <a:gd name="T11" fmla="*/ 0 h 91"/>
                <a:gd name="T12" fmla="*/ 35 w 20"/>
                <a:gd name="T13" fmla="*/ 0 h 91"/>
                <a:gd name="T14" fmla="*/ 41 w 20"/>
                <a:gd name="T15" fmla="*/ 6 h 91"/>
                <a:gd name="T16" fmla="*/ 41 w 20"/>
                <a:gd name="T17" fmla="*/ 181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91">
                  <a:moveTo>
                    <a:pt x="20" y="88"/>
                  </a:moveTo>
                  <a:cubicBezTo>
                    <a:pt x="20" y="89"/>
                    <a:pt x="18" y="91"/>
                    <a:pt x="17" y="91"/>
                  </a:cubicBezTo>
                  <a:cubicBezTo>
                    <a:pt x="3" y="91"/>
                    <a:pt x="3" y="91"/>
                    <a:pt x="3" y="91"/>
                  </a:cubicBezTo>
                  <a:cubicBezTo>
                    <a:pt x="1" y="91"/>
                    <a:pt x="0" y="89"/>
                    <a:pt x="0" y="88"/>
                  </a:cubicBezTo>
                  <a:cubicBezTo>
                    <a:pt x="0" y="3"/>
                    <a:pt x="0" y="3"/>
                    <a:pt x="0" y="3"/>
                  </a:cubicBezTo>
                  <a:cubicBezTo>
                    <a:pt x="0" y="1"/>
                    <a:pt x="1" y="0"/>
                    <a:pt x="3" y="0"/>
                  </a:cubicBezTo>
                  <a:cubicBezTo>
                    <a:pt x="17" y="0"/>
                    <a:pt x="17" y="0"/>
                    <a:pt x="17" y="0"/>
                  </a:cubicBezTo>
                  <a:cubicBezTo>
                    <a:pt x="18" y="0"/>
                    <a:pt x="20" y="1"/>
                    <a:pt x="20" y="3"/>
                  </a:cubicBezTo>
                  <a:lnTo>
                    <a:pt x="20" y="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83" name="Freeform 83"/>
            <p:cNvSpPr>
              <a:spLocks/>
            </p:cNvSpPr>
            <p:nvPr/>
          </p:nvSpPr>
          <p:spPr bwMode="auto">
            <a:xfrm>
              <a:off x="2919" y="3694"/>
              <a:ext cx="41" cy="187"/>
            </a:xfrm>
            <a:custGeom>
              <a:avLst/>
              <a:gdLst>
                <a:gd name="T0" fmla="*/ 41 w 20"/>
                <a:gd name="T1" fmla="*/ 181 h 91"/>
                <a:gd name="T2" fmla="*/ 35 w 20"/>
                <a:gd name="T3" fmla="*/ 187 h 91"/>
                <a:gd name="T4" fmla="*/ 6 w 20"/>
                <a:gd name="T5" fmla="*/ 187 h 91"/>
                <a:gd name="T6" fmla="*/ 0 w 20"/>
                <a:gd name="T7" fmla="*/ 181 h 91"/>
                <a:gd name="T8" fmla="*/ 0 w 20"/>
                <a:gd name="T9" fmla="*/ 6 h 91"/>
                <a:gd name="T10" fmla="*/ 6 w 20"/>
                <a:gd name="T11" fmla="*/ 0 h 91"/>
                <a:gd name="T12" fmla="*/ 35 w 20"/>
                <a:gd name="T13" fmla="*/ 0 h 91"/>
                <a:gd name="T14" fmla="*/ 41 w 20"/>
                <a:gd name="T15" fmla="*/ 6 h 91"/>
                <a:gd name="T16" fmla="*/ 41 w 20"/>
                <a:gd name="T17" fmla="*/ 181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91">
                  <a:moveTo>
                    <a:pt x="20" y="88"/>
                  </a:moveTo>
                  <a:cubicBezTo>
                    <a:pt x="20" y="89"/>
                    <a:pt x="18" y="91"/>
                    <a:pt x="17" y="91"/>
                  </a:cubicBezTo>
                  <a:cubicBezTo>
                    <a:pt x="3" y="91"/>
                    <a:pt x="3" y="91"/>
                    <a:pt x="3" y="91"/>
                  </a:cubicBezTo>
                  <a:cubicBezTo>
                    <a:pt x="1" y="91"/>
                    <a:pt x="0" y="89"/>
                    <a:pt x="0" y="88"/>
                  </a:cubicBezTo>
                  <a:cubicBezTo>
                    <a:pt x="0" y="3"/>
                    <a:pt x="0" y="3"/>
                    <a:pt x="0" y="3"/>
                  </a:cubicBezTo>
                  <a:cubicBezTo>
                    <a:pt x="0" y="1"/>
                    <a:pt x="1" y="0"/>
                    <a:pt x="3" y="0"/>
                  </a:cubicBezTo>
                  <a:cubicBezTo>
                    <a:pt x="17" y="0"/>
                    <a:pt x="17" y="0"/>
                    <a:pt x="17" y="0"/>
                  </a:cubicBezTo>
                  <a:cubicBezTo>
                    <a:pt x="18" y="0"/>
                    <a:pt x="20" y="1"/>
                    <a:pt x="20" y="3"/>
                  </a:cubicBezTo>
                  <a:lnTo>
                    <a:pt x="20" y="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84" name="Freeform 84"/>
            <p:cNvSpPr>
              <a:spLocks/>
            </p:cNvSpPr>
            <p:nvPr/>
          </p:nvSpPr>
          <p:spPr bwMode="auto">
            <a:xfrm>
              <a:off x="2855" y="3694"/>
              <a:ext cx="41" cy="187"/>
            </a:xfrm>
            <a:custGeom>
              <a:avLst/>
              <a:gdLst>
                <a:gd name="T0" fmla="*/ 41 w 20"/>
                <a:gd name="T1" fmla="*/ 181 h 91"/>
                <a:gd name="T2" fmla="*/ 35 w 20"/>
                <a:gd name="T3" fmla="*/ 187 h 91"/>
                <a:gd name="T4" fmla="*/ 6 w 20"/>
                <a:gd name="T5" fmla="*/ 187 h 91"/>
                <a:gd name="T6" fmla="*/ 0 w 20"/>
                <a:gd name="T7" fmla="*/ 181 h 91"/>
                <a:gd name="T8" fmla="*/ 0 w 20"/>
                <a:gd name="T9" fmla="*/ 6 h 91"/>
                <a:gd name="T10" fmla="*/ 6 w 20"/>
                <a:gd name="T11" fmla="*/ 0 h 91"/>
                <a:gd name="T12" fmla="*/ 35 w 20"/>
                <a:gd name="T13" fmla="*/ 0 h 91"/>
                <a:gd name="T14" fmla="*/ 41 w 20"/>
                <a:gd name="T15" fmla="*/ 6 h 91"/>
                <a:gd name="T16" fmla="*/ 41 w 20"/>
                <a:gd name="T17" fmla="*/ 181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91">
                  <a:moveTo>
                    <a:pt x="20" y="88"/>
                  </a:moveTo>
                  <a:cubicBezTo>
                    <a:pt x="20" y="89"/>
                    <a:pt x="19" y="91"/>
                    <a:pt x="17" y="91"/>
                  </a:cubicBezTo>
                  <a:cubicBezTo>
                    <a:pt x="3" y="91"/>
                    <a:pt x="3" y="91"/>
                    <a:pt x="3" y="91"/>
                  </a:cubicBezTo>
                  <a:cubicBezTo>
                    <a:pt x="1" y="91"/>
                    <a:pt x="0" y="89"/>
                    <a:pt x="0" y="88"/>
                  </a:cubicBezTo>
                  <a:cubicBezTo>
                    <a:pt x="0" y="3"/>
                    <a:pt x="0" y="3"/>
                    <a:pt x="0" y="3"/>
                  </a:cubicBezTo>
                  <a:cubicBezTo>
                    <a:pt x="0" y="1"/>
                    <a:pt x="1" y="0"/>
                    <a:pt x="3" y="0"/>
                  </a:cubicBezTo>
                  <a:cubicBezTo>
                    <a:pt x="17" y="0"/>
                    <a:pt x="17" y="0"/>
                    <a:pt x="17" y="0"/>
                  </a:cubicBezTo>
                  <a:cubicBezTo>
                    <a:pt x="19" y="0"/>
                    <a:pt x="20" y="1"/>
                    <a:pt x="20" y="3"/>
                  </a:cubicBezTo>
                  <a:lnTo>
                    <a:pt x="20" y="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85" name="Freeform 85"/>
            <p:cNvSpPr>
              <a:spLocks/>
            </p:cNvSpPr>
            <p:nvPr/>
          </p:nvSpPr>
          <p:spPr bwMode="auto">
            <a:xfrm>
              <a:off x="2980" y="3696"/>
              <a:ext cx="41" cy="185"/>
            </a:xfrm>
            <a:custGeom>
              <a:avLst/>
              <a:gdLst>
                <a:gd name="T0" fmla="*/ 41 w 20"/>
                <a:gd name="T1" fmla="*/ 179 h 90"/>
                <a:gd name="T2" fmla="*/ 35 w 20"/>
                <a:gd name="T3" fmla="*/ 185 h 90"/>
                <a:gd name="T4" fmla="*/ 6 w 20"/>
                <a:gd name="T5" fmla="*/ 185 h 90"/>
                <a:gd name="T6" fmla="*/ 0 w 20"/>
                <a:gd name="T7" fmla="*/ 179 h 90"/>
                <a:gd name="T8" fmla="*/ 0 w 20"/>
                <a:gd name="T9" fmla="*/ 6 h 90"/>
                <a:gd name="T10" fmla="*/ 6 w 20"/>
                <a:gd name="T11" fmla="*/ 0 h 90"/>
                <a:gd name="T12" fmla="*/ 35 w 20"/>
                <a:gd name="T13" fmla="*/ 0 h 90"/>
                <a:gd name="T14" fmla="*/ 41 w 20"/>
                <a:gd name="T15" fmla="*/ 6 h 90"/>
                <a:gd name="T16" fmla="*/ 41 w 20"/>
                <a:gd name="T17" fmla="*/ 179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90">
                  <a:moveTo>
                    <a:pt x="20" y="87"/>
                  </a:moveTo>
                  <a:cubicBezTo>
                    <a:pt x="20" y="89"/>
                    <a:pt x="19" y="90"/>
                    <a:pt x="17" y="90"/>
                  </a:cubicBezTo>
                  <a:cubicBezTo>
                    <a:pt x="3" y="90"/>
                    <a:pt x="3" y="90"/>
                    <a:pt x="3" y="90"/>
                  </a:cubicBezTo>
                  <a:cubicBezTo>
                    <a:pt x="1" y="90"/>
                    <a:pt x="0" y="89"/>
                    <a:pt x="0" y="87"/>
                  </a:cubicBezTo>
                  <a:cubicBezTo>
                    <a:pt x="0" y="3"/>
                    <a:pt x="0" y="3"/>
                    <a:pt x="0" y="3"/>
                  </a:cubicBezTo>
                  <a:cubicBezTo>
                    <a:pt x="0" y="1"/>
                    <a:pt x="1" y="0"/>
                    <a:pt x="3" y="0"/>
                  </a:cubicBezTo>
                  <a:cubicBezTo>
                    <a:pt x="17" y="0"/>
                    <a:pt x="17" y="0"/>
                    <a:pt x="17" y="0"/>
                  </a:cubicBezTo>
                  <a:cubicBezTo>
                    <a:pt x="19" y="0"/>
                    <a:pt x="20" y="1"/>
                    <a:pt x="20" y="3"/>
                  </a:cubicBezTo>
                  <a:lnTo>
                    <a:pt x="20" y="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6" name="Freeform 86"/>
            <p:cNvSpPr>
              <a:spLocks/>
            </p:cNvSpPr>
            <p:nvPr/>
          </p:nvSpPr>
          <p:spPr bwMode="auto">
            <a:xfrm>
              <a:off x="2703" y="3571"/>
              <a:ext cx="347" cy="107"/>
            </a:xfrm>
            <a:custGeom>
              <a:avLst/>
              <a:gdLst/>
              <a:ahLst/>
              <a:cxnLst>
                <a:cxn ang="0">
                  <a:pos x="67" y="6"/>
                </a:cxn>
                <a:cxn ang="0">
                  <a:pos x="102" y="6"/>
                </a:cxn>
                <a:cxn ang="0">
                  <a:pos x="159" y="41"/>
                </a:cxn>
                <a:cxn ang="0">
                  <a:pos x="156" y="52"/>
                </a:cxn>
                <a:cxn ang="0">
                  <a:pos x="105" y="52"/>
                </a:cxn>
                <a:cxn ang="0">
                  <a:pos x="64" y="52"/>
                </a:cxn>
                <a:cxn ang="0">
                  <a:pos x="12" y="52"/>
                </a:cxn>
                <a:cxn ang="0">
                  <a:pos x="9" y="41"/>
                </a:cxn>
                <a:cxn ang="0">
                  <a:pos x="67" y="6"/>
                </a:cxn>
              </a:cxnLst>
              <a:rect l="0" t="0" r="r" b="b"/>
              <a:pathLst>
                <a:path w="169" h="52">
                  <a:moveTo>
                    <a:pt x="67" y="6"/>
                  </a:moveTo>
                  <a:cubicBezTo>
                    <a:pt x="76" y="0"/>
                    <a:pt x="92" y="0"/>
                    <a:pt x="102" y="6"/>
                  </a:cubicBezTo>
                  <a:cubicBezTo>
                    <a:pt x="159" y="41"/>
                    <a:pt x="159" y="41"/>
                    <a:pt x="159" y="41"/>
                  </a:cubicBezTo>
                  <a:cubicBezTo>
                    <a:pt x="169" y="47"/>
                    <a:pt x="167" y="52"/>
                    <a:pt x="156" y="52"/>
                  </a:cubicBezTo>
                  <a:cubicBezTo>
                    <a:pt x="105" y="52"/>
                    <a:pt x="105" y="52"/>
                    <a:pt x="105" y="52"/>
                  </a:cubicBezTo>
                  <a:cubicBezTo>
                    <a:pt x="93" y="52"/>
                    <a:pt x="75" y="52"/>
                    <a:pt x="64" y="52"/>
                  </a:cubicBezTo>
                  <a:cubicBezTo>
                    <a:pt x="12" y="52"/>
                    <a:pt x="12" y="52"/>
                    <a:pt x="12" y="52"/>
                  </a:cubicBezTo>
                  <a:cubicBezTo>
                    <a:pt x="1" y="52"/>
                    <a:pt x="0" y="47"/>
                    <a:pt x="9" y="41"/>
                  </a:cubicBezTo>
                  <a:lnTo>
                    <a:pt x="67" y="6"/>
                  </a:lnTo>
                  <a:close/>
                </a:path>
              </a:pathLst>
            </a:custGeom>
            <a:solidFill>
              <a:schemeClr val="accent3"/>
            </a:solidFill>
            <a:ln w="9525">
              <a:noFill/>
              <a:round/>
              <a:headEnd/>
              <a:tailEnd/>
            </a:ln>
          </p:spPr>
          <p:txBody>
            <a:bodyPr/>
            <a:lstStyle/>
            <a:p>
              <a:pPr>
                <a:defRPr/>
              </a:pPr>
              <a:endParaRPr lang="en-US">
                <a:solidFill>
                  <a:srgbClr val="474747"/>
                </a:solidFill>
                <a:ea typeface="+mn-ea"/>
              </a:endParaRPr>
            </a:p>
          </p:txBody>
        </p:sp>
        <p:sp>
          <p:nvSpPr>
            <p:cNvPr id="287" name="Freeform 87"/>
            <p:cNvSpPr>
              <a:spLocks noEditPoints="1"/>
            </p:cNvSpPr>
            <p:nvPr/>
          </p:nvSpPr>
          <p:spPr bwMode="auto">
            <a:xfrm>
              <a:off x="2691" y="3885"/>
              <a:ext cx="369" cy="43"/>
            </a:xfrm>
            <a:custGeom>
              <a:avLst/>
              <a:gdLst/>
              <a:ahLst/>
              <a:cxnLst>
                <a:cxn ang="0">
                  <a:pos x="177" y="0"/>
                </a:cxn>
                <a:cxn ang="0">
                  <a:pos x="3" y="0"/>
                </a:cxn>
                <a:cxn ang="0">
                  <a:pos x="0" y="2"/>
                </a:cxn>
                <a:cxn ang="0">
                  <a:pos x="0" y="19"/>
                </a:cxn>
                <a:cxn ang="0">
                  <a:pos x="3" y="21"/>
                </a:cxn>
                <a:cxn ang="0">
                  <a:pos x="177" y="21"/>
                </a:cxn>
                <a:cxn ang="0">
                  <a:pos x="180" y="19"/>
                </a:cxn>
                <a:cxn ang="0">
                  <a:pos x="180" y="2"/>
                </a:cxn>
                <a:cxn ang="0">
                  <a:pos x="177" y="0"/>
                </a:cxn>
                <a:cxn ang="0">
                  <a:pos x="123" y="16"/>
                </a:cxn>
                <a:cxn ang="0">
                  <a:pos x="120" y="18"/>
                </a:cxn>
                <a:cxn ang="0">
                  <a:pos x="60" y="18"/>
                </a:cxn>
                <a:cxn ang="0">
                  <a:pos x="57" y="16"/>
                </a:cxn>
                <a:cxn ang="0">
                  <a:pos x="57" y="15"/>
                </a:cxn>
                <a:cxn ang="0">
                  <a:pos x="60" y="13"/>
                </a:cxn>
                <a:cxn ang="0">
                  <a:pos x="120" y="13"/>
                </a:cxn>
                <a:cxn ang="0">
                  <a:pos x="123" y="15"/>
                </a:cxn>
                <a:cxn ang="0">
                  <a:pos x="123" y="16"/>
                </a:cxn>
                <a:cxn ang="0">
                  <a:pos x="123" y="8"/>
                </a:cxn>
                <a:cxn ang="0">
                  <a:pos x="120" y="10"/>
                </a:cxn>
                <a:cxn ang="0">
                  <a:pos x="60" y="10"/>
                </a:cxn>
                <a:cxn ang="0">
                  <a:pos x="57" y="8"/>
                </a:cxn>
                <a:cxn ang="0">
                  <a:pos x="57" y="6"/>
                </a:cxn>
                <a:cxn ang="0">
                  <a:pos x="60" y="4"/>
                </a:cxn>
                <a:cxn ang="0">
                  <a:pos x="120" y="4"/>
                </a:cxn>
                <a:cxn ang="0">
                  <a:pos x="123" y="6"/>
                </a:cxn>
                <a:cxn ang="0">
                  <a:pos x="123" y="8"/>
                </a:cxn>
              </a:cxnLst>
              <a:rect l="0" t="0" r="r" b="b"/>
              <a:pathLst>
                <a:path w="180" h="21">
                  <a:moveTo>
                    <a:pt x="177" y="0"/>
                  </a:moveTo>
                  <a:cubicBezTo>
                    <a:pt x="3" y="0"/>
                    <a:pt x="3" y="0"/>
                    <a:pt x="3" y="0"/>
                  </a:cubicBezTo>
                  <a:cubicBezTo>
                    <a:pt x="1" y="0"/>
                    <a:pt x="0" y="1"/>
                    <a:pt x="0" y="2"/>
                  </a:cubicBezTo>
                  <a:cubicBezTo>
                    <a:pt x="0" y="19"/>
                    <a:pt x="0" y="19"/>
                    <a:pt x="0" y="19"/>
                  </a:cubicBezTo>
                  <a:cubicBezTo>
                    <a:pt x="0" y="20"/>
                    <a:pt x="1" y="21"/>
                    <a:pt x="3" y="21"/>
                  </a:cubicBezTo>
                  <a:cubicBezTo>
                    <a:pt x="177" y="21"/>
                    <a:pt x="177" y="21"/>
                    <a:pt x="177" y="21"/>
                  </a:cubicBezTo>
                  <a:cubicBezTo>
                    <a:pt x="179" y="21"/>
                    <a:pt x="180" y="20"/>
                    <a:pt x="180" y="19"/>
                  </a:cubicBezTo>
                  <a:cubicBezTo>
                    <a:pt x="180" y="2"/>
                    <a:pt x="180" y="2"/>
                    <a:pt x="180" y="2"/>
                  </a:cubicBezTo>
                  <a:cubicBezTo>
                    <a:pt x="180" y="1"/>
                    <a:pt x="179" y="0"/>
                    <a:pt x="177" y="0"/>
                  </a:cubicBezTo>
                  <a:close/>
                  <a:moveTo>
                    <a:pt x="123" y="16"/>
                  </a:moveTo>
                  <a:cubicBezTo>
                    <a:pt x="123" y="17"/>
                    <a:pt x="122" y="18"/>
                    <a:pt x="120" y="18"/>
                  </a:cubicBezTo>
                  <a:cubicBezTo>
                    <a:pt x="60" y="18"/>
                    <a:pt x="60" y="18"/>
                    <a:pt x="60" y="18"/>
                  </a:cubicBezTo>
                  <a:cubicBezTo>
                    <a:pt x="58" y="18"/>
                    <a:pt x="57" y="17"/>
                    <a:pt x="57" y="16"/>
                  </a:cubicBezTo>
                  <a:cubicBezTo>
                    <a:pt x="57" y="15"/>
                    <a:pt x="57" y="15"/>
                    <a:pt x="57" y="15"/>
                  </a:cubicBezTo>
                  <a:cubicBezTo>
                    <a:pt x="57" y="14"/>
                    <a:pt x="58" y="13"/>
                    <a:pt x="60" y="13"/>
                  </a:cubicBezTo>
                  <a:cubicBezTo>
                    <a:pt x="120" y="13"/>
                    <a:pt x="120" y="13"/>
                    <a:pt x="120" y="13"/>
                  </a:cubicBezTo>
                  <a:cubicBezTo>
                    <a:pt x="122" y="13"/>
                    <a:pt x="123" y="14"/>
                    <a:pt x="123" y="15"/>
                  </a:cubicBezTo>
                  <a:lnTo>
                    <a:pt x="123" y="16"/>
                  </a:lnTo>
                  <a:close/>
                  <a:moveTo>
                    <a:pt x="123" y="8"/>
                  </a:moveTo>
                  <a:cubicBezTo>
                    <a:pt x="123" y="9"/>
                    <a:pt x="122" y="10"/>
                    <a:pt x="120" y="10"/>
                  </a:cubicBezTo>
                  <a:cubicBezTo>
                    <a:pt x="60" y="10"/>
                    <a:pt x="60" y="10"/>
                    <a:pt x="60" y="10"/>
                  </a:cubicBezTo>
                  <a:cubicBezTo>
                    <a:pt x="58" y="10"/>
                    <a:pt x="57" y="9"/>
                    <a:pt x="57" y="8"/>
                  </a:cubicBezTo>
                  <a:cubicBezTo>
                    <a:pt x="57" y="6"/>
                    <a:pt x="57" y="6"/>
                    <a:pt x="57" y="6"/>
                  </a:cubicBezTo>
                  <a:cubicBezTo>
                    <a:pt x="57" y="5"/>
                    <a:pt x="58" y="4"/>
                    <a:pt x="60" y="4"/>
                  </a:cubicBezTo>
                  <a:cubicBezTo>
                    <a:pt x="120" y="4"/>
                    <a:pt x="120" y="4"/>
                    <a:pt x="120" y="4"/>
                  </a:cubicBezTo>
                  <a:cubicBezTo>
                    <a:pt x="122" y="4"/>
                    <a:pt x="123" y="5"/>
                    <a:pt x="123" y="6"/>
                  </a:cubicBezTo>
                  <a:lnTo>
                    <a:pt x="123" y="8"/>
                  </a:lnTo>
                  <a:close/>
                </a:path>
              </a:pathLst>
            </a:custGeom>
            <a:solidFill>
              <a:schemeClr val="tx1">
                <a:lumMod val="60000"/>
                <a:lumOff val="40000"/>
              </a:schemeClr>
            </a:solidFill>
            <a:ln w="9525">
              <a:noFill/>
              <a:round/>
              <a:headEnd/>
              <a:tailEnd/>
            </a:ln>
          </p:spPr>
          <p:txBody>
            <a:bodyPr/>
            <a:lstStyle/>
            <a:p>
              <a:pPr>
                <a:defRPr/>
              </a:pPr>
              <a:endParaRPr lang="en-US">
                <a:solidFill>
                  <a:srgbClr val="474747"/>
                </a:solidFill>
                <a:ea typeface="+mn-ea"/>
              </a:endParaRPr>
            </a:p>
          </p:txBody>
        </p:sp>
      </p:grpSp>
      <p:grpSp>
        <p:nvGrpSpPr>
          <p:cNvPr id="16395" name="Group 322"/>
          <p:cNvGrpSpPr>
            <a:grpSpLocks/>
          </p:cNvGrpSpPr>
          <p:nvPr/>
        </p:nvGrpSpPr>
        <p:grpSpPr bwMode="auto">
          <a:xfrm>
            <a:off x="6089650" y="2867025"/>
            <a:ext cx="1154113" cy="679450"/>
            <a:chOff x="6967346" y="4392613"/>
            <a:chExt cx="1153433" cy="679450"/>
          </a:xfrm>
        </p:grpSpPr>
        <p:grpSp>
          <p:nvGrpSpPr>
            <p:cNvPr id="16456" name="Group 101"/>
            <p:cNvGrpSpPr>
              <a:grpSpLocks noChangeAspect="1"/>
            </p:cNvGrpSpPr>
            <p:nvPr/>
          </p:nvGrpSpPr>
          <p:grpSpPr bwMode="auto">
            <a:xfrm>
              <a:off x="7138988" y="4392613"/>
              <a:ext cx="814387" cy="679450"/>
              <a:chOff x="4761" y="3151"/>
              <a:chExt cx="513" cy="428"/>
            </a:xfrm>
          </p:grpSpPr>
          <p:sp>
            <p:nvSpPr>
              <p:cNvPr id="16458" name="AutoShape 100"/>
              <p:cNvSpPr>
                <a:spLocks noChangeAspect="1" noChangeArrowheads="1" noTextEdit="1"/>
              </p:cNvSpPr>
              <p:nvPr/>
            </p:nvSpPr>
            <p:spPr bwMode="auto">
              <a:xfrm>
                <a:off x="4761" y="3151"/>
                <a:ext cx="513"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59" name="Freeform 102"/>
              <p:cNvSpPr>
                <a:spLocks/>
              </p:cNvSpPr>
              <p:nvPr/>
            </p:nvSpPr>
            <p:spPr bwMode="auto">
              <a:xfrm>
                <a:off x="4891" y="3156"/>
                <a:ext cx="253" cy="124"/>
              </a:xfrm>
              <a:custGeom>
                <a:avLst/>
                <a:gdLst>
                  <a:gd name="T0" fmla="*/ 126 w 253"/>
                  <a:gd name="T1" fmla="*/ 0 h 124"/>
                  <a:gd name="T2" fmla="*/ 0 w 253"/>
                  <a:gd name="T3" fmla="*/ 124 h 124"/>
                  <a:gd name="T4" fmla="*/ 35 w 253"/>
                  <a:gd name="T5" fmla="*/ 124 h 124"/>
                  <a:gd name="T6" fmla="*/ 126 w 253"/>
                  <a:gd name="T7" fmla="*/ 34 h 124"/>
                  <a:gd name="T8" fmla="*/ 218 w 253"/>
                  <a:gd name="T9" fmla="*/ 124 h 124"/>
                  <a:gd name="T10" fmla="*/ 253 w 253"/>
                  <a:gd name="T11" fmla="*/ 124 h 124"/>
                  <a:gd name="T12" fmla="*/ 126 w 253"/>
                  <a:gd name="T13" fmla="*/ 0 h 1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 h="124">
                    <a:moveTo>
                      <a:pt x="126" y="0"/>
                    </a:moveTo>
                    <a:lnTo>
                      <a:pt x="0" y="124"/>
                    </a:lnTo>
                    <a:lnTo>
                      <a:pt x="35" y="124"/>
                    </a:lnTo>
                    <a:lnTo>
                      <a:pt x="126" y="34"/>
                    </a:lnTo>
                    <a:lnTo>
                      <a:pt x="218" y="124"/>
                    </a:lnTo>
                    <a:lnTo>
                      <a:pt x="253" y="124"/>
                    </a:lnTo>
                    <a:lnTo>
                      <a:pt x="1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0" name="Freeform 103"/>
              <p:cNvSpPr>
                <a:spLocks/>
              </p:cNvSpPr>
              <p:nvPr/>
            </p:nvSpPr>
            <p:spPr bwMode="auto">
              <a:xfrm>
                <a:off x="4891" y="3156"/>
                <a:ext cx="253" cy="124"/>
              </a:xfrm>
              <a:custGeom>
                <a:avLst/>
                <a:gdLst>
                  <a:gd name="T0" fmla="*/ 126 w 253"/>
                  <a:gd name="T1" fmla="*/ 0 h 124"/>
                  <a:gd name="T2" fmla="*/ 0 w 253"/>
                  <a:gd name="T3" fmla="*/ 124 h 124"/>
                  <a:gd name="T4" fmla="*/ 35 w 253"/>
                  <a:gd name="T5" fmla="*/ 124 h 124"/>
                  <a:gd name="T6" fmla="*/ 126 w 253"/>
                  <a:gd name="T7" fmla="*/ 34 h 124"/>
                  <a:gd name="T8" fmla="*/ 218 w 253"/>
                  <a:gd name="T9" fmla="*/ 124 h 124"/>
                  <a:gd name="T10" fmla="*/ 253 w 253"/>
                  <a:gd name="T11" fmla="*/ 124 h 124"/>
                  <a:gd name="T12" fmla="*/ 126 w 253"/>
                  <a:gd name="T13" fmla="*/ 0 h 1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 h="124">
                    <a:moveTo>
                      <a:pt x="126" y="0"/>
                    </a:moveTo>
                    <a:lnTo>
                      <a:pt x="0" y="124"/>
                    </a:lnTo>
                    <a:lnTo>
                      <a:pt x="35" y="124"/>
                    </a:lnTo>
                    <a:lnTo>
                      <a:pt x="126" y="34"/>
                    </a:lnTo>
                    <a:lnTo>
                      <a:pt x="218" y="124"/>
                    </a:lnTo>
                    <a:lnTo>
                      <a:pt x="253" y="124"/>
                    </a:lnTo>
                    <a:lnTo>
                      <a:pt x="1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1" name="Freeform 104"/>
              <p:cNvSpPr>
                <a:spLocks noEditPoints="1"/>
              </p:cNvSpPr>
              <p:nvPr/>
            </p:nvSpPr>
            <p:spPr bwMode="auto">
              <a:xfrm>
                <a:off x="4926" y="3201"/>
                <a:ext cx="183" cy="159"/>
              </a:xfrm>
              <a:custGeom>
                <a:avLst/>
                <a:gdLst>
                  <a:gd name="T0" fmla="*/ 92 w 788"/>
                  <a:gd name="T1" fmla="*/ 138 h 685"/>
                  <a:gd name="T2" fmla="*/ 49 w 788"/>
                  <a:gd name="T3" fmla="*/ 95 h 685"/>
                  <a:gd name="T4" fmla="*/ 92 w 788"/>
                  <a:gd name="T5" fmla="*/ 53 h 685"/>
                  <a:gd name="T6" fmla="*/ 134 w 788"/>
                  <a:gd name="T7" fmla="*/ 95 h 685"/>
                  <a:gd name="T8" fmla="*/ 92 w 788"/>
                  <a:gd name="T9" fmla="*/ 138 h 685"/>
                  <a:gd name="T10" fmla="*/ 92 w 788"/>
                  <a:gd name="T11" fmla="*/ 0 h 685"/>
                  <a:gd name="T12" fmla="*/ 0 w 788"/>
                  <a:gd name="T13" fmla="*/ 90 h 685"/>
                  <a:gd name="T14" fmla="*/ 1 w 788"/>
                  <a:gd name="T15" fmla="*/ 90 h 685"/>
                  <a:gd name="T16" fmla="*/ 1 w 788"/>
                  <a:gd name="T17" fmla="*/ 124 h 685"/>
                  <a:gd name="T18" fmla="*/ 1 w 788"/>
                  <a:gd name="T19" fmla="*/ 159 h 685"/>
                  <a:gd name="T20" fmla="*/ 182 w 788"/>
                  <a:gd name="T21" fmla="*/ 159 h 685"/>
                  <a:gd name="T22" fmla="*/ 182 w 788"/>
                  <a:gd name="T23" fmla="*/ 124 h 685"/>
                  <a:gd name="T24" fmla="*/ 182 w 788"/>
                  <a:gd name="T25" fmla="*/ 90 h 685"/>
                  <a:gd name="T26" fmla="*/ 183 w 788"/>
                  <a:gd name="T27" fmla="*/ 90 h 685"/>
                  <a:gd name="T28" fmla="*/ 92 w 788"/>
                  <a:gd name="T29" fmla="*/ 0 h 6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8" h="685">
                    <a:moveTo>
                      <a:pt x="394" y="593"/>
                    </a:moveTo>
                    <a:cubicBezTo>
                      <a:pt x="293" y="593"/>
                      <a:pt x="212" y="511"/>
                      <a:pt x="212" y="410"/>
                    </a:cubicBezTo>
                    <a:cubicBezTo>
                      <a:pt x="212" y="310"/>
                      <a:pt x="293" y="228"/>
                      <a:pt x="394" y="228"/>
                    </a:cubicBezTo>
                    <a:cubicBezTo>
                      <a:pt x="495" y="228"/>
                      <a:pt x="576" y="310"/>
                      <a:pt x="576" y="410"/>
                    </a:cubicBezTo>
                    <a:cubicBezTo>
                      <a:pt x="576" y="511"/>
                      <a:pt x="495" y="593"/>
                      <a:pt x="394" y="593"/>
                    </a:cubicBezTo>
                    <a:moveTo>
                      <a:pt x="394" y="0"/>
                    </a:moveTo>
                    <a:cubicBezTo>
                      <a:pt x="0" y="388"/>
                      <a:pt x="0" y="388"/>
                      <a:pt x="0" y="388"/>
                    </a:cubicBezTo>
                    <a:cubicBezTo>
                      <a:pt x="3" y="388"/>
                      <a:pt x="3" y="388"/>
                      <a:pt x="3" y="388"/>
                    </a:cubicBezTo>
                    <a:cubicBezTo>
                      <a:pt x="3" y="533"/>
                      <a:pt x="3" y="533"/>
                      <a:pt x="3" y="533"/>
                    </a:cubicBezTo>
                    <a:cubicBezTo>
                      <a:pt x="3" y="685"/>
                      <a:pt x="3" y="685"/>
                      <a:pt x="3" y="685"/>
                    </a:cubicBezTo>
                    <a:cubicBezTo>
                      <a:pt x="785" y="685"/>
                      <a:pt x="785" y="685"/>
                      <a:pt x="785" y="685"/>
                    </a:cubicBezTo>
                    <a:cubicBezTo>
                      <a:pt x="785" y="533"/>
                      <a:pt x="785" y="533"/>
                      <a:pt x="785" y="533"/>
                    </a:cubicBezTo>
                    <a:cubicBezTo>
                      <a:pt x="785" y="388"/>
                      <a:pt x="785" y="388"/>
                      <a:pt x="785" y="388"/>
                    </a:cubicBezTo>
                    <a:cubicBezTo>
                      <a:pt x="788" y="388"/>
                      <a:pt x="788" y="388"/>
                      <a:pt x="788" y="388"/>
                    </a:cubicBezTo>
                    <a:cubicBezTo>
                      <a:pt x="394" y="0"/>
                      <a:pt x="394" y="0"/>
                      <a:pt x="39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2" name="Freeform 105"/>
              <p:cNvSpPr>
                <a:spLocks noEditPoints="1"/>
              </p:cNvSpPr>
              <p:nvPr/>
            </p:nvSpPr>
            <p:spPr bwMode="auto">
              <a:xfrm>
                <a:off x="4979" y="3258"/>
                <a:ext cx="77" cy="77"/>
              </a:xfrm>
              <a:custGeom>
                <a:avLst/>
                <a:gdLst>
                  <a:gd name="T0" fmla="*/ 39 w 330"/>
                  <a:gd name="T1" fmla="*/ 73 h 329"/>
                  <a:gd name="T2" fmla="*/ 4 w 330"/>
                  <a:gd name="T3" fmla="*/ 38 h 329"/>
                  <a:gd name="T4" fmla="*/ 39 w 330"/>
                  <a:gd name="T5" fmla="*/ 4 h 329"/>
                  <a:gd name="T6" fmla="*/ 73 w 330"/>
                  <a:gd name="T7" fmla="*/ 38 h 329"/>
                  <a:gd name="T8" fmla="*/ 39 w 330"/>
                  <a:gd name="T9" fmla="*/ 73 h 329"/>
                  <a:gd name="T10" fmla="*/ 39 w 330"/>
                  <a:gd name="T11" fmla="*/ 0 h 329"/>
                  <a:gd name="T12" fmla="*/ 0 w 330"/>
                  <a:gd name="T13" fmla="*/ 38 h 329"/>
                  <a:gd name="T14" fmla="*/ 39 w 330"/>
                  <a:gd name="T15" fmla="*/ 77 h 329"/>
                  <a:gd name="T16" fmla="*/ 77 w 330"/>
                  <a:gd name="T17" fmla="*/ 38 h 329"/>
                  <a:gd name="T18" fmla="*/ 39 w 330"/>
                  <a:gd name="T19" fmla="*/ 0 h 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0" h="329">
                    <a:moveTo>
                      <a:pt x="165" y="312"/>
                    </a:moveTo>
                    <a:cubicBezTo>
                      <a:pt x="83" y="312"/>
                      <a:pt x="17" y="246"/>
                      <a:pt x="17" y="164"/>
                    </a:cubicBezTo>
                    <a:cubicBezTo>
                      <a:pt x="17" y="83"/>
                      <a:pt x="83" y="17"/>
                      <a:pt x="165" y="17"/>
                    </a:cubicBezTo>
                    <a:cubicBezTo>
                      <a:pt x="246" y="17"/>
                      <a:pt x="313" y="83"/>
                      <a:pt x="313" y="164"/>
                    </a:cubicBezTo>
                    <a:cubicBezTo>
                      <a:pt x="313" y="246"/>
                      <a:pt x="246" y="312"/>
                      <a:pt x="165" y="312"/>
                    </a:cubicBezTo>
                    <a:moveTo>
                      <a:pt x="165" y="0"/>
                    </a:moveTo>
                    <a:cubicBezTo>
                      <a:pt x="74" y="0"/>
                      <a:pt x="0" y="74"/>
                      <a:pt x="0" y="164"/>
                    </a:cubicBezTo>
                    <a:cubicBezTo>
                      <a:pt x="0" y="255"/>
                      <a:pt x="74" y="329"/>
                      <a:pt x="165" y="329"/>
                    </a:cubicBezTo>
                    <a:cubicBezTo>
                      <a:pt x="256" y="329"/>
                      <a:pt x="330" y="255"/>
                      <a:pt x="330" y="164"/>
                    </a:cubicBezTo>
                    <a:cubicBezTo>
                      <a:pt x="330" y="74"/>
                      <a:pt x="256" y="0"/>
                      <a:pt x="16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3" name="Freeform 106"/>
              <p:cNvSpPr>
                <a:spLocks/>
              </p:cNvSpPr>
              <p:nvPr/>
            </p:nvSpPr>
            <p:spPr bwMode="auto">
              <a:xfrm>
                <a:off x="5015" y="3265"/>
                <a:ext cx="23" cy="50"/>
              </a:xfrm>
              <a:custGeom>
                <a:avLst/>
                <a:gdLst>
                  <a:gd name="T0" fmla="*/ 2 w 96"/>
                  <a:gd name="T1" fmla="*/ 0 h 213"/>
                  <a:gd name="T2" fmla="*/ 0 w 96"/>
                  <a:gd name="T3" fmla="*/ 2 h 213"/>
                  <a:gd name="T4" fmla="*/ 0 w 96"/>
                  <a:gd name="T5" fmla="*/ 32 h 213"/>
                  <a:gd name="T6" fmla="*/ 1 w 96"/>
                  <a:gd name="T7" fmla="*/ 34 h 213"/>
                  <a:gd name="T8" fmla="*/ 1 w 96"/>
                  <a:gd name="T9" fmla="*/ 34 h 213"/>
                  <a:gd name="T10" fmla="*/ 19 w 96"/>
                  <a:gd name="T11" fmla="*/ 50 h 213"/>
                  <a:gd name="T12" fmla="*/ 21 w 96"/>
                  <a:gd name="T13" fmla="*/ 50 h 213"/>
                  <a:gd name="T14" fmla="*/ 22 w 96"/>
                  <a:gd name="T15" fmla="*/ 49 h 213"/>
                  <a:gd name="T16" fmla="*/ 22 w 96"/>
                  <a:gd name="T17" fmla="*/ 46 h 213"/>
                  <a:gd name="T18" fmla="*/ 4 w 96"/>
                  <a:gd name="T19" fmla="*/ 31 h 213"/>
                  <a:gd name="T20" fmla="*/ 4 w 96"/>
                  <a:gd name="T21" fmla="*/ 2 h 213"/>
                  <a:gd name="T22" fmla="*/ 2 w 96"/>
                  <a:gd name="T23" fmla="*/ 0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213">
                    <a:moveTo>
                      <a:pt x="9" y="0"/>
                    </a:moveTo>
                    <a:cubicBezTo>
                      <a:pt x="4" y="0"/>
                      <a:pt x="0" y="4"/>
                      <a:pt x="0" y="9"/>
                    </a:cubicBezTo>
                    <a:cubicBezTo>
                      <a:pt x="0" y="136"/>
                      <a:pt x="0" y="136"/>
                      <a:pt x="0" y="136"/>
                    </a:cubicBezTo>
                    <a:cubicBezTo>
                      <a:pt x="0" y="139"/>
                      <a:pt x="1" y="141"/>
                      <a:pt x="3" y="143"/>
                    </a:cubicBezTo>
                    <a:cubicBezTo>
                      <a:pt x="4" y="144"/>
                      <a:pt x="4" y="144"/>
                      <a:pt x="4" y="145"/>
                    </a:cubicBezTo>
                    <a:cubicBezTo>
                      <a:pt x="80" y="211"/>
                      <a:pt x="80" y="211"/>
                      <a:pt x="80" y="211"/>
                    </a:cubicBezTo>
                    <a:cubicBezTo>
                      <a:pt x="82" y="213"/>
                      <a:pt x="84" y="213"/>
                      <a:pt x="86" y="213"/>
                    </a:cubicBezTo>
                    <a:cubicBezTo>
                      <a:pt x="89" y="213"/>
                      <a:pt x="91" y="212"/>
                      <a:pt x="93" y="210"/>
                    </a:cubicBezTo>
                    <a:cubicBezTo>
                      <a:pt x="96" y="207"/>
                      <a:pt x="96" y="201"/>
                      <a:pt x="92" y="198"/>
                    </a:cubicBezTo>
                    <a:cubicBezTo>
                      <a:pt x="18" y="133"/>
                      <a:pt x="18" y="133"/>
                      <a:pt x="18" y="133"/>
                    </a:cubicBezTo>
                    <a:cubicBezTo>
                      <a:pt x="18" y="9"/>
                      <a:pt x="18" y="9"/>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4" name="Oval 107"/>
              <p:cNvSpPr>
                <a:spLocks noChangeArrowheads="1"/>
              </p:cNvSpPr>
              <p:nvPr/>
            </p:nvSpPr>
            <p:spPr bwMode="auto">
              <a:xfrm>
                <a:off x="5043" y="3294"/>
                <a:ext cx="6"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endParaRPr lang="en-US" altLang="zh-CN" sz="1800">
                  <a:solidFill>
                    <a:srgbClr val="474747"/>
                  </a:solidFill>
                  <a:latin typeface="Arial" pitchFamily="34" charset="0"/>
                </a:endParaRPr>
              </a:p>
            </p:txBody>
          </p:sp>
          <p:sp>
            <p:nvSpPr>
              <p:cNvPr id="16465" name="Oval 108"/>
              <p:cNvSpPr>
                <a:spLocks noChangeArrowheads="1"/>
              </p:cNvSpPr>
              <p:nvPr/>
            </p:nvSpPr>
            <p:spPr bwMode="auto">
              <a:xfrm>
                <a:off x="5015" y="3321"/>
                <a:ext cx="6"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endParaRPr lang="en-US" altLang="zh-CN" sz="1800">
                  <a:solidFill>
                    <a:srgbClr val="474747"/>
                  </a:solidFill>
                  <a:latin typeface="Arial" pitchFamily="34" charset="0"/>
                </a:endParaRPr>
              </a:p>
            </p:txBody>
          </p:sp>
          <p:sp>
            <p:nvSpPr>
              <p:cNvPr id="16466" name="Oval 109"/>
              <p:cNvSpPr>
                <a:spLocks noChangeArrowheads="1"/>
              </p:cNvSpPr>
              <p:nvPr/>
            </p:nvSpPr>
            <p:spPr bwMode="auto">
              <a:xfrm>
                <a:off x="4986" y="3294"/>
                <a:ext cx="6"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endParaRPr lang="en-US" altLang="zh-CN" sz="1800">
                  <a:solidFill>
                    <a:srgbClr val="474747"/>
                  </a:solidFill>
                  <a:latin typeface="Arial" pitchFamily="34" charset="0"/>
                </a:endParaRPr>
              </a:p>
            </p:txBody>
          </p:sp>
          <p:sp>
            <p:nvSpPr>
              <p:cNvPr id="16467" name="Freeform 110"/>
              <p:cNvSpPr>
                <a:spLocks/>
              </p:cNvSpPr>
              <p:nvPr/>
            </p:nvSpPr>
            <p:spPr bwMode="auto">
              <a:xfrm>
                <a:off x="5171" y="3245"/>
                <a:ext cx="99" cy="81"/>
              </a:xfrm>
              <a:custGeom>
                <a:avLst/>
                <a:gdLst>
                  <a:gd name="T0" fmla="*/ 20 w 427"/>
                  <a:gd name="T1" fmla="*/ 0 h 348"/>
                  <a:gd name="T2" fmla="*/ 0 w 427"/>
                  <a:gd name="T3" fmla="*/ 18 h 348"/>
                  <a:gd name="T4" fmla="*/ 0 w 427"/>
                  <a:gd name="T5" fmla="*/ 66 h 348"/>
                  <a:gd name="T6" fmla="*/ 20 w 427"/>
                  <a:gd name="T7" fmla="*/ 48 h 348"/>
                  <a:gd name="T8" fmla="*/ 45 w 427"/>
                  <a:gd name="T9" fmla="*/ 65 h 348"/>
                  <a:gd name="T10" fmla="*/ 73 w 427"/>
                  <a:gd name="T11" fmla="*/ 81 h 348"/>
                  <a:gd name="T12" fmla="*/ 99 w 427"/>
                  <a:gd name="T13" fmla="*/ 62 h 348"/>
                  <a:gd name="T14" fmla="*/ 89 w 427"/>
                  <a:gd name="T15" fmla="*/ 64 h 348"/>
                  <a:gd name="T16" fmla="*/ 69 w 427"/>
                  <a:gd name="T17" fmla="*/ 57 h 348"/>
                  <a:gd name="T18" fmla="*/ 93 w 427"/>
                  <a:gd name="T19" fmla="*/ 29 h 348"/>
                  <a:gd name="T20" fmla="*/ 75 w 427"/>
                  <a:gd name="T21" fmla="*/ 39 h 348"/>
                  <a:gd name="T22" fmla="*/ 44 w 427"/>
                  <a:gd name="T23" fmla="*/ 17 h 348"/>
                  <a:gd name="T24" fmla="*/ 20 w 427"/>
                  <a:gd name="T25" fmla="*/ 0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7" h="348">
                    <a:moveTo>
                      <a:pt x="85" y="0"/>
                    </a:moveTo>
                    <a:cubicBezTo>
                      <a:pt x="58" y="0"/>
                      <a:pt x="32" y="22"/>
                      <a:pt x="0" y="76"/>
                    </a:cubicBezTo>
                    <a:cubicBezTo>
                      <a:pt x="1" y="145"/>
                      <a:pt x="1" y="214"/>
                      <a:pt x="2" y="283"/>
                    </a:cubicBezTo>
                    <a:cubicBezTo>
                      <a:pt x="34" y="229"/>
                      <a:pt x="60" y="207"/>
                      <a:pt x="86" y="207"/>
                    </a:cubicBezTo>
                    <a:cubicBezTo>
                      <a:pt x="117" y="207"/>
                      <a:pt x="149" y="238"/>
                      <a:pt x="192" y="281"/>
                    </a:cubicBezTo>
                    <a:cubicBezTo>
                      <a:pt x="232" y="322"/>
                      <a:pt x="274" y="348"/>
                      <a:pt x="315" y="348"/>
                    </a:cubicBezTo>
                    <a:cubicBezTo>
                      <a:pt x="355" y="348"/>
                      <a:pt x="393" y="324"/>
                      <a:pt x="427" y="266"/>
                    </a:cubicBezTo>
                    <a:cubicBezTo>
                      <a:pt x="418" y="273"/>
                      <a:pt x="401" y="277"/>
                      <a:pt x="383" y="277"/>
                    </a:cubicBezTo>
                    <a:cubicBezTo>
                      <a:pt x="351" y="277"/>
                      <a:pt x="314" y="266"/>
                      <a:pt x="297" y="245"/>
                    </a:cubicBezTo>
                    <a:cubicBezTo>
                      <a:pt x="319" y="234"/>
                      <a:pt x="409" y="234"/>
                      <a:pt x="403" y="123"/>
                    </a:cubicBezTo>
                    <a:cubicBezTo>
                      <a:pt x="373" y="154"/>
                      <a:pt x="348" y="167"/>
                      <a:pt x="324" y="167"/>
                    </a:cubicBezTo>
                    <a:cubicBezTo>
                      <a:pt x="280" y="167"/>
                      <a:pt x="241" y="126"/>
                      <a:pt x="191" y="75"/>
                    </a:cubicBezTo>
                    <a:cubicBezTo>
                      <a:pt x="148" y="31"/>
                      <a:pt x="116" y="0"/>
                      <a:pt x="8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8" name="Freeform 111"/>
              <p:cNvSpPr>
                <a:spLocks noEditPoints="1"/>
              </p:cNvSpPr>
              <p:nvPr/>
            </p:nvSpPr>
            <p:spPr bwMode="auto">
              <a:xfrm>
                <a:off x="4761" y="3247"/>
                <a:ext cx="513" cy="332"/>
              </a:xfrm>
              <a:custGeom>
                <a:avLst/>
                <a:gdLst>
                  <a:gd name="T0" fmla="*/ 32 w 2200"/>
                  <a:gd name="T1" fmla="*/ 225 h 1423"/>
                  <a:gd name="T2" fmla="*/ 73 w 2200"/>
                  <a:gd name="T3" fmla="*/ 268 h 1423"/>
                  <a:gd name="T4" fmla="*/ 89 w 2200"/>
                  <a:gd name="T5" fmla="*/ 268 h 1423"/>
                  <a:gd name="T6" fmla="*/ 135 w 2200"/>
                  <a:gd name="T7" fmla="*/ 225 h 1423"/>
                  <a:gd name="T8" fmla="*/ 89 w 2200"/>
                  <a:gd name="T9" fmla="*/ 268 h 1423"/>
                  <a:gd name="T10" fmla="*/ 151 w 2200"/>
                  <a:gd name="T11" fmla="*/ 225 h 1423"/>
                  <a:gd name="T12" fmla="*/ 193 w 2200"/>
                  <a:gd name="T13" fmla="*/ 268 h 1423"/>
                  <a:gd name="T14" fmla="*/ 320 w 2200"/>
                  <a:gd name="T15" fmla="*/ 268 h 1423"/>
                  <a:gd name="T16" fmla="*/ 362 w 2200"/>
                  <a:gd name="T17" fmla="*/ 225 h 1423"/>
                  <a:gd name="T18" fmla="*/ 320 w 2200"/>
                  <a:gd name="T19" fmla="*/ 268 h 1423"/>
                  <a:gd name="T20" fmla="*/ 378 w 2200"/>
                  <a:gd name="T21" fmla="*/ 225 h 1423"/>
                  <a:gd name="T22" fmla="*/ 424 w 2200"/>
                  <a:gd name="T23" fmla="*/ 268 h 1423"/>
                  <a:gd name="T24" fmla="*/ 440 w 2200"/>
                  <a:gd name="T25" fmla="*/ 268 h 1423"/>
                  <a:gd name="T26" fmla="*/ 481 w 2200"/>
                  <a:gd name="T27" fmla="*/ 225 h 1423"/>
                  <a:gd name="T28" fmla="*/ 440 w 2200"/>
                  <a:gd name="T29" fmla="*/ 268 h 1423"/>
                  <a:gd name="T30" fmla="*/ 32 w 2200"/>
                  <a:gd name="T31" fmla="*/ 166 h 1423"/>
                  <a:gd name="T32" fmla="*/ 73 w 2200"/>
                  <a:gd name="T33" fmla="*/ 210 h 1423"/>
                  <a:gd name="T34" fmla="*/ 89 w 2200"/>
                  <a:gd name="T35" fmla="*/ 210 h 1423"/>
                  <a:gd name="T36" fmla="*/ 135 w 2200"/>
                  <a:gd name="T37" fmla="*/ 166 h 1423"/>
                  <a:gd name="T38" fmla="*/ 89 w 2200"/>
                  <a:gd name="T39" fmla="*/ 210 h 1423"/>
                  <a:gd name="T40" fmla="*/ 151 w 2200"/>
                  <a:gd name="T41" fmla="*/ 166 h 1423"/>
                  <a:gd name="T42" fmla="*/ 193 w 2200"/>
                  <a:gd name="T43" fmla="*/ 210 h 1423"/>
                  <a:gd name="T44" fmla="*/ 320 w 2200"/>
                  <a:gd name="T45" fmla="*/ 210 h 1423"/>
                  <a:gd name="T46" fmla="*/ 362 w 2200"/>
                  <a:gd name="T47" fmla="*/ 166 h 1423"/>
                  <a:gd name="T48" fmla="*/ 320 w 2200"/>
                  <a:gd name="T49" fmla="*/ 210 h 1423"/>
                  <a:gd name="T50" fmla="*/ 378 w 2200"/>
                  <a:gd name="T51" fmla="*/ 166 h 1423"/>
                  <a:gd name="T52" fmla="*/ 424 w 2200"/>
                  <a:gd name="T53" fmla="*/ 210 h 1423"/>
                  <a:gd name="T54" fmla="*/ 440 w 2200"/>
                  <a:gd name="T55" fmla="*/ 210 h 1423"/>
                  <a:gd name="T56" fmla="*/ 481 w 2200"/>
                  <a:gd name="T57" fmla="*/ 166 h 1423"/>
                  <a:gd name="T58" fmla="*/ 440 w 2200"/>
                  <a:gd name="T59" fmla="*/ 210 h 1423"/>
                  <a:gd name="T60" fmla="*/ 401 w 2200"/>
                  <a:gd name="T61" fmla="*/ 2 h 1423"/>
                  <a:gd name="T62" fmla="*/ 403 w 2200"/>
                  <a:gd name="T63" fmla="*/ 8 h 1423"/>
                  <a:gd name="T64" fmla="*/ 404 w 2200"/>
                  <a:gd name="T65" fmla="*/ 117 h 1423"/>
                  <a:gd name="T66" fmla="*/ 0 w 2200"/>
                  <a:gd name="T67" fmla="*/ 332 h 1423"/>
                  <a:gd name="T68" fmla="*/ 226 w 2200"/>
                  <a:gd name="T69" fmla="*/ 237 h 1423"/>
                  <a:gd name="T70" fmla="*/ 287 w 2200"/>
                  <a:gd name="T71" fmla="*/ 332 h 1423"/>
                  <a:gd name="T72" fmla="*/ 513 w 2200"/>
                  <a:gd name="T73" fmla="*/ 117 h 1423"/>
                  <a:gd name="T74" fmla="*/ 407 w 2200"/>
                  <a:gd name="T75" fmla="*/ 8 h 1423"/>
                  <a:gd name="T76" fmla="*/ 409 w 2200"/>
                  <a:gd name="T77" fmla="*/ 7 h 1423"/>
                  <a:gd name="T78" fmla="*/ 405 w 2200"/>
                  <a:gd name="T79" fmla="*/ 0 h 14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00" h="1423">
                    <a:moveTo>
                      <a:pt x="136" y="1150"/>
                    </a:moveTo>
                    <a:cubicBezTo>
                      <a:pt x="136" y="965"/>
                      <a:pt x="136" y="965"/>
                      <a:pt x="136" y="965"/>
                    </a:cubicBezTo>
                    <a:cubicBezTo>
                      <a:pt x="315" y="965"/>
                      <a:pt x="315" y="965"/>
                      <a:pt x="315" y="965"/>
                    </a:cubicBezTo>
                    <a:cubicBezTo>
                      <a:pt x="315" y="1150"/>
                      <a:pt x="315" y="1150"/>
                      <a:pt x="315" y="1150"/>
                    </a:cubicBezTo>
                    <a:cubicBezTo>
                      <a:pt x="136" y="1150"/>
                      <a:pt x="136" y="1150"/>
                      <a:pt x="136" y="1150"/>
                    </a:cubicBezTo>
                    <a:moveTo>
                      <a:pt x="383" y="1150"/>
                    </a:moveTo>
                    <a:cubicBezTo>
                      <a:pt x="383" y="965"/>
                      <a:pt x="383" y="965"/>
                      <a:pt x="383" y="965"/>
                    </a:cubicBezTo>
                    <a:cubicBezTo>
                      <a:pt x="579" y="965"/>
                      <a:pt x="579" y="965"/>
                      <a:pt x="579" y="965"/>
                    </a:cubicBezTo>
                    <a:cubicBezTo>
                      <a:pt x="579" y="1150"/>
                      <a:pt x="579" y="1150"/>
                      <a:pt x="579" y="1150"/>
                    </a:cubicBezTo>
                    <a:cubicBezTo>
                      <a:pt x="383" y="1150"/>
                      <a:pt x="383" y="1150"/>
                      <a:pt x="383" y="1150"/>
                    </a:cubicBezTo>
                    <a:moveTo>
                      <a:pt x="647" y="1150"/>
                    </a:moveTo>
                    <a:cubicBezTo>
                      <a:pt x="647" y="965"/>
                      <a:pt x="647" y="965"/>
                      <a:pt x="647" y="965"/>
                    </a:cubicBezTo>
                    <a:cubicBezTo>
                      <a:pt x="826" y="965"/>
                      <a:pt x="826" y="965"/>
                      <a:pt x="826" y="965"/>
                    </a:cubicBezTo>
                    <a:cubicBezTo>
                      <a:pt x="826" y="1150"/>
                      <a:pt x="826" y="1150"/>
                      <a:pt x="826" y="1150"/>
                    </a:cubicBezTo>
                    <a:cubicBezTo>
                      <a:pt x="647" y="1150"/>
                      <a:pt x="647" y="1150"/>
                      <a:pt x="647" y="1150"/>
                    </a:cubicBezTo>
                    <a:moveTo>
                      <a:pt x="1374" y="1150"/>
                    </a:moveTo>
                    <a:cubicBezTo>
                      <a:pt x="1374" y="965"/>
                      <a:pt x="1374" y="965"/>
                      <a:pt x="1374" y="965"/>
                    </a:cubicBezTo>
                    <a:cubicBezTo>
                      <a:pt x="1553" y="965"/>
                      <a:pt x="1553" y="965"/>
                      <a:pt x="1553" y="965"/>
                    </a:cubicBezTo>
                    <a:cubicBezTo>
                      <a:pt x="1553" y="1150"/>
                      <a:pt x="1553" y="1150"/>
                      <a:pt x="1553" y="1150"/>
                    </a:cubicBezTo>
                    <a:cubicBezTo>
                      <a:pt x="1374" y="1150"/>
                      <a:pt x="1374" y="1150"/>
                      <a:pt x="1374" y="1150"/>
                    </a:cubicBezTo>
                    <a:moveTo>
                      <a:pt x="1621" y="1150"/>
                    </a:moveTo>
                    <a:cubicBezTo>
                      <a:pt x="1621" y="965"/>
                      <a:pt x="1621" y="965"/>
                      <a:pt x="1621" y="965"/>
                    </a:cubicBezTo>
                    <a:cubicBezTo>
                      <a:pt x="1817" y="965"/>
                      <a:pt x="1817" y="965"/>
                      <a:pt x="1817" y="965"/>
                    </a:cubicBezTo>
                    <a:cubicBezTo>
                      <a:pt x="1817" y="1150"/>
                      <a:pt x="1817" y="1150"/>
                      <a:pt x="1817" y="1150"/>
                    </a:cubicBezTo>
                    <a:cubicBezTo>
                      <a:pt x="1621" y="1150"/>
                      <a:pt x="1621" y="1150"/>
                      <a:pt x="1621" y="1150"/>
                    </a:cubicBezTo>
                    <a:moveTo>
                      <a:pt x="1885" y="1150"/>
                    </a:moveTo>
                    <a:cubicBezTo>
                      <a:pt x="1885" y="965"/>
                      <a:pt x="1885" y="965"/>
                      <a:pt x="1885" y="965"/>
                    </a:cubicBezTo>
                    <a:cubicBezTo>
                      <a:pt x="2064" y="965"/>
                      <a:pt x="2064" y="965"/>
                      <a:pt x="2064" y="965"/>
                    </a:cubicBezTo>
                    <a:cubicBezTo>
                      <a:pt x="2064" y="1150"/>
                      <a:pt x="2064" y="1150"/>
                      <a:pt x="2064" y="1150"/>
                    </a:cubicBezTo>
                    <a:cubicBezTo>
                      <a:pt x="1885" y="1150"/>
                      <a:pt x="1885" y="1150"/>
                      <a:pt x="1885" y="1150"/>
                    </a:cubicBezTo>
                    <a:moveTo>
                      <a:pt x="136" y="898"/>
                    </a:moveTo>
                    <a:cubicBezTo>
                      <a:pt x="136" y="713"/>
                      <a:pt x="136" y="713"/>
                      <a:pt x="136" y="713"/>
                    </a:cubicBezTo>
                    <a:cubicBezTo>
                      <a:pt x="315" y="713"/>
                      <a:pt x="315" y="713"/>
                      <a:pt x="315" y="713"/>
                    </a:cubicBezTo>
                    <a:cubicBezTo>
                      <a:pt x="315" y="898"/>
                      <a:pt x="315" y="898"/>
                      <a:pt x="315" y="898"/>
                    </a:cubicBezTo>
                    <a:cubicBezTo>
                      <a:pt x="136" y="898"/>
                      <a:pt x="136" y="898"/>
                      <a:pt x="136" y="898"/>
                    </a:cubicBezTo>
                    <a:moveTo>
                      <a:pt x="383" y="898"/>
                    </a:moveTo>
                    <a:cubicBezTo>
                      <a:pt x="383" y="713"/>
                      <a:pt x="383" y="713"/>
                      <a:pt x="383" y="713"/>
                    </a:cubicBezTo>
                    <a:cubicBezTo>
                      <a:pt x="579" y="713"/>
                      <a:pt x="579" y="713"/>
                      <a:pt x="579" y="713"/>
                    </a:cubicBezTo>
                    <a:cubicBezTo>
                      <a:pt x="579" y="898"/>
                      <a:pt x="579" y="898"/>
                      <a:pt x="579" y="898"/>
                    </a:cubicBezTo>
                    <a:cubicBezTo>
                      <a:pt x="383" y="898"/>
                      <a:pt x="383" y="898"/>
                      <a:pt x="383" y="898"/>
                    </a:cubicBezTo>
                    <a:moveTo>
                      <a:pt x="647" y="898"/>
                    </a:moveTo>
                    <a:cubicBezTo>
                      <a:pt x="647" y="713"/>
                      <a:pt x="647" y="713"/>
                      <a:pt x="647" y="713"/>
                    </a:cubicBezTo>
                    <a:cubicBezTo>
                      <a:pt x="826" y="713"/>
                      <a:pt x="826" y="713"/>
                      <a:pt x="826" y="713"/>
                    </a:cubicBezTo>
                    <a:cubicBezTo>
                      <a:pt x="826" y="898"/>
                      <a:pt x="826" y="898"/>
                      <a:pt x="826" y="898"/>
                    </a:cubicBezTo>
                    <a:cubicBezTo>
                      <a:pt x="647" y="898"/>
                      <a:pt x="647" y="898"/>
                      <a:pt x="647" y="898"/>
                    </a:cubicBezTo>
                    <a:moveTo>
                      <a:pt x="1374" y="898"/>
                    </a:moveTo>
                    <a:cubicBezTo>
                      <a:pt x="1374" y="713"/>
                      <a:pt x="1374" y="713"/>
                      <a:pt x="1374" y="713"/>
                    </a:cubicBezTo>
                    <a:cubicBezTo>
                      <a:pt x="1553" y="713"/>
                      <a:pt x="1553" y="713"/>
                      <a:pt x="1553" y="713"/>
                    </a:cubicBezTo>
                    <a:cubicBezTo>
                      <a:pt x="1553" y="898"/>
                      <a:pt x="1553" y="898"/>
                      <a:pt x="1553" y="898"/>
                    </a:cubicBezTo>
                    <a:cubicBezTo>
                      <a:pt x="1374" y="898"/>
                      <a:pt x="1374" y="898"/>
                      <a:pt x="1374" y="898"/>
                    </a:cubicBezTo>
                    <a:moveTo>
                      <a:pt x="1621" y="898"/>
                    </a:moveTo>
                    <a:cubicBezTo>
                      <a:pt x="1621" y="713"/>
                      <a:pt x="1621" y="713"/>
                      <a:pt x="1621" y="713"/>
                    </a:cubicBezTo>
                    <a:cubicBezTo>
                      <a:pt x="1817" y="713"/>
                      <a:pt x="1817" y="713"/>
                      <a:pt x="1817" y="713"/>
                    </a:cubicBezTo>
                    <a:cubicBezTo>
                      <a:pt x="1817" y="898"/>
                      <a:pt x="1817" y="898"/>
                      <a:pt x="1817" y="898"/>
                    </a:cubicBezTo>
                    <a:cubicBezTo>
                      <a:pt x="1621" y="898"/>
                      <a:pt x="1621" y="898"/>
                      <a:pt x="1621" y="898"/>
                    </a:cubicBezTo>
                    <a:moveTo>
                      <a:pt x="1885" y="898"/>
                    </a:moveTo>
                    <a:cubicBezTo>
                      <a:pt x="1885" y="713"/>
                      <a:pt x="1885" y="713"/>
                      <a:pt x="1885" y="713"/>
                    </a:cubicBezTo>
                    <a:cubicBezTo>
                      <a:pt x="2064" y="713"/>
                      <a:pt x="2064" y="713"/>
                      <a:pt x="2064" y="713"/>
                    </a:cubicBezTo>
                    <a:cubicBezTo>
                      <a:pt x="2064" y="898"/>
                      <a:pt x="2064" y="898"/>
                      <a:pt x="2064" y="898"/>
                    </a:cubicBezTo>
                    <a:cubicBezTo>
                      <a:pt x="1885" y="898"/>
                      <a:pt x="1885" y="898"/>
                      <a:pt x="1885" y="898"/>
                    </a:cubicBezTo>
                    <a:moveTo>
                      <a:pt x="1736" y="0"/>
                    </a:moveTo>
                    <a:cubicBezTo>
                      <a:pt x="1730" y="0"/>
                      <a:pt x="1723" y="3"/>
                      <a:pt x="1719" y="10"/>
                    </a:cubicBezTo>
                    <a:cubicBezTo>
                      <a:pt x="1714" y="19"/>
                      <a:pt x="1717" y="31"/>
                      <a:pt x="1727" y="36"/>
                    </a:cubicBezTo>
                    <a:cubicBezTo>
                      <a:pt x="1727" y="36"/>
                      <a:pt x="1728" y="36"/>
                      <a:pt x="1728" y="36"/>
                    </a:cubicBezTo>
                    <a:cubicBezTo>
                      <a:pt x="1728" y="36"/>
                      <a:pt x="1728" y="36"/>
                      <a:pt x="1728" y="36"/>
                    </a:cubicBezTo>
                    <a:cubicBezTo>
                      <a:pt x="1731" y="503"/>
                      <a:pt x="1731" y="503"/>
                      <a:pt x="1731" y="503"/>
                    </a:cubicBezTo>
                    <a:cubicBezTo>
                      <a:pt x="0" y="503"/>
                      <a:pt x="0" y="503"/>
                      <a:pt x="0" y="503"/>
                    </a:cubicBezTo>
                    <a:cubicBezTo>
                      <a:pt x="0" y="1423"/>
                      <a:pt x="0" y="1423"/>
                      <a:pt x="0" y="1423"/>
                    </a:cubicBezTo>
                    <a:cubicBezTo>
                      <a:pt x="969" y="1423"/>
                      <a:pt x="969" y="1423"/>
                      <a:pt x="969" y="1423"/>
                    </a:cubicBezTo>
                    <a:cubicBezTo>
                      <a:pt x="969" y="1015"/>
                      <a:pt x="969" y="1015"/>
                      <a:pt x="969" y="1015"/>
                    </a:cubicBezTo>
                    <a:cubicBezTo>
                      <a:pt x="1231" y="1015"/>
                      <a:pt x="1231" y="1015"/>
                      <a:pt x="1231" y="1015"/>
                    </a:cubicBezTo>
                    <a:cubicBezTo>
                      <a:pt x="1231" y="1423"/>
                      <a:pt x="1231" y="1423"/>
                      <a:pt x="1231" y="1423"/>
                    </a:cubicBezTo>
                    <a:cubicBezTo>
                      <a:pt x="2200" y="1423"/>
                      <a:pt x="2200" y="1423"/>
                      <a:pt x="2200" y="1423"/>
                    </a:cubicBezTo>
                    <a:cubicBezTo>
                      <a:pt x="2200" y="503"/>
                      <a:pt x="2200" y="503"/>
                      <a:pt x="2200" y="503"/>
                    </a:cubicBezTo>
                    <a:cubicBezTo>
                      <a:pt x="1749" y="503"/>
                      <a:pt x="1749" y="503"/>
                      <a:pt x="1749" y="503"/>
                    </a:cubicBezTo>
                    <a:cubicBezTo>
                      <a:pt x="1745" y="36"/>
                      <a:pt x="1745" y="36"/>
                      <a:pt x="1745" y="36"/>
                    </a:cubicBezTo>
                    <a:cubicBezTo>
                      <a:pt x="1744" y="36"/>
                      <a:pt x="1744" y="36"/>
                      <a:pt x="1744" y="36"/>
                    </a:cubicBezTo>
                    <a:cubicBezTo>
                      <a:pt x="1748" y="35"/>
                      <a:pt x="1751" y="32"/>
                      <a:pt x="1753" y="29"/>
                    </a:cubicBezTo>
                    <a:cubicBezTo>
                      <a:pt x="1758" y="19"/>
                      <a:pt x="1755" y="8"/>
                      <a:pt x="1746" y="2"/>
                    </a:cubicBezTo>
                    <a:cubicBezTo>
                      <a:pt x="1743" y="1"/>
                      <a:pt x="1739" y="0"/>
                      <a:pt x="173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9" name="Freeform 112"/>
              <p:cNvSpPr>
                <a:spLocks noEditPoints="1"/>
              </p:cNvSpPr>
              <p:nvPr/>
            </p:nvSpPr>
            <p:spPr bwMode="auto">
              <a:xfrm>
                <a:off x="4761" y="3359"/>
                <a:ext cx="513" cy="215"/>
              </a:xfrm>
              <a:custGeom>
                <a:avLst/>
                <a:gdLst>
                  <a:gd name="T0" fmla="*/ 0 w 513"/>
                  <a:gd name="T1" fmla="*/ 215 h 215"/>
                  <a:gd name="T2" fmla="*/ 226 w 513"/>
                  <a:gd name="T3" fmla="*/ 120 h 215"/>
                  <a:gd name="T4" fmla="*/ 287 w 513"/>
                  <a:gd name="T5" fmla="*/ 215 h 215"/>
                  <a:gd name="T6" fmla="*/ 513 w 513"/>
                  <a:gd name="T7" fmla="*/ 0 h 215"/>
                  <a:gd name="T8" fmla="*/ 74 w 513"/>
                  <a:gd name="T9" fmla="*/ 151 h 215"/>
                  <a:gd name="T10" fmla="*/ 32 w 513"/>
                  <a:gd name="T11" fmla="*/ 108 h 215"/>
                  <a:gd name="T12" fmla="*/ 74 w 513"/>
                  <a:gd name="T13" fmla="*/ 151 h 215"/>
                  <a:gd name="T14" fmla="*/ 32 w 513"/>
                  <a:gd name="T15" fmla="*/ 93 h 215"/>
                  <a:gd name="T16" fmla="*/ 74 w 513"/>
                  <a:gd name="T17" fmla="*/ 49 h 215"/>
                  <a:gd name="T18" fmla="*/ 135 w 513"/>
                  <a:gd name="T19" fmla="*/ 151 h 215"/>
                  <a:gd name="T20" fmla="*/ 89 w 513"/>
                  <a:gd name="T21" fmla="*/ 108 h 215"/>
                  <a:gd name="T22" fmla="*/ 135 w 513"/>
                  <a:gd name="T23" fmla="*/ 151 h 215"/>
                  <a:gd name="T24" fmla="*/ 89 w 513"/>
                  <a:gd name="T25" fmla="*/ 93 h 215"/>
                  <a:gd name="T26" fmla="*/ 135 w 513"/>
                  <a:gd name="T27" fmla="*/ 49 h 215"/>
                  <a:gd name="T28" fmla="*/ 193 w 513"/>
                  <a:gd name="T29" fmla="*/ 151 h 215"/>
                  <a:gd name="T30" fmla="*/ 151 w 513"/>
                  <a:gd name="T31" fmla="*/ 108 h 215"/>
                  <a:gd name="T32" fmla="*/ 193 w 513"/>
                  <a:gd name="T33" fmla="*/ 151 h 215"/>
                  <a:gd name="T34" fmla="*/ 151 w 513"/>
                  <a:gd name="T35" fmla="*/ 93 h 215"/>
                  <a:gd name="T36" fmla="*/ 193 w 513"/>
                  <a:gd name="T37" fmla="*/ 49 h 215"/>
                  <a:gd name="T38" fmla="*/ 362 w 513"/>
                  <a:gd name="T39" fmla="*/ 151 h 215"/>
                  <a:gd name="T40" fmla="*/ 320 w 513"/>
                  <a:gd name="T41" fmla="*/ 108 h 215"/>
                  <a:gd name="T42" fmla="*/ 362 w 513"/>
                  <a:gd name="T43" fmla="*/ 151 h 215"/>
                  <a:gd name="T44" fmla="*/ 320 w 513"/>
                  <a:gd name="T45" fmla="*/ 93 h 215"/>
                  <a:gd name="T46" fmla="*/ 362 w 513"/>
                  <a:gd name="T47" fmla="*/ 49 h 215"/>
                  <a:gd name="T48" fmla="*/ 424 w 513"/>
                  <a:gd name="T49" fmla="*/ 151 h 215"/>
                  <a:gd name="T50" fmla="*/ 378 w 513"/>
                  <a:gd name="T51" fmla="*/ 108 h 215"/>
                  <a:gd name="T52" fmla="*/ 424 w 513"/>
                  <a:gd name="T53" fmla="*/ 151 h 215"/>
                  <a:gd name="T54" fmla="*/ 378 w 513"/>
                  <a:gd name="T55" fmla="*/ 93 h 215"/>
                  <a:gd name="T56" fmla="*/ 424 w 513"/>
                  <a:gd name="T57" fmla="*/ 49 h 215"/>
                  <a:gd name="T58" fmla="*/ 481 w 513"/>
                  <a:gd name="T59" fmla="*/ 151 h 215"/>
                  <a:gd name="T60" fmla="*/ 439 w 513"/>
                  <a:gd name="T61" fmla="*/ 108 h 215"/>
                  <a:gd name="T62" fmla="*/ 481 w 513"/>
                  <a:gd name="T63" fmla="*/ 151 h 215"/>
                  <a:gd name="T64" fmla="*/ 439 w 513"/>
                  <a:gd name="T65" fmla="*/ 93 h 215"/>
                  <a:gd name="T66" fmla="*/ 481 w 513"/>
                  <a:gd name="T67" fmla="*/ 49 h 2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3" h="215">
                    <a:moveTo>
                      <a:pt x="0" y="0"/>
                    </a:moveTo>
                    <a:lnTo>
                      <a:pt x="0" y="215"/>
                    </a:lnTo>
                    <a:lnTo>
                      <a:pt x="226" y="215"/>
                    </a:lnTo>
                    <a:lnTo>
                      <a:pt x="226" y="120"/>
                    </a:lnTo>
                    <a:lnTo>
                      <a:pt x="287" y="120"/>
                    </a:lnTo>
                    <a:lnTo>
                      <a:pt x="287" y="215"/>
                    </a:lnTo>
                    <a:lnTo>
                      <a:pt x="513" y="215"/>
                    </a:lnTo>
                    <a:lnTo>
                      <a:pt x="513" y="0"/>
                    </a:lnTo>
                    <a:lnTo>
                      <a:pt x="0" y="0"/>
                    </a:lnTo>
                    <a:close/>
                    <a:moveTo>
                      <a:pt x="74" y="151"/>
                    </a:moveTo>
                    <a:lnTo>
                      <a:pt x="32" y="151"/>
                    </a:lnTo>
                    <a:lnTo>
                      <a:pt x="32" y="108"/>
                    </a:lnTo>
                    <a:lnTo>
                      <a:pt x="74" y="108"/>
                    </a:lnTo>
                    <a:lnTo>
                      <a:pt x="74" y="151"/>
                    </a:lnTo>
                    <a:close/>
                    <a:moveTo>
                      <a:pt x="74" y="93"/>
                    </a:moveTo>
                    <a:lnTo>
                      <a:pt x="32" y="93"/>
                    </a:lnTo>
                    <a:lnTo>
                      <a:pt x="32" y="49"/>
                    </a:lnTo>
                    <a:lnTo>
                      <a:pt x="74" y="49"/>
                    </a:lnTo>
                    <a:lnTo>
                      <a:pt x="74" y="93"/>
                    </a:lnTo>
                    <a:close/>
                    <a:moveTo>
                      <a:pt x="135" y="151"/>
                    </a:moveTo>
                    <a:lnTo>
                      <a:pt x="89" y="151"/>
                    </a:lnTo>
                    <a:lnTo>
                      <a:pt x="89" y="108"/>
                    </a:lnTo>
                    <a:lnTo>
                      <a:pt x="135" y="108"/>
                    </a:lnTo>
                    <a:lnTo>
                      <a:pt x="135" y="151"/>
                    </a:lnTo>
                    <a:close/>
                    <a:moveTo>
                      <a:pt x="135" y="93"/>
                    </a:moveTo>
                    <a:lnTo>
                      <a:pt x="89" y="93"/>
                    </a:lnTo>
                    <a:lnTo>
                      <a:pt x="89" y="49"/>
                    </a:lnTo>
                    <a:lnTo>
                      <a:pt x="135" y="49"/>
                    </a:lnTo>
                    <a:lnTo>
                      <a:pt x="135" y="93"/>
                    </a:lnTo>
                    <a:close/>
                    <a:moveTo>
                      <a:pt x="193" y="151"/>
                    </a:moveTo>
                    <a:lnTo>
                      <a:pt x="151" y="151"/>
                    </a:lnTo>
                    <a:lnTo>
                      <a:pt x="151" y="108"/>
                    </a:lnTo>
                    <a:lnTo>
                      <a:pt x="193" y="108"/>
                    </a:lnTo>
                    <a:lnTo>
                      <a:pt x="193" y="151"/>
                    </a:lnTo>
                    <a:close/>
                    <a:moveTo>
                      <a:pt x="193" y="93"/>
                    </a:moveTo>
                    <a:lnTo>
                      <a:pt x="151" y="93"/>
                    </a:lnTo>
                    <a:lnTo>
                      <a:pt x="151" y="49"/>
                    </a:lnTo>
                    <a:lnTo>
                      <a:pt x="193" y="49"/>
                    </a:lnTo>
                    <a:lnTo>
                      <a:pt x="193" y="93"/>
                    </a:lnTo>
                    <a:close/>
                    <a:moveTo>
                      <a:pt x="362" y="151"/>
                    </a:moveTo>
                    <a:lnTo>
                      <a:pt x="320" y="151"/>
                    </a:lnTo>
                    <a:lnTo>
                      <a:pt x="320" y="108"/>
                    </a:lnTo>
                    <a:lnTo>
                      <a:pt x="362" y="108"/>
                    </a:lnTo>
                    <a:lnTo>
                      <a:pt x="362" y="151"/>
                    </a:lnTo>
                    <a:close/>
                    <a:moveTo>
                      <a:pt x="362" y="93"/>
                    </a:moveTo>
                    <a:lnTo>
                      <a:pt x="320" y="93"/>
                    </a:lnTo>
                    <a:lnTo>
                      <a:pt x="320" y="49"/>
                    </a:lnTo>
                    <a:lnTo>
                      <a:pt x="362" y="49"/>
                    </a:lnTo>
                    <a:lnTo>
                      <a:pt x="362" y="93"/>
                    </a:lnTo>
                    <a:close/>
                    <a:moveTo>
                      <a:pt x="424" y="151"/>
                    </a:moveTo>
                    <a:lnTo>
                      <a:pt x="378" y="151"/>
                    </a:lnTo>
                    <a:lnTo>
                      <a:pt x="378" y="108"/>
                    </a:lnTo>
                    <a:lnTo>
                      <a:pt x="424" y="108"/>
                    </a:lnTo>
                    <a:lnTo>
                      <a:pt x="424" y="151"/>
                    </a:lnTo>
                    <a:close/>
                    <a:moveTo>
                      <a:pt x="424" y="93"/>
                    </a:moveTo>
                    <a:lnTo>
                      <a:pt x="378" y="93"/>
                    </a:lnTo>
                    <a:lnTo>
                      <a:pt x="378" y="49"/>
                    </a:lnTo>
                    <a:lnTo>
                      <a:pt x="424" y="49"/>
                    </a:lnTo>
                    <a:lnTo>
                      <a:pt x="424" y="93"/>
                    </a:lnTo>
                    <a:close/>
                    <a:moveTo>
                      <a:pt x="481" y="151"/>
                    </a:moveTo>
                    <a:lnTo>
                      <a:pt x="439" y="151"/>
                    </a:lnTo>
                    <a:lnTo>
                      <a:pt x="439" y="108"/>
                    </a:lnTo>
                    <a:lnTo>
                      <a:pt x="481" y="108"/>
                    </a:lnTo>
                    <a:lnTo>
                      <a:pt x="481" y="151"/>
                    </a:lnTo>
                    <a:close/>
                    <a:moveTo>
                      <a:pt x="481" y="93"/>
                    </a:moveTo>
                    <a:lnTo>
                      <a:pt x="439" y="93"/>
                    </a:lnTo>
                    <a:lnTo>
                      <a:pt x="439" y="49"/>
                    </a:lnTo>
                    <a:lnTo>
                      <a:pt x="481" y="49"/>
                    </a:lnTo>
                    <a:lnTo>
                      <a:pt x="481" y="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70" name="Freeform 113"/>
              <p:cNvSpPr>
                <a:spLocks/>
              </p:cNvSpPr>
              <p:nvPr/>
            </p:nvSpPr>
            <p:spPr bwMode="auto">
              <a:xfrm>
                <a:off x="4891" y="3151"/>
                <a:ext cx="253" cy="124"/>
              </a:xfrm>
              <a:custGeom>
                <a:avLst/>
                <a:gdLst>
                  <a:gd name="T0" fmla="*/ 126 w 253"/>
                  <a:gd name="T1" fmla="*/ 0 h 124"/>
                  <a:gd name="T2" fmla="*/ 0 w 253"/>
                  <a:gd name="T3" fmla="*/ 124 h 124"/>
                  <a:gd name="T4" fmla="*/ 35 w 253"/>
                  <a:gd name="T5" fmla="*/ 124 h 124"/>
                  <a:gd name="T6" fmla="*/ 126 w 253"/>
                  <a:gd name="T7" fmla="*/ 34 h 124"/>
                  <a:gd name="T8" fmla="*/ 218 w 253"/>
                  <a:gd name="T9" fmla="*/ 124 h 124"/>
                  <a:gd name="T10" fmla="*/ 253 w 253"/>
                  <a:gd name="T11" fmla="*/ 124 h 124"/>
                  <a:gd name="T12" fmla="*/ 126 w 253"/>
                  <a:gd name="T13" fmla="*/ 0 h 1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 h="124">
                    <a:moveTo>
                      <a:pt x="126" y="0"/>
                    </a:moveTo>
                    <a:lnTo>
                      <a:pt x="0" y="124"/>
                    </a:lnTo>
                    <a:lnTo>
                      <a:pt x="35" y="124"/>
                    </a:lnTo>
                    <a:lnTo>
                      <a:pt x="126" y="34"/>
                    </a:lnTo>
                    <a:lnTo>
                      <a:pt x="218" y="124"/>
                    </a:lnTo>
                    <a:lnTo>
                      <a:pt x="253" y="124"/>
                    </a:lnTo>
                    <a:lnTo>
                      <a:pt x="12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6" name="Freeform 114"/>
              <p:cNvSpPr>
                <a:spLocks noEditPoints="1"/>
              </p:cNvSpPr>
              <p:nvPr/>
            </p:nvSpPr>
            <p:spPr bwMode="auto">
              <a:xfrm>
                <a:off x="4926" y="3196"/>
                <a:ext cx="183" cy="159"/>
              </a:xfrm>
              <a:custGeom>
                <a:avLst/>
                <a:gdLst/>
                <a:ahLst/>
                <a:cxnLst>
                  <a:cxn ang="0">
                    <a:pos x="0" y="388"/>
                  </a:cxn>
                  <a:cxn ang="0">
                    <a:pos x="3" y="388"/>
                  </a:cxn>
                  <a:cxn ang="0">
                    <a:pos x="3" y="533"/>
                  </a:cxn>
                  <a:cxn ang="0">
                    <a:pos x="3" y="685"/>
                  </a:cxn>
                  <a:cxn ang="0">
                    <a:pos x="785" y="685"/>
                  </a:cxn>
                  <a:cxn ang="0">
                    <a:pos x="785" y="533"/>
                  </a:cxn>
                  <a:cxn ang="0">
                    <a:pos x="785" y="388"/>
                  </a:cxn>
                  <a:cxn ang="0">
                    <a:pos x="788" y="388"/>
                  </a:cxn>
                  <a:cxn ang="0">
                    <a:pos x="394" y="0"/>
                  </a:cxn>
                  <a:cxn ang="0">
                    <a:pos x="0" y="388"/>
                  </a:cxn>
                  <a:cxn ang="0">
                    <a:pos x="576" y="410"/>
                  </a:cxn>
                  <a:cxn ang="0">
                    <a:pos x="394" y="593"/>
                  </a:cxn>
                  <a:cxn ang="0">
                    <a:pos x="212" y="410"/>
                  </a:cxn>
                  <a:cxn ang="0">
                    <a:pos x="394" y="228"/>
                  </a:cxn>
                  <a:cxn ang="0">
                    <a:pos x="576" y="410"/>
                  </a:cxn>
                </a:cxnLst>
                <a:rect l="0" t="0" r="r" b="b"/>
                <a:pathLst>
                  <a:path w="788" h="685">
                    <a:moveTo>
                      <a:pt x="0" y="388"/>
                    </a:moveTo>
                    <a:cubicBezTo>
                      <a:pt x="3" y="388"/>
                      <a:pt x="3" y="388"/>
                      <a:pt x="3" y="388"/>
                    </a:cubicBezTo>
                    <a:cubicBezTo>
                      <a:pt x="3" y="533"/>
                      <a:pt x="3" y="533"/>
                      <a:pt x="3" y="533"/>
                    </a:cubicBezTo>
                    <a:cubicBezTo>
                      <a:pt x="3" y="685"/>
                      <a:pt x="3" y="685"/>
                      <a:pt x="3" y="685"/>
                    </a:cubicBezTo>
                    <a:cubicBezTo>
                      <a:pt x="785" y="685"/>
                      <a:pt x="785" y="685"/>
                      <a:pt x="785" y="685"/>
                    </a:cubicBezTo>
                    <a:cubicBezTo>
                      <a:pt x="785" y="533"/>
                      <a:pt x="785" y="533"/>
                      <a:pt x="785" y="533"/>
                    </a:cubicBezTo>
                    <a:cubicBezTo>
                      <a:pt x="785" y="388"/>
                      <a:pt x="785" y="388"/>
                      <a:pt x="785" y="388"/>
                    </a:cubicBezTo>
                    <a:cubicBezTo>
                      <a:pt x="788" y="388"/>
                      <a:pt x="788" y="388"/>
                      <a:pt x="788" y="388"/>
                    </a:cubicBezTo>
                    <a:cubicBezTo>
                      <a:pt x="394" y="0"/>
                      <a:pt x="394" y="0"/>
                      <a:pt x="394" y="0"/>
                    </a:cubicBezTo>
                    <a:lnTo>
                      <a:pt x="0" y="388"/>
                    </a:lnTo>
                    <a:close/>
                    <a:moveTo>
                      <a:pt x="576" y="410"/>
                    </a:moveTo>
                    <a:cubicBezTo>
                      <a:pt x="576" y="511"/>
                      <a:pt x="495" y="593"/>
                      <a:pt x="394" y="593"/>
                    </a:cubicBezTo>
                    <a:cubicBezTo>
                      <a:pt x="293" y="593"/>
                      <a:pt x="212" y="511"/>
                      <a:pt x="212" y="410"/>
                    </a:cubicBezTo>
                    <a:cubicBezTo>
                      <a:pt x="212" y="310"/>
                      <a:pt x="293" y="228"/>
                      <a:pt x="394" y="228"/>
                    </a:cubicBezTo>
                    <a:cubicBezTo>
                      <a:pt x="495" y="228"/>
                      <a:pt x="576" y="310"/>
                      <a:pt x="576" y="410"/>
                    </a:cubicBezTo>
                    <a:close/>
                  </a:path>
                </a:pathLst>
              </a:custGeom>
              <a:solidFill>
                <a:schemeClr val="accent3"/>
              </a:solidFill>
              <a:ln w="9525">
                <a:noFill/>
                <a:round/>
                <a:headEnd/>
                <a:tailEnd/>
              </a:ln>
            </p:spPr>
            <p:txBody>
              <a:bodyPr/>
              <a:lstStyle/>
              <a:p>
                <a:pPr>
                  <a:defRPr/>
                </a:pPr>
                <a:endParaRPr lang="en-US">
                  <a:solidFill>
                    <a:srgbClr val="474747"/>
                  </a:solidFill>
                  <a:ea typeface="+mn-ea"/>
                </a:endParaRPr>
              </a:p>
            </p:txBody>
          </p:sp>
          <p:sp>
            <p:nvSpPr>
              <p:cNvPr id="16472" name="Freeform 115"/>
              <p:cNvSpPr>
                <a:spLocks noEditPoints="1"/>
              </p:cNvSpPr>
              <p:nvPr/>
            </p:nvSpPr>
            <p:spPr bwMode="auto">
              <a:xfrm>
                <a:off x="4979" y="3253"/>
                <a:ext cx="77" cy="77"/>
              </a:xfrm>
              <a:custGeom>
                <a:avLst/>
                <a:gdLst>
                  <a:gd name="T0" fmla="*/ 39 w 330"/>
                  <a:gd name="T1" fmla="*/ 77 h 329"/>
                  <a:gd name="T2" fmla="*/ 77 w 330"/>
                  <a:gd name="T3" fmla="*/ 38 h 329"/>
                  <a:gd name="T4" fmla="*/ 39 w 330"/>
                  <a:gd name="T5" fmla="*/ 0 h 329"/>
                  <a:gd name="T6" fmla="*/ 0 w 330"/>
                  <a:gd name="T7" fmla="*/ 38 h 329"/>
                  <a:gd name="T8" fmla="*/ 39 w 330"/>
                  <a:gd name="T9" fmla="*/ 77 h 329"/>
                  <a:gd name="T10" fmla="*/ 39 w 330"/>
                  <a:gd name="T11" fmla="*/ 4 h 329"/>
                  <a:gd name="T12" fmla="*/ 73 w 330"/>
                  <a:gd name="T13" fmla="*/ 38 h 329"/>
                  <a:gd name="T14" fmla="*/ 39 w 330"/>
                  <a:gd name="T15" fmla="*/ 73 h 329"/>
                  <a:gd name="T16" fmla="*/ 4 w 330"/>
                  <a:gd name="T17" fmla="*/ 38 h 329"/>
                  <a:gd name="T18" fmla="*/ 39 w 330"/>
                  <a:gd name="T19" fmla="*/ 4 h 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0" h="329">
                    <a:moveTo>
                      <a:pt x="165" y="329"/>
                    </a:moveTo>
                    <a:cubicBezTo>
                      <a:pt x="256" y="329"/>
                      <a:pt x="330" y="255"/>
                      <a:pt x="330" y="164"/>
                    </a:cubicBezTo>
                    <a:cubicBezTo>
                      <a:pt x="330" y="74"/>
                      <a:pt x="256" y="0"/>
                      <a:pt x="165" y="0"/>
                    </a:cubicBezTo>
                    <a:cubicBezTo>
                      <a:pt x="74" y="0"/>
                      <a:pt x="0" y="74"/>
                      <a:pt x="0" y="164"/>
                    </a:cubicBezTo>
                    <a:cubicBezTo>
                      <a:pt x="0" y="255"/>
                      <a:pt x="74" y="329"/>
                      <a:pt x="165" y="329"/>
                    </a:cubicBezTo>
                    <a:close/>
                    <a:moveTo>
                      <a:pt x="165" y="17"/>
                    </a:moveTo>
                    <a:cubicBezTo>
                      <a:pt x="246" y="17"/>
                      <a:pt x="313" y="83"/>
                      <a:pt x="313" y="164"/>
                    </a:cubicBezTo>
                    <a:cubicBezTo>
                      <a:pt x="313" y="246"/>
                      <a:pt x="246" y="312"/>
                      <a:pt x="165" y="312"/>
                    </a:cubicBezTo>
                    <a:cubicBezTo>
                      <a:pt x="83" y="312"/>
                      <a:pt x="17" y="246"/>
                      <a:pt x="17" y="164"/>
                    </a:cubicBezTo>
                    <a:cubicBezTo>
                      <a:pt x="17" y="83"/>
                      <a:pt x="83" y="17"/>
                      <a:pt x="165"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73" name="Freeform 116"/>
              <p:cNvSpPr>
                <a:spLocks/>
              </p:cNvSpPr>
              <p:nvPr/>
            </p:nvSpPr>
            <p:spPr bwMode="auto">
              <a:xfrm>
                <a:off x="5015" y="3260"/>
                <a:ext cx="23" cy="50"/>
              </a:xfrm>
              <a:custGeom>
                <a:avLst/>
                <a:gdLst>
                  <a:gd name="T0" fmla="*/ 1 w 96"/>
                  <a:gd name="T1" fmla="*/ 34 h 213"/>
                  <a:gd name="T2" fmla="*/ 19 w 96"/>
                  <a:gd name="T3" fmla="*/ 50 h 213"/>
                  <a:gd name="T4" fmla="*/ 21 w 96"/>
                  <a:gd name="T5" fmla="*/ 50 h 213"/>
                  <a:gd name="T6" fmla="*/ 22 w 96"/>
                  <a:gd name="T7" fmla="*/ 49 h 213"/>
                  <a:gd name="T8" fmla="*/ 22 w 96"/>
                  <a:gd name="T9" fmla="*/ 46 h 213"/>
                  <a:gd name="T10" fmla="*/ 4 w 96"/>
                  <a:gd name="T11" fmla="*/ 31 h 213"/>
                  <a:gd name="T12" fmla="*/ 4 w 96"/>
                  <a:gd name="T13" fmla="*/ 2 h 213"/>
                  <a:gd name="T14" fmla="*/ 2 w 96"/>
                  <a:gd name="T15" fmla="*/ 0 h 213"/>
                  <a:gd name="T16" fmla="*/ 0 w 96"/>
                  <a:gd name="T17" fmla="*/ 2 h 213"/>
                  <a:gd name="T18" fmla="*/ 0 w 96"/>
                  <a:gd name="T19" fmla="*/ 32 h 213"/>
                  <a:gd name="T20" fmla="*/ 1 w 96"/>
                  <a:gd name="T21" fmla="*/ 34 h 213"/>
                  <a:gd name="T22" fmla="*/ 1 w 96"/>
                  <a:gd name="T23" fmla="*/ 34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213">
                    <a:moveTo>
                      <a:pt x="4" y="145"/>
                    </a:moveTo>
                    <a:cubicBezTo>
                      <a:pt x="80" y="211"/>
                      <a:pt x="80" y="211"/>
                      <a:pt x="80" y="211"/>
                    </a:cubicBezTo>
                    <a:cubicBezTo>
                      <a:pt x="82" y="213"/>
                      <a:pt x="84" y="213"/>
                      <a:pt x="86" y="213"/>
                    </a:cubicBezTo>
                    <a:cubicBezTo>
                      <a:pt x="89" y="213"/>
                      <a:pt x="91" y="212"/>
                      <a:pt x="93" y="210"/>
                    </a:cubicBezTo>
                    <a:cubicBezTo>
                      <a:pt x="96" y="207"/>
                      <a:pt x="96" y="201"/>
                      <a:pt x="92" y="198"/>
                    </a:cubicBezTo>
                    <a:cubicBezTo>
                      <a:pt x="18" y="133"/>
                      <a:pt x="18" y="133"/>
                      <a:pt x="18" y="133"/>
                    </a:cubicBezTo>
                    <a:cubicBezTo>
                      <a:pt x="18" y="9"/>
                      <a:pt x="18" y="9"/>
                      <a:pt x="18" y="9"/>
                    </a:cubicBezTo>
                    <a:cubicBezTo>
                      <a:pt x="18" y="4"/>
                      <a:pt x="14" y="0"/>
                      <a:pt x="9" y="0"/>
                    </a:cubicBezTo>
                    <a:cubicBezTo>
                      <a:pt x="4" y="0"/>
                      <a:pt x="0" y="4"/>
                      <a:pt x="0" y="9"/>
                    </a:cubicBezTo>
                    <a:cubicBezTo>
                      <a:pt x="0" y="136"/>
                      <a:pt x="0" y="136"/>
                      <a:pt x="0" y="136"/>
                    </a:cubicBezTo>
                    <a:cubicBezTo>
                      <a:pt x="0" y="139"/>
                      <a:pt x="1" y="141"/>
                      <a:pt x="3" y="143"/>
                    </a:cubicBezTo>
                    <a:cubicBezTo>
                      <a:pt x="4" y="144"/>
                      <a:pt x="4" y="144"/>
                      <a:pt x="4" y="1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74" name="Oval 117"/>
              <p:cNvSpPr>
                <a:spLocks noChangeArrowheads="1"/>
              </p:cNvSpPr>
              <p:nvPr/>
            </p:nvSpPr>
            <p:spPr bwMode="auto">
              <a:xfrm>
                <a:off x="5043" y="3289"/>
                <a:ext cx="6" cy="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endParaRPr lang="en-US" altLang="zh-CN" sz="1800">
                  <a:solidFill>
                    <a:srgbClr val="474747"/>
                  </a:solidFill>
                  <a:latin typeface="Arial" pitchFamily="34" charset="0"/>
                </a:endParaRPr>
              </a:p>
            </p:txBody>
          </p:sp>
          <p:sp>
            <p:nvSpPr>
              <p:cNvPr id="16475" name="Oval 118"/>
              <p:cNvSpPr>
                <a:spLocks noChangeArrowheads="1"/>
              </p:cNvSpPr>
              <p:nvPr/>
            </p:nvSpPr>
            <p:spPr bwMode="auto">
              <a:xfrm>
                <a:off x="5015" y="3316"/>
                <a:ext cx="6" cy="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endParaRPr lang="en-US" altLang="zh-CN" sz="1800">
                  <a:solidFill>
                    <a:srgbClr val="474747"/>
                  </a:solidFill>
                  <a:latin typeface="Arial" pitchFamily="34" charset="0"/>
                </a:endParaRPr>
              </a:p>
            </p:txBody>
          </p:sp>
          <p:sp>
            <p:nvSpPr>
              <p:cNvPr id="16476" name="Oval 119"/>
              <p:cNvSpPr>
                <a:spLocks noChangeArrowheads="1"/>
              </p:cNvSpPr>
              <p:nvPr/>
            </p:nvSpPr>
            <p:spPr bwMode="auto">
              <a:xfrm>
                <a:off x="4986" y="3289"/>
                <a:ext cx="6" cy="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endParaRPr lang="en-US" altLang="zh-CN" sz="1800">
                  <a:solidFill>
                    <a:srgbClr val="474747"/>
                  </a:solidFill>
                  <a:latin typeface="Arial" pitchFamily="34" charset="0"/>
                </a:endParaRPr>
              </a:p>
            </p:txBody>
          </p:sp>
          <p:sp>
            <p:nvSpPr>
              <p:cNvPr id="312" name="Freeform 120"/>
              <p:cNvSpPr>
                <a:spLocks/>
              </p:cNvSpPr>
              <p:nvPr/>
            </p:nvSpPr>
            <p:spPr bwMode="auto">
              <a:xfrm>
                <a:off x="5171" y="3230"/>
                <a:ext cx="99" cy="100"/>
              </a:xfrm>
              <a:custGeom>
                <a:avLst/>
                <a:gdLst/>
                <a:ahLst/>
                <a:cxnLst>
                  <a:cxn ang="0">
                    <a:pos x="297" y="287"/>
                  </a:cxn>
                  <a:cxn ang="0">
                    <a:pos x="403" y="165"/>
                  </a:cxn>
                  <a:cxn ang="0">
                    <a:pos x="191" y="117"/>
                  </a:cxn>
                  <a:cxn ang="0">
                    <a:pos x="0" y="118"/>
                  </a:cxn>
                  <a:cxn ang="0">
                    <a:pos x="2" y="325"/>
                  </a:cxn>
                  <a:cxn ang="0">
                    <a:pos x="192" y="323"/>
                  </a:cxn>
                  <a:cxn ang="0">
                    <a:pos x="427" y="308"/>
                  </a:cxn>
                  <a:cxn ang="0">
                    <a:pos x="297" y="287"/>
                  </a:cxn>
                </a:cxnLst>
                <a:rect l="0" t="0" r="r" b="b"/>
                <a:pathLst>
                  <a:path w="427" h="426">
                    <a:moveTo>
                      <a:pt x="297" y="287"/>
                    </a:moveTo>
                    <a:cubicBezTo>
                      <a:pt x="319" y="276"/>
                      <a:pt x="409" y="276"/>
                      <a:pt x="403" y="165"/>
                    </a:cubicBezTo>
                    <a:cubicBezTo>
                      <a:pt x="321" y="252"/>
                      <a:pt x="270" y="197"/>
                      <a:pt x="191" y="117"/>
                    </a:cubicBezTo>
                    <a:cubicBezTo>
                      <a:pt x="112" y="36"/>
                      <a:pt x="70" y="0"/>
                      <a:pt x="0" y="118"/>
                    </a:cubicBezTo>
                    <a:cubicBezTo>
                      <a:pt x="1" y="187"/>
                      <a:pt x="1" y="256"/>
                      <a:pt x="2" y="325"/>
                    </a:cubicBezTo>
                    <a:cubicBezTo>
                      <a:pt x="71" y="207"/>
                      <a:pt x="113" y="243"/>
                      <a:pt x="192" y="323"/>
                    </a:cubicBezTo>
                    <a:cubicBezTo>
                      <a:pt x="271" y="404"/>
                      <a:pt x="358" y="426"/>
                      <a:pt x="427" y="308"/>
                    </a:cubicBezTo>
                    <a:cubicBezTo>
                      <a:pt x="401" y="327"/>
                      <a:pt x="323" y="320"/>
                      <a:pt x="297" y="287"/>
                    </a:cubicBezTo>
                    <a:close/>
                  </a:path>
                </a:pathLst>
              </a:custGeom>
              <a:solidFill>
                <a:schemeClr val="accent3"/>
              </a:solidFill>
              <a:ln w="9525">
                <a:noFill/>
                <a:round/>
                <a:headEnd/>
                <a:tailEnd/>
              </a:ln>
            </p:spPr>
            <p:txBody>
              <a:bodyPr/>
              <a:lstStyle/>
              <a:p>
                <a:pPr>
                  <a:defRPr/>
                </a:pPr>
                <a:endParaRPr lang="en-US">
                  <a:solidFill>
                    <a:srgbClr val="474747"/>
                  </a:solidFill>
                  <a:ea typeface="+mn-ea"/>
                </a:endParaRPr>
              </a:p>
            </p:txBody>
          </p:sp>
          <p:sp>
            <p:nvSpPr>
              <p:cNvPr id="16478" name="Freeform 121"/>
              <p:cNvSpPr>
                <a:spLocks/>
              </p:cNvSpPr>
              <p:nvPr/>
            </p:nvSpPr>
            <p:spPr bwMode="auto">
              <a:xfrm>
                <a:off x="5164" y="3251"/>
                <a:ext cx="5" cy="129"/>
              </a:xfrm>
              <a:custGeom>
                <a:avLst/>
                <a:gdLst>
                  <a:gd name="T0" fmla="*/ 5 w 5"/>
                  <a:gd name="T1" fmla="*/ 126 h 129"/>
                  <a:gd name="T2" fmla="*/ 3 w 5"/>
                  <a:gd name="T3" fmla="*/ 129 h 129"/>
                  <a:gd name="T4" fmla="*/ 1 w 5"/>
                  <a:gd name="T5" fmla="*/ 126 h 129"/>
                  <a:gd name="T6" fmla="*/ 0 w 5"/>
                  <a:gd name="T7" fmla="*/ 0 h 129"/>
                  <a:gd name="T8" fmla="*/ 4 w 5"/>
                  <a:gd name="T9" fmla="*/ 0 h 129"/>
                  <a:gd name="T10" fmla="*/ 5 w 5"/>
                  <a:gd name="T11" fmla="*/ 126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129">
                    <a:moveTo>
                      <a:pt x="5" y="126"/>
                    </a:moveTo>
                    <a:lnTo>
                      <a:pt x="3" y="129"/>
                    </a:lnTo>
                    <a:lnTo>
                      <a:pt x="1" y="126"/>
                    </a:lnTo>
                    <a:lnTo>
                      <a:pt x="0" y="0"/>
                    </a:lnTo>
                    <a:lnTo>
                      <a:pt x="4" y="0"/>
                    </a:lnTo>
                    <a:lnTo>
                      <a:pt x="5" y="12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79" name="Freeform 122"/>
              <p:cNvSpPr>
                <a:spLocks/>
              </p:cNvSpPr>
              <p:nvPr/>
            </p:nvSpPr>
            <p:spPr bwMode="auto">
              <a:xfrm>
                <a:off x="5161" y="3241"/>
                <a:ext cx="10" cy="11"/>
              </a:xfrm>
              <a:custGeom>
                <a:avLst/>
                <a:gdLst>
                  <a:gd name="T0" fmla="*/ 9 w 44"/>
                  <a:gd name="T1" fmla="*/ 8 h 44"/>
                  <a:gd name="T2" fmla="*/ 3 w 44"/>
                  <a:gd name="T3" fmla="*/ 10 h 44"/>
                  <a:gd name="T4" fmla="*/ 1 w 44"/>
                  <a:gd name="T5" fmla="*/ 3 h 44"/>
                  <a:gd name="T6" fmla="*/ 7 w 44"/>
                  <a:gd name="T7" fmla="*/ 1 h 44"/>
                  <a:gd name="T8" fmla="*/ 9 w 44"/>
                  <a:gd name="T9" fmla="*/ 8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4">
                    <a:moveTo>
                      <a:pt x="39" y="32"/>
                    </a:moveTo>
                    <a:cubicBezTo>
                      <a:pt x="34" y="41"/>
                      <a:pt x="22" y="44"/>
                      <a:pt x="13" y="39"/>
                    </a:cubicBezTo>
                    <a:cubicBezTo>
                      <a:pt x="3" y="34"/>
                      <a:pt x="0" y="22"/>
                      <a:pt x="5" y="13"/>
                    </a:cubicBezTo>
                    <a:cubicBezTo>
                      <a:pt x="11" y="3"/>
                      <a:pt x="22" y="0"/>
                      <a:pt x="32" y="5"/>
                    </a:cubicBezTo>
                    <a:cubicBezTo>
                      <a:pt x="41" y="11"/>
                      <a:pt x="44" y="22"/>
                      <a:pt x="39"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290" name="Freeform 6"/>
            <p:cNvSpPr>
              <a:spLocks/>
            </p:cNvSpPr>
            <p:nvPr/>
          </p:nvSpPr>
          <p:spPr bwMode="auto">
            <a:xfrm>
              <a:off x="6967346" y="5010151"/>
              <a:ext cx="1153433" cy="57150"/>
            </a:xfrm>
            <a:custGeom>
              <a:avLst/>
              <a:gdLst/>
              <a:ahLst/>
              <a:cxnLst>
                <a:cxn ang="0">
                  <a:pos x="0" y="29"/>
                </a:cxn>
                <a:cxn ang="0">
                  <a:pos x="582" y="29"/>
                </a:cxn>
                <a:cxn ang="0">
                  <a:pos x="582" y="0"/>
                </a:cxn>
                <a:cxn ang="0">
                  <a:pos x="0" y="0"/>
                </a:cxn>
                <a:cxn ang="0">
                  <a:pos x="0" y="29"/>
                </a:cxn>
                <a:cxn ang="0">
                  <a:pos x="0" y="29"/>
                </a:cxn>
              </a:cxnLst>
              <a:rect l="0" t="0" r="r" b="b"/>
              <a:pathLst>
                <a:path w="582" h="29">
                  <a:moveTo>
                    <a:pt x="0" y="29"/>
                  </a:moveTo>
                  <a:lnTo>
                    <a:pt x="582" y="29"/>
                  </a:lnTo>
                  <a:lnTo>
                    <a:pt x="582" y="0"/>
                  </a:lnTo>
                  <a:lnTo>
                    <a:pt x="0" y="0"/>
                  </a:lnTo>
                  <a:lnTo>
                    <a:pt x="0" y="29"/>
                  </a:lnTo>
                  <a:lnTo>
                    <a:pt x="0" y="29"/>
                  </a:lnTo>
                  <a:close/>
                </a:path>
              </a:pathLst>
            </a:custGeom>
            <a:solidFill>
              <a:schemeClr val="tx1">
                <a:lumMod val="60000"/>
                <a:lumOff val="40000"/>
              </a:schemeClr>
            </a:solidFill>
            <a:ln w="9525">
              <a:noFill/>
              <a:round/>
              <a:headEnd/>
              <a:tailEnd/>
            </a:ln>
          </p:spPr>
          <p:txBody>
            <a:bodyPr/>
            <a:lstStyle/>
            <a:p>
              <a:pPr>
                <a:defRPr/>
              </a:pPr>
              <a:endParaRPr lang="en-US">
                <a:solidFill>
                  <a:srgbClr val="474747"/>
                </a:solidFill>
                <a:ea typeface="+mn-ea"/>
              </a:endParaRPr>
            </a:p>
          </p:txBody>
        </p:sp>
      </p:grpSp>
      <p:sp>
        <p:nvSpPr>
          <p:cNvPr id="315" name="TextBox 314"/>
          <p:cNvSpPr txBox="1"/>
          <p:nvPr/>
        </p:nvSpPr>
        <p:spPr>
          <a:xfrm>
            <a:off x="6283325" y="2565400"/>
            <a:ext cx="766763" cy="277813"/>
          </a:xfrm>
          <a:prstGeom prst="rect">
            <a:avLst/>
          </a:prstGeom>
          <a:noFill/>
        </p:spPr>
        <p:txBody>
          <a:bodyPr wrap="none">
            <a:spAutoFit/>
          </a:bodyPr>
          <a:lstStyle/>
          <a:p>
            <a:pPr algn="ctr">
              <a:defRPr/>
            </a:pPr>
            <a:r>
              <a:rPr lang="en-US" sz="1200" b="1" dirty="0">
                <a:solidFill>
                  <a:schemeClr val="tx2"/>
                </a:solidFill>
                <a:latin typeface="+mj-lt"/>
                <a:ea typeface="+mn-ea"/>
              </a:rPr>
              <a:t>Hospital</a:t>
            </a:r>
          </a:p>
        </p:txBody>
      </p:sp>
      <p:sp>
        <p:nvSpPr>
          <p:cNvPr id="316" name="TextBox 315"/>
          <p:cNvSpPr txBox="1"/>
          <p:nvPr/>
        </p:nvSpPr>
        <p:spPr>
          <a:xfrm>
            <a:off x="6129338" y="4684713"/>
            <a:ext cx="1074737" cy="277812"/>
          </a:xfrm>
          <a:prstGeom prst="rect">
            <a:avLst/>
          </a:prstGeom>
          <a:noFill/>
        </p:spPr>
        <p:txBody>
          <a:bodyPr wrap="none">
            <a:spAutoFit/>
          </a:bodyPr>
          <a:lstStyle/>
          <a:p>
            <a:pPr algn="ctr">
              <a:defRPr/>
            </a:pPr>
            <a:r>
              <a:rPr lang="en-US" sz="1200" b="1" dirty="0">
                <a:solidFill>
                  <a:schemeClr val="tx2"/>
                </a:solidFill>
                <a:latin typeface="+mj-lt"/>
                <a:ea typeface="+mn-ea"/>
              </a:rPr>
              <a:t>Government</a:t>
            </a:r>
          </a:p>
        </p:txBody>
      </p:sp>
      <p:sp>
        <p:nvSpPr>
          <p:cNvPr id="317" name="TextBox 316"/>
          <p:cNvSpPr txBox="1"/>
          <p:nvPr/>
        </p:nvSpPr>
        <p:spPr>
          <a:xfrm>
            <a:off x="5859463" y="3544888"/>
            <a:ext cx="1614487" cy="461962"/>
          </a:xfrm>
          <a:prstGeom prst="rect">
            <a:avLst/>
          </a:prstGeom>
          <a:noFill/>
        </p:spPr>
        <p:txBody>
          <a:bodyPr wrap="none">
            <a:spAutoFit/>
          </a:bodyPr>
          <a:lstStyle/>
          <a:p>
            <a:pPr algn="ctr">
              <a:defRPr/>
            </a:pPr>
            <a:r>
              <a:rPr lang="en-US" sz="1200" b="1" dirty="0">
                <a:solidFill>
                  <a:schemeClr val="tx2"/>
                </a:solidFill>
                <a:latin typeface="+mj-lt"/>
                <a:ea typeface="+mn-ea"/>
              </a:rPr>
              <a:t>Medical / Academic </a:t>
            </a:r>
          </a:p>
          <a:p>
            <a:pPr algn="ctr">
              <a:defRPr/>
            </a:pPr>
            <a:r>
              <a:rPr lang="en-US" sz="1200" b="1" dirty="0">
                <a:solidFill>
                  <a:schemeClr val="tx2"/>
                </a:solidFill>
                <a:latin typeface="+mj-lt"/>
                <a:ea typeface="+mn-ea"/>
              </a:rPr>
              <a:t>School</a:t>
            </a:r>
          </a:p>
        </p:txBody>
      </p:sp>
      <p:grpSp>
        <p:nvGrpSpPr>
          <p:cNvPr id="16399" name="Group 5"/>
          <p:cNvGrpSpPr>
            <a:grpSpLocks noChangeAspect="1"/>
          </p:cNvGrpSpPr>
          <p:nvPr/>
        </p:nvGrpSpPr>
        <p:grpSpPr bwMode="auto">
          <a:xfrm>
            <a:off x="7980363" y="1557338"/>
            <a:ext cx="479425" cy="400050"/>
            <a:chOff x="618" y="3408"/>
            <a:chExt cx="302" cy="252"/>
          </a:xfrm>
        </p:grpSpPr>
        <p:sp>
          <p:nvSpPr>
            <p:cNvPr id="16452" name="AutoShape 4"/>
            <p:cNvSpPr>
              <a:spLocks noChangeAspect="1" noChangeArrowheads="1" noTextEdit="1"/>
            </p:cNvSpPr>
            <p:nvPr/>
          </p:nvSpPr>
          <p:spPr bwMode="auto">
            <a:xfrm>
              <a:off x="618" y="3408"/>
              <a:ext cx="3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53" name="Freeform 6"/>
            <p:cNvSpPr>
              <a:spLocks/>
            </p:cNvSpPr>
            <p:nvPr/>
          </p:nvSpPr>
          <p:spPr bwMode="auto">
            <a:xfrm>
              <a:off x="712" y="3408"/>
              <a:ext cx="114" cy="39"/>
            </a:xfrm>
            <a:custGeom>
              <a:avLst/>
              <a:gdLst>
                <a:gd name="T0" fmla="*/ 12 w 55"/>
                <a:gd name="T1" fmla="*/ 39 h 19"/>
                <a:gd name="T2" fmla="*/ 12 w 55"/>
                <a:gd name="T3" fmla="*/ 25 h 19"/>
                <a:gd name="T4" fmla="*/ 25 w 55"/>
                <a:gd name="T5" fmla="*/ 12 h 19"/>
                <a:gd name="T6" fmla="*/ 89 w 55"/>
                <a:gd name="T7" fmla="*/ 12 h 19"/>
                <a:gd name="T8" fmla="*/ 102 w 55"/>
                <a:gd name="T9" fmla="*/ 25 h 19"/>
                <a:gd name="T10" fmla="*/ 102 w 55"/>
                <a:gd name="T11" fmla="*/ 39 h 19"/>
                <a:gd name="T12" fmla="*/ 114 w 55"/>
                <a:gd name="T13" fmla="*/ 39 h 19"/>
                <a:gd name="T14" fmla="*/ 114 w 55"/>
                <a:gd name="T15" fmla="*/ 25 h 19"/>
                <a:gd name="T16" fmla="*/ 89 w 55"/>
                <a:gd name="T17" fmla="*/ 0 h 19"/>
                <a:gd name="T18" fmla="*/ 25 w 55"/>
                <a:gd name="T19" fmla="*/ 0 h 19"/>
                <a:gd name="T20" fmla="*/ 0 w 55"/>
                <a:gd name="T21" fmla="*/ 25 h 19"/>
                <a:gd name="T22" fmla="*/ 0 w 55"/>
                <a:gd name="T23" fmla="*/ 39 h 19"/>
                <a:gd name="T24" fmla="*/ 12 w 55"/>
                <a:gd name="T25" fmla="*/ 3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6" y="19"/>
                  </a:moveTo>
                  <a:cubicBezTo>
                    <a:pt x="6" y="12"/>
                    <a:pt x="6" y="12"/>
                    <a:pt x="6" y="12"/>
                  </a:cubicBezTo>
                  <a:cubicBezTo>
                    <a:pt x="6" y="9"/>
                    <a:pt x="9" y="6"/>
                    <a:pt x="12" y="6"/>
                  </a:cubicBezTo>
                  <a:cubicBezTo>
                    <a:pt x="43" y="6"/>
                    <a:pt x="43" y="6"/>
                    <a:pt x="43" y="6"/>
                  </a:cubicBezTo>
                  <a:cubicBezTo>
                    <a:pt x="46" y="6"/>
                    <a:pt x="49" y="9"/>
                    <a:pt x="49" y="12"/>
                  </a:cubicBezTo>
                  <a:cubicBezTo>
                    <a:pt x="49" y="19"/>
                    <a:pt x="49" y="19"/>
                    <a:pt x="49" y="19"/>
                  </a:cubicBezTo>
                  <a:cubicBezTo>
                    <a:pt x="55" y="19"/>
                    <a:pt x="55" y="19"/>
                    <a:pt x="55" y="19"/>
                  </a:cubicBezTo>
                  <a:cubicBezTo>
                    <a:pt x="55" y="12"/>
                    <a:pt x="55" y="12"/>
                    <a:pt x="55" y="12"/>
                  </a:cubicBezTo>
                  <a:cubicBezTo>
                    <a:pt x="55" y="5"/>
                    <a:pt x="50" y="0"/>
                    <a:pt x="43" y="0"/>
                  </a:cubicBezTo>
                  <a:cubicBezTo>
                    <a:pt x="12" y="0"/>
                    <a:pt x="12" y="0"/>
                    <a:pt x="12" y="0"/>
                  </a:cubicBezTo>
                  <a:cubicBezTo>
                    <a:pt x="5" y="0"/>
                    <a:pt x="0" y="5"/>
                    <a:pt x="0" y="12"/>
                  </a:cubicBezTo>
                  <a:cubicBezTo>
                    <a:pt x="0" y="19"/>
                    <a:pt x="0" y="19"/>
                    <a:pt x="0" y="19"/>
                  </a:cubicBezTo>
                  <a:cubicBezTo>
                    <a:pt x="6" y="19"/>
                    <a:pt x="6" y="19"/>
                    <a:pt x="6"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54" name="Freeform 7"/>
            <p:cNvSpPr>
              <a:spLocks/>
            </p:cNvSpPr>
            <p:nvPr/>
          </p:nvSpPr>
          <p:spPr bwMode="auto">
            <a:xfrm>
              <a:off x="620" y="3447"/>
              <a:ext cx="298" cy="213"/>
            </a:xfrm>
            <a:custGeom>
              <a:avLst/>
              <a:gdLst>
                <a:gd name="T0" fmla="*/ 298 w 145"/>
                <a:gd name="T1" fmla="*/ 154 h 104"/>
                <a:gd name="T2" fmla="*/ 240 w 145"/>
                <a:gd name="T3" fmla="*/ 213 h 104"/>
                <a:gd name="T4" fmla="*/ 58 w 145"/>
                <a:gd name="T5" fmla="*/ 213 h 104"/>
                <a:gd name="T6" fmla="*/ 0 w 145"/>
                <a:gd name="T7" fmla="*/ 154 h 104"/>
                <a:gd name="T8" fmla="*/ 0 w 145"/>
                <a:gd name="T9" fmla="*/ 59 h 104"/>
                <a:gd name="T10" fmla="*/ 58 w 145"/>
                <a:gd name="T11" fmla="*/ 0 h 104"/>
                <a:gd name="T12" fmla="*/ 240 w 145"/>
                <a:gd name="T13" fmla="*/ 0 h 104"/>
                <a:gd name="T14" fmla="*/ 298 w 145"/>
                <a:gd name="T15" fmla="*/ 59 h 104"/>
                <a:gd name="T16" fmla="*/ 298 w 145"/>
                <a:gd name="T17" fmla="*/ 154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 h="104">
                  <a:moveTo>
                    <a:pt x="145" y="75"/>
                  </a:moveTo>
                  <a:cubicBezTo>
                    <a:pt x="145" y="91"/>
                    <a:pt x="133" y="104"/>
                    <a:pt x="117" y="104"/>
                  </a:cubicBezTo>
                  <a:cubicBezTo>
                    <a:pt x="28" y="104"/>
                    <a:pt x="28" y="104"/>
                    <a:pt x="28" y="104"/>
                  </a:cubicBezTo>
                  <a:cubicBezTo>
                    <a:pt x="13" y="104"/>
                    <a:pt x="0" y="91"/>
                    <a:pt x="0" y="75"/>
                  </a:cubicBezTo>
                  <a:cubicBezTo>
                    <a:pt x="0" y="29"/>
                    <a:pt x="0" y="29"/>
                    <a:pt x="0" y="29"/>
                  </a:cubicBezTo>
                  <a:cubicBezTo>
                    <a:pt x="0" y="13"/>
                    <a:pt x="13" y="0"/>
                    <a:pt x="28" y="0"/>
                  </a:cubicBezTo>
                  <a:cubicBezTo>
                    <a:pt x="117" y="0"/>
                    <a:pt x="117" y="0"/>
                    <a:pt x="117" y="0"/>
                  </a:cubicBezTo>
                  <a:cubicBezTo>
                    <a:pt x="133" y="0"/>
                    <a:pt x="145" y="13"/>
                    <a:pt x="145" y="29"/>
                  </a:cubicBezTo>
                  <a:cubicBezTo>
                    <a:pt x="145" y="75"/>
                    <a:pt x="145" y="75"/>
                    <a:pt x="145" y="7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55" name="Freeform 8"/>
            <p:cNvSpPr>
              <a:spLocks/>
            </p:cNvSpPr>
            <p:nvPr/>
          </p:nvSpPr>
          <p:spPr bwMode="auto">
            <a:xfrm>
              <a:off x="702" y="3486"/>
              <a:ext cx="134" cy="135"/>
            </a:xfrm>
            <a:custGeom>
              <a:avLst/>
              <a:gdLst>
                <a:gd name="T0" fmla="*/ 134 w 134"/>
                <a:gd name="T1" fmla="*/ 47 h 135"/>
                <a:gd name="T2" fmla="*/ 89 w 134"/>
                <a:gd name="T3" fmla="*/ 47 h 135"/>
                <a:gd name="T4" fmla="*/ 89 w 134"/>
                <a:gd name="T5" fmla="*/ 0 h 135"/>
                <a:gd name="T6" fmla="*/ 47 w 134"/>
                <a:gd name="T7" fmla="*/ 0 h 135"/>
                <a:gd name="T8" fmla="*/ 47 w 134"/>
                <a:gd name="T9" fmla="*/ 47 h 135"/>
                <a:gd name="T10" fmla="*/ 0 w 134"/>
                <a:gd name="T11" fmla="*/ 47 h 135"/>
                <a:gd name="T12" fmla="*/ 0 w 134"/>
                <a:gd name="T13" fmla="*/ 88 h 135"/>
                <a:gd name="T14" fmla="*/ 47 w 134"/>
                <a:gd name="T15" fmla="*/ 88 h 135"/>
                <a:gd name="T16" fmla="*/ 47 w 134"/>
                <a:gd name="T17" fmla="*/ 135 h 135"/>
                <a:gd name="T18" fmla="*/ 89 w 134"/>
                <a:gd name="T19" fmla="*/ 135 h 135"/>
                <a:gd name="T20" fmla="*/ 89 w 134"/>
                <a:gd name="T21" fmla="*/ 88 h 135"/>
                <a:gd name="T22" fmla="*/ 134 w 134"/>
                <a:gd name="T23" fmla="*/ 88 h 135"/>
                <a:gd name="T24" fmla="*/ 134 w 134"/>
                <a:gd name="T25" fmla="*/ 47 h 135"/>
                <a:gd name="T26" fmla="*/ 134 w 134"/>
                <a:gd name="T27" fmla="*/ 47 h 1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35">
                  <a:moveTo>
                    <a:pt x="134" y="47"/>
                  </a:moveTo>
                  <a:lnTo>
                    <a:pt x="89" y="47"/>
                  </a:lnTo>
                  <a:lnTo>
                    <a:pt x="89" y="0"/>
                  </a:lnTo>
                  <a:lnTo>
                    <a:pt x="47" y="0"/>
                  </a:lnTo>
                  <a:lnTo>
                    <a:pt x="47" y="47"/>
                  </a:lnTo>
                  <a:lnTo>
                    <a:pt x="0" y="47"/>
                  </a:lnTo>
                  <a:lnTo>
                    <a:pt x="0" y="88"/>
                  </a:lnTo>
                  <a:lnTo>
                    <a:pt x="47" y="88"/>
                  </a:lnTo>
                  <a:lnTo>
                    <a:pt x="47" y="135"/>
                  </a:lnTo>
                  <a:lnTo>
                    <a:pt x="89" y="135"/>
                  </a:lnTo>
                  <a:lnTo>
                    <a:pt x="89" y="88"/>
                  </a:lnTo>
                  <a:lnTo>
                    <a:pt x="134" y="88"/>
                  </a:lnTo>
                  <a:lnTo>
                    <a:pt x="134"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6400" name="Group 13"/>
          <p:cNvGrpSpPr>
            <a:grpSpLocks noChangeAspect="1"/>
          </p:cNvGrpSpPr>
          <p:nvPr/>
        </p:nvGrpSpPr>
        <p:grpSpPr bwMode="auto">
          <a:xfrm>
            <a:off x="7924800" y="2281238"/>
            <a:ext cx="590550" cy="273050"/>
            <a:chOff x="1253" y="3492"/>
            <a:chExt cx="372" cy="172"/>
          </a:xfrm>
        </p:grpSpPr>
        <p:sp>
          <p:nvSpPr>
            <p:cNvPr id="16449" name="AutoShape 12"/>
            <p:cNvSpPr>
              <a:spLocks noChangeAspect="1" noChangeArrowheads="1" noTextEdit="1"/>
            </p:cNvSpPr>
            <p:nvPr/>
          </p:nvSpPr>
          <p:spPr bwMode="auto">
            <a:xfrm>
              <a:off x="1258" y="3492"/>
              <a:ext cx="365"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50" name="Freeform 14"/>
            <p:cNvSpPr>
              <a:spLocks/>
            </p:cNvSpPr>
            <p:nvPr/>
          </p:nvSpPr>
          <p:spPr bwMode="auto">
            <a:xfrm>
              <a:off x="1253" y="3494"/>
              <a:ext cx="372" cy="156"/>
            </a:xfrm>
            <a:custGeom>
              <a:avLst/>
              <a:gdLst>
                <a:gd name="T0" fmla="*/ 9 w 162"/>
                <a:gd name="T1" fmla="*/ 55 h 68"/>
                <a:gd name="T2" fmla="*/ 5 w 162"/>
                <a:gd name="T3" fmla="*/ 78 h 68"/>
                <a:gd name="T4" fmla="*/ 51 w 162"/>
                <a:gd name="T5" fmla="*/ 156 h 68"/>
                <a:gd name="T6" fmla="*/ 186 w 162"/>
                <a:gd name="T7" fmla="*/ 133 h 68"/>
                <a:gd name="T8" fmla="*/ 321 w 162"/>
                <a:gd name="T9" fmla="*/ 156 h 68"/>
                <a:gd name="T10" fmla="*/ 367 w 162"/>
                <a:gd name="T11" fmla="*/ 78 h 68"/>
                <a:gd name="T12" fmla="*/ 361 w 162"/>
                <a:gd name="T13" fmla="*/ 55 h 68"/>
                <a:gd name="T14" fmla="*/ 186 w 162"/>
                <a:gd name="T15" fmla="*/ 0 h 68"/>
                <a:gd name="T16" fmla="*/ 9 w 162"/>
                <a:gd name="T17" fmla="*/ 55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68">
                  <a:moveTo>
                    <a:pt x="4" y="24"/>
                  </a:moveTo>
                  <a:cubicBezTo>
                    <a:pt x="1" y="26"/>
                    <a:pt x="0" y="30"/>
                    <a:pt x="2" y="34"/>
                  </a:cubicBezTo>
                  <a:cubicBezTo>
                    <a:pt x="8" y="45"/>
                    <a:pt x="15" y="57"/>
                    <a:pt x="22" y="68"/>
                  </a:cubicBezTo>
                  <a:cubicBezTo>
                    <a:pt x="41" y="61"/>
                    <a:pt x="61" y="58"/>
                    <a:pt x="81" y="58"/>
                  </a:cubicBezTo>
                  <a:cubicBezTo>
                    <a:pt x="101" y="58"/>
                    <a:pt x="121" y="61"/>
                    <a:pt x="140" y="68"/>
                  </a:cubicBezTo>
                  <a:cubicBezTo>
                    <a:pt x="147" y="57"/>
                    <a:pt x="153" y="45"/>
                    <a:pt x="160" y="34"/>
                  </a:cubicBezTo>
                  <a:cubicBezTo>
                    <a:pt x="162" y="30"/>
                    <a:pt x="161" y="26"/>
                    <a:pt x="157" y="24"/>
                  </a:cubicBezTo>
                  <a:cubicBezTo>
                    <a:pt x="133" y="8"/>
                    <a:pt x="108" y="0"/>
                    <a:pt x="81" y="0"/>
                  </a:cubicBezTo>
                  <a:cubicBezTo>
                    <a:pt x="54" y="0"/>
                    <a:pt x="28" y="8"/>
                    <a:pt x="4"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51" name="Freeform 15"/>
            <p:cNvSpPr>
              <a:spLocks/>
            </p:cNvSpPr>
            <p:nvPr/>
          </p:nvSpPr>
          <p:spPr bwMode="auto">
            <a:xfrm>
              <a:off x="1393" y="3513"/>
              <a:ext cx="92" cy="94"/>
            </a:xfrm>
            <a:custGeom>
              <a:avLst/>
              <a:gdLst>
                <a:gd name="T0" fmla="*/ 92 w 92"/>
                <a:gd name="T1" fmla="*/ 32 h 94"/>
                <a:gd name="T2" fmla="*/ 60 w 92"/>
                <a:gd name="T3" fmla="*/ 32 h 94"/>
                <a:gd name="T4" fmla="*/ 60 w 92"/>
                <a:gd name="T5" fmla="*/ 0 h 94"/>
                <a:gd name="T6" fmla="*/ 33 w 92"/>
                <a:gd name="T7" fmla="*/ 0 h 94"/>
                <a:gd name="T8" fmla="*/ 33 w 92"/>
                <a:gd name="T9" fmla="*/ 32 h 94"/>
                <a:gd name="T10" fmla="*/ 0 w 92"/>
                <a:gd name="T11" fmla="*/ 32 h 94"/>
                <a:gd name="T12" fmla="*/ 0 w 92"/>
                <a:gd name="T13" fmla="*/ 62 h 94"/>
                <a:gd name="T14" fmla="*/ 33 w 92"/>
                <a:gd name="T15" fmla="*/ 62 h 94"/>
                <a:gd name="T16" fmla="*/ 33 w 92"/>
                <a:gd name="T17" fmla="*/ 94 h 94"/>
                <a:gd name="T18" fmla="*/ 60 w 92"/>
                <a:gd name="T19" fmla="*/ 94 h 94"/>
                <a:gd name="T20" fmla="*/ 60 w 92"/>
                <a:gd name="T21" fmla="*/ 62 h 94"/>
                <a:gd name="T22" fmla="*/ 92 w 92"/>
                <a:gd name="T23" fmla="*/ 62 h 94"/>
                <a:gd name="T24" fmla="*/ 92 w 92"/>
                <a:gd name="T25" fmla="*/ 32 h 94"/>
                <a:gd name="T26" fmla="*/ 92 w 92"/>
                <a:gd name="T27" fmla="*/ 32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 h="94">
                  <a:moveTo>
                    <a:pt x="92" y="32"/>
                  </a:moveTo>
                  <a:lnTo>
                    <a:pt x="60" y="32"/>
                  </a:lnTo>
                  <a:lnTo>
                    <a:pt x="60" y="0"/>
                  </a:lnTo>
                  <a:lnTo>
                    <a:pt x="33" y="0"/>
                  </a:lnTo>
                  <a:lnTo>
                    <a:pt x="33" y="32"/>
                  </a:lnTo>
                  <a:lnTo>
                    <a:pt x="0" y="32"/>
                  </a:lnTo>
                  <a:lnTo>
                    <a:pt x="0" y="62"/>
                  </a:lnTo>
                  <a:lnTo>
                    <a:pt x="33" y="62"/>
                  </a:lnTo>
                  <a:lnTo>
                    <a:pt x="33" y="94"/>
                  </a:lnTo>
                  <a:lnTo>
                    <a:pt x="60" y="94"/>
                  </a:lnTo>
                  <a:lnTo>
                    <a:pt x="60" y="62"/>
                  </a:lnTo>
                  <a:lnTo>
                    <a:pt x="92" y="62"/>
                  </a:lnTo>
                  <a:lnTo>
                    <a:pt x="9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327" name="TextBox 326"/>
          <p:cNvSpPr txBox="1"/>
          <p:nvPr/>
        </p:nvSpPr>
        <p:spPr>
          <a:xfrm>
            <a:off x="7804150" y="1954213"/>
            <a:ext cx="833438" cy="254000"/>
          </a:xfrm>
          <a:prstGeom prst="rect">
            <a:avLst/>
          </a:prstGeom>
          <a:noFill/>
        </p:spPr>
        <p:txBody>
          <a:bodyPr wrap="none">
            <a:spAutoFit/>
          </a:bodyPr>
          <a:lstStyle/>
          <a:p>
            <a:pPr algn="ctr">
              <a:defRPr/>
            </a:pPr>
            <a:r>
              <a:rPr lang="en-US" sz="1050" b="1" dirty="0">
                <a:solidFill>
                  <a:schemeClr val="tx2"/>
                </a:solidFill>
                <a:latin typeface="+mj-lt"/>
                <a:ea typeface="+mn-ea"/>
              </a:rPr>
              <a:t>Physicians</a:t>
            </a:r>
          </a:p>
        </p:txBody>
      </p:sp>
      <p:sp>
        <p:nvSpPr>
          <p:cNvPr id="328" name="TextBox 327"/>
          <p:cNvSpPr txBox="1"/>
          <p:nvPr/>
        </p:nvSpPr>
        <p:spPr>
          <a:xfrm>
            <a:off x="7918450" y="2546350"/>
            <a:ext cx="604838" cy="254000"/>
          </a:xfrm>
          <a:prstGeom prst="rect">
            <a:avLst/>
          </a:prstGeom>
          <a:noFill/>
        </p:spPr>
        <p:txBody>
          <a:bodyPr wrap="none">
            <a:spAutoFit/>
          </a:bodyPr>
          <a:lstStyle/>
          <a:p>
            <a:pPr algn="ctr">
              <a:defRPr/>
            </a:pPr>
            <a:r>
              <a:rPr lang="en-US" sz="1050" b="1" dirty="0">
                <a:solidFill>
                  <a:schemeClr val="tx2"/>
                </a:solidFill>
                <a:latin typeface="+mj-lt"/>
                <a:ea typeface="+mn-ea"/>
              </a:rPr>
              <a:t>Nurses</a:t>
            </a:r>
          </a:p>
        </p:txBody>
      </p:sp>
      <p:cxnSp>
        <p:nvCxnSpPr>
          <p:cNvPr id="329" name="Straight Connector 328"/>
          <p:cNvCxnSpPr/>
          <p:nvPr/>
        </p:nvCxnSpPr>
        <p:spPr>
          <a:xfrm rot="5400000">
            <a:off x="8220869" y="2286794"/>
            <a:ext cx="0" cy="118903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0" name="TextBox 329"/>
          <p:cNvSpPr txBox="1"/>
          <p:nvPr/>
        </p:nvSpPr>
        <p:spPr>
          <a:xfrm>
            <a:off x="7642225" y="5122863"/>
            <a:ext cx="1157288" cy="254000"/>
          </a:xfrm>
          <a:prstGeom prst="rect">
            <a:avLst/>
          </a:prstGeom>
          <a:noFill/>
        </p:spPr>
        <p:txBody>
          <a:bodyPr>
            <a:spAutoFit/>
          </a:bodyPr>
          <a:lstStyle/>
          <a:p>
            <a:pPr algn="ctr">
              <a:defRPr/>
            </a:pPr>
            <a:r>
              <a:rPr lang="en-US" sz="1050" b="1" dirty="0">
                <a:solidFill>
                  <a:schemeClr val="tx2"/>
                </a:solidFill>
                <a:latin typeface="+mj-lt"/>
                <a:ea typeface="+mn-ea"/>
              </a:rPr>
              <a:t>Researchers</a:t>
            </a:r>
          </a:p>
        </p:txBody>
      </p:sp>
      <p:sp>
        <p:nvSpPr>
          <p:cNvPr id="331" name="TextBox 330"/>
          <p:cNvSpPr txBox="1"/>
          <p:nvPr/>
        </p:nvSpPr>
        <p:spPr>
          <a:xfrm>
            <a:off x="7802563" y="4195763"/>
            <a:ext cx="836612" cy="254000"/>
          </a:xfrm>
          <a:prstGeom prst="rect">
            <a:avLst/>
          </a:prstGeom>
          <a:noFill/>
        </p:spPr>
        <p:txBody>
          <a:bodyPr wrap="none">
            <a:spAutoFit/>
          </a:bodyPr>
          <a:lstStyle/>
          <a:p>
            <a:pPr algn="ctr">
              <a:defRPr/>
            </a:pPr>
            <a:r>
              <a:rPr lang="en-US" sz="1050" b="1" dirty="0">
                <a:solidFill>
                  <a:schemeClr val="tx2"/>
                </a:solidFill>
                <a:latin typeface="+mj-lt"/>
                <a:ea typeface="+mn-ea"/>
              </a:rPr>
              <a:t>Librarians</a:t>
            </a:r>
          </a:p>
        </p:txBody>
      </p:sp>
      <p:grpSp>
        <p:nvGrpSpPr>
          <p:cNvPr id="16406" name="Group 21"/>
          <p:cNvGrpSpPr>
            <a:grpSpLocks noChangeAspect="1"/>
          </p:cNvGrpSpPr>
          <p:nvPr/>
        </p:nvGrpSpPr>
        <p:grpSpPr bwMode="auto">
          <a:xfrm>
            <a:off x="8066088" y="4606925"/>
            <a:ext cx="317500" cy="515938"/>
            <a:chOff x="2481" y="3432"/>
            <a:chExt cx="162" cy="260"/>
          </a:xfrm>
        </p:grpSpPr>
        <p:sp>
          <p:nvSpPr>
            <p:cNvPr id="16439" name="AutoShape 20"/>
            <p:cNvSpPr>
              <a:spLocks noChangeAspect="1" noChangeArrowheads="1" noTextEdit="1"/>
            </p:cNvSpPr>
            <p:nvPr/>
          </p:nvSpPr>
          <p:spPr bwMode="auto">
            <a:xfrm>
              <a:off x="2481" y="3432"/>
              <a:ext cx="162"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40" name="Freeform 22"/>
            <p:cNvSpPr>
              <a:spLocks/>
            </p:cNvSpPr>
            <p:nvPr/>
          </p:nvSpPr>
          <p:spPr bwMode="auto">
            <a:xfrm>
              <a:off x="2540" y="3582"/>
              <a:ext cx="83" cy="84"/>
            </a:xfrm>
            <a:custGeom>
              <a:avLst/>
              <a:gdLst>
                <a:gd name="T0" fmla="*/ 0 w 83"/>
                <a:gd name="T1" fmla="*/ 0 h 84"/>
                <a:gd name="T2" fmla="*/ 0 w 83"/>
                <a:gd name="T3" fmla="*/ 84 h 84"/>
                <a:gd name="T4" fmla="*/ 83 w 83"/>
                <a:gd name="T5" fmla="*/ 84 h 84"/>
                <a:gd name="T6" fmla="*/ 0 w 83"/>
                <a:gd name="T7" fmla="*/ 0 h 84"/>
                <a:gd name="T8" fmla="*/ 0 w 83"/>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 h="84">
                  <a:moveTo>
                    <a:pt x="0" y="0"/>
                  </a:moveTo>
                  <a:lnTo>
                    <a:pt x="0" y="84"/>
                  </a:lnTo>
                  <a:lnTo>
                    <a:pt x="83" y="8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41" name="Freeform 23"/>
            <p:cNvSpPr>
              <a:spLocks/>
            </p:cNvSpPr>
            <p:nvPr/>
          </p:nvSpPr>
          <p:spPr bwMode="auto">
            <a:xfrm>
              <a:off x="2479" y="3666"/>
              <a:ext cx="164" cy="26"/>
            </a:xfrm>
            <a:custGeom>
              <a:avLst/>
              <a:gdLst>
                <a:gd name="T0" fmla="*/ 161 w 100"/>
                <a:gd name="T1" fmla="*/ 0 h 16"/>
                <a:gd name="T2" fmla="*/ 18 w 100"/>
                <a:gd name="T3" fmla="*/ 0 h 16"/>
                <a:gd name="T4" fmla="*/ 0 w 100"/>
                <a:gd name="T5" fmla="*/ 15 h 16"/>
                <a:gd name="T6" fmla="*/ 0 w 100"/>
                <a:gd name="T7" fmla="*/ 24 h 16"/>
                <a:gd name="T8" fmla="*/ 2 w 100"/>
                <a:gd name="T9" fmla="*/ 26 h 16"/>
                <a:gd name="T10" fmla="*/ 161 w 100"/>
                <a:gd name="T11" fmla="*/ 26 h 16"/>
                <a:gd name="T12" fmla="*/ 164 w 100"/>
                <a:gd name="T13" fmla="*/ 24 h 16"/>
                <a:gd name="T14" fmla="*/ 164 w 100"/>
                <a:gd name="T15" fmla="*/ 2 h 16"/>
                <a:gd name="T16" fmla="*/ 161 w 100"/>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16">
                  <a:moveTo>
                    <a:pt x="98" y="0"/>
                  </a:moveTo>
                  <a:cubicBezTo>
                    <a:pt x="11" y="0"/>
                    <a:pt x="11" y="0"/>
                    <a:pt x="11" y="0"/>
                  </a:cubicBezTo>
                  <a:cubicBezTo>
                    <a:pt x="5" y="0"/>
                    <a:pt x="0" y="5"/>
                    <a:pt x="0" y="9"/>
                  </a:cubicBezTo>
                  <a:cubicBezTo>
                    <a:pt x="0" y="13"/>
                    <a:pt x="0" y="15"/>
                    <a:pt x="0" y="15"/>
                  </a:cubicBezTo>
                  <a:cubicBezTo>
                    <a:pt x="0" y="15"/>
                    <a:pt x="1" y="16"/>
                    <a:pt x="1" y="16"/>
                  </a:cubicBezTo>
                  <a:cubicBezTo>
                    <a:pt x="98" y="16"/>
                    <a:pt x="98" y="16"/>
                    <a:pt x="98" y="16"/>
                  </a:cubicBezTo>
                  <a:cubicBezTo>
                    <a:pt x="99" y="16"/>
                    <a:pt x="100" y="15"/>
                    <a:pt x="100" y="15"/>
                  </a:cubicBezTo>
                  <a:cubicBezTo>
                    <a:pt x="100" y="1"/>
                    <a:pt x="100" y="1"/>
                    <a:pt x="100" y="1"/>
                  </a:cubicBezTo>
                  <a:cubicBezTo>
                    <a:pt x="100" y="1"/>
                    <a:pt x="99" y="0"/>
                    <a:pt x="9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42" name="Freeform 24"/>
            <p:cNvSpPr>
              <a:spLocks/>
            </p:cNvSpPr>
            <p:nvPr/>
          </p:nvSpPr>
          <p:spPr bwMode="auto">
            <a:xfrm>
              <a:off x="2484" y="3560"/>
              <a:ext cx="67" cy="18"/>
            </a:xfrm>
            <a:custGeom>
              <a:avLst/>
              <a:gdLst>
                <a:gd name="T0" fmla="*/ 65 w 41"/>
                <a:gd name="T1" fmla="*/ 18 h 11"/>
                <a:gd name="T2" fmla="*/ 2 w 41"/>
                <a:gd name="T3" fmla="*/ 18 h 11"/>
                <a:gd name="T4" fmla="*/ 0 w 41"/>
                <a:gd name="T5" fmla="*/ 16 h 11"/>
                <a:gd name="T6" fmla="*/ 0 w 41"/>
                <a:gd name="T7" fmla="*/ 2 h 11"/>
                <a:gd name="T8" fmla="*/ 2 w 41"/>
                <a:gd name="T9" fmla="*/ 0 h 11"/>
                <a:gd name="T10" fmla="*/ 65 w 41"/>
                <a:gd name="T11" fmla="*/ 0 h 11"/>
                <a:gd name="T12" fmla="*/ 67 w 41"/>
                <a:gd name="T13" fmla="*/ 2 h 11"/>
                <a:gd name="T14" fmla="*/ 67 w 41"/>
                <a:gd name="T15" fmla="*/ 16 h 11"/>
                <a:gd name="T16" fmla="*/ 65 w 41"/>
                <a:gd name="T17" fmla="*/ 18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11">
                  <a:moveTo>
                    <a:pt x="40" y="11"/>
                  </a:moveTo>
                  <a:cubicBezTo>
                    <a:pt x="1" y="11"/>
                    <a:pt x="1" y="11"/>
                    <a:pt x="1" y="11"/>
                  </a:cubicBezTo>
                  <a:cubicBezTo>
                    <a:pt x="0" y="11"/>
                    <a:pt x="0" y="10"/>
                    <a:pt x="0" y="10"/>
                  </a:cubicBezTo>
                  <a:cubicBezTo>
                    <a:pt x="0" y="1"/>
                    <a:pt x="0" y="1"/>
                    <a:pt x="0" y="1"/>
                  </a:cubicBezTo>
                  <a:cubicBezTo>
                    <a:pt x="0" y="0"/>
                    <a:pt x="0" y="0"/>
                    <a:pt x="1" y="0"/>
                  </a:cubicBezTo>
                  <a:cubicBezTo>
                    <a:pt x="40" y="0"/>
                    <a:pt x="40" y="0"/>
                    <a:pt x="40" y="0"/>
                  </a:cubicBezTo>
                  <a:cubicBezTo>
                    <a:pt x="40" y="0"/>
                    <a:pt x="41" y="0"/>
                    <a:pt x="41" y="1"/>
                  </a:cubicBezTo>
                  <a:cubicBezTo>
                    <a:pt x="41" y="10"/>
                    <a:pt x="41" y="10"/>
                    <a:pt x="41" y="10"/>
                  </a:cubicBezTo>
                  <a:cubicBezTo>
                    <a:pt x="41" y="10"/>
                    <a:pt x="40" y="11"/>
                    <a:pt x="40"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43" name="Freeform 25"/>
            <p:cNvSpPr>
              <a:spLocks/>
            </p:cNvSpPr>
            <p:nvPr/>
          </p:nvSpPr>
          <p:spPr bwMode="auto">
            <a:xfrm>
              <a:off x="2517" y="3430"/>
              <a:ext cx="92" cy="92"/>
            </a:xfrm>
            <a:custGeom>
              <a:avLst/>
              <a:gdLst>
                <a:gd name="T0" fmla="*/ 72 w 56"/>
                <a:gd name="T1" fmla="*/ 0 h 56"/>
                <a:gd name="T2" fmla="*/ 49 w 56"/>
                <a:gd name="T3" fmla="*/ 23 h 56"/>
                <a:gd name="T4" fmla="*/ 46 w 56"/>
                <a:gd name="T5" fmla="*/ 23 h 56"/>
                <a:gd name="T6" fmla="*/ 44 w 56"/>
                <a:gd name="T7" fmla="*/ 21 h 56"/>
                <a:gd name="T8" fmla="*/ 41 w 56"/>
                <a:gd name="T9" fmla="*/ 21 h 56"/>
                <a:gd name="T10" fmla="*/ 2 w 56"/>
                <a:gd name="T11" fmla="*/ 62 h 56"/>
                <a:gd name="T12" fmla="*/ 2 w 56"/>
                <a:gd name="T13" fmla="*/ 64 h 56"/>
                <a:gd name="T14" fmla="*/ 28 w 56"/>
                <a:gd name="T15" fmla="*/ 90 h 56"/>
                <a:gd name="T16" fmla="*/ 30 w 56"/>
                <a:gd name="T17" fmla="*/ 90 h 56"/>
                <a:gd name="T18" fmla="*/ 71 w 56"/>
                <a:gd name="T19" fmla="*/ 51 h 56"/>
                <a:gd name="T20" fmla="*/ 71 w 56"/>
                <a:gd name="T21" fmla="*/ 48 h 56"/>
                <a:gd name="T22" fmla="*/ 69 w 56"/>
                <a:gd name="T23" fmla="*/ 46 h 56"/>
                <a:gd name="T24" fmla="*/ 69 w 56"/>
                <a:gd name="T25" fmla="*/ 44 h 56"/>
                <a:gd name="T26" fmla="*/ 92 w 56"/>
                <a:gd name="T27" fmla="*/ 21 h 56"/>
                <a:gd name="T28" fmla="*/ 92 w 56"/>
                <a:gd name="T29" fmla="*/ 18 h 56"/>
                <a:gd name="T30" fmla="*/ 92 w 56"/>
                <a:gd name="T31" fmla="*/ 18 h 56"/>
                <a:gd name="T32" fmla="*/ 74 w 56"/>
                <a:gd name="T33" fmla="*/ 0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56">
                  <a:moveTo>
                    <a:pt x="44" y="0"/>
                  </a:moveTo>
                  <a:cubicBezTo>
                    <a:pt x="30" y="14"/>
                    <a:pt x="30" y="14"/>
                    <a:pt x="30" y="14"/>
                  </a:cubicBezTo>
                  <a:cubicBezTo>
                    <a:pt x="29" y="15"/>
                    <a:pt x="28" y="15"/>
                    <a:pt x="28" y="14"/>
                  </a:cubicBezTo>
                  <a:cubicBezTo>
                    <a:pt x="27" y="13"/>
                    <a:pt x="27" y="13"/>
                    <a:pt x="27" y="13"/>
                  </a:cubicBezTo>
                  <a:cubicBezTo>
                    <a:pt x="27" y="13"/>
                    <a:pt x="26" y="13"/>
                    <a:pt x="25" y="13"/>
                  </a:cubicBezTo>
                  <a:cubicBezTo>
                    <a:pt x="1" y="38"/>
                    <a:pt x="1" y="38"/>
                    <a:pt x="1" y="38"/>
                  </a:cubicBezTo>
                  <a:cubicBezTo>
                    <a:pt x="0" y="38"/>
                    <a:pt x="0" y="39"/>
                    <a:pt x="1" y="39"/>
                  </a:cubicBezTo>
                  <a:cubicBezTo>
                    <a:pt x="17" y="55"/>
                    <a:pt x="17" y="55"/>
                    <a:pt x="17" y="55"/>
                  </a:cubicBezTo>
                  <a:cubicBezTo>
                    <a:pt x="17" y="56"/>
                    <a:pt x="18" y="56"/>
                    <a:pt x="18" y="55"/>
                  </a:cubicBezTo>
                  <a:cubicBezTo>
                    <a:pt x="43" y="31"/>
                    <a:pt x="43" y="31"/>
                    <a:pt x="43" y="31"/>
                  </a:cubicBezTo>
                  <a:cubicBezTo>
                    <a:pt x="43" y="30"/>
                    <a:pt x="43" y="30"/>
                    <a:pt x="43" y="29"/>
                  </a:cubicBezTo>
                  <a:cubicBezTo>
                    <a:pt x="42" y="28"/>
                    <a:pt x="42" y="28"/>
                    <a:pt x="42" y="28"/>
                  </a:cubicBezTo>
                  <a:cubicBezTo>
                    <a:pt x="41" y="28"/>
                    <a:pt x="41" y="27"/>
                    <a:pt x="42" y="27"/>
                  </a:cubicBezTo>
                  <a:cubicBezTo>
                    <a:pt x="56" y="13"/>
                    <a:pt x="56" y="13"/>
                    <a:pt x="56" y="13"/>
                  </a:cubicBezTo>
                  <a:cubicBezTo>
                    <a:pt x="56" y="12"/>
                    <a:pt x="56" y="11"/>
                    <a:pt x="56" y="11"/>
                  </a:cubicBezTo>
                  <a:cubicBezTo>
                    <a:pt x="56" y="11"/>
                    <a:pt x="56" y="11"/>
                    <a:pt x="56" y="11"/>
                  </a:cubicBezTo>
                  <a:cubicBezTo>
                    <a:pt x="45" y="0"/>
                    <a:pt x="45" y="0"/>
                    <a:pt x="45"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44" name="Freeform 26"/>
            <p:cNvSpPr>
              <a:spLocks/>
            </p:cNvSpPr>
            <p:nvPr/>
          </p:nvSpPr>
          <p:spPr bwMode="auto">
            <a:xfrm>
              <a:off x="2504" y="3560"/>
              <a:ext cx="83" cy="83"/>
            </a:xfrm>
            <a:custGeom>
              <a:avLst/>
              <a:gdLst>
                <a:gd name="T0" fmla="*/ 70 w 83"/>
                <a:gd name="T1" fmla="*/ 83 h 83"/>
                <a:gd name="T2" fmla="*/ 0 w 83"/>
                <a:gd name="T3" fmla="*/ 11 h 83"/>
                <a:gd name="T4" fmla="*/ 11 w 83"/>
                <a:gd name="T5" fmla="*/ 0 h 83"/>
                <a:gd name="T6" fmla="*/ 83 w 83"/>
                <a:gd name="T7" fmla="*/ 70 h 83"/>
                <a:gd name="T8" fmla="*/ 70 w 83"/>
                <a:gd name="T9" fmla="*/ 83 h 83"/>
                <a:gd name="T10" fmla="*/ 70 w 83"/>
                <a:gd name="T11" fmla="*/ 83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83">
                  <a:moveTo>
                    <a:pt x="70" y="83"/>
                  </a:moveTo>
                  <a:lnTo>
                    <a:pt x="0" y="11"/>
                  </a:lnTo>
                  <a:lnTo>
                    <a:pt x="11" y="0"/>
                  </a:lnTo>
                  <a:lnTo>
                    <a:pt x="83" y="70"/>
                  </a:lnTo>
                  <a:lnTo>
                    <a:pt x="70" y="8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45" name="Freeform 27"/>
            <p:cNvSpPr>
              <a:spLocks/>
            </p:cNvSpPr>
            <p:nvPr/>
          </p:nvSpPr>
          <p:spPr bwMode="auto">
            <a:xfrm>
              <a:off x="2561" y="3478"/>
              <a:ext cx="80" cy="178"/>
            </a:xfrm>
            <a:custGeom>
              <a:avLst/>
              <a:gdLst>
                <a:gd name="T0" fmla="*/ 20 w 49"/>
                <a:gd name="T1" fmla="*/ 0 h 109"/>
                <a:gd name="T2" fmla="*/ 3 w 49"/>
                <a:gd name="T3" fmla="*/ 16 h 109"/>
                <a:gd name="T4" fmla="*/ 0 w 49"/>
                <a:gd name="T5" fmla="*/ 145 h 109"/>
                <a:gd name="T6" fmla="*/ 34 w 49"/>
                <a:gd name="T7" fmla="*/ 178 h 109"/>
                <a:gd name="T8" fmla="*/ 20 w 49"/>
                <a:gd name="T9" fmla="*/ 0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109">
                  <a:moveTo>
                    <a:pt x="12" y="0"/>
                  </a:moveTo>
                  <a:cubicBezTo>
                    <a:pt x="2" y="10"/>
                    <a:pt x="2" y="10"/>
                    <a:pt x="2" y="10"/>
                  </a:cubicBezTo>
                  <a:cubicBezTo>
                    <a:pt x="18" y="27"/>
                    <a:pt x="28" y="61"/>
                    <a:pt x="0" y="89"/>
                  </a:cubicBezTo>
                  <a:cubicBezTo>
                    <a:pt x="21" y="109"/>
                    <a:pt x="21" y="109"/>
                    <a:pt x="21" y="109"/>
                  </a:cubicBezTo>
                  <a:cubicBezTo>
                    <a:pt x="49" y="81"/>
                    <a:pt x="45" y="33"/>
                    <a:pt x="1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0" name="Oval 28"/>
            <p:cNvSpPr>
              <a:spLocks noChangeArrowheads="1"/>
            </p:cNvSpPr>
            <p:nvPr/>
          </p:nvSpPr>
          <p:spPr bwMode="auto">
            <a:xfrm>
              <a:off x="2560" y="3474"/>
              <a:ext cx="32" cy="32"/>
            </a:xfrm>
            <a:prstGeom prst="ellipse">
              <a:avLst/>
            </a:prstGeom>
            <a:solidFill>
              <a:schemeClr val="bg2">
                <a:lumMod val="20000"/>
                <a:lumOff val="80000"/>
              </a:schemeClr>
            </a:solidFill>
            <a:ln w="9525">
              <a:no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zh-CN" smtClean="0">
                <a:solidFill>
                  <a:srgbClr val="474747"/>
                </a:solidFill>
              </a:endParaRPr>
            </a:p>
          </p:txBody>
        </p:sp>
        <p:sp>
          <p:nvSpPr>
            <p:cNvPr id="16447" name="Freeform 29"/>
            <p:cNvSpPr>
              <a:spLocks noEditPoints="1"/>
            </p:cNvSpPr>
            <p:nvPr/>
          </p:nvSpPr>
          <p:spPr bwMode="auto">
            <a:xfrm>
              <a:off x="2556" y="3471"/>
              <a:ext cx="40" cy="39"/>
            </a:xfrm>
            <a:custGeom>
              <a:avLst/>
              <a:gdLst>
                <a:gd name="T0" fmla="*/ 20 w 24"/>
                <a:gd name="T1" fmla="*/ 7 h 24"/>
                <a:gd name="T2" fmla="*/ 8 w 24"/>
                <a:gd name="T3" fmla="*/ 20 h 24"/>
                <a:gd name="T4" fmla="*/ 20 w 24"/>
                <a:gd name="T5" fmla="*/ 31 h 24"/>
                <a:gd name="T6" fmla="*/ 32 w 24"/>
                <a:gd name="T7" fmla="*/ 20 h 24"/>
                <a:gd name="T8" fmla="*/ 20 w 24"/>
                <a:gd name="T9" fmla="*/ 7 h 24"/>
                <a:gd name="T10" fmla="*/ 20 w 24"/>
                <a:gd name="T11" fmla="*/ 39 h 24"/>
                <a:gd name="T12" fmla="*/ 0 w 24"/>
                <a:gd name="T13" fmla="*/ 20 h 24"/>
                <a:gd name="T14" fmla="*/ 20 w 24"/>
                <a:gd name="T15" fmla="*/ 0 h 24"/>
                <a:gd name="T16" fmla="*/ 40 w 24"/>
                <a:gd name="T17" fmla="*/ 20 h 24"/>
                <a:gd name="T18" fmla="*/ 20 w 24"/>
                <a:gd name="T19" fmla="*/ 39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24">
                  <a:moveTo>
                    <a:pt x="12" y="4"/>
                  </a:moveTo>
                  <a:cubicBezTo>
                    <a:pt x="8" y="4"/>
                    <a:pt x="5" y="8"/>
                    <a:pt x="5" y="12"/>
                  </a:cubicBezTo>
                  <a:cubicBezTo>
                    <a:pt x="5" y="16"/>
                    <a:pt x="8" y="19"/>
                    <a:pt x="12" y="19"/>
                  </a:cubicBezTo>
                  <a:cubicBezTo>
                    <a:pt x="16" y="19"/>
                    <a:pt x="19" y="16"/>
                    <a:pt x="19" y="12"/>
                  </a:cubicBezTo>
                  <a:cubicBezTo>
                    <a:pt x="19" y="8"/>
                    <a:pt x="16" y="4"/>
                    <a:pt x="12" y="4"/>
                  </a:cubicBezTo>
                  <a:close/>
                  <a:moveTo>
                    <a:pt x="12" y="24"/>
                  </a:moveTo>
                  <a:cubicBezTo>
                    <a:pt x="6" y="24"/>
                    <a:pt x="0" y="18"/>
                    <a:pt x="0" y="12"/>
                  </a:cubicBezTo>
                  <a:cubicBezTo>
                    <a:pt x="0" y="5"/>
                    <a:pt x="6" y="0"/>
                    <a:pt x="12" y="0"/>
                  </a:cubicBezTo>
                  <a:cubicBezTo>
                    <a:pt x="19" y="0"/>
                    <a:pt x="24" y="5"/>
                    <a:pt x="24" y="12"/>
                  </a:cubicBezTo>
                  <a:cubicBezTo>
                    <a:pt x="24" y="18"/>
                    <a:pt x="19" y="24"/>
                    <a:pt x="12"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2" name="Oval 30"/>
            <p:cNvSpPr>
              <a:spLocks noChangeArrowheads="1"/>
            </p:cNvSpPr>
            <p:nvPr/>
          </p:nvSpPr>
          <p:spPr bwMode="auto">
            <a:xfrm>
              <a:off x="2560" y="3628"/>
              <a:ext cx="31" cy="31"/>
            </a:xfrm>
            <a:prstGeom prst="ellipse">
              <a:avLst/>
            </a:prstGeom>
            <a:solidFill>
              <a:schemeClr val="bg2">
                <a:lumMod val="20000"/>
                <a:lumOff val="80000"/>
              </a:schemeClr>
            </a:solidFill>
            <a:ln w="9525">
              <a:no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zh-CN" smtClean="0">
                <a:solidFill>
                  <a:srgbClr val="474747"/>
                </a:solidFill>
              </a:endParaRPr>
            </a:p>
          </p:txBody>
        </p:sp>
      </p:grpSp>
      <p:sp>
        <p:nvSpPr>
          <p:cNvPr id="346" name="TextBox 345"/>
          <p:cNvSpPr txBox="1"/>
          <p:nvPr/>
        </p:nvSpPr>
        <p:spPr>
          <a:xfrm>
            <a:off x="7478713" y="3530600"/>
            <a:ext cx="1484312" cy="252413"/>
          </a:xfrm>
          <a:prstGeom prst="rect">
            <a:avLst/>
          </a:prstGeom>
          <a:noFill/>
        </p:spPr>
        <p:txBody>
          <a:bodyPr wrap="none">
            <a:spAutoFit/>
          </a:bodyPr>
          <a:lstStyle/>
          <a:p>
            <a:pPr algn="ctr">
              <a:defRPr/>
            </a:pPr>
            <a:r>
              <a:rPr lang="en-US" sz="1050" b="1" dirty="0">
                <a:solidFill>
                  <a:schemeClr val="tx2"/>
                </a:solidFill>
                <a:latin typeface="+mj-lt"/>
                <a:ea typeface="+mn-ea"/>
              </a:rPr>
              <a:t>Students, Educators </a:t>
            </a:r>
          </a:p>
        </p:txBody>
      </p:sp>
      <p:sp>
        <p:nvSpPr>
          <p:cNvPr id="347" name="TextBox 346"/>
          <p:cNvSpPr txBox="1"/>
          <p:nvPr/>
        </p:nvSpPr>
        <p:spPr>
          <a:xfrm>
            <a:off x="7321550" y="5775325"/>
            <a:ext cx="1798638" cy="415925"/>
          </a:xfrm>
          <a:prstGeom prst="rect">
            <a:avLst/>
          </a:prstGeom>
          <a:noFill/>
        </p:spPr>
        <p:txBody>
          <a:bodyPr>
            <a:spAutoFit/>
          </a:bodyPr>
          <a:lstStyle/>
          <a:p>
            <a:pPr algn="ctr">
              <a:defRPr/>
            </a:pPr>
            <a:r>
              <a:rPr lang="en-US" sz="1050" b="1" dirty="0">
                <a:solidFill>
                  <a:schemeClr val="tx2"/>
                </a:solidFill>
                <a:latin typeface="+mj-lt"/>
                <a:ea typeface="+mn-ea"/>
              </a:rPr>
              <a:t>Information</a:t>
            </a:r>
            <a:br>
              <a:rPr lang="en-US" sz="1050" b="1" dirty="0">
                <a:solidFill>
                  <a:schemeClr val="tx2"/>
                </a:solidFill>
                <a:latin typeface="+mj-lt"/>
                <a:ea typeface="+mn-ea"/>
              </a:rPr>
            </a:br>
            <a:r>
              <a:rPr lang="en-US" sz="1050" b="1" dirty="0">
                <a:solidFill>
                  <a:schemeClr val="tx2"/>
                </a:solidFill>
                <a:latin typeface="+mj-lt"/>
                <a:ea typeface="+mn-ea"/>
              </a:rPr>
              <a:t>Managers</a:t>
            </a:r>
          </a:p>
        </p:txBody>
      </p:sp>
      <p:grpSp>
        <p:nvGrpSpPr>
          <p:cNvPr id="16409" name="Group 40"/>
          <p:cNvGrpSpPr>
            <a:grpSpLocks noChangeAspect="1"/>
          </p:cNvGrpSpPr>
          <p:nvPr/>
        </p:nvGrpSpPr>
        <p:grpSpPr bwMode="auto">
          <a:xfrm>
            <a:off x="7975600" y="5394325"/>
            <a:ext cx="488950" cy="366713"/>
            <a:chOff x="4840" y="3500"/>
            <a:chExt cx="308" cy="231"/>
          </a:xfrm>
        </p:grpSpPr>
        <p:sp>
          <p:nvSpPr>
            <p:cNvPr id="16437" name="AutoShape 39"/>
            <p:cNvSpPr>
              <a:spLocks noChangeAspect="1" noChangeArrowheads="1" noTextEdit="1"/>
            </p:cNvSpPr>
            <p:nvPr/>
          </p:nvSpPr>
          <p:spPr bwMode="auto">
            <a:xfrm>
              <a:off x="4840" y="3500"/>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38" name="Freeform 41"/>
            <p:cNvSpPr>
              <a:spLocks noEditPoints="1"/>
            </p:cNvSpPr>
            <p:nvPr/>
          </p:nvSpPr>
          <p:spPr bwMode="auto">
            <a:xfrm>
              <a:off x="4841" y="3500"/>
              <a:ext cx="307" cy="231"/>
            </a:xfrm>
            <a:custGeom>
              <a:avLst/>
              <a:gdLst>
                <a:gd name="T0" fmla="*/ 27 w 392"/>
                <a:gd name="T1" fmla="*/ 215 h 294"/>
                <a:gd name="T2" fmla="*/ 136 w 392"/>
                <a:gd name="T3" fmla="*/ 215 h 294"/>
                <a:gd name="T4" fmla="*/ 158 w 392"/>
                <a:gd name="T5" fmla="*/ 231 h 294"/>
                <a:gd name="T6" fmla="*/ 181 w 392"/>
                <a:gd name="T7" fmla="*/ 215 h 294"/>
                <a:gd name="T8" fmla="*/ 287 w 392"/>
                <a:gd name="T9" fmla="*/ 215 h 294"/>
                <a:gd name="T10" fmla="*/ 302 w 392"/>
                <a:gd name="T11" fmla="*/ 206 h 294"/>
                <a:gd name="T12" fmla="*/ 307 w 392"/>
                <a:gd name="T13" fmla="*/ 188 h 294"/>
                <a:gd name="T14" fmla="*/ 307 w 392"/>
                <a:gd name="T15" fmla="*/ 29 h 294"/>
                <a:gd name="T16" fmla="*/ 302 w 392"/>
                <a:gd name="T17" fmla="*/ 13 h 294"/>
                <a:gd name="T18" fmla="*/ 287 w 392"/>
                <a:gd name="T19" fmla="*/ 7 h 294"/>
                <a:gd name="T20" fmla="*/ 265 w 392"/>
                <a:gd name="T21" fmla="*/ 7 h 294"/>
                <a:gd name="T22" fmla="*/ 216 w 392"/>
                <a:gd name="T23" fmla="*/ 0 h 294"/>
                <a:gd name="T24" fmla="*/ 168 w 392"/>
                <a:gd name="T25" fmla="*/ 7 h 294"/>
                <a:gd name="T26" fmla="*/ 146 w 392"/>
                <a:gd name="T27" fmla="*/ 7 h 294"/>
                <a:gd name="T28" fmla="*/ 97 w 392"/>
                <a:gd name="T29" fmla="*/ 0 h 294"/>
                <a:gd name="T30" fmla="*/ 46 w 392"/>
                <a:gd name="T31" fmla="*/ 7 h 294"/>
                <a:gd name="T32" fmla="*/ 27 w 392"/>
                <a:gd name="T33" fmla="*/ 7 h 294"/>
                <a:gd name="T34" fmla="*/ 9 w 392"/>
                <a:gd name="T35" fmla="*/ 13 h 294"/>
                <a:gd name="T36" fmla="*/ 0 w 392"/>
                <a:gd name="T37" fmla="*/ 29 h 294"/>
                <a:gd name="T38" fmla="*/ 0 w 392"/>
                <a:gd name="T39" fmla="*/ 188 h 294"/>
                <a:gd name="T40" fmla="*/ 9 w 392"/>
                <a:gd name="T41" fmla="*/ 206 h 294"/>
                <a:gd name="T42" fmla="*/ 27 w 392"/>
                <a:gd name="T43" fmla="*/ 215 h 294"/>
                <a:gd name="T44" fmla="*/ 163 w 392"/>
                <a:gd name="T45" fmla="*/ 21 h 294"/>
                <a:gd name="T46" fmla="*/ 269 w 392"/>
                <a:gd name="T47" fmla="*/ 21 h 294"/>
                <a:gd name="T48" fmla="*/ 269 w 392"/>
                <a:gd name="T49" fmla="*/ 190 h 294"/>
                <a:gd name="T50" fmla="*/ 216 w 392"/>
                <a:gd name="T51" fmla="*/ 182 h 294"/>
                <a:gd name="T52" fmla="*/ 163 w 392"/>
                <a:gd name="T53" fmla="*/ 190 h 294"/>
                <a:gd name="T54" fmla="*/ 163 w 392"/>
                <a:gd name="T55" fmla="*/ 21 h 294"/>
                <a:gd name="T56" fmla="*/ 41 w 392"/>
                <a:gd name="T57" fmla="*/ 21 h 294"/>
                <a:gd name="T58" fmla="*/ 97 w 392"/>
                <a:gd name="T59" fmla="*/ 13 h 294"/>
                <a:gd name="T60" fmla="*/ 150 w 392"/>
                <a:gd name="T61" fmla="*/ 21 h 294"/>
                <a:gd name="T62" fmla="*/ 150 w 392"/>
                <a:gd name="T63" fmla="*/ 190 h 294"/>
                <a:gd name="T64" fmla="*/ 97 w 392"/>
                <a:gd name="T65" fmla="*/ 182 h 294"/>
                <a:gd name="T66" fmla="*/ 41 w 392"/>
                <a:gd name="T67" fmla="*/ 190 h 294"/>
                <a:gd name="T68" fmla="*/ 41 w 392"/>
                <a:gd name="T69" fmla="*/ 21 h 2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2" h="294">
                  <a:moveTo>
                    <a:pt x="35" y="273"/>
                  </a:moveTo>
                  <a:cubicBezTo>
                    <a:pt x="174" y="273"/>
                    <a:pt x="174" y="273"/>
                    <a:pt x="174" y="273"/>
                  </a:cubicBezTo>
                  <a:cubicBezTo>
                    <a:pt x="176" y="285"/>
                    <a:pt x="188" y="294"/>
                    <a:pt x="202" y="294"/>
                  </a:cubicBezTo>
                  <a:cubicBezTo>
                    <a:pt x="217" y="294"/>
                    <a:pt x="229" y="285"/>
                    <a:pt x="231" y="273"/>
                  </a:cubicBezTo>
                  <a:cubicBezTo>
                    <a:pt x="367" y="273"/>
                    <a:pt x="367" y="273"/>
                    <a:pt x="367" y="273"/>
                  </a:cubicBezTo>
                  <a:cubicBezTo>
                    <a:pt x="375" y="273"/>
                    <a:pt x="380" y="268"/>
                    <a:pt x="386" y="262"/>
                  </a:cubicBezTo>
                  <a:cubicBezTo>
                    <a:pt x="392" y="256"/>
                    <a:pt x="392" y="247"/>
                    <a:pt x="392" y="239"/>
                  </a:cubicBezTo>
                  <a:cubicBezTo>
                    <a:pt x="392" y="37"/>
                    <a:pt x="392" y="37"/>
                    <a:pt x="392" y="37"/>
                  </a:cubicBezTo>
                  <a:cubicBezTo>
                    <a:pt x="392" y="30"/>
                    <a:pt x="392" y="23"/>
                    <a:pt x="386" y="17"/>
                  </a:cubicBezTo>
                  <a:cubicBezTo>
                    <a:pt x="380" y="11"/>
                    <a:pt x="375" y="9"/>
                    <a:pt x="367" y="9"/>
                  </a:cubicBezTo>
                  <a:cubicBezTo>
                    <a:pt x="339" y="9"/>
                    <a:pt x="339" y="9"/>
                    <a:pt x="339" y="9"/>
                  </a:cubicBezTo>
                  <a:cubicBezTo>
                    <a:pt x="319" y="3"/>
                    <a:pt x="298" y="0"/>
                    <a:pt x="276" y="0"/>
                  </a:cubicBezTo>
                  <a:cubicBezTo>
                    <a:pt x="255" y="0"/>
                    <a:pt x="234" y="3"/>
                    <a:pt x="214" y="9"/>
                  </a:cubicBezTo>
                  <a:cubicBezTo>
                    <a:pt x="187" y="9"/>
                    <a:pt x="187" y="9"/>
                    <a:pt x="187" y="9"/>
                  </a:cubicBezTo>
                  <a:cubicBezTo>
                    <a:pt x="167" y="3"/>
                    <a:pt x="146" y="0"/>
                    <a:pt x="124" y="0"/>
                  </a:cubicBezTo>
                  <a:cubicBezTo>
                    <a:pt x="102" y="0"/>
                    <a:pt x="80" y="3"/>
                    <a:pt x="59" y="9"/>
                  </a:cubicBezTo>
                  <a:cubicBezTo>
                    <a:pt x="35" y="9"/>
                    <a:pt x="35" y="9"/>
                    <a:pt x="35" y="9"/>
                  </a:cubicBezTo>
                  <a:cubicBezTo>
                    <a:pt x="28" y="9"/>
                    <a:pt x="17" y="11"/>
                    <a:pt x="12" y="17"/>
                  </a:cubicBezTo>
                  <a:cubicBezTo>
                    <a:pt x="6" y="23"/>
                    <a:pt x="0" y="30"/>
                    <a:pt x="0" y="37"/>
                  </a:cubicBezTo>
                  <a:cubicBezTo>
                    <a:pt x="0" y="239"/>
                    <a:pt x="0" y="239"/>
                    <a:pt x="0" y="239"/>
                  </a:cubicBezTo>
                  <a:cubicBezTo>
                    <a:pt x="0" y="247"/>
                    <a:pt x="6" y="256"/>
                    <a:pt x="12" y="262"/>
                  </a:cubicBezTo>
                  <a:cubicBezTo>
                    <a:pt x="17" y="268"/>
                    <a:pt x="28" y="273"/>
                    <a:pt x="35" y="273"/>
                  </a:cubicBezTo>
                  <a:close/>
                  <a:moveTo>
                    <a:pt x="208" y="27"/>
                  </a:moveTo>
                  <a:cubicBezTo>
                    <a:pt x="251" y="12"/>
                    <a:pt x="302" y="12"/>
                    <a:pt x="344" y="27"/>
                  </a:cubicBezTo>
                  <a:cubicBezTo>
                    <a:pt x="344" y="242"/>
                    <a:pt x="344" y="242"/>
                    <a:pt x="344" y="242"/>
                  </a:cubicBezTo>
                  <a:cubicBezTo>
                    <a:pt x="323" y="235"/>
                    <a:pt x="300" y="232"/>
                    <a:pt x="276" y="232"/>
                  </a:cubicBezTo>
                  <a:cubicBezTo>
                    <a:pt x="253" y="232"/>
                    <a:pt x="230" y="235"/>
                    <a:pt x="208" y="242"/>
                  </a:cubicBezTo>
                  <a:lnTo>
                    <a:pt x="208" y="27"/>
                  </a:lnTo>
                  <a:close/>
                  <a:moveTo>
                    <a:pt x="52" y="27"/>
                  </a:moveTo>
                  <a:cubicBezTo>
                    <a:pt x="76" y="20"/>
                    <a:pt x="100" y="16"/>
                    <a:pt x="124" y="16"/>
                  </a:cubicBezTo>
                  <a:cubicBezTo>
                    <a:pt x="148" y="16"/>
                    <a:pt x="171" y="20"/>
                    <a:pt x="192" y="27"/>
                  </a:cubicBezTo>
                  <a:cubicBezTo>
                    <a:pt x="192" y="242"/>
                    <a:pt x="192" y="242"/>
                    <a:pt x="192" y="242"/>
                  </a:cubicBezTo>
                  <a:cubicBezTo>
                    <a:pt x="171" y="235"/>
                    <a:pt x="148" y="232"/>
                    <a:pt x="124" y="232"/>
                  </a:cubicBezTo>
                  <a:cubicBezTo>
                    <a:pt x="100" y="232"/>
                    <a:pt x="76" y="235"/>
                    <a:pt x="52" y="242"/>
                  </a:cubicBezTo>
                  <a:lnTo>
                    <a:pt x="52" y="2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cxnSp>
        <p:nvCxnSpPr>
          <p:cNvPr id="354" name="Straight Connector 353"/>
          <p:cNvCxnSpPr/>
          <p:nvPr/>
        </p:nvCxnSpPr>
        <p:spPr>
          <a:xfrm rot="5400000">
            <a:off x="8243094" y="3929856"/>
            <a:ext cx="0" cy="118903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8" name="Rectangle 157"/>
          <p:cNvSpPr/>
          <p:nvPr/>
        </p:nvSpPr>
        <p:spPr>
          <a:xfrm rot="16200000">
            <a:off x="-1297780" y="3806031"/>
            <a:ext cx="3560762" cy="307975"/>
          </a:xfrm>
          <a:prstGeom prst="rect">
            <a:avLst/>
          </a:prstGeom>
        </p:spPr>
        <p:txBody>
          <a:bodyPr>
            <a:spAutoFit/>
          </a:bodyPr>
          <a:lstStyle/>
          <a:p>
            <a:pPr marL="0" lvl="1" algn="ctr">
              <a:defRPr/>
            </a:pPr>
            <a:r>
              <a:rPr lang="en-US" sz="1400" b="1" dirty="0">
                <a:solidFill>
                  <a:srgbClr val="474747">
                    <a:lumMod val="50000"/>
                  </a:srgbClr>
                </a:solidFill>
                <a:latin typeface="+mj-lt"/>
                <a:ea typeface="+mn-ea"/>
                <a:cs typeface="Arial" pitchFamily="34" charset="0"/>
              </a:rPr>
              <a:t>Scholarly research and peer review</a:t>
            </a:r>
          </a:p>
        </p:txBody>
      </p:sp>
      <p:sp>
        <p:nvSpPr>
          <p:cNvPr id="163" name="Rectangle 162"/>
          <p:cNvSpPr/>
          <p:nvPr/>
        </p:nvSpPr>
        <p:spPr>
          <a:xfrm>
            <a:off x="887413" y="3392488"/>
            <a:ext cx="1443037" cy="1096962"/>
          </a:xfrm>
          <a:prstGeom prst="rect">
            <a:avLst/>
          </a:prstGeom>
          <a:solidFill>
            <a:schemeClr val="accent5">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600" b="1" dirty="0">
                <a:solidFill>
                  <a:srgbClr val="C00000"/>
                </a:solidFill>
                <a:latin typeface="+mj-lt"/>
                <a:cs typeface="Calibri"/>
              </a:rPr>
              <a:t>3</a:t>
            </a:r>
            <a:r>
              <a:rPr lang="en-US" sz="1600" b="1" baseline="30000" dirty="0">
                <a:solidFill>
                  <a:srgbClr val="C00000"/>
                </a:solidFill>
                <a:latin typeface="+mj-lt"/>
                <a:cs typeface="Calibri"/>
              </a:rPr>
              <a:t>rd</a:t>
            </a:r>
            <a:r>
              <a:rPr lang="en-US" sz="1600" b="1" dirty="0">
                <a:solidFill>
                  <a:srgbClr val="C00000"/>
                </a:solidFill>
                <a:latin typeface="+mj-lt"/>
                <a:cs typeface="Calibri"/>
              </a:rPr>
              <a:t> Party </a:t>
            </a:r>
          </a:p>
          <a:p>
            <a:pPr algn="ctr">
              <a:defRPr/>
            </a:pPr>
            <a:r>
              <a:rPr lang="en-US" sz="1200" b="1" dirty="0">
                <a:solidFill>
                  <a:srgbClr val="C00000"/>
                </a:solidFill>
                <a:latin typeface="+mj-lt"/>
                <a:cs typeface="Calibri"/>
              </a:rPr>
              <a:t>Content &amp; tools</a:t>
            </a:r>
          </a:p>
        </p:txBody>
      </p:sp>
      <p:sp>
        <p:nvSpPr>
          <p:cNvPr id="164" name="Rectangle 163"/>
          <p:cNvSpPr/>
          <p:nvPr/>
        </p:nvSpPr>
        <p:spPr>
          <a:xfrm>
            <a:off x="890588" y="2166938"/>
            <a:ext cx="1443037" cy="1096962"/>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600" b="1" dirty="0">
                <a:solidFill>
                  <a:srgbClr val="FFFFFF"/>
                </a:solidFill>
                <a:latin typeface="+mj-lt"/>
                <a:cs typeface="Calibri"/>
              </a:rPr>
              <a:t>Lippincott, Williams &amp; Wilkins</a:t>
            </a:r>
            <a:br>
              <a:rPr lang="en-US" sz="1600" b="1" dirty="0">
                <a:solidFill>
                  <a:srgbClr val="FFFFFF"/>
                </a:solidFill>
                <a:latin typeface="+mj-lt"/>
                <a:cs typeface="Calibri"/>
              </a:rPr>
            </a:br>
            <a:r>
              <a:rPr lang="en-US" sz="1200" b="1" dirty="0">
                <a:solidFill>
                  <a:srgbClr val="FFFFFF"/>
                </a:solidFill>
                <a:latin typeface="+mj-lt"/>
                <a:cs typeface="Calibri"/>
              </a:rPr>
              <a:t>Exclusive access</a:t>
            </a:r>
          </a:p>
        </p:txBody>
      </p:sp>
      <p:sp>
        <p:nvSpPr>
          <p:cNvPr id="165" name="Rectangle 164"/>
          <p:cNvSpPr/>
          <p:nvPr/>
        </p:nvSpPr>
        <p:spPr>
          <a:xfrm>
            <a:off x="892175" y="4616450"/>
            <a:ext cx="1443038" cy="1096963"/>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600" b="1" dirty="0" err="1">
                <a:solidFill>
                  <a:srgbClr val="FFFFFF"/>
                </a:solidFill>
                <a:latin typeface="+mj-lt"/>
                <a:cs typeface="Calibri"/>
              </a:rPr>
              <a:t>Medknow</a:t>
            </a:r>
            <a:endParaRPr lang="en-US" sz="1600" b="1" dirty="0">
              <a:solidFill>
                <a:srgbClr val="FFFFFF"/>
              </a:solidFill>
              <a:latin typeface="+mj-lt"/>
              <a:cs typeface="Calibri"/>
            </a:endParaRPr>
          </a:p>
        </p:txBody>
      </p:sp>
      <p:grpSp>
        <p:nvGrpSpPr>
          <p:cNvPr id="16416" name="Group 5"/>
          <p:cNvGrpSpPr>
            <a:grpSpLocks noChangeAspect="1"/>
          </p:cNvGrpSpPr>
          <p:nvPr/>
        </p:nvGrpSpPr>
        <p:grpSpPr bwMode="auto">
          <a:xfrm>
            <a:off x="6408738" y="5010150"/>
            <a:ext cx="515937" cy="852488"/>
            <a:chOff x="4404" y="899"/>
            <a:chExt cx="325" cy="537"/>
          </a:xfrm>
        </p:grpSpPr>
        <p:sp>
          <p:nvSpPr>
            <p:cNvPr id="16435" name="Freeform 12"/>
            <p:cNvSpPr>
              <a:spLocks noEditPoints="1"/>
            </p:cNvSpPr>
            <p:nvPr/>
          </p:nvSpPr>
          <p:spPr bwMode="auto">
            <a:xfrm>
              <a:off x="4495" y="899"/>
              <a:ext cx="234" cy="537"/>
            </a:xfrm>
            <a:custGeom>
              <a:avLst/>
              <a:gdLst>
                <a:gd name="T0" fmla="*/ 61 w 99"/>
                <a:gd name="T1" fmla="*/ 166 h 227"/>
                <a:gd name="T2" fmla="*/ 168 w 99"/>
                <a:gd name="T3" fmla="*/ 166 h 227"/>
                <a:gd name="T4" fmla="*/ 189 w 99"/>
                <a:gd name="T5" fmla="*/ 142 h 227"/>
                <a:gd name="T6" fmla="*/ 168 w 99"/>
                <a:gd name="T7" fmla="*/ 121 h 227"/>
                <a:gd name="T8" fmla="*/ 61 w 99"/>
                <a:gd name="T9" fmla="*/ 121 h 227"/>
                <a:gd name="T10" fmla="*/ 47 w 99"/>
                <a:gd name="T11" fmla="*/ 128 h 227"/>
                <a:gd name="T12" fmla="*/ 40 w 99"/>
                <a:gd name="T13" fmla="*/ 142 h 227"/>
                <a:gd name="T14" fmla="*/ 61 w 99"/>
                <a:gd name="T15" fmla="*/ 166 h 227"/>
                <a:gd name="T16" fmla="*/ 61 w 99"/>
                <a:gd name="T17" fmla="*/ 88 h 227"/>
                <a:gd name="T18" fmla="*/ 168 w 99"/>
                <a:gd name="T19" fmla="*/ 88 h 227"/>
                <a:gd name="T20" fmla="*/ 189 w 99"/>
                <a:gd name="T21" fmla="*/ 66 h 227"/>
                <a:gd name="T22" fmla="*/ 168 w 99"/>
                <a:gd name="T23" fmla="*/ 45 h 227"/>
                <a:gd name="T24" fmla="*/ 61 w 99"/>
                <a:gd name="T25" fmla="*/ 45 h 227"/>
                <a:gd name="T26" fmla="*/ 47 w 99"/>
                <a:gd name="T27" fmla="*/ 50 h 227"/>
                <a:gd name="T28" fmla="*/ 40 w 99"/>
                <a:gd name="T29" fmla="*/ 66 h 227"/>
                <a:gd name="T30" fmla="*/ 61 w 99"/>
                <a:gd name="T31" fmla="*/ 88 h 227"/>
                <a:gd name="T32" fmla="*/ 116 w 99"/>
                <a:gd name="T33" fmla="*/ 393 h 227"/>
                <a:gd name="T34" fmla="*/ 135 w 99"/>
                <a:gd name="T35" fmla="*/ 412 h 227"/>
                <a:gd name="T36" fmla="*/ 170 w 99"/>
                <a:gd name="T37" fmla="*/ 412 h 227"/>
                <a:gd name="T38" fmla="*/ 189 w 99"/>
                <a:gd name="T39" fmla="*/ 393 h 227"/>
                <a:gd name="T40" fmla="*/ 170 w 99"/>
                <a:gd name="T41" fmla="*/ 371 h 227"/>
                <a:gd name="T42" fmla="*/ 135 w 99"/>
                <a:gd name="T43" fmla="*/ 371 h 227"/>
                <a:gd name="T44" fmla="*/ 121 w 99"/>
                <a:gd name="T45" fmla="*/ 379 h 227"/>
                <a:gd name="T46" fmla="*/ 116 w 99"/>
                <a:gd name="T47" fmla="*/ 393 h 227"/>
                <a:gd name="T48" fmla="*/ 116 w 99"/>
                <a:gd name="T49" fmla="*/ 303 h 227"/>
                <a:gd name="T50" fmla="*/ 135 w 99"/>
                <a:gd name="T51" fmla="*/ 322 h 227"/>
                <a:gd name="T52" fmla="*/ 170 w 99"/>
                <a:gd name="T53" fmla="*/ 322 h 227"/>
                <a:gd name="T54" fmla="*/ 189 w 99"/>
                <a:gd name="T55" fmla="*/ 303 h 227"/>
                <a:gd name="T56" fmla="*/ 170 w 99"/>
                <a:gd name="T57" fmla="*/ 282 h 227"/>
                <a:gd name="T58" fmla="*/ 135 w 99"/>
                <a:gd name="T59" fmla="*/ 282 h 227"/>
                <a:gd name="T60" fmla="*/ 121 w 99"/>
                <a:gd name="T61" fmla="*/ 289 h 227"/>
                <a:gd name="T62" fmla="*/ 116 w 99"/>
                <a:gd name="T63" fmla="*/ 303 h 227"/>
                <a:gd name="T64" fmla="*/ 116 w 99"/>
                <a:gd name="T65" fmla="*/ 222 h 227"/>
                <a:gd name="T66" fmla="*/ 135 w 99"/>
                <a:gd name="T67" fmla="*/ 244 h 227"/>
                <a:gd name="T68" fmla="*/ 170 w 99"/>
                <a:gd name="T69" fmla="*/ 244 h 227"/>
                <a:gd name="T70" fmla="*/ 189 w 99"/>
                <a:gd name="T71" fmla="*/ 222 h 227"/>
                <a:gd name="T72" fmla="*/ 170 w 99"/>
                <a:gd name="T73" fmla="*/ 201 h 227"/>
                <a:gd name="T74" fmla="*/ 135 w 99"/>
                <a:gd name="T75" fmla="*/ 201 h 227"/>
                <a:gd name="T76" fmla="*/ 121 w 99"/>
                <a:gd name="T77" fmla="*/ 208 h 227"/>
                <a:gd name="T78" fmla="*/ 116 w 99"/>
                <a:gd name="T79" fmla="*/ 222 h 227"/>
                <a:gd name="T80" fmla="*/ 135 w 99"/>
                <a:gd name="T81" fmla="*/ 492 h 227"/>
                <a:gd name="T82" fmla="*/ 170 w 99"/>
                <a:gd name="T83" fmla="*/ 492 h 227"/>
                <a:gd name="T84" fmla="*/ 189 w 99"/>
                <a:gd name="T85" fmla="*/ 473 h 227"/>
                <a:gd name="T86" fmla="*/ 170 w 99"/>
                <a:gd name="T87" fmla="*/ 452 h 227"/>
                <a:gd name="T88" fmla="*/ 135 w 99"/>
                <a:gd name="T89" fmla="*/ 452 h 227"/>
                <a:gd name="T90" fmla="*/ 121 w 99"/>
                <a:gd name="T91" fmla="*/ 459 h 227"/>
                <a:gd name="T92" fmla="*/ 116 w 99"/>
                <a:gd name="T93" fmla="*/ 473 h 227"/>
                <a:gd name="T94" fmla="*/ 135 w 99"/>
                <a:gd name="T95" fmla="*/ 492 h 227"/>
                <a:gd name="T96" fmla="*/ 234 w 99"/>
                <a:gd name="T97" fmla="*/ 0 h 227"/>
                <a:gd name="T98" fmla="*/ 234 w 99"/>
                <a:gd name="T99" fmla="*/ 537 h 227"/>
                <a:gd name="T100" fmla="*/ 47 w 99"/>
                <a:gd name="T101" fmla="*/ 537 h 227"/>
                <a:gd name="T102" fmla="*/ 47 w 99"/>
                <a:gd name="T103" fmla="*/ 229 h 227"/>
                <a:gd name="T104" fmla="*/ 0 w 99"/>
                <a:gd name="T105" fmla="*/ 229 h 227"/>
                <a:gd name="T106" fmla="*/ 0 w 99"/>
                <a:gd name="T107" fmla="*/ 0 h 227"/>
                <a:gd name="T108" fmla="*/ 234 w 99"/>
                <a:gd name="T109" fmla="*/ 0 h 2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9" h="227">
                  <a:moveTo>
                    <a:pt x="26" y="70"/>
                  </a:moveTo>
                  <a:cubicBezTo>
                    <a:pt x="71" y="70"/>
                    <a:pt x="71" y="70"/>
                    <a:pt x="71" y="70"/>
                  </a:cubicBezTo>
                  <a:cubicBezTo>
                    <a:pt x="76" y="70"/>
                    <a:pt x="80" y="65"/>
                    <a:pt x="80" y="60"/>
                  </a:cubicBezTo>
                  <a:cubicBezTo>
                    <a:pt x="80" y="55"/>
                    <a:pt x="76" y="51"/>
                    <a:pt x="71" y="51"/>
                  </a:cubicBezTo>
                  <a:cubicBezTo>
                    <a:pt x="26" y="51"/>
                    <a:pt x="26" y="51"/>
                    <a:pt x="26" y="51"/>
                  </a:cubicBezTo>
                  <a:cubicBezTo>
                    <a:pt x="24" y="51"/>
                    <a:pt x="21" y="52"/>
                    <a:pt x="20" y="54"/>
                  </a:cubicBezTo>
                  <a:cubicBezTo>
                    <a:pt x="18" y="55"/>
                    <a:pt x="17" y="58"/>
                    <a:pt x="17" y="60"/>
                  </a:cubicBezTo>
                  <a:cubicBezTo>
                    <a:pt x="17" y="65"/>
                    <a:pt x="21" y="70"/>
                    <a:pt x="26" y="70"/>
                  </a:cubicBezTo>
                  <a:close/>
                  <a:moveTo>
                    <a:pt x="26" y="37"/>
                  </a:moveTo>
                  <a:cubicBezTo>
                    <a:pt x="71" y="37"/>
                    <a:pt x="71" y="37"/>
                    <a:pt x="71" y="37"/>
                  </a:cubicBezTo>
                  <a:cubicBezTo>
                    <a:pt x="76" y="37"/>
                    <a:pt x="80" y="33"/>
                    <a:pt x="80" y="28"/>
                  </a:cubicBezTo>
                  <a:cubicBezTo>
                    <a:pt x="80" y="23"/>
                    <a:pt x="76" y="19"/>
                    <a:pt x="71" y="19"/>
                  </a:cubicBezTo>
                  <a:cubicBezTo>
                    <a:pt x="26" y="19"/>
                    <a:pt x="26" y="19"/>
                    <a:pt x="26" y="19"/>
                  </a:cubicBezTo>
                  <a:cubicBezTo>
                    <a:pt x="24" y="19"/>
                    <a:pt x="21" y="20"/>
                    <a:pt x="20" y="21"/>
                  </a:cubicBezTo>
                  <a:cubicBezTo>
                    <a:pt x="18" y="23"/>
                    <a:pt x="17" y="25"/>
                    <a:pt x="17" y="28"/>
                  </a:cubicBezTo>
                  <a:cubicBezTo>
                    <a:pt x="17" y="33"/>
                    <a:pt x="21" y="37"/>
                    <a:pt x="26" y="37"/>
                  </a:cubicBezTo>
                  <a:close/>
                  <a:moveTo>
                    <a:pt x="49" y="166"/>
                  </a:moveTo>
                  <a:cubicBezTo>
                    <a:pt x="49" y="171"/>
                    <a:pt x="53" y="174"/>
                    <a:pt x="57" y="174"/>
                  </a:cubicBezTo>
                  <a:cubicBezTo>
                    <a:pt x="72" y="174"/>
                    <a:pt x="72" y="174"/>
                    <a:pt x="72" y="174"/>
                  </a:cubicBezTo>
                  <a:cubicBezTo>
                    <a:pt x="77" y="174"/>
                    <a:pt x="80" y="171"/>
                    <a:pt x="80" y="166"/>
                  </a:cubicBezTo>
                  <a:cubicBezTo>
                    <a:pt x="80" y="161"/>
                    <a:pt x="77" y="157"/>
                    <a:pt x="72" y="157"/>
                  </a:cubicBezTo>
                  <a:cubicBezTo>
                    <a:pt x="57" y="157"/>
                    <a:pt x="57" y="157"/>
                    <a:pt x="57" y="157"/>
                  </a:cubicBezTo>
                  <a:cubicBezTo>
                    <a:pt x="55" y="157"/>
                    <a:pt x="53" y="158"/>
                    <a:pt x="51" y="160"/>
                  </a:cubicBezTo>
                  <a:cubicBezTo>
                    <a:pt x="50" y="161"/>
                    <a:pt x="49" y="164"/>
                    <a:pt x="49" y="166"/>
                  </a:cubicBezTo>
                  <a:close/>
                  <a:moveTo>
                    <a:pt x="49" y="128"/>
                  </a:moveTo>
                  <a:cubicBezTo>
                    <a:pt x="49" y="133"/>
                    <a:pt x="53" y="136"/>
                    <a:pt x="57" y="136"/>
                  </a:cubicBezTo>
                  <a:cubicBezTo>
                    <a:pt x="72" y="136"/>
                    <a:pt x="72" y="136"/>
                    <a:pt x="72" y="136"/>
                  </a:cubicBezTo>
                  <a:cubicBezTo>
                    <a:pt x="77" y="136"/>
                    <a:pt x="80" y="133"/>
                    <a:pt x="80" y="128"/>
                  </a:cubicBezTo>
                  <a:cubicBezTo>
                    <a:pt x="80" y="123"/>
                    <a:pt x="77" y="119"/>
                    <a:pt x="72" y="119"/>
                  </a:cubicBezTo>
                  <a:cubicBezTo>
                    <a:pt x="57" y="119"/>
                    <a:pt x="57" y="119"/>
                    <a:pt x="57" y="119"/>
                  </a:cubicBezTo>
                  <a:cubicBezTo>
                    <a:pt x="55" y="119"/>
                    <a:pt x="53" y="120"/>
                    <a:pt x="51" y="122"/>
                  </a:cubicBezTo>
                  <a:cubicBezTo>
                    <a:pt x="50" y="123"/>
                    <a:pt x="49" y="125"/>
                    <a:pt x="49" y="128"/>
                  </a:cubicBezTo>
                  <a:close/>
                  <a:moveTo>
                    <a:pt x="49" y="94"/>
                  </a:moveTo>
                  <a:cubicBezTo>
                    <a:pt x="49" y="99"/>
                    <a:pt x="53" y="103"/>
                    <a:pt x="57" y="103"/>
                  </a:cubicBezTo>
                  <a:cubicBezTo>
                    <a:pt x="72" y="103"/>
                    <a:pt x="72" y="103"/>
                    <a:pt x="72" y="103"/>
                  </a:cubicBezTo>
                  <a:cubicBezTo>
                    <a:pt x="77" y="103"/>
                    <a:pt x="80" y="99"/>
                    <a:pt x="80" y="94"/>
                  </a:cubicBezTo>
                  <a:cubicBezTo>
                    <a:pt x="80" y="89"/>
                    <a:pt x="77" y="85"/>
                    <a:pt x="72" y="85"/>
                  </a:cubicBezTo>
                  <a:cubicBezTo>
                    <a:pt x="57" y="85"/>
                    <a:pt x="57" y="85"/>
                    <a:pt x="57" y="85"/>
                  </a:cubicBezTo>
                  <a:cubicBezTo>
                    <a:pt x="55" y="85"/>
                    <a:pt x="53" y="86"/>
                    <a:pt x="51" y="88"/>
                  </a:cubicBezTo>
                  <a:cubicBezTo>
                    <a:pt x="50" y="90"/>
                    <a:pt x="49" y="92"/>
                    <a:pt x="49" y="94"/>
                  </a:cubicBezTo>
                  <a:close/>
                  <a:moveTo>
                    <a:pt x="57" y="208"/>
                  </a:moveTo>
                  <a:cubicBezTo>
                    <a:pt x="72" y="208"/>
                    <a:pt x="72" y="208"/>
                    <a:pt x="72" y="208"/>
                  </a:cubicBezTo>
                  <a:cubicBezTo>
                    <a:pt x="77" y="208"/>
                    <a:pt x="80" y="204"/>
                    <a:pt x="80" y="200"/>
                  </a:cubicBezTo>
                  <a:cubicBezTo>
                    <a:pt x="80" y="195"/>
                    <a:pt x="77" y="191"/>
                    <a:pt x="72" y="191"/>
                  </a:cubicBezTo>
                  <a:cubicBezTo>
                    <a:pt x="57" y="191"/>
                    <a:pt x="57" y="191"/>
                    <a:pt x="57" y="191"/>
                  </a:cubicBezTo>
                  <a:cubicBezTo>
                    <a:pt x="55" y="191"/>
                    <a:pt x="53" y="192"/>
                    <a:pt x="51" y="194"/>
                  </a:cubicBezTo>
                  <a:cubicBezTo>
                    <a:pt x="50" y="195"/>
                    <a:pt x="49" y="197"/>
                    <a:pt x="49" y="200"/>
                  </a:cubicBezTo>
                  <a:cubicBezTo>
                    <a:pt x="49" y="204"/>
                    <a:pt x="53" y="208"/>
                    <a:pt x="57" y="208"/>
                  </a:cubicBezTo>
                  <a:close/>
                  <a:moveTo>
                    <a:pt x="99" y="0"/>
                  </a:moveTo>
                  <a:cubicBezTo>
                    <a:pt x="99" y="227"/>
                    <a:pt x="99" y="227"/>
                    <a:pt x="99" y="227"/>
                  </a:cubicBezTo>
                  <a:cubicBezTo>
                    <a:pt x="20" y="227"/>
                    <a:pt x="20" y="227"/>
                    <a:pt x="20" y="227"/>
                  </a:cubicBezTo>
                  <a:cubicBezTo>
                    <a:pt x="20" y="97"/>
                    <a:pt x="20" y="97"/>
                    <a:pt x="20" y="97"/>
                  </a:cubicBezTo>
                  <a:cubicBezTo>
                    <a:pt x="0" y="97"/>
                    <a:pt x="0" y="97"/>
                    <a:pt x="0" y="97"/>
                  </a:cubicBezTo>
                  <a:cubicBezTo>
                    <a:pt x="0" y="0"/>
                    <a:pt x="0" y="0"/>
                    <a:pt x="0" y="0"/>
                  </a:cubicBezTo>
                  <a:lnTo>
                    <a:pt x="9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36" name="Freeform 13"/>
            <p:cNvSpPr>
              <a:spLocks noEditPoints="1"/>
            </p:cNvSpPr>
            <p:nvPr/>
          </p:nvSpPr>
          <p:spPr bwMode="auto">
            <a:xfrm>
              <a:off x="4404" y="1141"/>
              <a:ext cx="130" cy="295"/>
            </a:xfrm>
            <a:custGeom>
              <a:avLst/>
              <a:gdLst>
                <a:gd name="T0" fmla="*/ 109 w 55"/>
                <a:gd name="T1" fmla="*/ 225 h 130"/>
                <a:gd name="T2" fmla="*/ 99 w 55"/>
                <a:gd name="T3" fmla="*/ 216 h 130"/>
                <a:gd name="T4" fmla="*/ 38 w 55"/>
                <a:gd name="T5" fmla="*/ 216 h 130"/>
                <a:gd name="T6" fmla="*/ 31 w 55"/>
                <a:gd name="T7" fmla="*/ 218 h 130"/>
                <a:gd name="T8" fmla="*/ 26 w 55"/>
                <a:gd name="T9" fmla="*/ 225 h 130"/>
                <a:gd name="T10" fmla="*/ 38 w 55"/>
                <a:gd name="T11" fmla="*/ 234 h 130"/>
                <a:gd name="T12" fmla="*/ 99 w 55"/>
                <a:gd name="T13" fmla="*/ 234 h 130"/>
                <a:gd name="T14" fmla="*/ 109 w 55"/>
                <a:gd name="T15" fmla="*/ 225 h 130"/>
                <a:gd name="T16" fmla="*/ 109 w 55"/>
                <a:gd name="T17" fmla="*/ 168 h 130"/>
                <a:gd name="T18" fmla="*/ 99 w 55"/>
                <a:gd name="T19" fmla="*/ 159 h 130"/>
                <a:gd name="T20" fmla="*/ 38 w 55"/>
                <a:gd name="T21" fmla="*/ 159 h 130"/>
                <a:gd name="T22" fmla="*/ 31 w 55"/>
                <a:gd name="T23" fmla="*/ 161 h 130"/>
                <a:gd name="T24" fmla="*/ 26 w 55"/>
                <a:gd name="T25" fmla="*/ 168 h 130"/>
                <a:gd name="T26" fmla="*/ 38 w 55"/>
                <a:gd name="T27" fmla="*/ 179 h 130"/>
                <a:gd name="T28" fmla="*/ 99 w 55"/>
                <a:gd name="T29" fmla="*/ 179 h 130"/>
                <a:gd name="T30" fmla="*/ 109 w 55"/>
                <a:gd name="T31" fmla="*/ 168 h 130"/>
                <a:gd name="T32" fmla="*/ 109 w 55"/>
                <a:gd name="T33" fmla="*/ 116 h 130"/>
                <a:gd name="T34" fmla="*/ 99 w 55"/>
                <a:gd name="T35" fmla="*/ 107 h 130"/>
                <a:gd name="T36" fmla="*/ 38 w 55"/>
                <a:gd name="T37" fmla="*/ 107 h 130"/>
                <a:gd name="T38" fmla="*/ 31 w 55"/>
                <a:gd name="T39" fmla="*/ 109 h 130"/>
                <a:gd name="T40" fmla="*/ 26 w 55"/>
                <a:gd name="T41" fmla="*/ 116 h 130"/>
                <a:gd name="T42" fmla="*/ 38 w 55"/>
                <a:gd name="T43" fmla="*/ 125 h 130"/>
                <a:gd name="T44" fmla="*/ 99 w 55"/>
                <a:gd name="T45" fmla="*/ 125 h 130"/>
                <a:gd name="T46" fmla="*/ 109 w 55"/>
                <a:gd name="T47" fmla="*/ 116 h 130"/>
                <a:gd name="T48" fmla="*/ 109 w 55"/>
                <a:gd name="T49" fmla="*/ 61 h 130"/>
                <a:gd name="T50" fmla="*/ 99 w 55"/>
                <a:gd name="T51" fmla="*/ 50 h 130"/>
                <a:gd name="T52" fmla="*/ 38 w 55"/>
                <a:gd name="T53" fmla="*/ 50 h 130"/>
                <a:gd name="T54" fmla="*/ 31 w 55"/>
                <a:gd name="T55" fmla="*/ 54 h 130"/>
                <a:gd name="T56" fmla="*/ 26 w 55"/>
                <a:gd name="T57" fmla="*/ 61 h 130"/>
                <a:gd name="T58" fmla="*/ 38 w 55"/>
                <a:gd name="T59" fmla="*/ 70 h 130"/>
                <a:gd name="T60" fmla="*/ 99 w 55"/>
                <a:gd name="T61" fmla="*/ 70 h 130"/>
                <a:gd name="T62" fmla="*/ 109 w 55"/>
                <a:gd name="T63" fmla="*/ 61 h 130"/>
                <a:gd name="T64" fmla="*/ 130 w 55"/>
                <a:gd name="T65" fmla="*/ 0 h 130"/>
                <a:gd name="T66" fmla="*/ 130 w 55"/>
                <a:gd name="T67" fmla="*/ 295 h 130"/>
                <a:gd name="T68" fmla="*/ 0 w 55"/>
                <a:gd name="T69" fmla="*/ 295 h 130"/>
                <a:gd name="T70" fmla="*/ 0 w 55"/>
                <a:gd name="T71" fmla="*/ 0 h 130"/>
                <a:gd name="T72" fmla="*/ 130 w 55"/>
                <a:gd name="T73" fmla="*/ 0 h 1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5" h="130">
                  <a:moveTo>
                    <a:pt x="46" y="99"/>
                  </a:moveTo>
                  <a:cubicBezTo>
                    <a:pt x="46" y="97"/>
                    <a:pt x="44" y="95"/>
                    <a:pt x="42" y="95"/>
                  </a:cubicBezTo>
                  <a:cubicBezTo>
                    <a:pt x="16" y="95"/>
                    <a:pt x="16" y="95"/>
                    <a:pt x="16" y="95"/>
                  </a:cubicBezTo>
                  <a:cubicBezTo>
                    <a:pt x="14" y="95"/>
                    <a:pt x="13" y="95"/>
                    <a:pt x="13" y="96"/>
                  </a:cubicBezTo>
                  <a:cubicBezTo>
                    <a:pt x="12" y="97"/>
                    <a:pt x="11" y="98"/>
                    <a:pt x="11" y="99"/>
                  </a:cubicBezTo>
                  <a:cubicBezTo>
                    <a:pt x="11" y="101"/>
                    <a:pt x="13" y="103"/>
                    <a:pt x="16" y="103"/>
                  </a:cubicBezTo>
                  <a:cubicBezTo>
                    <a:pt x="42" y="103"/>
                    <a:pt x="42" y="103"/>
                    <a:pt x="42" y="103"/>
                  </a:cubicBezTo>
                  <a:cubicBezTo>
                    <a:pt x="44" y="103"/>
                    <a:pt x="46" y="101"/>
                    <a:pt x="46" y="99"/>
                  </a:cubicBezTo>
                  <a:close/>
                  <a:moveTo>
                    <a:pt x="46" y="74"/>
                  </a:moveTo>
                  <a:cubicBezTo>
                    <a:pt x="46" y="72"/>
                    <a:pt x="44" y="70"/>
                    <a:pt x="42" y="70"/>
                  </a:cubicBezTo>
                  <a:cubicBezTo>
                    <a:pt x="16" y="70"/>
                    <a:pt x="16" y="70"/>
                    <a:pt x="16" y="70"/>
                  </a:cubicBezTo>
                  <a:cubicBezTo>
                    <a:pt x="14" y="70"/>
                    <a:pt x="13" y="71"/>
                    <a:pt x="13" y="71"/>
                  </a:cubicBezTo>
                  <a:cubicBezTo>
                    <a:pt x="12" y="72"/>
                    <a:pt x="11" y="73"/>
                    <a:pt x="11" y="74"/>
                  </a:cubicBezTo>
                  <a:cubicBezTo>
                    <a:pt x="11" y="77"/>
                    <a:pt x="13" y="79"/>
                    <a:pt x="16" y="79"/>
                  </a:cubicBezTo>
                  <a:cubicBezTo>
                    <a:pt x="42" y="79"/>
                    <a:pt x="42" y="79"/>
                    <a:pt x="42" y="79"/>
                  </a:cubicBezTo>
                  <a:cubicBezTo>
                    <a:pt x="44" y="79"/>
                    <a:pt x="46" y="77"/>
                    <a:pt x="46" y="74"/>
                  </a:cubicBezTo>
                  <a:close/>
                  <a:moveTo>
                    <a:pt x="46" y="51"/>
                  </a:moveTo>
                  <a:cubicBezTo>
                    <a:pt x="46" y="49"/>
                    <a:pt x="44" y="47"/>
                    <a:pt x="42" y="47"/>
                  </a:cubicBezTo>
                  <a:cubicBezTo>
                    <a:pt x="16" y="47"/>
                    <a:pt x="16" y="47"/>
                    <a:pt x="16" y="47"/>
                  </a:cubicBezTo>
                  <a:cubicBezTo>
                    <a:pt x="14" y="47"/>
                    <a:pt x="13" y="47"/>
                    <a:pt x="13" y="48"/>
                  </a:cubicBezTo>
                  <a:cubicBezTo>
                    <a:pt x="12" y="49"/>
                    <a:pt x="11" y="50"/>
                    <a:pt x="11" y="51"/>
                  </a:cubicBezTo>
                  <a:cubicBezTo>
                    <a:pt x="11" y="53"/>
                    <a:pt x="13" y="55"/>
                    <a:pt x="16" y="55"/>
                  </a:cubicBezTo>
                  <a:cubicBezTo>
                    <a:pt x="42" y="55"/>
                    <a:pt x="42" y="55"/>
                    <a:pt x="42" y="55"/>
                  </a:cubicBezTo>
                  <a:cubicBezTo>
                    <a:pt x="44" y="55"/>
                    <a:pt x="46" y="53"/>
                    <a:pt x="46" y="51"/>
                  </a:cubicBezTo>
                  <a:close/>
                  <a:moveTo>
                    <a:pt x="46" y="27"/>
                  </a:moveTo>
                  <a:cubicBezTo>
                    <a:pt x="46" y="24"/>
                    <a:pt x="44" y="22"/>
                    <a:pt x="42" y="22"/>
                  </a:cubicBezTo>
                  <a:cubicBezTo>
                    <a:pt x="16" y="22"/>
                    <a:pt x="16" y="22"/>
                    <a:pt x="16" y="22"/>
                  </a:cubicBezTo>
                  <a:cubicBezTo>
                    <a:pt x="14" y="22"/>
                    <a:pt x="13" y="23"/>
                    <a:pt x="13" y="24"/>
                  </a:cubicBezTo>
                  <a:cubicBezTo>
                    <a:pt x="12" y="24"/>
                    <a:pt x="11" y="25"/>
                    <a:pt x="11" y="27"/>
                  </a:cubicBezTo>
                  <a:cubicBezTo>
                    <a:pt x="11" y="29"/>
                    <a:pt x="13" y="31"/>
                    <a:pt x="16" y="31"/>
                  </a:cubicBezTo>
                  <a:cubicBezTo>
                    <a:pt x="42" y="31"/>
                    <a:pt x="42" y="31"/>
                    <a:pt x="42" y="31"/>
                  </a:cubicBezTo>
                  <a:cubicBezTo>
                    <a:pt x="44" y="31"/>
                    <a:pt x="46" y="29"/>
                    <a:pt x="46" y="27"/>
                  </a:cubicBezTo>
                  <a:close/>
                  <a:moveTo>
                    <a:pt x="55" y="0"/>
                  </a:moveTo>
                  <a:cubicBezTo>
                    <a:pt x="55" y="130"/>
                    <a:pt x="55" y="130"/>
                    <a:pt x="55" y="130"/>
                  </a:cubicBezTo>
                  <a:cubicBezTo>
                    <a:pt x="0" y="130"/>
                    <a:pt x="0" y="130"/>
                    <a:pt x="0" y="130"/>
                  </a:cubicBezTo>
                  <a:cubicBezTo>
                    <a:pt x="0" y="0"/>
                    <a:pt x="0" y="0"/>
                    <a:pt x="0" y="0"/>
                  </a:cubicBezTo>
                  <a:lnTo>
                    <a:pt x="5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48" name="TextBox 147"/>
          <p:cNvSpPr txBox="1"/>
          <p:nvPr/>
        </p:nvSpPr>
        <p:spPr>
          <a:xfrm>
            <a:off x="6216650" y="5859463"/>
            <a:ext cx="900113" cy="276225"/>
          </a:xfrm>
          <a:prstGeom prst="rect">
            <a:avLst/>
          </a:prstGeom>
          <a:noFill/>
        </p:spPr>
        <p:txBody>
          <a:bodyPr wrap="none">
            <a:spAutoFit/>
          </a:bodyPr>
          <a:lstStyle/>
          <a:p>
            <a:pPr algn="ctr">
              <a:defRPr/>
            </a:pPr>
            <a:r>
              <a:rPr lang="en-US" sz="1200" b="1" dirty="0">
                <a:solidFill>
                  <a:schemeClr val="tx2"/>
                </a:solidFill>
                <a:latin typeface="+mj-lt"/>
                <a:ea typeface="+mn-ea"/>
              </a:rPr>
              <a:t>Corporate</a:t>
            </a:r>
          </a:p>
        </p:txBody>
      </p:sp>
      <p:sp>
        <p:nvSpPr>
          <p:cNvPr id="149" name="Rounded Rectangle 148"/>
          <p:cNvSpPr/>
          <p:nvPr/>
        </p:nvSpPr>
        <p:spPr>
          <a:xfrm>
            <a:off x="2689225" y="2116138"/>
            <a:ext cx="2609850" cy="3611562"/>
          </a:xfrm>
          <a:prstGeom prst="roundRect">
            <a:avLst>
              <a:gd name="adj" fmla="val 4877"/>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smtClean="0">
              <a:solidFill>
                <a:srgbClr val="FFFFFF"/>
              </a:solidFill>
              <a:latin typeface="Trebuchet MS" pitchFamily="34" charset="0"/>
              <a:ea typeface="宋体" pitchFamily="2" charset="-122"/>
            </a:endParaRPr>
          </a:p>
        </p:txBody>
      </p:sp>
      <p:grpSp>
        <p:nvGrpSpPr>
          <p:cNvPr id="16419" name="Group 149"/>
          <p:cNvGrpSpPr>
            <a:grpSpLocks noChangeAspect="1"/>
          </p:cNvGrpSpPr>
          <p:nvPr/>
        </p:nvGrpSpPr>
        <p:grpSpPr bwMode="auto">
          <a:xfrm>
            <a:off x="2946400" y="4083050"/>
            <a:ext cx="1427163" cy="1239838"/>
            <a:chOff x="7991508" y="6703535"/>
            <a:chExt cx="2733242" cy="2733241"/>
          </a:xfrm>
        </p:grpSpPr>
        <p:pic>
          <p:nvPicPr>
            <p:cNvPr id="16433" name="Picture 15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42231">
              <a:off x="9285241" y="7275302"/>
              <a:ext cx="849080" cy="10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4" name="Picture 151" descr="iStock_000019525588Sma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22605">
              <a:off x="7991508" y="6703535"/>
              <a:ext cx="2733242" cy="273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420" name="Picture 15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4175" y="2317750"/>
            <a:ext cx="20859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1" name="Picture 158" descr="iStock_000006989289XSmallb.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70188" y="2103438"/>
            <a:ext cx="244792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Picture 159" descr="iStock_000010422542XSmall.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1725" y="4775200"/>
            <a:ext cx="2024063"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step 4 ipad" descr="\\psf\Home\Dropbox\Mike Hanna\LWW\23904\Source\PNG\PRS iPad.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109548" y="4285558"/>
            <a:ext cx="1175032" cy="1322980"/>
          </a:xfrm>
          <a:prstGeom prst="rect">
            <a:avLst/>
          </a:prstGeom>
          <a:effectLst>
            <a:reflection stA="16000" endPos="5000" dist="12700" dir="5400000" sy="-100000" algn="bl" rotWithShape="0"/>
          </a:effectLst>
          <a:extLst>
            <a:ext uri="{909E8E84-426E-40DD-AFC4-6F175D3DCCD1}">
              <a14:hiddenFill xmlns:a14="http://schemas.microsoft.com/office/drawing/2010/main">
                <a:solidFill>
                  <a:srgbClr val="FFFFFF"/>
                </a:solidFill>
              </a14:hiddenFill>
            </a:ext>
          </a:extLst>
        </p:spPr>
      </p:pic>
      <p:sp>
        <p:nvSpPr>
          <p:cNvPr id="168" name="Rectangle 167"/>
          <p:cNvSpPr/>
          <p:nvPr/>
        </p:nvSpPr>
        <p:spPr>
          <a:xfrm>
            <a:off x="2660650" y="1414463"/>
            <a:ext cx="2611438" cy="6048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a:lstStyle/>
          <a:p>
            <a:pPr algn="ctr">
              <a:defRPr/>
            </a:pPr>
            <a:r>
              <a:rPr lang="zh-CN" altLang="en-US" sz="2400" b="1" dirty="0">
                <a:solidFill>
                  <a:srgbClr val="0768A9"/>
                </a:solidFill>
                <a:latin typeface="黑体" panose="02010609060101010101" pitchFamily="49" charset="-122"/>
                <a:ea typeface="黑体" panose="02010609060101010101" pitchFamily="49" charset="-122"/>
                <a:cs typeface="Calibri"/>
              </a:rPr>
              <a:t>传播渠道</a:t>
            </a:r>
            <a:endParaRPr lang="en-US" sz="2400" b="1" dirty="0">
              <a:solidFill>
                <a:srgbClr val="0768A9"/>
              </a:solidFill>
              <a:latin typeface="黑体" panose="02010609060101010101" pitchFamily="49" charset="-122"/>
              <a:ea typeface="黑体" panose="02010609060101010101" pitchFamily="49" charset="-122"/>
              <a:cs typeface="Calibri"/>
            </a:endParaRPr>
          </a:p>
        </p:txBody>
      </p:sp>
      <p:sp>
        <p:nvSpPr>
          <p:cNvPr id="169" name="Rectangle 168"/>
          <p:cNvSpPr/>
          <p:nvPr/>
        </p:nvSpPr>
        <p:spPr>
          <a:xfrm>
            <a:off x="336550" y="1414463"/>
            <a:ext cx="2609850" cy="6048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a:lstStyle/>
          <a:p>
            <a:pPr algn="ctr">
              <a:defRPr/>
            </a:pPr>
            <a:r>
              <a:rPr lang="zh-CN" altLang="en-US" sz="2400" b="1" dirty="0">
                <a:solidFill>
                  <a:srgbClr val="0768A9"/>
                </a:solidFill>
                <a:latin typeface="黑体" panose="02010609060101010101" pitchFamily="49" charset="-122"/>
                <a:ea typeface="黑体" panose="02010609060101010101" pitchFamily="49" charset="-122"/>
                <a:cs typeface="Calibri"/>
              </a:rPr>
              <a:t>高水准的内容</a:t>
            </a:r>
            <a:endParaRPr lang="en-US" sz="2400" b="1" dirty="0">
              <a:solidFill>
                <a:srgbClr val="0768A9"/>
              </a:solidFill>
              <a:latin typeface="黑体" panose="02010609060101010101" pitchFamily="49" charset="-122"/>
              <a:ea typeface="黑体" panose="02010609060101010101" pitchFamily="49" charset="-122"/>
              <a:cs typeface="Calibri"/>
            </a:endParaRPr>
          </a:p>
        </p:txBody>
      </p:sp>
      <p:sp>
        <p:nvSpPr>
          <p:cNvPr id="136" name="Rectangle 135"/>
          <p:cNvSpPr/>
          <p:nvPr/>
        </p:nvSpPr>
        <p:spPr>
          <a:xfrm>
            <a:off x="5287963" y="1414463"/>
            <a:ext cx="2609850" cy="6048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a:lstStyle/>
          <a:p>
            <a:pPr algn="ctr">
              <a:defRPr/>
            </a:pPr>
            <a:r>
              <a:rPr lang="zh-CN" altLang="en-US" sz="2400" b="1" dirty="0">
                <a:solidFill>
                  <a:srgbClr val="0768A9"/>
                </a:solidFill>
                <a:latin typeface="黑体" panose="02010609060101010101" pitchFamily="49" charset="-122"/>
                <a:ea typeface="黑体" panose="02010609060101010101" pitchFamily="49" charset="-122"/>
                <a:cs typeface="Calibri"/>
              </a:rPr>
              <a:t>客户</a:t>
            </a:r>
            <a:r>
              <a:rPr lang="en-US" altLang="zh-CN" sz="2400" b="1" dirty="0">
                <a:solidFill>
                  <a:srgbClr val="0768A9"/>
                </a:solidFill>
                <a:latin typeface="黑体" panose="02010609060101010101" pitchFamily="49" charset="-122"/>
                <a:ea typeface="黑体" panose="02010609060101010101" pitchFamily="49" charset="-122"/>
                <a:cs typeface="Calibri"/>
              </a:rPr>
              <a:t>/</a:t>
            </a:r>
            <a:r>
              <a:rPr lang="zh-CN" altLang="en-US" sz="2400" b="1" dirty="0">
                <a:solidFill>
                  <a:srgbClr val="0768A9"/>
                </a:solidFill>
                <a:latin typeface="黑体" panose="02010609060101010101" pitchFamily="49" charset="-122"/>
                <a:ea typeface="黑体" panose="02010609060101010101" pitchFamily="49" charset="-122"/>
                <a:cs typeface="Calibri"/>
              </a:rPr>
              <a:t>用户</a:t>
            </a:r>
            <a:endParaRPr lang="en-US" sz="2400" b="1" dirty="0">
              <a:solidFill>
                <a:srgbClr val="0768A9"/>
              </a:solidFill>
              <a:latin typeface="黑体" panose="02010609060101010101" pitchFamily="49" charset="-122"/>
              <a:ea typeface="黑体" panose="02010609060101010101" pitchFamily="49" charset="-122"/>
              <a:cs typeface="Calibri"/>
            </a:endParaRPr>
          </a:p>
        </p:txBody>
      </p:sp>
      <p:sp>
        <p:nvSpPr>
          <p:cNvPr id="140" name="TextBox 139"/>
          <p:cNvSpPr txBox="1"/>
          <p:nvPr/>
        </p:nvSpPr>
        <p:spPr>
          <a:xfrm>
            <a:off x="2924175" y="2268538"/>
            <a:ext cx="517525" cy="277812"/>
          </a:xfrm>
          <a:prstGeom prst="rect">
            <a:avLst/>
          </a:prstGeom>
          <a:noFill/>
        </p:spPr>
        <p:txBody>
          <a:bodyPr wrap="none">
            <a:spAutoFit/>
          </a:bodyPr>
          <a:lstStyle/>
          <a:p>
            <a:pPr algn="ctr">
              <a:defRPr/>
            </a:pPr>
            <a:r>
              <a:rPr lang="en-US" sz="1200" b="1" dirty="0">
                <a:solidFill>
                  <a:schemeClr val="accent2">
                    <a:lumMod val="50000"/>
                  </a:schemeClr>
                </a:solidFill>
                <a:latin typeface="+mj-lt"/>
                <a:ea typeface="+mn-ea"/>
              </a:rPr>
              <a:t>Ovid</a:t>
            </a:r>
          </a:p>
        </p:txBody>
      </p:sp>
      <p:grpSp>
        <p:nvGrpSpPr>
          <p:cNvPr id="16428" name="Group 142"/>
          <p:cNvGrpSpPr>
            <a:grpSpLocks/>
          </p:cNvGrpSpPr>
          <p:nvPr/>
        </p:nvGrpSpPr>
        <p:grpSpPr bwMode="auto">
          <a:xfrm rot="-1440432">
            <a:off x="7937500" y="3806825"/>
            <a:ext cx="547688" cy="441325"/>
            <a:chOff x="5045076" y="5684838"/>
            <a:chExt cx="388937" cy="414337"/>
          </a:xfrm>
        </p:grpSpPr>
        <p:sp>
          <p:nvSpPr>
            <p:cNvPr id="16430" name="Freeform 143"/>
            <p:cNvSpPr>
              <a:spLocks/>
            </p:cNvSpPr>
            <p:nvPr/>
          </p:nvSpPr>
          <p:spPr bwMode="auto">
            <a:xfrm>
              <a:off x="5248275" y="5899150"/>
              <a:ext cx="46037" cy="42862"/>
            </a:xfrm>
            <a:custGeom>
              <a:avLst/>
              <a:gdLst>
                <a:gd name="T0" fmla="*/ 80950310 w 24"/>
                <a:gd name="T1" fmla="*/ 45146731 h 23"/>
                <a:gd name="T2" fmla="*/ 88308557 w 24"/>
                <a:gd name="T3" fmla="*/ 41674909 h 23"/>
                <a:gd name="T4" fmla="*/ 51513485 w 24"/>
                <a:gd name="T5" fmla="*/ 0 h 23"/>
                <a:gd name="T6" fmla="*/ 40474196 w 24"/>
                <a:gd name="T7" fmla="*/ 6945508 h 23"/>
                <a:gd name="T8" fmla="*/ 0 w 24"/>
                <a:gd name="T9" fmla="*/ 38201223 h 23"/>
                <a:gd name="T10" fmla="*/ 40474196 w 24"/>
                <a:gd name="T11" fmla="*/ 79876132 h 23"/>
                <a:gd name="T12" fmla="*/ 44155238 w 24"/>
                <a:gd name="T13" fmla="*/ 76402447 h 23"/>
                <a:gd name="T14" fmla="*/ 80950310 w 24"/>
                <a:gd name="T15" fmla="*/ 45146731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23">
                  <a:moveTo>
                    <a:pt x="22" y="13"/>
                  </a:moveTo>
                  <a:cubicBezTo>
                    <a:pt x="23" y="12"/>
                    <a:pt x="23" y="12"/>
                    <a:pt x="24" y="12"/>
                  </a:cubicBezTo>
                  <a:cubicBezTo>
                    <a:pt x="14" y="0"/>
                    <a:pt x="14" y="0"/>
                    <a:pt x="14" y="0"/>
                  </a:cubicBezTo>
                  <a:cubicBezTo>
                    <a:pt x="13" y="1"/>
                    <a:pt x="12" y="2"/>
                    <a:pt x="11" y="2"/>
                  </a:cubicBezTo>
                  <a:cubicBezTo>
                    <a:pt x="8" y="6"/>
                    <a:pt x="4" y="8"/>
                    <a:pt x="0" y="11"/>
                  </a:cubicBezTo>
                  <a:cubicBezTo>
                    <a:pt x="11" y="23"/>
                    <a:pt x="11" y="23"/>
                    <a:pt x="11" y="23"/>
                  </a:cubicBezTo>
                  <a:cubicBezTo>
                    <a:pt x="11" y="23"/>
                    <a:pt x="11" y="22"/>
                    <a:pt x="12" y="22"/>
                  </a:cubicBezTo>
                  <a:lnTo>
                    <a:pt x="22" y="1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31" name="Freeform 152"/>
            <p:cNvSpPr>
              <a:spLocks/>
            </p:cNvSpPr>
            <p:nvPr/>
          </p:nvSpPr>
          <p:spPr bwMode="auto">
            <a:xfrm>
              <a:off x="5268913" y="5924550"/>
              <a:ext cx="165100" cy="174625"/>
            </a:xfrm>
            <a:custGeom>
              <a:avLst/>
              <a:gdLst>
                <a:gd name="T0" fmla="*/ 288630447 w 88"/>
                <a:gd name="T1" fmla="*/ 241576968 h 94"/>
                <a:gd name="T2" fmla="*/ 91517932 w 88"/>
                <a:gd name="T3" fmla="*/ 20706066 h 94"/>
                <a:gd name="T4" fmla="*/ 63357125 w 88"/>
                <a:gd name="T5" fmla="*/ 0 h 94"/>
                <a:gd name="T6" fmla="*/ 56317861 w 88"/>
                <a:gd name="T7" fmla="*/ 0 h 94"/>
                <a:gd name="T8" fmla="*/ 56317861 w 88"/>
                <a:gd name="T9" fmla="*/ 0 h 94"/>
                <a:gd name="T10" fmla="*/ 52798230 w 88"/>
                <a:gd name="T11" fmla="*/ 0 h 94"/>
                <a:gd name="T12" fmla="*/ 42239334 w 88"/>
                <a:gd name="T13" fmla="*/ 3451630 h 94"/>
                <a:gd name="T14" fmla="*/ 7039264 w 88"/>
                <a:gd name="T15" fmla="*/ 34510730 h 94"/>
                <a:gd name="T16" fmla="*/ 3519632 w 88"/>
                <a:gd name="T17" fmla="*/ 41413991 h 94"/>
                <a:gd name="T18" fmla="*/ 3519632 w 88"/>
                <a:gd name="T19" fmla="*/ 44863763 h 94"/>
                <a:gd name="T20" fmla="*/ 0 w 88"/>
                <a:gd name="T21" fmla="*/ 51767024 h 94"/>
                <a:gd name="T22" fmla="*/ 17600035 w 88"/>
                <a:gd name="T23" fmla="*/ 86277754 h 94"/>
                <a:gd name="T24" fmla="*/ 214712550 w 88"/>
                <a:gd name="T25" fmla="*/ 303697025 h 94"/>
                <a:gd name="T26" fmla="*/ 249912620 w 88"/>
                <a:gd name="T27" fmla="*/ 324403092 h 94"/>
                <a:gd name="T28" fmla="*/ 260471516 w 88"/>
                <a:gd name="T29" fmla="*/ 320951461 h 94"/>
                <a:gd name="T30" fmla="*/ 295669710 w 88"/>
                <a:gd name="T31" fmla="*/ 289892362 h 94"/>
                <a:gd name="T32" fmla="*/ 288630447 w 88"/>
                <a:gd name="T33" fmla="*/ 241576968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94">
                  <a:moveTo>
                    <a:pt x="82" y="70"/>
                  </a:moveTo>
                  <a:cubicBezTo>
                    <a:pt x="26" y="6"/>
                    <a:pt x="26" y="6"/>
                    <a:pt x="26" y="6"/>
                  </a:cubicBezTo>
                  <a:cubicBezTo>
                    <a:pt x="24" y="3"/>
                    <a:pt x="21" y="1"/>
                    <a:pt x="18" y="0"/>
                  </a:cubicBezTo>
                  <a:cubicBezTo>
                    <a:pt x="17" y="0"/>
                    <a:pt x="17" y="0"/>
                    <a:pt x="16" y="0"/>
                  </a:cubicBezTo>
                  <a:cubicBezTo>
                    <a:pt x="16" y="0"/>
                    <a:pt x="16" y="0"/>
                    <a:pt x="16" y="0"/>
                  </a:cubicBezTo>
                  <a:cubicBezTo>
                    <a:pt x="16" y="0"/>
                    <a:pt x="15" y="0"/>
                    <a:pt x="15" y="0"/>
                  </a:cubicBezTo>
                  <a:cubicBezTo>
                    <a:pt x="14" y="0"/>
                    <a:pt x="13" y="1"/>
                    <a:pt x="12" y="1"/>
                  </a:cubicBezTo>
                  <a:cubicBezTo>
                    <a:pt x="2" y="10"/>
                    <a:pt x="2" y="10"/>
                    <a:pt x="2" y="10"/>
                  </a:cubicBezTo>
                  <a:cubicBezTo>
                    <a:pt x="2" y="11"/>
                    <a:pt x="1" y="11"/>
                    <a:pt x="1" y="12"/>
                  </a:cubicBezTo>
                  <a:cubicBezTo>
                    <a:pt x="1" y="12"/>
                    <a:pt x="1" y="13"/>
                    <a:pt x="1" y="13"/>
                  </a:cubicBezTo>
                  <a:cubicBezTo>
                    <a:pt x="1" y="14"/>
                    <a:pt x="0" y="14"/>
                    <a:pt x="0" y="15"/>
                  </a:cubicBezTo>
                  <a:cubicBezTo>
                    <a:pt x="0" y="18"/>
                    <a:pt x="2" y="21"/>
                    <a:pt x="5" y="25"/>
                  </a:cubicBezTo>
                  <a:cubicBezTo>
                    <a:pt x="61" y="88"/>
                    <a:pt x="61" y="88"/>
                    <a:pt x="61" y="88"/>
                  </a:cubicBezTo>
                  <a:cubicBezTo>
                    <a:pt x="64" y="92"/>
                    <a:pt x="67" y="94"/>
                    <a:pt x="71" y="94"/>
                  </a:cubicBezTo>
                  <a:cubicBezTo>
                    <a:pt x="72" y="94"/>
                    <a:pt x="73" y="93"/>
                    <a:pt x="74" y="93"/>
                  </a:cubicBezTo>
                  <a:cubicBezTo>
                    <a:pt x="84" y="84"/>
                    <a:pt x="84" y="84"/>
                    <a:pt x="84" y="84"/>
                  </a:cubicBezTo>
                  <a:cubicBezTo>
                    <a:pt x="88" y="81"/>
                    <a:pt x="86" y="75"/>
                    <a:pt x="82"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32" name="Freeform 153"/>
            <p:cNvSpPr>
              <a:spLocks noEditPoints="1"/>
            </p:cNvSpPr>
            <p:nvPr/>
          </p:nvSpPr>
          <p:spPr bwMode="auto">
            <a:xfrm>
              <a:off x="5045076" y="5684838"/>
              <a:ext cx="274637" cy="247650"/>
            </a:xfrm>
            <a:custGeom>
              <a:avLst/>
              <a:gdLst>
                <a:gd name="T0" fmla="*/ 422346867 w 147"/>
                <a:gd name="T1" fmla="*/ 391787886 h 133"/>
                <a:gd name="T2" fmla="*/ 425836812 w 147"/>
                <a:gd name="T3" fmla="*/ 391787886 h 133"/>
                <a:gd name="T4" fmla="*/ 429326757 w 147"/>
                <a:gd name="T5" fmla="*/ 388320786 h 133"/>
                <a:gd name="T6" fmla="*/ 432818571 w 147"/>
                <a:gd name="T7" fmla="*/ 76278062 h 133"/>
                <a:gd name="T8" fmla="*/ 261785109 w 147"/>
                <a:gd name="T9" fmla="*/ 0 h 133"/>
                <a:gd name="T10" fmla="*/ 104713296 w 147"/>
                <a:gd name="T11" fmla="*/ 58942562 h 133"/>
                <a:gd name="T12" fmla="*/ 83771758 w 147"/>
                <a:gd name="T13" fmla="*/ 384853686 h 133"/>
                <a:gd name="T14" fmla="*/ 258295164 w 147"/>
                <a:gd name="T15" fmla="*/ 461131748 h 133"/>
                <a:gd name="T16" fmla="*/ 366498406 w 147"/>
                <a:gd name="T17" fmla="*/ 433394948 h 133"/>
                <a:gd name="T18" fmla="*/ 369990219 w 147"/>
                <a:gd name="T19" fmla="*/ 433394948 h 133"/>
                <a:gd name="T20" fmla="*/ 373480164 w 147"/>
                <a:gd name="T21" fmla="*/ 429927848 h 133"/>
                <a:gd name="T22" fmla="*/ 415365109 w 147"/>
                <a:gd name="T23" fmla="*/ 402189186 h 133"/>
                <a:gd name="T24" fmla="*/ 422346867 w 147"/>
                <a:gd name="T25" fmla="*/ 391787886 h 133"/>
                <a:gd name="T26" fmla="*/ 226880054 w 147"/>
                <a:gd name="T27" fmla="*/ 45072300 h 133"/>
                <a:gd name="T28" fmla="*/ 230369999 w 147"/>
                <a:gd name="T29" fmla="*/ 45072300 h 133"/>
                <a:gd name="T30" fmla="*/ 261785109 w 147"/>
                <a:gd name="T31" fmla="*/ 41605200 h 133"/>
                <a:gd name="T32" fmla="*/ 401403461 w 147"/>
                <a:gd name="T33" fmla="*/ 104014862 h 133"/>
                <a:gd name="T34" fmla="*/ 387441812 w 147"/>
                <a:gd name="T35" fmla="*/ 370985286 h 133"/>
                <a:gd name="T36" fmla="*/ 258295164 w 147"/>
                <a:gd name="T37" fmla="*/ 419526548 h 133"/>
                <a:gd name="T38" fmla="*/ 118674945 w 147"/>
                <a:gd name="T39" fmla="*/ 357116886 h 133"/>
                <a:gd name="T40" fmla="*/ 132638461 w 147"/>
                <a:gd name="T41" fmla="*/ 90146462 h 133"/>
                <a:gd name="T42" fmla="*/ 174523406 w 147"/>
                <a:gd name="T43" fmla="*/ 62409662 h 133"/>
                <a:gd name="T44" fmla="*/ 226880054 w 147"/>
                <a:gd name="T45" fmla="*/ 45072300 h 1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7" h="133">
                  <a:moveTo>
                    <a:pt x="121" y="113"/>
                  </a:moveTo>
                  <a:cubicBezTo>
                    <a:pt x="122" y="113"/>
                    <a:pt x="122" y="113"/>
                    <a:pt x="122" y="113"/>
                  </a:cubicBezTo>
                  <a:cubicBezTo>
                    <a:pt x="122" y="112"/>
                    <a:pt x="123" y="112"/>
                    <a:pt x="123" y="112"/>
                  </a:cubicBezTo>
                  <a:cubicBezTo>
                    <a:pt x="147" y="87"/>
                    <a:pt x="147" y="47"/>
                    <a:pt x="124" y="22"/>
                  </a:cubicBezTo>
                  <a:cubicBezTo>
                    <a:pt x="112" y="8"/>
                    <a:pt x="94" y="0"/>
                    <a:pt x="75" y="0"/>
                  </a:cubicBezTo>
                  <a:cubicBezTo>
                    <a:pt x="58" y="0"/>
                    <a:pt x="42" y="6"/>
                    <a:pt x="30" y="17"/>
                  </a:cubicBezTo>
                  <a:cubicBezTo>
                    <a:pt x="2" y="41"/>
                    <a:pt x="0" y="84"/>
                    <a:pt x="24" y="111"/>
                  </a:cubicBezTo>
                  <a:cubicBezTo>
                    <a:pt x="37" y="125"/>
                    <a:pt x="55" y="133"/>
                    <a:pt x="74" y="133"/>
                  </a:cubicBezTo>
                  <a:cubicBezTo>
                    <a:pt x="85" y="133"/>
                    <a:pt x="96" y="130"/>
                    <a:pt x="105" y="125"/>
                  </a:cubicBezTo>
                  <a:cubicBezTo>
                    <a:pt x="106" y="125"/>
                    <a:pt x="106" y="125"/>
                    <a:pt x="106" y="125"/>
                  </a:cubicBezTo>
                  <a:cubicBezTo>
                    <a:pt x="107" y="124"/>
                    <a:pt x="107" y="124"/>
                    <a:pt x="107" y="124"/>
                  </a:cubicBezTo>
                  <a:cubicBezTo>
                    <a:pt x="111" y="122"/>
                    <a:pt x="115" y="119"/>
                    <a:pt x="119" y="116"/>
                  </a:cubicBezTo>
                  <a:cubicBezTo>
                    <a:pt x="120" y="115"/>
                    <a:pt x="121" y="114"/>
                    <a:pt x="121" y="113"/>
                  </a:cubicBezTo>
                  <a:close/>
                  <a:moveTo>
                    <a:pt x="65" y="13"/>
                  </a:moveTo>
                  <a:cubicBezTo>
                    <a:pt x="66" y="13"/>
                    <a:pt x="66" y="13"/>
                    <a:pt x="66" y="13"/>
                  </a:cubicBezTo>
                  <a:cubicBezTo>
                    <a:pt x="69" y="12"/>
                    <a:pt x="72" y="12"/>
                    <a:pt x="75" y="12"/>
                  </a:cubicBezTo>
                  <a:cubicBezTo>
                    <a:pt x="90" y="12"/>
                    <a:pt x="105" y="18"/>
                    <a:pt x="115" y="30"/>
                  </a:cubicBezTo>
                  <a:cubicBezTo>
                    <a:pt x="135" y="52"/>
                    <a:pt x="133" y="87"/>
                    <a:pt x="111" y="107"/>
                  </a:cubicBezTo>
                  <a:cubicBezTo>
                    <a:pt x="101" y="116"/>
                    <a:pt x="88" y="121"/>
                    <a:pt x="74" y="121"/>
                  </a:cubicBezTo>
                  <a:cubicBezTo>
                    <a:pt x="59" y="121"/>
                    <a:pt x="44" y="114"/>
                    <a:pt x="34" y="103"/>
                  </a:cubicBezTo>
                  <a:cubicBezTo>
                    <a:pt x="14" y="80"/>
                    <a:pt x="16" y="46"/>
                    <a:pt x="38" y="26"/>
                  </a:cubicBezTo>
                  <a:cubicBezTo>
                    <a:pt x="42" y="23"/>
                    <a:pt x="46" y="20"/>
                    <a:pt x="50" y="18"/>
                  </a:cubicBezTo>
                  <a:cubicBezTo>
                    <a:pt x="55" y="15"/>
                    <a:pt x="60" y="14"/>
                    <a:pt x="65"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6429" name="Freeform 154"/>
          <p:cNvSpPr>
            <a:spLocks noEditPoints="1"/>
          </p:cNvSpPr>
          <p:nvPr/>
        </p:nvSpPr>
        <p:spPr bwMode="auto">
          <a:xfrm>
            <a:off x="8021638" y="3040063"/>
            <a:ext cx="407987" cy="439737"/>
          </a:xfrm>
          <a:custGeom>
            <a:avLst/>
            <a:gdLst>
              <a:gd name="T0" fmla="*/ 264530298 w 443"/>
              <a:gd name="T1" fmla="*/ 202621172 h 365"/>
              <a:gd name="T2" fmla="*/ 86481271 w 443"/>
              <a:gd name="T3" fmla="*/ 125915377 h 365"/>
              <a:gd name="T4" fmla="*/ 145830947 w 443"/>
              <a:gd name="T5" fmla="*/ 167886768 h 365"/>
              <a:gd name="T6" fmla="*/ 294204675 w 443"/>
              <a:gd name="T7" fmla="*/ 102758706 h 365"/>
              <a:gd name="T8" fmla="*/ 291660973 w 443"/>
              <a:gd name="T9" fmla="*/ 164991732 h 365"/>
              <a:gd name="T10" fmla="*/ 293356467 w 443"/>
              <a:gd name="T11" fmla="*/ 182359536 h 365"/>
              <a:gd name="T12" fmla="*/ 290813686 w 443"/>
              <a:gd name="T13" fmla="*/ 198280425 h 365"/>
              <a:gd name="T14" fmla="*/ 312857878 w 443"/>
              <a:gd name="T15" fmla="*/ 263408487 h 365"/>
              <a:gd name="T16" fmla="*/ 305226771 w 443"/>
              <a:gd name="T17" fmla="*/ 189596523 h 365"/>
              <a:gd name="T18" fmla="*/ 306922265 w 443"/>
              <a:gd name="T19" fmla="*/ 173675634 h 365"/>
              <a:gd name="T20" fmla="*/ 304378563 w 443"/>
              <a:gd name="T21" fmla="*/ 160649781 h 365"/>
              <a:gd name="T22" fmla="*/ 373903048 w 443"/>
              <a:gd name="T23" fmla="*/ 85390902 h 365"/>
              <a:gd name="T24" fmla="*/ 282334372 w 443"/>
              <a:gd name="T25" fmla="*/ 36182524 h 365"/>
              <a:gd name="T26" fmla="*/ 202636920 w 443"/>
              <a:gd name="T27" fmla="*/ 0 h 365"/>
              <a:gd name="T28" fmla="*/ 3390989 w 443"/>
              <a:gd name="T29" fmla="*/ 28945537 h 365"/>
              <a:gd name="T30" fmla="*/ 55110479 w 443"/>
              <a:gd name="T31" fmla="*/ 82495866 h 365"/>
              <a:gd name="T32" fmla="*/ 144134531 w 443"/>
              <a:gd name="T33" fmla="*/ 153413999 h 365"/>
              <a:gd name="T34" fmla="*/ 283182579 w 443"/>
              <a:gd name="T35" fmla="*/ 105652537 h 365"/>
              <a:gd name="T36" fmla="*/ 170417920 w 443"/>
              <a:gd name="T37" fmla="*/ 62234231 h 365"/>
              <a:gd name="T38" fmla="*/ 294204675 w 443"/>
              <a:gd name="T39" fmla="*/ 102758706 h 365"/>
              <a:gd name="T40" fmla="*/ 200941426 w 443"/>
              <a:gd name="T41" fmla="*/ 467477779 h 365"/>
              <a:gd name="T42" fmla="*/ 15261292 w 443"/>
              <a:gd name="T43" fmla="*/ 425505183 h 365"/>
              <a:gd name="T44" fmla="*/ 320488063 w 443"/>
              <a:gd name="T45" fmla="*/ 438531036 h 365"/>
              <a:gd name="T46" fmla="*/ 316248867 w 443"/>
              <a:gd name="T47" fmla="*/ 428400219 h 365"/>
              <a:gd name="T48" fmla="*/ 204332415 w 443"/>
              <a:gd name="T49" fmla="*/ 325642718 h 365"/>
              <a:gd name="T50" fmla="*/ 281487085 w 443"/>
              <a:gd name="T51" fmla="*/ 211305074 h 365"/>
              <a:gd name="T52" fmla="*/ 175505324 w 443"/>
              <a:gd name="T53" fmla="*/ 260513451 h 365"/>
              <a:gd name="T54" fmla="*/ 78001957 w 443"/>
              <a:gd name="T55" fmla="*/ 179464501 h 365"/>
              <a:gd name="T56" fmla="*/ 204332415 w 443"/>
              <a:gd name="T57" fmla="*/ 325642718 h 365"/>
              <a:gd name="T58" fmla="*/ 200941426 w 443"/>
              <a:gd name="T59" fmla="*/ 328536548 h 365"/>
              <a:gd name="T60" fmla="*/ 15261292 w 443"/>
              <a:gd name="T61" fmla="*/ 286565158 h 365"/>
              <a:gd name="T62" fmla="*/ 320488063 w 443"/>
              <a:gd name="T63" fmla="*/ 299591011 h 365"/>
              <a:gd name="T64" fmla="*/ 316248867 w 443"/>
              <a:gd name="T65" fmla="*/ 289460193 h 365"/>
              <a:gd name="T66" fmla="*/ 197549516 w 443"/>
              <a:gd name="T67" fmla="*/ 447214939 h 365"/>
              <a:gd name="T68" fmla="*/ 14413085 w 443"/>
              <a:gd name="T69" fmla="*/ 296695975 h 365"/>
              <a:gd name="T70" fmla="*/ 200941426 w 443"/>
              <a:gd name="T71" fmla="*/ 457345756 h 365"/>
              <a:gd name="T72" fmla="*/ 317944361 w 443"/>
              <a:gd name="T73" fmla="*/ 360377121 h 365"/>
              <a:gd name="T74" fmla="*/ 197549516 w 443"/>
              <a:gd name="T75" fmla="*/ 447214939 h 36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3" h="365">
                <a:moveTo>
                  <a:pt x="312" y="91"/>
                </a:moveTo>
                <a:cubicBezTo>
                  <a:pt x="312" y="140"/>
                  <a:pt x="312" y="140"/>
                  <a:pt x="312" y="140"/>
                </a:cubicBezTo>
                <a:cubicBezTo>
                  <a:pt x="312" y="181"/>
                  <a:pt x="102" y="181"/>
                  <a:pt x="102" y="140"/>
                </a:cubicBezTo>
                <a:cubicBezTo>
                  <a:pt x="102" y="87"/>
                  <a:pt x="102" y="87"/>
                  <a:pt x="102" y="87"/>
                </a:cubicBezTo>
                <a:cubicBezTo>
                  <a:pt x="119" y="96"/>
                  <a:pt x="135" y="105"/>
                  <a:pt x="151" y="113"/>
                </a:cubicBezTo>
                <a:cubicBezTo>
                  <a:pt x="157" y="116"/>
                  <a:pt x="166" y="117"/>
                  <a:pt x="172" y="116"/>
                </a:cubicBezTo>
                <a:cubicBezTo>
                  <a:pt x="218" y="107"/>
                  <a:pt x="265" y="99"/>
                  <a:pt x="312" y="91"/>
                </a:cubicBezTo>
                <a:close/>
                <a:moveTo>
                  <a:pt x="347" y="71"/>
                </a:moveTo>
                <a:cubicBezTo>
                  <a:pt x="347" y="111"/>
                  <a:pt x="347" y="111"/>
                  <a:pt x="347" y="111"/>
                </a:cubicBezTo>
                <a:cubicBezTo>
                  <a:pt x="345" y="112"/>
                  <a:pt x="344" y="113"/>
                  <a:pt x="344" y="114"/>
                </a:cubicBezTo>
                <a:cubicBezTo>
                  <a:pt x="343" y="119"/>
                  <a:pt x="343" y="119"/>
                  <a:pt x="343" y="119"/>
                </a:cubicBezTo>
                <a:cubicBezTo>
                  <a:pt x="343" y="122"/>
                  <a:pt x="346" y="124"/>
                  <a:pt x="346" y="126"/>
                </a:cubicBezTo>
                <a:cubicBezTo>
                  <a:pt x="346" y="131"/>
                  <a:pt x="346" y="131"/>
                  <a:pt x="346" y="131"/>
                </a:cubicBezTo>
                <a:cubicBezTo>
                  <a:pt x="345" y="133"/>
                  <a:pt x="343" y="135"/>
                  <a:pt x="343" y="137"/>
                </a:cubicBezTo>
                <a:cubicBezTo>
                  <a:pt x="336" y="182"/>
                  <a:pt x="336" y="182"/>
                  <a:pt x="336" y="182"/>
                </a:cubicBezTo>
                <a:cubicBezTo>
                  <a:pt x="339" y="188"/>
                  <a:pt x="366" y="188"/>
                  <a:pt x="369" y="182"/>
                </a:cubicBezTo>
                <a:cubicBezTo>
                  <a:pt x="362" y="137"/>
                  <a:pt x="362" y="137"/>
                  <a:pt x="362" y="137"/>
                </a:cubicBezTo>
                <a:cubicBezTo>
                  <a:pt x="362" y="134"/>
                  <a:pt x="360" y="133"/>
                  <a:pt x="360" y="131"/>
                </a:cubicBezTo>
                <a:cubicBezTo>
                  <a:pt x="360" y="126"/>
                  <a:pt x="360" y="126"/>
                  <a:pt x="360" y="126"/>
                </a:cubicBezTo>
                <a:cubicBezTo>
                  <a:pt x="359" y="124"/>
                  <a:pt x="363" y="123"/>
                  <a:pt x="362" y="120"/>
                </a:cubicBezTo>
                <a:cubicBezTo>
                  <a:pt x="362" y="114"/>
                  <a:pt x="362" y="114"/>
                  <a:pt x="362" y="114"/>
                </a:cubicBezTo>
                <a:cubicBezTo>
                  <a:pt x="362" y="113"/>
                  <a:pt x="360" y="112"/>
                  <a:pt x="359" y="111"/>
                </a:cubicBezTo>
                <a:cubicBezTo>
                  <a:pt x="359" y="71"/>
                  <a:pt x="359" y="117"/>
                  <a:pt x="359" y="73"/>
                </a:cubicBezTo>
                <a:cubicBezTo>
                  <a:pt x="441" y="59"/>
                  <a:pt x="441" y="59"/>
                  <a:pt x="441" y="59"/>
                </a:cubicBezTo>
                <a:cubicBezTo>
                  <a:pt x="443" y="59"/>
                  <a:pt x="443" y="57"/>
                  <a:pt x="441" y="56"/>
                </a:cubicBezTo>
                <a:cubicBezTo>
                  <a:pt x="401" y="45"/>
                  <a:pt x="366" y="34"/>
                  <a:pt x="333" y="25"/>
                </a:cubicBezTo>
                <a:cubicBezTo>
                  <a:pt x="303" y="16"/>
                  <a:pt x="276" y="8"/>
                  <a:pt x="251" y="1"/>
                </a:cubicBezTo>
                <a:cubicBezTo>
                  <a:pt x="247" y="0"/>
                  <a:pt x="244" y="0"/>
                  <a:pt x="239" y="0"/>
                </a:cubicBezTo>
                <a:cubicBezTo>
                  <a:pt x="206" y="3"/>
                  <a:pt x="171" y="6"/>
                  <a:pt x="134" y="9"/>
                </a:cubicBezTo>
                <a:cubicBezTo>
                  <a:pt x="94" y="12"/>
                  <a:pt x="51" y="16"/>
                  <a:pt x="4" y="20"/>
                </a:cubicBezTo>
                <a:cubicBezTo>
                  <a:pt x="0" y="20"/>
                  <a:pt x="1" y="23"/>
                  <a:pt x="3" y="24"/>
                </a:cubicBezTo>
                <a:cubicBezTo>
                  <a:pt x="22" y="34"/>
                  <a:pt x="42" y="45"/>
                  <a:pt x="65" y="57"/>
                </a:cubicBezTo>
                <a:cubicBezTo>
                  <a:pt x="91" y="71"/>
                  <a:pt x="122" y="87"/>
                  <a:pt x="156" y="105"/>
                </a:cubicBezTo>
                <a:cubicBezTo>
                  <a:pt x="159" y="106"/>
                  <a:pt x="165" y="107"/>
                  <a:pt x="170" y="106"/>
                </a:cubicBezTo>
                <a:cubicBezTo>
                  <a:pt x="226" y="96"/>
                  <a:pt x="282" y="87"/>
                  <a:pt x="338" y="77"/>
                </a:cubicBezTo>
                <a:cubicBezTo>
                  <a:pt x="337" y="75"/>
                  <a:pt x="337" y="74"/>
                  <a:pt x="334" y="73"/>
                </a:cubicBezTo>
                <a:cubicBezTo>
                  <a:pt x="204" y="52"/>
                  <a:pt x="204" y="52"/>
                  <a:pt x="204" y="52"/>
                </a:cubicBezTo>
                <a:cubicBezTo>
                  <a:pt x="193" y="50"/>
                  <a:pt x="195" y="42"/>
                  <a:pt x="201" y="43"/>
                </a:cubicBezTo>
                <a:cubicBezTo>
                  <a:pt x="342" y="66"/>
                  <a:pt x="342" y="66"/>
                  <a:pt x="342" y="66"/>
                </a:cubicBezTo>
                <a:cubicBezTo>
                  <a:pt x="345" y="67"/>
                  <a:pt x="347" y="68"/>
                  <a:pt x="347" y="71"/>
                </a:cubicBezTo>
                <a:close/>
                <a:moveTo>
                  <a:pt x="234" y="358"/>
                </a:moveTo>
                <a:cubicBezTo>
                  <a:pt x="231" y="346"/>
                  <a:pt x="231" y="334"/>
                  <a:pt x="237" y="323"/>
                </a:cubicBezTo>
                <a:cubicBezTo>
                  <a:pt x="18" y="253"/>
                  <a:pt x="18" y="253"/>
                  <a:pt x="18" y="253"/>
                </a:cubicBezTo>
                <a:cubicBezTo>
                  <a:pt x="10" y="264"/>
                  <a:pt x="8" y="279"/>
                  <a:pt x="18" y="294"/>
                </a:cubicBezTo>
                <a:cubicBezTo>
                  <a:pt x="238" y="365"/>
                  <a:pt x="238" y="365"/>
                  <a:pt x="238" y="365"/>
                </a:cubicBezTo>
                <a:cubicBezTo>
                  <a:pt x="378" y="303"/>
                  <a:pt x="378" y="303"/>
                  <a:pt x="378" y="303"/>
                </a:cubicBezTo>
                <a:cubicBezTo>
                  <a:pt x="381" y="302"/>
                  <a:pt x="381" y="299"/>
                  <a:pt x="376" y="298"/>
                </a:cubicBezTo>
                <a:cubicBezTo>
                  <a:pt x="373" y="296"/>
                  <a:pt x="373" y="296"/>
                  <a:pt x="373" y="296"/>
                </a:cubicBezTo>
                <a:cubicBezTo>
                  <a:pt x="234" y="358"/>
                  <a:pt x="234" y="358"/>
                  <a:pt x="234" y="358"/>
                </a:cubicBezTo>
                <a:close/>
                <a:moveTo>
                  <a:pt x="241" y="225"/>
                </a:moveTo>
                <a:cubicBezTo>
                  <a:pt x="325" y="188"/>
                  <a:pt x="325" y="188"/>
                  <a:pt x="325" y="188"/>
                </a:cubicBezTo>
                <a:cubicBezTo>
                  <a:pt x="332" y="146"/>
                  <a:pt x="332" y="146"/>
                  <a:pt x="332" y="146"/>
                </a:cubicBezTo>
                <a:cubicBezTo>
                  <a:pt x="322" y="143"/>
                  <a:pt x="322" y="143"/>
                  <a:pt x="322" y="143"/>
                </a:cubicBezTo>
                <a:cubicBezTo>
                  <a:pt x="317" y="178"/>
                  <a:pt x="231" y="180"/>
                  <a:pt x="207" y="180"/>
                </a:cubicBezTo>
                <a:cubicBezTo>
                  <a:pt x="183" y="180"/>
                  <a:pt x="92" y="178"/>
                  <a:pt x="92" y="140"/>
                </a:cubicBezTo>
                <a:cubicBezTo>
                  <a:pt x="92" y="124"/>
                  <a:pt x="92" y="124"/>
                  <a:pt x="92" y="124"/>
                </a:cubicBezTo>
                <a:cubicBezTo>
                  <a:pt x="23" y="155"/>
                  <a:pt x="23" y="155"/>
                  <a:pt x="23" y="155"/>
                </a:cubicBezTo>
                <a:cubicBezTo>
                  <a:pt x="241" y="225"/>
                  <a:pt x="241" y="225"/>
                  <a:pt x="241" y="225"/>
                </a:cubicBezTo>
                <a:close/>
                <a:moveTo>
                  <a:pt x="234" y="261"/>
                </a:moveTo>
                <a:cubicBezTo>
                  <a:pt x="231" y="250"/>
                  <a:pt x="231" y="238"/>
                  <a:pt x="237" y="227"/>
                </a:cubicBezTo>
                <a:cubicBezTo>
                  <a:pt x="18" y="157"/>
                  <a:pt x="18" y="157"/>
                  <a:pt x="18" y="157"/>
                </a:cubicBezTo>
                <a:cubicBezTo>
                  <a:pt x="10" y="168"/>
                  <a:pt x="8" y="183"/>
                  <a:pt x="18" y="198"/>
                </a:cubicBezTo>
                <a:cubicBezTo>
                  <a:pt x="238" y="269"/>
                  <a:pt x="238" y="269"/>
                  <a:pt x="238" y="269"/>
                </a:cubicBezTo>
                <a:cubicBezTo>
                  <a:pt x="378" y="207"/>
                  <a:pt x="378" y="207"/>
                  <a:pt x="378" y="207"/>
                </a:cubicBezTo>
                <a:cubicBezTo>
                  <a:pt x="381" y="206"/>
                  <a:pt x="381" y="203"/>
                  <a:pt x="376" y="202"/>
                </a:cubicBezTo>
                <a:cubicBezTo>
                  <a:pt x="373" y="200"/>
                  <a:pt x="373" y="200"/>
                  <a:pt x="373" y="200"/>
                </a:cubicBezTo>
                <a:cubicBezTo>
                  <a:pt x="234" y="261"/>
                  <a:pt x="234" y="261"/>
                  <a:pt x="234" y="261"/>
                </a:cubicBezTo>
                <a:close/>
                <a:moveTo>
                  <a:pt x="233" y="309"/>
                </a:moveTo>
                <a:cubicBezTo>
                  <a:pt x="230" y="298"/>
                  <a:pt x="230" y="286"/>
                  <a:pt x="236" y="275"/>
                </a:cubicBezTo>
                <a:cubicBezTo>
                  <a:pt x="17" y="205"/>
                  <a:pt x="17" y="205"/>
                  <a:pt x="17" y="205"/>
                </a:cubicBezTo>
                <a:cubicBezTo>
                  <a:pt x="9" y="216"/>
                  <a:pt x="7" y="230"/>
                  <a:pt x="17" y="246"/>
                </a:cubicBezTo>
                <a:cubicBezTo>
                  <a:pt x="237" y="316"/>
                  <a:pt x="237" y="316"/>
                  <a:pt x="237" y="316"/>
                </a:cubicBezTo>
                <a:cubicBezTo>
                  <a:pt x="377" y="255"/>
                  <a:pt x="377" y="255"/>
                  <a:pt x="377" y="255"/>
                </a:cubicBezTo>
                <a:cubicBezTo>
                  <a:pt x="380" y="253"/>
                  <a:pt x="380" y="251"/>
                  <a:pt x="375" y="249"/>
                </a:cubicBezTo>
                <a:cubicBezTo>
                  <a:pt x="372" y="248"/>
                  <a:pt x="372" y="248"/>
                  <a:pt x="372" y="248"/>
                </a:cubicBezTo>
                <a:cubicBezTo>
                  <a:pt x="233" y="309"/>
                  <a:pt x="233" y="309"/>
                  <a:pt x="233" y="3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extLst>
      <p:ext uri="{BB962C8B-B14F-4D97-AF65-F5344CB8AC3E}">
        <p14:creationId xmlns:p14="http://schemas.microsoft.com/office/powerpoint/2010/main" val="12012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94" y="1016006"/>
            <a:ext cx="81819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841" y="1536554"/>
            <a:ext cx="7115351" cy="523955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Left Arrow 9"/>
          <p:cNvSpPr/>
          <p:nvPr/>
        </p:nvSpPr>
        <p:spPr>
          <a:xfrm>
            <a:off x="6483821" y="1010092"/>
            <a:ext cx="1007660" cy="2467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
        <p:nvSpPr>
          <p:cNvPr id="16" name="Rectangle 4"/>
          <p:cNvSpPr>
            <a:spLocks noChangeArrowheads="1"/>
          </p:cNvSpPr>
          <p:nvPr/>
        </p:nvSpPr>
        <p:spPr bwMode="auto">
          <a:xfrm>
            <a:off x="1105489" y="2065298"/>
            <a:ext cx="1705949" cy="47108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Rectangle 4"/>
          <p:cNvSpPr>
            <a:spLocks noChangeArrowheads="1"/>
          </p:cNvSpPr>
          <p:nvPr/>
        </p:nvSpPr>
        <p:spPr bwMode="auto">
          <a:xfrm>
            <a:off x="6360993" y="2190402"/>
            <a:ext cx="1622949" cy="401932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TextBox 9"/>
          <p:cNvSpPr txBox="1">
            <a:spLocks noChangeArrowheads="1"/>
          </p:cNvSpPr>
          <p:nvPr/>
        </p:nvSpPr>
        <p:spPr bwMode="auto">
          <a:xfrm>
            <a:off x="5893078" y="3398574"/>
            <a:ext cx="2504185" cy="646331"/>
          </a:xfrm>
          <a:prstGeom prst="rect">
            <a:avLst/>
          </a:prstGeom>
          <a:solidFill>
            <a:srgbClr val="0768A9"/>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None/>
            </a:pPr>
            <a:r>
              <a:rPr lang="zh-CN" altLang="en-US" sz="1800" b="1" dirty="0" smtClean="0">
                <a:solidFill>
                  <a:schemeClr val="bg1"/>
                </a:solidFill>
                <a:ea typeface="黑体" panose="02010609060101010101" pitchFamily="49" charset="-122"/>
              </a:rPr>
              <a:t>基本检索同时提供开放获取文章的检索结果</a:t>
            </a:r>
            <a:endParaRPr lang="zh-CN" altLang="en-US" sz="1800" b="1" dirty="0">
              <a:solidFill>
                <a:schemeClr val="bg1"/>
              </a:solidFill>
              <a:latin typeface="+mj-lt"/>
              <a:ea typeface="黑体" panose="02010609060101010101" pitchFamily="49" charset="-122"/>
              <a:cs typeface="Arial" pitchFamily="34" charset="0"/>
            </a:endParaRPr>
          </a:p>
        </p:txBody>
      </p:sp>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基本检索结果</a:t>
            </a:r>
            <a:endParaRPr lang="zh-CN" altLang="en-US"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3701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 y="1079381"/>
            <a:ext cx="8486775" cy="355282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8675" name="Title 1"/>
          <p:cNvSpPr>
            <a:spLocks noGrp="1"/>
          </p:cNvSpPr>
          <p:nvPr>
            <p:ph type="title"/>
          </p:nvPr>
        </p:nvSpPr>
        <p:spPr>
          <a:xfrm>
            <a:off x="196850" y="21608"/>
            <a:ext cx="8642350" cy="933450"/>
          </a:xfrm>
        </p:spPr>
        <p:txBody>
          <a:bodyPr/>
          <a:lstStyle/>
          <a:p>
            <a:r>
              <a:rPr lang="zh-CN" altLang="en-US" b="1" dirty="0" smtClean="0">
                <a:latin typeface="黑体" panose="02010609060101010101" pitchFamily="49" charset="-122"/>
                <a:ea typeface="黑体" panose="02010609060101010101" pitchFamily="49" charset="-122"/>
              </a:rPr>
              <a:t>高级检索</a:t>
            </a:r>
            <a:r>
              <a:rPr lang="en-US" altLang="zh-CN" b="1" dirty="0" smtClean="0">
                <a:latin typeface="黑体" panose="02010609060101010101" pitchFamily="49" charset="-122"/>
                <a:ea typeface="黑体" panose="02010609060101010101" pitchFamily="49" charset="-122"/>
              </a:rPr>
              <a:t>—</a:t>
            </a:r>
            <a:r>
              <a:rPr lang="zh-CN" altLang="en-US" b="1" dirty="0" smtClean="0">
                <a:latin typeface="黑体" panose="02010609060101010101" pitchFamily="49" charset="-122"/>
                <a:ea typeface="黑体" panose="02010609060101010101" pitchFamily="49" charset="-122"/>
              </a:rPr>
              <a:t>关键词检索</a:t>
            </a:r>
          </a:p>
        </p:txBody>
      </p:sp>
      <p:sp>
        <p:nvSpPr>
          <p:cNvPr id="6" name="TextBox 5"/>
          <p:cNvSpPr txBox="1">
            <a:spLocks noChangeArrowheads="1"/>
          </p:cNvSpPr>
          <p:nvPr/>
        </p:nvSpPr>
        <p:spPr bwMode="auto">
          <a:xfrm>
            <a:off x="328613" y="4747656"/>
            <a:ext cx="848677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rPr>
              <a:t>要求输入单词或词组；</a:t>
            </a:r>
            <a:endParaRPr lang="en-US" altLang="zh-CN" dirty="0" smtClean="0">
              <a:latin typeface="+mj-lt"/>
              <a:ea typeface="黑体" panose="02010609060101010101" pitchFamily="49" charset="-122"/>
            </a:endParaRPr>
          </a:p>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cs typeface="Arial" pitchFamily="34" charset="0"/>
              </a:rPr>
              <a:t>对输入检索词进行精确匹配，不进行同义词或单复数等相关词汇</a:t>
            </a:r>
            <a:r>
              <a:rPr lang="zh-CN" altLang="en-US" dirty="0">
                <a:latin typeface="+mj-lt"/>
                <a:ea typeface="黑体" panose="02010609060101010101" pitchFamily="49" charset="-122"/>
                <a:cs typeface="Arial" pitchFamily="34" charset="0"/>
              </a:rPr>
              <a:t>的</a:t>
            </a:r>
            <a:r>
              <a:rPr lang="zh-CN" altLang="en-US" dirty="0" smtClean="0">
                <a:latin typeface="+mj-lt"/>
                <a:ea typeface="黑体" panose="02010609060101010101" pitchFamily="49" charset="-122"/>
                <a:cs typeface="Arial" pitchFamily="34" charset="0"/>
              </a:rPr>
              <a:t>自动匹配；</a:t>
            </a:r>
            <a:endParaRPr lang="en-US" altLang="zh-CN" dirty="0" smtClean="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cs typeface="Arial" pitchFamily="34" charset="0"/>
              </a:rPr>
              <a:t>利用截词符：</a:t>
            </a:r>
            <a:r>
              <a:rPr lang="en-US" altLang="zh-CN" dirty="0" smtClean="0">
                <a:latin typeface="+mj-lt"/>
                <a:ea typeface="黑体" panose="02010609060101010101" pitchFamily="49" charset="-122"/>
                <a:cs typeface="Arial" pitchFamily="34" charset="0"/>
              </a:rPr>
              <a:t>$</a:t>
            </a:r>
            <a:r>
              <a:rPr lang="zh-CN" altLang="en-US" dirty="0" smtClean="0">
                <a:latin typeface="+mj-lt"/>
                <a:ea typeface="黑体" panose="02010609060101010101" pitchFamily="49" charset="-122"/>
                <a:cs typeface="Arial" pitchFamily="34" charset="0"/>
              </a:rPr>
              <a:t>或</a:t>
            </a:r>
            <a:r>
              <a:rPr lang="en-US" altLang="zh-CN" dirty="0" smtClean="0">
                <a:latin typeface="+mj-lt"/>
                <a:ea typeface="黑体" panose="02010609060101010101" pitchFamily="49" charset="-122"/>
                <a:cs typeface="Arial" pitchFamily="34" charset="0"/>
              </a:rPr>
              <a:t>* </a:t>
            </a:r>
            <a:r>
              <a:rPr lang="zh-CN" altLang="en-US" dirty="0" smtClean="0">
                <a:latin typeface="+mj-lt"/>
                <a:ea typeface="黑体" panose="02010609060101010101" pitchFamily="49" charset="-122"/>
                <a:cs typeface="Arial" pitchFamily="34" charset="0"/>
              </a:rPr>
              <a:t>替代</a:t>
            </a:r>
            <a:r>
              <a:rPr lang="en-US" altLang="zh-CN" dirty="0">
                <a:latin typeface="+mj-lt"/>
                <a:ea typeface="黑体" panose="02010609060101010101" pitchFamily="49" charset="-122"/>
                <a:cs typeface="Arial" pitchFamily="34" charset="0"/>
              </a:rPr>
              <a:t>0-n</a:t>
            </a:r>
            <a:r>
              <a:rPr lang="zh-CN" altLang="en-US" dirty="0">
                <a:latin typeface="+mj-lt"/>
                <a:ea typeface="黑体" panose="02010609060101010101" pitchFamily="49" charset="-122"/>
                <a:cs typeface="Arial" pitchFamily="34" charset="0"/>
              </a:rPr>
              <a:t>个</a:t>
            </a:r>
            <a:r>
              <a:rPr lang="zh-CN" altLang="en-US" dirty="0" smtClean="0">
                <a:latin typeface="+mj-lt"/>
                <a:ea typeface="黑体" panose="02010609060101010101" pitchFamily="49" charset="-122"/>
                <a:cs typeface="Arial" pitchFamily="34" charset="0"/>
              </a:rPr>
              <a:t>字符；</a:t>
            </a:r>
            <a:r>
              <a:rPr lang="en-US" altLang="zh-CN" dirty="0" smtClean="0">
                <a:latin typeface="+mj-lt"/>
                <a:ea typeface="黑体" panose="02010609060101010101" pitchFamily="49" charset="-122"/>
                <a:cs typeface="Arial" pitchFamily="34" charset="0"/>
              </a:rPr>
              <a:t>#</a:t>
            </a:r>
            <a:r>
              <a:rPr lang="zh-CN" altLang="en-US" dirty="0" smtClean="0">
                <a:latin typeface="+mj-lt"/>
                <a:ea typeface="黑体" panose="02010609060101010101" pitchFamily="49" charset="-122"/>
                <a:cs typeface="Arial" pitchFamily="34" charset="0"/>
              </a:rPr>
              <a:t>替代</a:t>
            </a:r>
            <a:r>
              <a:rPr lang="en-US" altLang="zh-CN" dirty="0">
                <a:latin typeface="+mj-lt"/>
                <a:ea typeface="黑体" panose="02010609060101010101" pitchFamily="49" charset="-122"/>
                <a:cs typeface="Arial" pitchFamily="34" charset="0"/>
              </a:rPr>
              <a:t>1</a:t>
            </a:r>
            <a:r>
              <a:rPr lang="zh-CN" altLang="en-US" dirty="0">
                <a:latin typeface="+mj-lt"/>
                <a:ea typeface="黑体" panose="02010609060101010101" pitchFamily="49" charset="-122"/>
                <a:cs typeface="Arial" pitchFamily="34" charset="0"/>
              </a:rPr>
              <a:t>个</a:t>
            </a:r>
            <a:r>
              <a:rPr lang="zh-CN" altLang="en-US" dirty="0" smtClean="0">
                <a:latin typeface="+mj-lt"/>
                <a:ea typeface="黑体" panose="02010609060101010101" pitchFamily="49" charset="-122"/>
                <a:cs typeface="Arial" pitchFamily="34" charset="0"/>
              </a:rPr>
              <a:t>字符；</a:t>
            </a:r>
            <a:r>
              <a:rPr lang="en-US" altLang="zh-CN" dirty="0" smtClean="0">
                <a:latin typeface="+mj-lt"/>
                <a:ea typeface="黑体" panose="02010609060101010101" pitchFamily="49" charset="-122"/>
                <a:cs typeface="Arial" pitchFamily="34" charset="0"/>
              </a:rPr>
              <a:t>?</a:t>
            </a:r>
            <a:r>
              <a:rPr lang="zh-CN" altLang="en-US" dirty="0" smtClean="0">
                <a:latin typeface="+mj-lt"/>
                <a:ea typeface="黑体" panose="02010609060101010101" pitchFamily="49" charset="-122"/>
                <a:cs typeface="Arial" pitchFamily="34" charset="0"/>
              </a:rPr>
              <a:t>替代</a:t>
            </a:r>
            <a:r>
              <a:rPr lang="en-US" altLang="zh-CN" dirty="0">
                <a:latin typeface="+mj-lt"/>
                <a:ea typeface="黑体" panose="02010609060101010101" pitchFamily="49" charset="-122"/>
                <a:cs typeface="Arial" pitchFamily="34" charset="0"/>
              </a:rPr>
              <a:t>0</a:t>
            </a:r>
            <a:r>
              <a:rPr lang="zh-CN" altLang="en-US" dirty="0">
                <a:latin typeface="+mj-lt"/>
                <a:ea typeface="黑体" panose="02010609060101010101" pitchFamily="49" charset="-122"/>
                <a:cs typeface="Arial" pitchFamily="34" charset="0"/>
              </a:rPr>
              <a:t>或</a:t>
            </a:r>
            <a:r>
              <a:rPr lang="en-US" altLang="zh-CN" dirty="0">
                <a:latin typeface="+mj-lt"/>
                <a:ea typeface="黑体" panose="02010609060101010101" pitchFamily="49" charset="-122"/>
                <a:cs typeface="Arial" pitchFamily="34" charset="0"/>
              </a:rPr>
              <a:t>1</a:t>
            </a:r>
            <a:r>
              <a:rPr lang="zh-CN" altLang="en-US" dirty="0">
                <a:latin typeface="+mj-lt"/>
                <a:ea typeface="黑体" panose="02010609060101010101" pitchFamily="49" charset="-122"/>
                <a:cs typeface="Arial" pitchFamily="34" charset="0"/>
              </a:rPr>
              <a:t>个字符</a:t>
            </a:r>
            <a:endParaRPr lang="en-US" altLang="zh-CN" dirty="0">
              <a:latin typeface="+mj-lt"/>
              <a:ea typeface="黑体" panose="02010609060101010101" pitchFamily="49" charset="-122"/>
              <a:cs typeface="Arial" pitchFamily="34" charset="0"/>
            </a:endParaRPr>
          </a:p>
          <a:p>
            <a:pPr eaLnBrk="1" hangingPunct="1">
              <a:spcBef>
                <a:spcPct val="0"/>
              </a:spcBef>
              <a:buClrTx/>
              <a:buFontTx/>
              <a:buNone/>
            </a:pPr>
            <a:endParaRPr lang="zh-CN" altLang="en-US" dirty="0">
              <a:latin typeface="+mj-lt"/>
              <a:ea typeface="黑体" panose="02010609060101010101" pitchFamily="49" charset="-122"/>
              <a:cs typeface="Arial" pitchFamily="34" charset="0"/>
            </a:endParaRPr>
          </a:p>
        </p:txBody>
      </p:sp>
      <p:sp>
        <p:nvSpPr>
          <p:cNvPr id="5" name="Rectangle 4"/>
          <p:cNvSpPr>
            <a:spLocks noChangeArrowheads="1"/>
          </p:cNvSpPr>
          <p:nvPr/>
        </p:nvSpPr>
        <p:spPr bwMode="auto">
          <a:xfrm>
            <a:off x="459688" y="3253573"/>
            <a:ext cx="1300873" cy="47226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TextBox 6"/>
          <p:cNvSpPr txBox="1">
            <a:spLocks noChangeArrowheads="1"/>
          </p:cNvSpPr>
          <p:nvPr/>
        </p:nvSpPr>
        <p:spPr bwMode="auto">
          <a:xfrm>
            <a:off x="1842448" y="3417423"/>
            <a:ext cx="2169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1800" b="1" dirty="0" smtClean="0"/>
              <a:t>Heart failure*</a:t>
            </a:r>
            <a:endParaRPr lang="zh-CN" altLang="en-US" sz="1800" dirty="0">
              <a:ea typeface="MS PGothic" pitchFamily="34" charset="-128"/>
              <a:cs typeface="Arial" pitchFamily="34" charset="0"/>
            </a:endParaRPr>
          </a:p>
        </p:txBody>
      </p:sp>
      <p:sp>
        <p:nvSpPr>
          <p:cNvPr id="8" name="Rectangle 4"/>
          <p:cNvSpPr>
            <a:spLocks noChangeArrowheads="1"/>
          </p:cNvSpPr>
          <p:nvPr/>
        </p:nvSpPr>
        <p:spPr bwMode="auto">
          <a:xfrm>
            <a:off x="4936151" y="3725839"/>
            <a:ext cx="1396407" cy="23613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Left Arrow 9"/>
          <p:cNvSpPr/>
          <p:nvPr/>
        </p:nvSpPr>
        <p:spPr>
          <a:xfrm>
            <a:off x="6674890" y="3478723"/>
            <a:ext cx="1007660" cy="2467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
        <p:nvSpPr>
          <p:cNvPr id="10" name="Rectangle 4"/>
          <p:cNvSpPr>
            <a:spLocks noChangeArrowheads="1"/>
          </p:cNvSpPr>
          <p:nvPr/>
        </p:nvSpPr>
        <p:spPr bwMode="auto">
          <a:xfrm>
            <a:off x="1801504" y="3198063"/>
            <a:ext cx="2292824" cy="35988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9699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righ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p:bldP spid="8" grpId="0" animBg="1"/>
      <p:bldP spid="9" grpId="0" animBg="1"/>
      <p:bldP spid="10" grpId="0" animBg="1"/>
      <p:bldP spid="1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85" y="920377"/>
            <a:ext cx="7877028" cy="5373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5" name="Title 1"/>
          <p:cNvSpPr>
            <a:spLocks noGrp="1"/>
          </p:cNvSpPr>
          <p:nvPr>
            <p:ph type="title"/>
          </p:nvPr>
        </p:nvSpPr>
        <p:spPr>
          <a:xfrm>
            <a:off x="196850" y="21608"/>
            <a:ext cx="8642350" cy="933450"/>
          </a:xfrm>
        </p:spPr>
        <p:txBody>
          <a:bodyPr/>
          <a:lstStyle/>
          <a:p>
            <a:r>
              <a:rPr lang="zh-CN" altLang="en-US" b="1" dirty="0" smtClean="0">
                <a:ea typeface="黑体" panose="02010609060101010101" pitchFamily="49" charset="-122"/>
              </a:rPr>
              <a:t>主题词组合检索</a:t>
            </a:r>
          </a:p>
        </p:txBody>
      </p:sp>
      <p:sp>
        <p:nvSpPr>
          <p:cNvPr id="9" name="椭圆 8"/>
          <p:cNvSpPr/>
          <p:nvPr/>
        </p:nvSpPr>
        <p:spPr>
          <a:xfrm>
            <a:off x="734788" y="2729554"/>
            <a:ext cx="428048" cy="6318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30785" y="2200038"/>
            <a:ext cx="1008503" cy="4476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Left Arrow 9"/>
          <p:cNvSpPr/>
          <p:nvPr/>
        </p:nvSpPr>
        <p:spPr>
          <a:xfrm>
            <a:off x="2321257" y="2213937"/>
            <a:ext cx="1007660" cy="2467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
        <p:nvSpPr>
          <p:cNvPr id="11" name="Rectangle 4"/>
          <p:cNvSpPr>
            <a:spLocks noChangeArrowheads="1"/>
          </p:cNvSpPr>
          <p:nvPr/>
        </p:nvSpPr>
        <p:spPr bwMode="auto">
          <a:xfrm>
            <a:off x="5186149" y="2536554"/>
            <a:ext cx="1978928" cy="3044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262639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541" y="954193"/>
            <a:ext cx="6605314" cy="529107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8675" name="Title 1"/>
          <p:cNvSpPr>
            <a:spLocks noGrp="1"/>
          </p:cNvSpPr>
          <p:nvPr>
            <p:ph type="title"/>
          </p:nvPr>
        </p:nvSpPr>
        <p:spPr>
          <a:xfrm>
            <a:off x="196850" y="21608"/>
            <a:ext cx="8642350" cy="933450"/>
          </a:xfrm>
        </p:spPr>
        <p:txBody>
          <a:bodyPr/>
          <a:lstStyle/>
          <a:p>
            <a:r>
              <a:rPr lang="zh-CN" altLang="en-US" b="1" dirty="0" smtClean="0">
                <a:ea typeface="黑体" panose="02010609060101010101" pitchFamily="49" charset="-122"/>
              </a:rPr>
              <a:t>选择副主题词</a:t>
            </a:r>
          </a:p>
        </p:txBody>
      </p:sp>
      <p:sp>
        <p:nvSpPr>
          <p:cNvPr id="7" name="椭圆 6"/>
          <p:cNvSpPr/>
          <p:nvPr/>
        </p:nvSpPr>
        <p:spPr>
          <a:xfrm>
            <a:off x="1161541" y="2569868"/>
            <a:ext cx="428048" cy="6318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168684" y="1136208"/>
            <a:ext cx="841810" cy="404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Left Arrow 9"/>
          <p:cNvSpPr/>
          <p:nvPr/>
        </p:nvSpPr>
        <p:spPr>
          <a:xfrm>
            <a:off x="3029790" y="1249987"/>
            <a:ext cx="477672" cy="17675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169415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17" y="905429"/>
            <a:ext cx="8486775" cy="421005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5842" name="Rectangle 2"/>
          <p:cNvSpPr>
            <a:spLocks noGrp="1" noChangeArrowheads="1"/>
          </p:cNvSpPr>
          <p:nvPr>
            <p:ph type="title"/>
          </p:nvPr>
        </p:nvSpPr>
        <p:spPr/>
        <p:txBody>
          <a:bodyPr/>
          <a:lstStyle/>
          <a:p>
            <a:r>
              <a:rPr lang="zh-CN" altLang="en-US" sz="3200" b="1" dirty="0" smtClean="0">
                <a:latin typeface="黑体" panose="02010609060101010101" pitchFamily="49" charset="-122"/>
                <a:ea typeface="黑体" panose="02010609060101010101" pitchFamily="49" charset="-122"/>
              </a:rPr>
              <a:t>组合检索</a:t>
            </a:r>
          </a:p>
        </p:txBody>
      </p:sp>
      <p:sp>
        <p:nvSpPr>
          <p:cNvPr id="7" name="椭圆 6"/>
          <p:cNvSpPr/>
          <p:nvPr/>
        </p:nvSpPr>
        <p:spPr>
          <a:xfrm>
            <a:off x="487626" y="1891206"/>
            <a:ext cx="428048" cy="8032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408635" y="2768739"/>
            <a:ext cx="825885" cy="4248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a:spLocks noChangeArrowheads="1"/>
          </p:cNvSpPr>
          <p:nvPr/>
        </p:nvSpPr>
        <p:spPr bwMode="auto">
          <a:xfrm>
            <a:off x="1819701" y="4381513"/>
            <a:ext cx="3584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2400" dirty="0" smtClean="0">
                <a:ea typeface="MS PGothic" pitchFamily="34" charset="-128"/>
                <a:cs typeface="Arial" pitchFamily="34" charset="0"/>
              </a:rPr>
              <a:t>warfarin </a:t>
            </a:r>
            <a:r>
              <a:rPr lang="en-US" altLang="zh-CN" sz="2400" dirty="0" smtClean="0">
                <a:solidFill>
                  <a:srgbClr val="FF0000"/>
                </a:solidFill>
                <a:ea typeface="MS PGothic" pitchFamily="34" charset="-128"/>
                <a:cs typeface="Arial" pitchFamily="34" charset="0"/>
              </a:rPr>
              <a:t>OR</a:t>
            </a:r>
            <a:r>
              <a:rPr lang="en-US" altLang="zh-CN" sz="2400" dirty="0" smtClean="0">
                <a:ea typeface="MS PGothic" pitchFamily="34" charset="-128"/>
                <a:cs typeface="Arial" pitchFamily="34" charset="0"/>
              </a:rPr>
              <a:t> dabigatran</a:t>
            </a:r>
            <a:endParaRPr lang="zh-CN" altLang="en-US" sz="2400" dirty="0">
              <a:ea typeface="MS PGothic" pitchFamily="34" charset="-128"/>
              <a:cs typeface="Arial" pitchFamily="34" charset="0"/>
            </a:endParaRPr>
          </a:p>
        </p:txBody>
      </p:sp>
      <p:sp>
        <p:nvSpPr>
          <p:cNvPr id="10" name="TextBox 9"/>
          <p:cNvSpPr txBox="1">
            <a:spLocks noChangeArrowheads="1"/>
          </p:cNvSpPr>
          <p:nvPr/>
        </p:nvSpPr>
        <p:spPr bwMode="auto">
          <a:xfrm>
            <a:off x="1999397" y="4383785"/>
            <a:ext cx="14671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2400" dirty="0">
                <a:ea typeface="MS PGothic" pitchFamily="34" charset="-128"/>
                <a:cs typeface="Arial" pitchFamily="34" charset="0"/>
              </a:rPr>
              <a:t>2</a:t>
            </a:r>
            <a:r>
              <a:rPr lang="en-US" altLang="zh-CN" sz="2400" dirty="0" smtClean="0">
                <a:ea typeface="MS PGothic" pitchFamily="34" charset="-128"/>
                <a:cs typeface="Arial" pitchFamily="34" charset="0"/>
              </a:rPr>
              <a:t> </a:t>
            </a:r>
            <a:r>
              <a:rPr lang="en-US" altLang="zh-CN" sz="2400" dirty="0" smtClean="0">
                <a:solidFill>
                  <a:srgbClr val="FF0000"/>
                </a:solidFill>
                <a:ea typeface="MS PGothic" pitchFamily="34" charset="-128"/>
                <a:cs typeface="Arial" pitchFamily="34" charset="0"/>
              </a:rPr>
              <a:t>OR</a:t>
            </a:r>
            <a:r>
              <a:rPr lang="en-US" altLang="zh-CN" sz="2400" dirty="0" smtClean="0">
                <a:ea typeface="MS PGothic" pitchFamily="34" charset="-128"/>
                <a:cs typeface="Arial" pitchFamily="34" charset="0"/>
              </a:rPr>
              <a:t> 3</a:t>
            </a:r>
            <a:endParaRPr lang="zh-CN" altLang="en-US" sz="2400" dirty="0">
              <a:ea typeface="MS PGothic" pitchFamily="34" charset="-128"/>
              <a:cs typeface="Arial" pitchFamily="34" charset="0"/>
            </a:endParaRPr>
          </a:p>
        </p:txBody>
      </p:sp>
      <p:sp>
        <p:nvSpPr>
          <p:cNvPr id="11" name="Rectangle 5"/>
          <p:cNvSpPr>
            <a:spLocks noChangeArrowheads="1"/>
          </p:cNvSpPr>
          <p:nvPr/>
        </p:nvSpPr>
        <p:spPr bwMode="auto">
          <a:xfrm>
            <a:off x="395286" y="5272321"/>
            <a:ext cx="8302625" cy="99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lnSpc>
                <a:spcPct val="90000"/>
              </a:lnSpc>
              <a:buSzPct val="100000"/>
              <a:buFont typeface="Wingdings" panose="05000000000000000000" pitchFamily="2" charset="2"/>
              <a:buChar char="l"/>
            </a:pPr>
            <a:r>
              <a:rPr lang="zh-CN" altLang="en-US" dirty="0" smtClean="0">
                <a:latin typeface="+mj-lt"/>
                <a:ea typeface="黑体" panose="02010609060101010101" pitchFamily="49" charset="-122"/>
              </a:rPr>
              <a:t>运用截词符等技巧，在高级检索构建复杂的检索式：</a:t>
            </a:r>
            <a:endParaRPr lang="en-US" altLang="zh-CN" dirty="0" smtClean="0">
              <a:latin typeface="+mj-lt"/>
              <a:ea typeface="黑体" panose="02010609060101010101" pitchFamily="49" charset="-122"/>
            </a:endParaRPr>
          </a:p>
          <a:p>
            <a:pPr marL="0" indent="0" eaLnBrk="1" hangingPunct="1">
              <a:lnSpc>
                <a:spcPct val="90000"/>
              </a:lnSpc>
              <a:buSzPct val="80000"/>
              <a:buNone/>
            </a:pPr>
            <a:r>
              <a:rPr lang="en-US" altLang="zh-CN" dirty="0">
                <a:latin typeface="+mj-lt"/>
                <a:ea typeface="黑体" panose="02010609060101010101" pitchFamily="49" charset="-122"/>
              </a:rPr>
              <a:t> </a:t>
            </a:r>
            <a:r>
              <a:rPr lang="en-US" altLang="zh-CN" dirty="0" smtClean="0">
                <a:latin typeface="+mj-lt"/>
                <a:ea typeface="黑体" panose="02010609060101010101" pitchFamily="49" charset="-122"/>
              </a:rPr>
              <a:t>    heart</a:t>
            </a:r>
            <a:r>
              <a:rPr lang="en-US" altLang="zh-CN" dirty="0">
                <a:latin typeface="+mj-lt"/>
                <a:ea typeface="黑体" panose="02010609060101010101" pitchFamily="49" charset="-122"/>
              </a:rPr>
              <a:t>* OR cardiac OR cardiology OR </a:t>
            </a:r>
            <a:r>
              <a:rPr lang="en-US" altLang="zh-CN" dirty="0" err="1">
                <a:latin typeface="+mj-lt"/>
                <a:ea typeface="黑体" panose="02010609060101010101" pitchFamily="49" charset="-122"/>
              </a:rPr>
              <a:t>cardiological</a:t>
            </a:r>
            <a:r>
              <a:rPr lang="en-US" altLang="zh-CN" dirty="0">
                <a:latin typeface="+mj-lt"/>
                <a:ea typeface="黑体" panose="02010609060101010101" pitchFamily="49" charset="-122"/>
              </a:rPr>
              <a:t> OR </a:t>
            </a:r>
            <a:r>
              <a:rPr lang="en-US" altLang="zh-CN" dirty="0" err="1">
                <a:latin typeface="+mj-lt"/>
                <a:ea typeface="黑体" panose="02010609060101010101" pitchFamily="49" charset="-122"/>
              </a:rPr>
              <a:t>cardiopathy</a:t>
            </a:r>
            <a:endParaRPr lang="zh-CN" altLang="en-US" dirty="0">
              <a:latin typeface="+mj-lt"/>
              <a:ea typeface="黑体" panose="02010609060101010101" pitchFamily="49" charset="-122"/>
            </a:endParaRPr>
          </a:p>
          <a:p>
            <a:pPr marL="0" indent="0" eaLnBrk="1" hangingPunct="1">
              <a:lnSpc>
                <a:spcPct val="90000"/>
              </a:lnSpc>
              <a:buSzPct val="80000"/>
              <a:buNone/>
            </a:pPr>
            <a:r>
              <a:rPr lang="en-US" altLang="zh-CN" dirty="0" smtClean="0">
                <a:latin typeface="+mj-lt"/>
                <a:ea typeface="黑体" panose="02010609060101010101" pitchFamily="49" charset="-122"/>
              </a:rPr>
              <a:t>     rice ADJ6 straw</a:t>
            </a:r>
            <a:endParaRPr lang="en-US" altLang="zh-CN" dirty="0">
              <a:latin typeface="+mj-lt"/>
              <a:ea typeface="黑体" panose="02010609060101010101" pitchFamily="49" charset="-122"/>
            </a:endParaRPr>
          </a:p>
        </p:txBody>
      </p:sp>
    </p:spTree>
    <p:extLst>
      <p:ext uri="{BB962C8B-B14F-4D97-AF65-F5344CB8AC3E}">
        <p14:creationId xmlns:p14="http://schemas.microsoft.com/office/powerpoint/2010/main" val="26593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1" nodeType="clickEffect">
                                  <p:stCondLst>
                                    <p:cond delay="0"/>
                                  </p:stCondLst>
                                  <p:childTnLst>
                                    <p:animEffect transition="out" filter="wipe(left)">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1" nodeType="clickEffect">
                                  <p:stCondLst>
                                    <p:cond delay="0"/>
                                  </p:stCondLst>
                                  <p:childTnLst>
                                    <p:animEffect transition="out" filter="wipe(left)">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9" grpId="1"/>
      <p:bldP spid="10" grpId="0"/>
      <p:bldP spid="10" grpId="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高级</a:t>
            </a:r>
            <a:r>
              <a:rPr lang="zh-CN" altLang="en-US" b="1" dirty="0" smtClean="0">
                <a:latin typeface="黑体" panose="02010609060101010101" pitchFamily="49" charset="-122"/>
                <a:ea typeface="黑体" panose="02010609060101010101" pitchFamily="49" charset="-122"/>
              </a:rPr>
              <a:t>检索</a:t>
            </a:r>
            <a:r>
              <a:rPr lang="zh-CN" altLang="en-US" b="1" dirty="0">
                <a:latin typeface="黑体" panose="02010609060101010101" pitchFamily="49" charset="-122"/>
                <a:ea typeface="黑体" panose="02010609060101010101" pitchFamily="49" charset="-122"/>
              </a:rPr>
              <a:t>步骤</a:t>
            </a:r>
            <a:r>
              <a:rPr lang="zh-CN" altLang="en-US" b="1" dirty="0" smtClean="0">
                <a:latin typeface="黑体" panose="02010609060101010101" pitchFamily="49" charset="-122"/>
                <a:ea typeface="黑体" panose="02010609060101010101" pitchFamily="49" charset="-122"/>
              </a:rPr>
              <a:t>化检索，更全面准确查找文献</a:t>
            </a:r>
            <a:endParaRPr lang="zh-CN" altLang="en-US" b="1" dirty="0">
              <a:latin typeface="黑体" panose="02010609060101010101" pitchFamily="49" charset="-122"/>
              <a:ea typeface="黑体" panose="02010609060101010101" pitchFamily="49" charset="-122"/>
            </a:endParaRPr>
          </a:p>
        </p:txBody>
      </p:sp>
      <p:sp>
        <p:nvSpPr>
          <p:cNvPr id="3" name="Content Placeholder 2"/>
          <p:cNvSpPr>
            <a:spLocks noGrp="1"/>
          </p:cNvSpPr>
          <p:nvPr>
            <p:ph idx="1"/>
          </p:nvPr>
        </p:nvSpPr>
        <p:spPr>
          <a:xfrm>
            <a:off x="457200" y="942824"/>
            <a:ext cx="8105775" cy="4495800"/>
          </a:xfrm>
        </p:spPr>
        <p:txBody>
          <a:bodyPr/>
          <a:lstStyle/>
          <a:p>
            <a:pPr marL="0" indent="0" eaLnBrk="0" hangingPunct="0">
              <a:buClr>
                <a:srgbClr val="0768A9"/>
              </a:buClr>
              <a:buSzPct val="80000"/>
              <a:buNone/>
            </a:pPr>
            <a:r>
              <a:rPr lang="zh-CN" altLang="en-US" sz="2000" dirty="0" smtClean="0">
                <a:latin typeface="+mj-lt"/>
                <a:ea typeface="黑体" panose="02010609060101010101" pitchFamily="49" charset="-122"/>
              </a:rPr>
              <a:t>检索主题：</a:t>
            </a:r>
            <a:r>
              <a:rPr lang="en-US" altLang="zh-CN" sz="2000" dirty="0" smtClean="0">
                <a:latin typeface="+mj-lt"/>
                <a:ea typeface="黑体" panose="02010609060101010101" pitchFamily="49" charset="-122"/>
              </a:rPr>
              <a:t>Warfarin treatment for heart failure in men</a:t>
            </a:r>
          </a:p>
          <a:p>
            <a:pPr marL="285750" indent="-285750" eaLnBrk="0" hangingPunct="0">
              <a:buClr>
                <a:srgbClr val="0768A9"/>
              </a:buClr>
              <a:buSzPct val="80000"/>
              <a:buFont typeface="Wingdings" panose="05000000000000000000" pitchFamily="2" charset="2"/>
              <a:buChar char="l"/>
            </a:pPr>
            <a:r>
              <a:rPr lang="zh-CN" altLang="en-US" sz="2000" dirty="0">
                <a:solidFill>
                  <a:schemeClr val="tx1"/>
                </a:solidFill>
                <a:latin typeface="+mj-lt"/>
                <a:ea typeface="黑体" panose="02010609060101010101" pitchFamily="49" charset="-122"/>
              </a:rPr>
              <a:t>用概念</a:t>
            </a:r>
            <a:r>
              <a:rPr lang="zh-CN" altLang="en-US" sz="2000" dirty="0" smtClean="0">
                <a:solidFill>
                  <a:schemeClr val="tx1"/>
                </a:solidFill>
                <a:latin typeface="+mj-lt"/>
                <a:ea typeface="黑体" panose="02010609060101010101" pitchFamily="49" charset="-122"/>
              </a:rPr>
              <a:t>词细化检索主题，例如</a:t>
            </a:r>
            <a:r>
              <a:rPr lang="en-US" altLang="zh-CN" sz="2000" dirty="0" smtClean="0">
                <a:solidFill>
                  <a:schemeClr val="tx1"/>
                </a:solidFill>
                <a:latin typeface="+mj-lt"/>
                <a:ea typeface="黑体" panose="02010609060101010101" pitchFamily="49" charset="-122"/>
              </a:rPr>
              <a:t>:warfarin, heart failure, treatment, male,</a:t>
            </a:r>
            <a:r>
              <a:rPr lang="zh-CN" altLang="en-US" sz="2000" dirty="0" smtClean="0">
                <a:solidFill>
                  <a:schemeClr val="tx1"/>
                </a:solidFill>
                <a:latin typeface="+mj-lt"/>
                <a:ea typeface="黑体" panose="02010609060101010101" pitchFamily="49" charset="-122"/>
              </a:rPr>
              <a:t>等</a:t>
            </a:r>
            <a:endParaRPr lang="en-US" altLang="zh-CN" sz="2000" dirty="0" smtClean="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r>
              <a:rPr lang="zh-CN" altLang="en-US" sz="2000" dirty="0" smtClean="0">
                <a:solidFill>
                  <a:schemeClr val="tx1"/>
                </a:solidFill>
                <a:latin typeface="+mj-lt"/>
                <a:ea typeface="黑体" panose="02010609060101010101" pitchFamily="49" charset="-122"/>
              </a:rPr>
              <a:t>检索词是否可以应用主题词；</a:t>
            </a:r>
            <a:endParaRPr lang="en-US" altLang="zh-CN" sz="2000" dirty="0" smtClean="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r>
              <a:rPr lang="zh-CN" altLang="en-US" sz="2000" dirty="0" smtClean="0">
                <a:solidFill>
                  <a:schemeClr val="tx1"/>
                </a:solidFill>
                <a:latin typeface="+mj-lt"/>
                <a:ea typeface="黑体" panose="02010609060101010101" pitchFamily="49" charset="-122"/>
              </a:rPr>
              <a:t>步骤化检索，如下图所示；</a:t>
            </a:r>
            <a:endParaRPr lang="en-US" altLang="zh-CN" sz="2000" dirty="0" smtClean="0">
              <a:latin typeface="+mj-lt"/>
              <a:ea typeface="黑体" panose="02010609060101010101" pitchFamily="49" charset="-122"/>
            </a:endParaRPr>
          </a:p>
          <a:p>
            <a:endParaRPr lang="en-US" altLang="zh-CN" sz="2000" dirty="0" smtClean="0">
              <a:latin typeface="+mj-lt"/>
              <a:ea typeface="黑体" panose="02010609060101010101" pitchFamily="49" charset="-122"/>
            </a:endParaRPr>
          </a:p>
          <a:p>
            <a:endParaRPr lang="zh-CN" altLang="en-US" sz="2000" dirty="0">
              <a:latin typeface="+mj-lt"/>
              <a:ea typeface="黑体" panose="02010609060101010101" pitchFamily="49" charset="-122"/>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8" y="2753310"/>
            <a:ext cx="7649570" cy="347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701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4"/>
          <p:cNvGrpSpPr>
            <a:grpSpLocks/>
          </p:cNvGrpSpPr>
          <p:nvPr/>
        </p:nvGrpSpPr>
        <p:grpSpPr bwMode="auto">
          <a:xfrm>
            <a:off x="926288" y="1018449"/>
            <a:ext cx="4941007" cy="4863826"/>
            <a:chOff x="5778834" y="1081826"/>
            <a:chExt cx="5357095" cy="5424184"/>
          </a:xfrm>
        </p:grpSpPr>
        <p:sp>
          <p:nvSpPr>
            <p:cNvPr id="16" name="椭圆 4"/>
            <p:cNvSpPr/>
            <p:nvPr/>
          </p:nvSpPr>
          <p:spPr>
            <a:xfrm rot="197558">
              <a:off x="5778834" y="1081826"/>
              <a:ext cx="5357095" cy="5424184"/>
            </a:xfrm>
            <a:custGeom>
              <a:avLst/>
              <a:gdLst/>
              <a:ahLst/>
              <a:cxnLst/>
              <a:rect l="l" t="t" r="r" b="b"/>
              <a:pathLst>
                <a:path w="6373853" h="6453678">
                  <a:moveTo>
                    <a:pt x="1748789" y="3781"/>
                  </a:moveTo>
                  <a:cubicBezTo>
                    <a:pt x="1773410" y="1281"/>
                    <a:pt x="1798391" y="0"/>
                    <a:pt x="1823671" y="0"/>
                  </a:cubicBezTo>
                  <a:cubicBezTo>
                    <a:pt x="2222376" y="0"/>
                    <a:pt x="2546668" y="318599"/>
                    <a:pt x="2555176" y="715114"/>
                  </a:cubicBezTo>
                  <a:cubicBezTo>
                    <a:pt x="2646063" y="945229"/>
                    <a:pt x="2815509" y="1149545"/>
                    <a:pt x="3050234" y="1286278"/>
                  </a:cubicBezTo>
                  <a:cubicBezTo>
                    <a:pt x="3277270" y="1418531"/>
                    <a:pt x="3529180" y="1466470"/>
                    <a:pt x="3767051" y="1437382"/>
                  </a:cubicBezTo>
                  <a:cubicBezTo>
                    <a:pt x="4043009" y="1173698"/>
                    <a:pt x="4417184" y="1012566"/>
                    <a:pt x="4828995" y="1012566"/>
                  </a:cubicBezTo>
                  <a:cubicBezTo>
                    <a:pt x="5682197" y="1012566"/>
                    <a:pt x="6373853" y="1704222"/>
                    <a:pt x="6373853" y="2557424"/>
                  </a:cubicBezTo>
                  <a:cubicBezTo>
                    <a:pt x="6373853" y="3315640"/>
                    <a:pt x="5827627" y="3946278"/>
                    <a:pt x="5106977" y="4075988"/>
                  </a:cubicBezTo>
                  <a:cubicBezTo>
                    <a:pt x="4860269" y="4198053"/>
                    <a:pt x="4655938" y="4415360"/>
                    <a:pt x="4548276" y="4699239"/>
                  </a:cubicBezTo>
                  <a:cubicBezTo>
                    <a:pt x="4488061" y="4858013"/>
                    <a:pt x="4464290" y="5021251"/>
                    <a:pt x="4473846" y="5178965"/>
                  </a:cubicBezTo>
                  <a:cubicBezTo>
                    <a:pt x="4624448" y="5311033"/>
                    <a:pt x="4718008" y="5505241"/>
                    <a:pt x="4718008" y="5721301"/>
                  </a:cubicBezTo>
                  <a:cubicBezTo>
                    <a:pt x="4718008" y="6125782"/>
                    <a:pt x="4390112" y="6453678"/>
                    <a:pt x="3985631" y="6453678"/>
                  </a:cubicBezTo>
                  <a:cubicBezTo>
                    <a:pt x="3581150" y="6453678"/>
                    <a:pt x="3253254" y="6125782"/>
                    <a:pt x="3253254" y="5721301"/>
                  </a:cubicBezTo>
                  <a:cubicBezTo>
                    <a:pt x="3253254" y="5342100"/>
                    <a:pt x="3541444" y="5030211"/>
                    <a:pt x="3910750" y="4992705"/>
                  </a:cubicBezTo>
                  <a:lnTo>
                    <a:pt x="3970068" y="4989710"/>
                  </a:lnTo>
                  <a:cubicBezTo>
                    <a:pt x="4089426" y="4874941"/>
                    <a:pt x="4186035" y="4731148"/>
                    <a:pt x="4249282" y="4564379"/>
                  </a:cubicBezTo>
                  <a:cubicBezTo>
                    <a:pt x="4318623" y="4381544"/>
                    <a:pt x="4339635" y="4192787"/>
                    <a:pt x="4317136" y="4013436"/>
                  </a:cubicBezTo>
                  <a:cubicBezTo>
                    <a:pt x="4256166" y="3992601"/>
                    <a:pt x="4197322" y="3967056"/>
                    <a:pt x="4140584" y="3937908"/>
                  </a:cubicBezTo>
                  <a:cubicBezTo>
                    <a:pt x="3785942" y="3880704"/>
                    <a:pt x="3361104" y="3968836"/>
                    <a:pt x="2972750" y="4207511"/>
                  </a:cubicBezTo>
                  <a:cubicBezTo>
                    <a:pt x="2649524" y="4406159"/>
                    <a:pt x="2407922" y="4674458"/>
                    <a:pt x="2273557" y="4956562"/>
                  </a:cubicBezTo>
                  <a:cubicBezTo>
                    <a:pt x="2243728" y="5333109"/>
                    <a:pt x="1928537" y="5629160"/>
                    <a:pt x="1544199" y="5629160"/>
                  </a:cubicBezTo>
                  <a:cubicBezTo>
                    <a:pt x="1139718" y="5629161"/>
                    <a:pt x="811822" y="5301265"/>
                    <a:pt x="811822" y="4896783"/>
                  </a:cubicBezTo>
                  <a:cubicBezTo>
                    <a:pt x="811822" y="4517582"/>
                    <a:pt x="1100012" y="4205693"/>
                    <a:pt x="1469317" y="4168187"/>
                  </a:cubicBezTo>
                  <a:cubicBezTo>
                    <a:pt x="1493938" y="4165687"/>
                    <a:pt x="1518919" y="4164406"/>
                    <a:pt x="1544199" y="4164406"/>
                  </a:cubicBezTo>
                  <a:cubicBezTo>
                    <a:pt x="1614188" y="4164406"/>
                    <a:pt x="1681885" y="4174224"/>
                    <a:pt x="1745054" y="4195817"/>
                  </a:cubicBezTo>
                  <a:cubicBezTo>
                    <a:pt x="2080595" y="4225945"/>
                    <a:pt x="2467608" y="4133688"/>
                    <a:pt x="2823912" y="3914711"/>
                  </a:cubicBezTo>
                  <a:cubicBezTo>
                    <a:pt x="3105509" y="3741648"/>
                    <a:pt x="3325152" y="3515718"/>
                    <a:pt x="3465145" y="3273270"/>
                  </a:cubicBezTo>
                  <a:cubicBezTo>
                    <a:pt x="3451578" y="3254462"/>
                    <a:pt x="3441393" y="3233849"/>
                    <a:pt x="3431663" y="3212981"/>
                  </a:cubicBezTo>
                  <a:cubicBezTo>
                    <a:pt x="3160269" y="2960984"/>
                    <a:pt x="2737001" y="2800878"/>
                    <a:pt x="2261862" y="2800878"/>
                  </a:cubicBezTo>
                  <a:cubicBezTo>
                    <a:pt x="1915427" y="2800878"/>
                    <a:pt x="1596569" y="2885993"/>
                    <a:pt x="1343736" y="3029603"/>
                  </a:cubicBezTo>
                  <a:cubicBezTo>
                    <a:pt x="1213416" y="3228799"/>
                    <a:pt x="988216" y="3359981"/>
                    <a:pt x="732377" y="3359981"/>
                  </a:cubicBezTo>
                  <a:cubicBezTo>
                    <a:pt x="327896" y="3359981"/>
                    <a:pt x="0" y="3032085"/>
                    <a:pt x="0" y="2627604"/>
                  </a:cubicBezTo>
                  <a:cubicBezTo>
                    <a:pt x="0" y="2248403"/>
                    <a:pt x="288190" y="1936513"/>
                    <a:pt x="657496" y="1899008"/>
                  </a:cubicBezTo>
                  <a:cubicBezTo>
                    <a:pt x="682116" y="1896508"/>
                    <a:pt x="707097" y="1895227"/>
                    <a:pt x="732377" y="1895227"/>
                  </a:cubicBezTo>
                  <a:cubicBezTo>
                    <a:pt x="990216" y="1895227"/>
                    <a:pt x="1216935" y="2028468"/>
                    <a:pt x="1346404" y="2230521"/>
                  </a:cubicBezTo>
                  <a:cubicBezTo>
                    <a:pt x="1602758" y="2382858"/>
                    <a:pt x="1930881" y="2473491"/>
                    <a:pt x="2288367" y="2473491"/>
                  </a:cubicBezTo>
                  <a:cubicBezTo>
                    <a:pt x="2697774" y="2473492"/>
                    <a:pt x="3068669" y="2354621"/>
                    <a:pt x="3337053" y="2160075"/>
                  </a:cubicBezTo>
                  <a:cubicBezTo>
                    <a:pt x="3340926" y="2141545"/>
                    <a:pt x="3346143" y="2123420"/>
                    <a:pt x="3351687" y="2105436"/>
                  </a:cubicBezTo>
                  <a:cubicBezTo>
                    <a:pt x="3259746" y="1885205"/>
                    <a:pt x="3094211" y="1690778"/>
                    <a:pt x="2868101" y="1559064"/>
                  </a:cubicBezTo>
                  <a:cubicBezTo>
                    <a:pt x="2612420" y="1410124"/>
                    <a:pt x="2325191" y="1368116"/>
                    <a:pt x="2062135" y="1421669"/>
                  </a:cubicBezTo>
                  <a:cubicBezTo>
                    <a:pt x="2020112" y="1439592"/>
                    <a:pt x="1975220" y="1450584"/>
                    <a:pt x="1928800" y="1456357"/>
                  </a:cubicBezTo>
                  <a:cubicBezTo>
                    <a:pt x="1920816" y="1457887"/>
                    <a:pt x="1913196" y="1460508"/>
                    <a:pt x="1905608" y="1463212"/>
                  </a:cubicBezTo>
                  <a:lnTo>
                    <a:pt x="1907728" y="1459572"/>
                  </a:lnTo>
                  <a:cubicBezTo>
                    <a:pt x="1880177" y="1463133"/>
                    <a:pt x="1852113" y="1464754"/>
                    <a:pt x="1823671" y="1464754"/>
                  </a:cubicBezTo>
                  <a:cubicBezTo>
                    <a:pt x="1419190" y="1464754"/>
                    <a:pt x="1091294" y="1136858"/>
                    <a:pt x="1091294" y="732377"/>
                  </a:cubicBezTo>
                  <a:cubicBezTo>
                    <a:pt x="1091294" y="353176"/>
                    <a:pt x="1379484" y="41286"/>
                    <a:pt x="1748789" y="3781"/>
                  </a:cubicBezTo>
                  <a:close/>
                </a:path>
              </a:pathLst>
            </a:custGeom>
            <a:solidFill>
              <a:schemeClr val="bg1">
                <a:lumMod val="95000"/>
              </a:schemeClr>
            </a:solidFill>
            <a:ln w="3175" cap="flat" cmpd="sng" algn="ctr">
              <a:solidFill>
                <a:schemeClr val="bg1">
                  <a:lumMod val="75000"/>
                </a:schemeClr>
              </a:solidFill>
              <a:prstDash val="solid"/>
            </a:ln>
            <a:effectLst>
              <a:innerShdw blurRad="381000">
                <a:schemeClr val="bg1">
                  <a:lumMod val="65000"/>
                </a:schemeClr>
              </a:inn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kern="0" dirty="0">
                <a:solidFill>
                  <a:sysClr val="window" lastClr="FFFFFF"/>
                </a:solidFill>
              </a:endParaRPr>
            </a:p>
          </p:txBody>
        </p:sp>
        <p:grpSp>
          <p:nvGrpSpPr>
            <p:cNvPr id="6160" name="组合 89"/>
            <p:cNvGrpSpPr>
              <a:grpSpLocks/>
            </p:cNvGrpSpPr>
            <p:nvPr/>
          </p:nvGrpSpPr>
          <p:grpSpPr bwMode="auto">
            <a:xfrm>
              <a:off x="8812786" y="2196009"/>
              <a:ext cx="2192124" cy="2192123"/>
              <a:chOff x="2848131" y="1860029"/>
              <a:chExt cx="3807502" cy="3807502"/>
            </a:xfrm>
          </p:grpSpPr>
          <p:sp>
            <p:nvSpPr>
              <p:cNvPr id="44" name="椭圆 43"/>
              <p:cNvSpPr/>
              <p:nvPr/>
            </p:nvSpPr>
            <p:spPr>
              <a:xfrm>
                <a:off x="2847659" y="1860435"/>
                <a:ext cx="3808524" cy="3808535"/>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椭圆 44"/>
              <p:cNvSpPr/>
              <p:nvPr/>
            </p:nvSpPr>
            <p:spPr>
              <a:xfrm>
                <a:off x="2937271" y="1950048"/>
                <a:ext cx="3629299" cy="3629310"/>
              </a:xfrm>
              <a:prstGeom prst="ellipse">
                <a:avLst/>
              </a:prstGeom>
              <a:solidFill>
                <a:srgbClr val="C1B7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6161" name="组合 109"/>
            <p:cNvGrpSpPr>
              <a:grpSpLocks/>
            </p:cNvGrpSpPr>
            <p:nvPr/>
          </p:nvGrpSpPr>
          <p:grpSpPr bwMode="auto">
            <a:xfrm>
              <a:off x="6962370" y="1155522"/>
              <a:ext cx="928603" cy="928602"/>
              <a:chOff x="2848131" y="1860029"/>
              <a:chExt cx="3807502" cy="3807502"/>
            </a:xfrm>
          </p:grpSpPr>
          <p:sp>
            <p:nvSpPr>
              <p:cNvPr id="40" name="椭圆 39"/>
              <p:cNvSpPr/>
              <p:nvPr/>
            </p:nvSpPr>
            <p:spPr>
              <a:xfrm>
                <a:off x="2846772" y="1861068"/>
                <a:ext cx="3807808" cy="3807826"/>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椭圆 40"/>
              <p:cNvSpPr/>
              <p:nvPr/>
            </p:nvSpPr>
            <p:spPr>
              <a:xfrm>
                <a:off x="2938443" y="1952741"/>
                <a:ext cx="3624470" cy="362448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6162" name="组合 123"/>
            <p:cNvGrpSpPr>
              <a:grpSpLocks/>
            </p:cNvGrpSpPr>
            <p:nvPr/>
          </p:nvGrpSpPr>
          <p:grpSpPr bwMode="auto">
            <a:xfrm>
              <a:off x="5967465" y="2701597"/>
              <a:ext cx="928603" cy="928602"/>
              <a:chOff x="2848131" y="1860029"/>
              <a:chExt cx="3807502" cy="3807502"/>
            </a:xfrm>
          </p:grpSpPr>
          <p:sp>
            <p:nvSpPr>
              <p:cNvPr id="35" name="椭圆 34"/>
              <p:cNvSpPr/>
              <p:nvPr/>
            </p:nvSpPr>
            <p:spPr>
              <a:xfrm>
                <a:off x="2850361" y="1861100"/>
                <a:ext cx="3807808" cy="3807826"/>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椭圆 35"/>
              <p:cNvSpPr/>
              <p:nvPr/>
            </p:nvSpPr>
            <p:spPr>
              <a:xfrm>
                <a:off x="2942033" y="1952767"/>
                <a:ext cx="3624470" cy="36244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6163" name="组合 129"/>
            <p:cNvGrpSpPr>
              <a:grpSpLocks/>
            </p:cNvGrpSpPr>
            <p:nvPr/>
          </p:nvGrpSpPr>
          <p:grpSpPr bwMode="auto">
            <a:xfrm>
              <a:off x="6541770" y="4645921"/>
              <a:ext cx="928603" cy="928602"/>
              <a:chOff x="2848131" y="1860029"/>
              <a:chExt cx="3807502" cy="3807502"/>
            </a:xfrm>
          </p:grpSpPr>
          <p:sp>
            <p:nvSpPr>
              <p:cNvPr id="30" name="椭圆 29"/>
              <p:cNvSpPr/>
              <p:nvPr/>
            </p:nvSpPr>
            <p:spPr>
              <a:xfrm>
                <a:off x="2850769" y="1857111"/>
                <a:ext cx="3807808" cy="3807826"/>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椭圆 30"/>
              <p:cNvSpPr/>
              <p:nvPr/>
            </p:nvSpPr>
            <p:spPr>
              <a:xfrm>
                <a:off x="2942441" y="1948778"/>
                <a:ext cx="3624470" cy="36244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6164" name="组合 135"/>
            <p:cNvGrpSpPr>
              <a:grpSpLocks/>
            </p:cNvGrpSpPr>
            <p:nvPr/>
          </p:nvGrpSpPr>
          <p:grpSpPr bwMode="auto">
            <a:xfrm>
              <a:off x="8540058" y="5468856"/>
              <a:ext cx="928603" cy="928602"/>
              <a:chOff x="2848131" y="1860029"/>
              <a:chExt cx="3807502" cy="3807502"/>
            </a:xfrm>
          </p:grpSpPr>
          <p:sp>
            <p:nvSpPr>
              <p:cNvPr id="25" name="椭圆 24"/>
              <p:cNvSpPr/>
              <p:nvPr/>
            </p:nvSpPr>
            <p:spPr>
              <a:xfrm>
                <a:off x="2851134" y="1860549"/>
                <a:ext cx="3807808" cy="3807826"/>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椭圆 25"/>
              <p:cNvSpPr/>
              <p:nvPr/>
            </p:nvSpPr>
            <p:spPr>
              <a:xfrm>
                <a:off x="2942805" y="1952221"/>
                <a:ext cx="3624470" cy="36244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sp>
        <p:nvSpPr>
          <p:cNvPr id="6147" name="TextBox 5" hidden="1"/>
          <p:cNvSpPr txBox="1">
            <a:spLocks noChangeArrowheads="1"/>
          </p:cNvSpPr>
          <p:nvPr/>
        </p:nvSpPr>
        <p:spPr bwMode="auto">
          <a:xfrm>
            <a:off x="1939925" y="1954213"/>
            <a:ext cx="1943100" cy="369887"/>
          </a:xfrm>
          <a:prstGeom prst="rect">
            <a:avLst/>
          </a:prstGeom>
          <a:noFill/>
          <a:ln w="9525">
            <a:noFill/>
            <a:miter lim="800000"/>
            <a:headEnd/>
            <a:tailEnd/>
          </a:ln>
        </p:spPr>
        <p:txBody>
          <a:bodyPr>
            <a:spAutoFit/>
          </a:bodyPr>
          <a:lstStyle/>
          <a:p>
            <a:r>
              <a:rPr lang="zh-CN" altLang="en-US">
                <a:latin typeface="微软雅黑" pitchFamily="34" charset="-122"/>
                <a:ea typeface="微软雅黑" pitchFamily="34" charset="-122"/>
              </a:rPr>
              <a:t>点击添加文本</a:t>
            </a:r>
          </a:p>
        </p:txBody>
      </p:sp>
      <p:sp>
        <p:nvSpPr>
          <p:cNvPr id="6148" name="矩形 6" hidden="1"/>
          <p:cNvSpPr>
            <a:spLocks noChangeArrowheads="1"/>
          </p:cNvSpPr>
          <p:nvPr/>
        </p:nvSpPr>
        <p:spPr bwMode="auto">
          <a:xfrm>
            <a:off x="1939925" y="3025775"/>
            <a:ext cx="1471613" cy="646113"/>
          </a:xfrm>
          <a:prstGeom prst="rect">
            <a:avLst/>
          </a:prstGeom>
          <a:noFill/>
          <a:ln w="9525">
            <a:noFill/>
            <a:miter lim="800000"/>
            <a:headEnd/>
            <a:tailEnd/>
          </a:ln>
        </p:spPr>
        <p:txBody>
          <a:bodyPr>
            <a:spAutoFit/>
          </a:bodyPr>
          <a:lstStyle/>
          <a:p>
            <a:r>
              <a:rPr lang="zh-CN" altLang="en-US">
                <a:latin typeface="微软雅黑" pitchFamily="34" charset="-122"/>
                <a:ea typeface="微软雅黑" pitchFamily="34" charset="-122"/>
              </a:rPr>
              <a:t>点击添加文本</a:t>
            </a:r>
          </a:p>
        </p:txBody>
      </p:sp>
      <p:sp>
        <p:nvSpPr>
          <p:cNvPr id="6149" name="矩形 7" hidden="1"/>
          <p:cNvSpPr>
            <a:spLocks noChangeArrowheads="1"/>
          </p:cNvSpPr>
          <p:nvPr/>
        </p:nvSpPr>
        <p:spPr bwMode="auto">
          <a:xfrm>
            <a:off x="2011363" y="4240213"/>
            <a:ext cx="1471612" cy="646112"/>
          </a:xfrm>
          <a:prstGeom prst="rect">
            <a:avLst/>
          </a:prstGeom>
          <a:noFill/>
          <a:ln w="9525">
            <a:noFill/>
            <a:miter lim="800000"/>
            <a:headEnd/>
            <a:tailEnd/>
          </a:ln>
        </p:spPr>
        <p:txBody>
          <a:bodyPr>
            <a:spAutoFit/>
          </a:bodyPr>
          <a:lstStyle/>
          <a:p>
            <a:r>
              <a:rPr lang="zh-CN" altLang="en-US">
                <a:latin typeface="微软雅黑" pitchFamily="34" charset="-122"/>
                <a:ea typeface="微软雅黑" pitchFamily="34" charset="-122"/>
              </a:rPr>
              <a:t>点击添加文本</a:t>
            </a:r>
          </a:p>
        </p:txBody>
      </p:sp>
      <p:sp>
        <p:nvSpPr>
          <p:cNvPr id="6150" name="矩形 8" hidden="1"/>
          <p:cNvSpPr>
            <a:spLocks noChangeArrowheads="1"/>
          </p:cNvSpPr>
          <p:nvPr/>
        </p:nvSpPr>
        <p:spPr bwMode="auto">
          <a:xfrm>
            <a:off x="2011363" y="5526088"/>
            <a:ext cx="1471612" cy="646112"/>
          </a:xfrm>
          <a:prstGeom prst="rect">
            <a:avLst/>
          </a:prstGeom>
          <a:noFill/>
          <a:ln w="9525">
            <a:noFill/>
            <a:miter lim="800000"/>
            <a:headEnd/>
            <a:tailEnd/>
          </a:ln>
        </p:spPr>
        <p:txBody>
          <a:bodyPr>
            <a:spAutoFit/>
          </a:bodyPr>
          <a:lstStyle/>
          <a:p>
            <a:r>
              <a:rPr lang="zh-CN" altLang="en-US">
                <a:latin typeface="微软雅黑" pitchFamily="34" charset="-122"/>
                <a:ea typeface="微软雅黑" pitchFamily="34" charset="-122"/>
              </a:rPr>
              <a:t>点击添加文本</a:t>
            </a:r>
          </a:p>
        </p:txBody>
      </p:sp>
      <p:sp>
        <p:nvSpPr>
          <p:cNvPr id="6151" name="矩形 6"/>
          <p:cNvSpPr>
            <a:spLocks noChangeArrowheads="1"/>
          </p:cNvSpPr>
          <p:nvPr/>
        </p:nvSpPr>
        <p:spPr bwMode="auto">
          <a:xfrm>
            <a:off x="357188" y="217510"/>
            <a:ext cx="3416320" cy="646331"/>
          </a:xfrm>
          <a:prstGeom prst="rect">
            <a:avLst/>
          </a:prstGeom>
          <a:noFill/>
          <a:ln w="9525">
            <a:noFill/>
            <a:miter lim="800000"/>
            <a:headEnd/>
            <a:tailEnd/>
          </a:ln>
        </p:spPr>
        <p:txBody>
          <a:bodyPr wrap="none">
            <a:spAutoFit/>
          </a:bodyPr>
          <a:lstStyle/>
          <a:p>
            <a:r>
              <a:rPr lang="zh-CN" altLang="en-US" sz="3600" b="1" dirty="0" smtClean="0">
                <a:solidFill>
                  <a:srgbClr val="0768A9"/>
                </a:solidFill>
                <a:latin typeface="黑体" panose="02010609060101010101" pitchFamily="49" charset="-122"/>
                <a:ea typeface="黑体" panose="02010609060101010101" pitchFamily="49" charset="-122"/>
              </a:rPr>
              <a:t>什么是主题词表</a:t>
            </a:r>
            <a:endParaRPr lang="zh-CN" altLang="en-US" sz="3600" b="1" dirty="0">
              <a:solidFill>
                <a:srgbClr val="0768A9"/>
              </a:solidFill>
              <a:latin typeface="黑体" panose="02010609060101010101" pitchFamily="49" charset="-122"/>
              <a:ea typeface="黑体" panose="02010609060101010101" pitchFamily="49" charset="-122"/>
            </a:endParaRPr>
          </a:p>
        </p:txBody>
      </p:sp>
      <p:sp>
        <p:nvSpPr>
          <p:cNvPr id="6152" name="矩形 12"/>
          <p:cNvSpPr>
            <a:spLocks noChangeArrowheads="1"/>
          </p:cNvSpPr>
          <p:nvPr/>
        </p:nvSpPr>
        <p:spPr bwMode="auto">
          <a:xfrm>
            <a:off x="641524" y="877987"/>
            <a:ext cx="2069797" cy="1323439"/>
          </a:xfrm>
          <a:prstGeom prst="rect">
            <a:avLst/>
          </a:prstGeom>
          <a:noFill/>
          <a:ln w="9525">
            <a:noFill/>
            <a:miter lim="800000"/>
            <a:headEnd/>
            <a:tailEnd/>
          </a:ln>
        </p:spPr>
        <p:txBody>
          <a:bodyPr wrap="none">
            <a:spAutoFit/>
          </a:bodyPr>
          <a:lstStyle/>
          <a:p>
            <a:r>
              <a:rPr lang="en-US" altLang="zh-CN" sz="2000" dirty="0" smtClean="0">
                <a:latin typeface="+mj-lt"/>
                <a:ea typeface="微软雅黑" pitchFamily="34" charset="-122"/>
              </a:rPr>
              <a:t>Disease Heart</a:t>
            </a:r>
          </a:p>
          <a:p>
            <a:r>
              <a:rPr lang="en-US" altLang="zh-CN" sz="2000" dirty="0" smtClean="0">
                <a:latin typeface="+mj-lt"/>
                <a:ea typeface="微软雅黑" pitchFamily="34" charset="-122"/>
              </a:rPr>
              <a:t>Cardiac diseases</a:t>
            </a:r>
          </a:p>
          <a:p>
            <a:r>
              <a:rPr lang="en-US" altLang="zh-CN" sz="2000" dirty="0" smtClean="0">
                <a:latin typeface="+mj-lt"/>
                <a:ea typeface="微软雅黑" pitchFamily="34" charset="-122"/>
              </a:rPr>
              <a:t>Disease Cardiac</a:t>
            </a:r>
          </a:p>
          <a:p>
            <a:r>
              <a:rPr lang="en-US" altLang="zh-CN" sz="2000" dirty="0" smtClean="0">
                <a:latin typeface="+mj-lt"/>
                <a:ea typeface="微软雅黑" pitchFamily="34" charset="-122"/>
              </a:rPr>
              <a:t>…</a:t>
            </a:r>
            <a:endParaRPr lang="zh-CN" altLang="en-US" sz="2000" dirty="0">
              <a:latin typeface="+mj-lt"/>
              <a:ea typeface="微软雅黑" pitchFamily="34" charset="-122"/>
            </a:endParaRPr>
          </a:p>
        </p:txBody>
      </p:sp>
      <p:sp>
        <p:nvSpPr>
          <p:cNvPr id="6153" name="矩形 13"/>
          <p:cNvSpPr>
            <a:spLocks noChangeArrowheads="1"/>
          </p:cNvSpPr>
          <p:nvPr/>
        </p:nvSpPr>
        <p:spPr bwMode="auto">
          <a:xfrm>
            <a:off x="4039813" y="2635504"/>
            <a:ext cx="1323755" cy="830997"/>
          </a:xfrm>
          <a:prstGeom prst="rect">
            <a:avLst/>
          </a:prstGeom>
          <a:noFill/>
          <a:ln w="9525">
            <a:noFill/>
            <a:miter lim="800000"/>
            <a:headEnd/>
            <a:tailEnd/>
          </a:ln>
        </p:spPr>
        <p:txBody>
          <a:bodyPr wrap="square">
            <a:spAutoFit/>
          </a:bodyPr>
          <a:lstStyle/>
          <a:p>
            <a:pPr algn="ctr"/>
            <a:r>
              <a:rPr lang="en-US" altLang="zh-CN" sz="2400" dirty="0" smtClean="0">
                <a:latin typeface="+mj-lt"/>
                <a:ea typeface="微软雅黑" pitchFamily="34" charset="-122"/>
              </a:rPr>
              <a:t>Heart disease</a:t>
            </a:r>
            <a:endParaRPr lang="zh-CN" altLang="en-US" sz="2400" dirty="0">
              <a:latin typeface="+mj-lt"/>
              <a:ea typeface="微软雅黑" pitchFamily="34" charset="-122"/>
            </a:endParaRPr>
          </a:p>
        </p:txBody>
      </p:sp>
      <p:sp>
        <p:nvSpPr>
          <p:cNvPr id="6154" name="矩形 14"/>
          <p:cNvSpPr>
            <a:spLocks noChangeArrowheads="1"/>
          </p:cNvSpPr>
          <p:nvPr/>
        </p:nvSpPr>
        <p:spPr bwMode="auto">
          <a:xfrm>
            <a:off x="2938741" y="5168697"/>
            <a:ext cx="1807546" cy="400110"/>
          </a:xfrm>
          <a:prstGeom prst="rect">
            <a:avLst/>
          </a:prstGeom>
          <a:noFill/>
          <a:ln w="9525">
            <a:noFill/>
            <a:miter lim="800000"/>
            <a:headEnd/>
            <a:tailEnd/>
          </a:ln>
        </p:spPr>
        <p:txBody>
          <a:bodyPr wrap="none">
            <a:spAutoFit/>
          </a:bodyPr>
          <a:lstStyle/>
          <a:p>
            <a:r>
              <a:rPr lang="en-US" altLang="zh-CN" sz="2000" dirty="0" smtClean="0">
                <a:latin typeface="+mj-lt"/>
                <a:ea typeface="微软雅黑" pitchFamily="34" charset="-122"/>
              </a:rPr>
              <a:t>Heart Rupture</a:t>
            </a:r>
            <a:endParaRPr lang="zh-CN" altLang="en-US" sz="2000" dirty="0">
              <a:latin typeface="+mj-lt"/>
              <a:ea typeface="微软雅黑" pitchFamily="34" charset="-122"/>
            </a:endParaRPr>
          </a:p>
        </p:txBody>
      </p:sp>
      <p:sp>
        <p:nvSpPr>
          <p:cNvPr id="6155" name="矩形 15"/>
          <p:cNvSpPr>
            <a:spLocks noChangeArrowheads="1"/>
          </p:cNvSpPr>
          <p:nvPr/>
        </p:nvSpPr>
        <p:spPr bwMode="auto">
          <a:xfrm>
            <a:off x="360022" y="2687435"/>
            <a:ext cx="1701107" cy="400110"/>
          </a:xfrm>
          <a:prstGeom prst="rect">
            <a:avLst/>
          </a:prstGeom>
          <a:noFill/>
          <a:ln w="9525">
            <a:noFill/>
            <a:miter lim="800000"/>
            <a:headEnd/>
            <a:tailEnd/>
          </a:ln>
        </p:spPr>
        <p:txBody>
          <a:bodyPr wrap="none">
            <a:spAutoFit/>
          </a:bodyPr>
          <a:lstStyle/>
          <a:p>
            <a:r>
              <a:rPr lang="en-US" altLang="zh-CN" sz="2000" dirty="0" smtClean="0">
                <a:latin typeface="+mj-lt"/>
                <a:ea typeface="微软雅黑" pitchFamily="34" charset="-122"/>
              </a:rPr>
              <a:t>Heart Failure</a:t>
            </a:r>
            <a:endParaRPr lang="zh-CN" altLang="en-US" sz="2000" dirty="0">
              <a:latin typeface="+mj-lt"/>
              <a:ea typeface="微软雅黑" pitchFamily="34" charset="-122"/>
            </a:endParaRPr>
          </a:p>
        </p:txBody>
      </p:sp>
      <p:sp>
        <p:nvSpPr>
          <p:cNvPr id="6156" name="矩形 15"/>
          <p:cNvSpPr>
            <a:spLocks noChangeArrowheads="1"/>
          </p:cNvSpPr>
          <p:nvPr/>
        </p:nvSpPr>
        <p:spPr bwMode="auto">
          <a:xfrm>
            <a:off x="589204" y="4445972"/>
            <a:ext cx="1584344" cy="400110"/>
          </a:xfrm>
          <a:prstGeom prst="rect">
            <a:avLst/>
          </a:prstGeom>
          <a:noFill/>
          <a:ln w="9525">
            <a:noFill/>
            <a:miter lim="800000"/>
            <a:headEnd/>
            <a:tailEnd/>
          </a:ln>
        </p:spPr>
        <p:txBody>
          <a:bodyPr wrap="none">
            <a:spAutoFit/>
          </a:bodyPr>
          <a:lstStyle/>
          <a:p>
            <a:r>
              <a:rPr lang="en-US" altLang="zh-CN" sz="2000" dirty="0" smtClean="0">
                <a:latin typeface="+mj-lt"/>
                <a:ea typeface="微软雅黑" pitchFamily="34" charset="-122"/>
              </a:rPr>
              <a:t>Heart Arrest</a:t>
            </a:r>
            <a:endParaRPr lang="zh-CN" altLang="en-US" sz="2000" dirty="0">
              <a:latin typeface="+mj-lt"/>
              <a:ea typeface="微软雅黑" pitchFamily="34" charset="-122"/>
            </a:endParaRPr>
          </a:p>
        </p:txBody>
      </p:sp>
      <p:grpSp>
        <p:nvGrpSpPr>
          <p:cNvPr id="29" name="组合 31"/>
          <p:cNvGrpSpPr>
            <a:grpSpLocks/>
          </p:cNvGrpSpPr>
          <p:nvPr/>
        </p:nvGrpSpPr>
        <p:grpSpPr bwMode="auto">
          <a:xfrm flipV="1">
            <a:off x="6288471" y="538515"/>
            <a:ext cx="2295965" cy="1979644"/>
            <a:chOff x="4892554" y="1179176"/>
            <a:chExt cx="2088232" cy="1769047"/>
          </a:xfrm>
          <a:solidFill>
            <a:srgbClr val="0C77B7"/>
          </a:solidFill>
        </p:grpSpPr>
        <p:sp>
          <p:nvSpPr>
            <p:cNvPr id="32" name="矩形 31"/>
            <p:cNvSpPr/>
            <p:nvPr/>
          </p:nvSpPr>
          <p:spPr>
            <a:xfrm>
              <a:off x="4892554" y="1610781"/>
              <a:ext cx="2088232" cy="1337442"/>
            </a:xfrm>
            <a:prstGeom prst="rect">
              <a:avLst/>
            </a:prstGeom>
            <a:grp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Bodoni MT"/>
                <a:ea typeface="微软雅黑"/>
              </a:endParaRPr>
            </a:p>
          </p:txBody>
        </p:sp>
        <p:sp>
          <p:nvSpPr>
            <p:cNvPr id="33" name="等腰三角形 32"/>
            <p:cNvSpPr/>
            <p:nvPr/>
          </p:nvSpPr>
          <p:spPr>
            <a:xfrm>
              <a:off x="4892554" y="1179176"/>
              <a:ext cx="2088232" cy="431605"/>
            </a:xfrm>
            <a:prstGeom prst="triangle">
              <a:avLst/>
            </a:prstGeom>
            <a:grp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Bodoni MT"/>
                <a:ea typeface="微软雅黑"/>
              </a:endParaRPr>
            </a:p>
          </p:txBody>
        </p:sp>
      </p:grpSp>
      <p:sp>
        <p:nvSpPr>
          <p:cNvPr id="34" name="矩形 12"/>
          <p:cNvSpPr>
            <a:spLocks noChangeArrowheads="1"/>
          </p:cNvSpPr>
          <p:nvPr/>
        </p:nvSpPr>
        <p:spPr bwMode="auto">
          <a:xfrm>
            <a:off x="6331904" y="940369"/>
            <a:ext cx="2300630" cy="830997"/>
          </a:xfrm>
          <a:prstGeom prst="rect">
            <a:avLst/>
          </a:prstGeom>
          <a:noFill/>
          <a:ln w="9525">
            <a:noFill/>
            <a:miter lim="800000"/>
            <a:headEnd/>
            <a:tailEnd/>
          </a:ln>
        </p:spPr>
        <p:txBody>
          <a:bodyPr wrap="none">
            <a:spAutoFit/>
          </a:bodyPr>
          <a:lstStyle/>
          <a:p>
            <a:r>
              <a:rPr lang="en-US" altLang="zh-CN" sz="2400" dirty="0" smtClean="0">
                <a:solidFill>
                  <a:schemeClr val="bg1"/>
                </a:solidFill>
                <a:latin typeface="+mj-lt"/>
                <a:ea typeface="微软雅黑" pitchFamily="34" charset="-122"/>
              </a:rPr>
              <a:t>Cardiovascular </a:t>
            </a:r>
          </a:p>
          <a:p>
            <a:r>
              <a:rPr lang="en-US" altLang="zh-CN" sz="2400" dirty="0" smtClean="0">
                <a:solidFill>
                  <a:schemeClr val="bg1"/>
                </a:solidFill>
                <a:latin typeface="+mj-lt"/>
                <a:ea typeface="微软雅黑" pitchFamily="34" charset="-122"/>
              </a:rPr>
              <a:t>Disease</a:t>
            </a:r>
            <a:endParaRPr lang="zh-CN" altLang="en-US" sz="2400" dirty="0">
              <a:solidFill>
                <a:schemeClr val="bg1"/>
              </a:solidFill>
              <a:latin typeface="+mj-lt"/>
              <a:ea typeface="微软雅黑" pitchFamily="34" charset="-122"/>
            </a:endParaRPr>
          </a:p>
        </p:txBody>
      </p:sp>
      <p:sp>
        <p:nvSpPr>
          <p:cNvPr id="2" name="TextBox 1"/>
          <p:cNvSpPr txBox="1"/>
          <p:nvPr/>
        </p:nvSpPr>
        <p:spPr>
          <a:xfrm>
            <a:off x="6030191" y="3741078"/>
            <a:ext cx="2950035" cy="1015663"/>
          </a:xfrm>
          <a:prstGeom prst="rect">
            <a:avLst/>
          </a:prstGeom>
          <a:gradFill>
            <a:gsLst>
              <a:gs pos="0">
                <a:srgbClr val="8488C4"/>
              </a:gs>
              <a:gs pos="53000">
                <a:srgbClr val="D4DEFF"/>
              </a:gs>
              <a:gs pos="83000">
                <a:srgbClr val="D4DEFF"/>
              </a:gs>
              <a:gs pos="100000">
                <a:srgbClr val="96AB94"/>
              </a:gs>
            </a:gsLst>
            <a:lin ang="5400000" scaled="0"/>
          </a:gradFill>
        </p:spPr>
        <p:txBody>
          <a:bodyPr wrap="square" rtlCol="0">
            <a:spAutoFit/>
          </a:bodyPr>
          <a:lstStyle/>
          <a:p>
            <a:r>
              <a:rPr lang="zh-CN" altLang="en-US" sz="2000" dirty="0">
                <a:latin typeface="+mj-lt"/>
                <a:ea typeface="黑体" panose="02010609060101010101" pitchFamily="49" charset="-122"/>
              </a:rPr>
              <a:t>相关</a:t>
            </a:r>
            <a:r>
              <a:rPr lang="zh-CN" altLang="en-US" sz="2000" dirty="0" smtClean="0">
                <a:latin typeface="+mj-lt"/>
                <a:ea typeface="黑体" panose="02010609060101010101" pitchFamily="49" charset="-122"/>
              </a:rPr>
              <a:t>词（</a:t>
            </a:r>
            <a:r>
              <a:rPr lang="en-US" altLang="zh-CN" sz="2000" dirty="0" smtClean="0">
                <a:latin typeface="+mj-lt"/>
                <a:ea typeface="黑体" panose="02010609060101010101" pitchFamily="49" charset="-122"/>
              </a:rPr>
              <a:t>Related terms</a:t>
            </a:r>
            <a:r>
              <a:rPr lang="zh-CN" altLang="en-US" sz="2000" dirty="0" smtClean="0">
                <a:latin typeface="+mj-lt"/>
                <a:ea typeface="黑体" panose="02010609060101010101" pitchFamily="49" charset="-122"/>
              </a:rPr>
              <a:t>）</a:t>
            </a:r>
            <a:endParaRPr lang="en-US" altLang="zh-CN" sz="2000" dirty="0" smtClean="0">
              <a:latin typeface="+mj-lt"/>
              <a:ea typeface="黑体" panose="02010609060101010101" pitchFamily="49" charset="-122"/>
            </a:endParaRPr>
          </a:p>
          <a:p>
            <a:r>
              <a:rPr lang="en-US" altLang="zh-CN" sz="2000" dirty="0" smtClean="0">
                <a:latin typeface="+mj-lt"/>
              </a:rPr>
              <a:t>NEUROCIRCULATORY </a:t>
            </a:r>
            <a:r>
              <a:rPr lang="en-US" altLang="zh-CN" sz="2000" dirty="0">
                <a:latin typeface="+mj-lt"/>
              </a:rPr>
              <a:t>ASTHENIA</a:t>
            </a:r>
            <a:endParaRPr lang="en-US" altLang="zh-CN" sz="2000" dirty="0" smtClean="0">
              <a:latin typeface="+mj-lt"/>
              <a:ea typeface="黑体" panose="02010609060101010101" pitchFamily="49" charset="-122"/>
            </a:endParaRPr>
          </a:p>
        </p:txBody>
      </p:sp>
      <p:sp>
        <p:nvSpPr>
          <p:cNvPr id="37" name="矩形 14"/>
          <p:cNvSpPr>
            <a:spLocks noChangeArrowheads="1"/>
          </p:cNvSpPr>
          <p:nvPr/>
        </p:nvSpPr>
        <p:spPr bwMode="auto">
          <a:xfrm>
            <a:off x="4607795" y="5620046"/>
            <a:ext cx="562975" cy="400110"/>
          </a:xfrm>
          <a:prstGeom prst="rect">
            <a:avLst/>
          </a:prstGeom>
          <a:noFill/>
          <a:ln w="9525">
            <a:noFill/>
            <a:miter lim="800000"/>
            <a:headEnd/>
            <a:tailEnd/>
          </a:ln>
        </p:spPr>
        <p:txBody>
          <a:bodyPr wrap="none">
            <a:spAutoFit/>
          </a:bodyPr>
          <a:lstStyle/>
          <a:p>
            <a:r>
              <a:rPr lang="en-US" altLang="zh-CN" sz="2000" dirty="0" smtClean="0">
                <a:latin typeface="+mj-lt"/>
                <a:ea typeface="微软雅黑" pitchFamily="34" charset="-122"/>
              </a:rPr>
              <a:t>……</a:t>
            </a:r>
            <a:endParaRPr lang="zh-CN" altLang="en-US" sz="2000" dirty="0">
              <a:latin typeface="+mj-lt"/>
              <a:ea typeface="微软雅黑" pitchFamily="34" charset="-122"/>
            </a:endParaRPr>
          </a:p>
        </p:txBody>
      </p:sp>
    </p:spTree>
    <p:extLst>
      <p:ext uri="{BB962C8B-B14F-4D97-AF65-F5344CB8AC3E}">
        <p14:creationId xmlns:p14="http://schemas.microsoft.com/office/powerpoint/2010/main" val="76402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432130"/>
            <a:ext cx="8477250" cy="345757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标题 2"/>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检索工具</a:t>
            </a:r>
            <a:endParaRPr lang="zh-CN" altLang="en-US" b="1" dirty="0">
              <a:latin typeface="黑体" panose="02010609060101010101" pitchFamily="49" charset="-122"/>
              <a:ea typeface="黑体" panose="02010609060101010101" pitchFamily="49" charset="-122"/>
            </a:endParaRPr>
          </a:p>
        </p:txBody>
      </p:sp>
      <p:sp>
        <p:nvSpPr>
          <p:cNvPr id="26626" name="Rectangle 3"/>
          <p:cNvSpPr>
            <a:spLocks noGrp="1" noChangeArrowheads="1"/>
          </p:cNvSpPr>
          <p:nvPr>
            <p:ph idx="1"/>
          </p:nvPr>
        </p:nvSpPr>
        <p:spPr>
          <a:xfrm>
            <a:off x="519112" y="983776"/>
            <a:ext cx="8105775" cy="4495800"/>
          </a:xfrm>
        </p:spPr>
        <p:txBody>
          <a:bodyPr/>
          <a:lstStyle/>
          <a:p>
            <a:pPr algn="ctr">
              <a:buFont typeface="Wingdings" pitchFamily="2" charset="2"/>
              <a:buNone/>
            </a:pPr>
            <a:r>
              <a:rPr lang="zh-CN" altLang="en-US" dirty="0" smtClean="0">
                <a:solidFill>
                  <a:schemeClr val="tx1"/>
                </a:solidFill>
                <a:ea typeface="黑体" panose="02010609060101010101" pitchFamily="49" charset="-122"/>
              </a:rPr>
              <a:t>检索工具主要针对主题词表（叙词表）进行检索；</a:t>
            </a:r>
            <a:endParaRPr lang="en-US" altLang="zh-CN" dirty="0" smtClean="0">
              <a:solidFill>
                <a:schemeClr val="tx1"/>
              </a:solidFill>
              <a:ea typeface="黑体" panose="02010609060101010101" pitchFamily="49" charset="-122"/>
            </a:endParaRPr>
          </a:p>
          <a:p>
            <a:pPr algn="ctr">
              <a:buFont typeface="Wingdings" pitchFamily="2" charset="2"/>
              <a:buNone/>
            </a:pPr>
            <a:r>
              <a:rPr lang="zh-CN" altLang="en-US" dirty="0" smtClean="0">
                <a:solidFill>
                  <a:schemeClr val="tx1"/>
                </a:solidFill>
                <a:ea typeface="黑体" panose="02010609060101010101" pitchFamily="49" charset="-122"/>
              </a:rPr>
              <a:t>只有包含主题词表（叙词表）的数据库可以使用；</a:t>
            </a:r>
            <a:endParaRPr lang="en-US" altLang="zh-CN" dirty="0" smtClean="0">
              <a:solidFill>
                <a:schemeClr val="tx1"/>
              </a:solidFill>
              <a:ea typeface="黑体" panose="02010609060101010101" pitchFamily="49" charset="-122"/>
            </a:endParaRPr>
          </a:p>
          <a:p>
            <a:pPr algn="ctr">
              <a:buFont typeface="Wingdings" pitchFamily="2" charset="2"/>
              <a:buNone/>
            </a:pPr>
            <a:r>
              <a:rPr lang="zh-CN" altLang="en-US" dirty="0" smtClean="0">
                <a:solidFill>
                  <a:schemeClr val="tx1"/>
                </a:solidFill>
                <a:ea typeface="黑体" panose="02010609060101010101" pitchFamily="49" charset="-122"/>
              </a:rPr>
              <a:t>提供</a:t>
            </a:r>
            <a:r>
              <a:rPr lang="en-US" altLang="zh-CN" dirty="0" smtClean="0">
                <a:solidFill>
                  <a:schemeClr val="tx1"/>
                </a:solidFill>
                <a:ea typeface="黑体" panose="02010609060101010101" pitchFamily="49" charset="-122"/>
              </a:rPr>
              <a:t>6</a:t>
            </a:r>
            <a:r>
              <a:rPr lang="zh-CN" altLang="en-US" dirty="0" smtClean="0">
                <a:solidFill>
                  <a:schemeClr val="tx1"/>
                </a:solidFill>
                <a:ea typeface="黑体" panose="02010609060101010101" pitchFamily="49" charset="-122"/>
              </a:rPr>
              <a:t>个检索选项。</a:t>
            </a:r>
            <a:endParaRPr lang="zh-CN" altLang="en-US" dirty="0">
              <a:solidFill>
                <a:schemeClr val="tx1"/>
              </a:solidFill>
              <a:ea typeface="黑体" panose="02010609060101010101" pitchFamily="49" charset="-122"/>
            </a:endParaRPr>
          </a:p>
        </p:txBody>
      </p:sp>
      <p:sp>
        <p:nvSpPr>
          <p:cNvPr id="7" name="Rectangle 4"/>
          <p:cNvSpPr>
            <a:spLocks noChangeArrowheads="1"/>
          </p:cNvSpPr>
          <p:nvPr/>
        </p:nvSpPr>
        <p:spPr bwMode="auto">
          <a:xfrm>
            <a:off x="869120" y="4623301"/>
            <a:ext cx="1000624" cy="123910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18632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主题匹配</a:t>
            </a:r>
            <a:endParaRPr lang="zh-CN" altLang="en-US" b="1" dirty="0">
              <a:latin typeface="黑体" panose="02010609060101010101" pitchFamily="49" charset="-122"/>
              <a:ea typeface="黑体" panose="02010609060101010101" pitchFamily="49"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91" y="1018157"/>
            <a:ext cx="8496300" cy="32385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a:spLocks noChangeArrowheads="1"/>
          </p:cNvSpPr>
          <p:nvPr/>
        </p:nvSpPr>
        <p:spPr bwMode="auto">
          <a:xfrm>
            <a:off x="328613" y="4611181"/>
            <a:ext cx="848677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cs typeface="Arial" pitchFamily="34" charset="0"/>
              </a:rPr>
              <a:t>输入单词或词组，</a:t>
            </a:r>
            <a:r>
              <a:rPr lang="en-US" altLang="zh-CN" dirty="0" smtClean="0">
                <a:latin typeface="+mj-lt"/>
                <a:ea typeface="黑体" panose="02010609060101010101" pitchFamily="49" charset="-122"/>
                <a:cs typeface="Arial" pitchFamily="34" charset="0"/>
              </a:rPr>
              <a:t>Ovid</a:t>
            </a:r>
            <a:r>
              <a:rPr lang="zh-CN" altLang="en-US" dirty="0" smtClean="0">
                <a:latin typeface="+mj-lt"/>
                <a:ea typeface="黑体" panose="02010609060101010101" pitchFamily="49" charset="-122"/>
                <a:cs typeface="Arial" pitchFamily="34" charset="0"/>
              </a:rPr>
              <a:t>直接匹配对应的主题词；</a:t>
            </a:r>
            <a:endParaRPr lang="en-US" altLang="zh-CN" dirty="0" smtClean="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cs typeface="Arial" pitchFamily="34" charset="0"/>
              </a:rPr>
              <a:t>可使用截词符；</a:t>
            </a:r>
            <a:endParaRPr lang="en-US" altLang="zh-CN" dirty="0" smtClean="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cs typeface="Arial" pitchFamily="34" charset="0"/>
              </a:rPr>
              <a:t>不能输入句子或使用布尔运算符</a:t>
            </a:r>
            <a:endParaRPr lang="en-US" altLang="zh-CN" dirty="0">
              <a:ea typeface="黑体" panose="02010609060101010101" pitchFamily="49" charset="-122"/>
              <a:cs typeface="Arial" pitchFamily="34" charset="0"/>
            </a:endParaRPr>
          </a:p>
          <a:p>
            <a:pPr eaLnBrk="1" hangingPunct="1">
              <a:spcBef>
                <a:spcPct val="0"/>
              </a:spcBef>
              <a:buClrTx/>
              <a:buNone/>
            </a:pPr>
            <a:endParaRPr lang="zh-CN" altLang="en-US" dirty="0">
              <a:latin typeface="+mj-lt"/>
              <a:ea typeface="黑体" panose="02010609060101010101" pitchFamily="49" charset="-122"/>
              <a:cs typeface="Arial" pitchFamily="34" charset="0"/>
            </a:endParaRPr>
          </a:p>
        </p:txBody>
      </p:sp>
      <p:sp>
        <p:nvSpPr>
          <p:cNvPr id="7" name="Rectangle 4"/>
          <p:cNvSpPr>
            <a:spLocks noChangeArrowheads="1"/>
          </p:cNvSpPr>
          <p:nvPr/>
        </p:nvSpPr>
        <p:spPr bwMode="auto">
          <a:xfrm>
            <a:off x="869120" y="3258069"/>
            <a:ext cx="877794" cy="26305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TextBox 7"/>
          <p:cNvSpPr txBox="1">
            <a:spLocks noChangeArrowheads="1"/>
          </p:cNvSpPr>
          <p:nvPr/>
        </p:nvSpPr>
        <p:spPr bwMode="auto">
          <a:xfrm>
            <a:off x="1842445" y="3204929"/>
            <a:ext cx="2169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b="1" dirty="0" smtClean="0"/>
              <a:t>glaucoma</a:t>
            </a:r>
            <a:endParaRPr lang="zh-CN" altLang="en-US" dirty="0">
              <a:ea typeface="MS PGothic" pitchFamily="34" charset="-128"/>
              <a:cs typeface="Arial" pitchFamily="34" charset="0"/>
            </a:endParaRPr>
          </a:p>
        </p:txBody>
      </p:sp>
    </p:spTree>
    <p:extLst>
      <p:ext uri="{BB962C8B-B14F-4D97-AF65-F5344CB8AC3E}">
        <p14:creationId xmlns:p14="http://schemas.microsoft.com/office/powerpoint/2010/main" val="342407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52400" y="0"/>
            <a:ext cx="8641773" cy="933450"/>
          </a:xfrm>
        </p:spPr>
        <p:txBody>
          <a:bodyPr/>
          <a:lstStyle/>
          <a:p>
            <a:r>
              <a:rPr lang="en-US" altLang="zh-CN" b="1" dirty="0" smtClean="0">
                <a:ea typeface="黑体" panose="02010609060101010101" pitchFamily="49" charset="-122"/>
              </a:rPr>
              <a:t>Ovid</a:t>
            </a:r>
            <a:r>
              <a:rPr lang="zh-CN" altLang="en-US" b="1" dirty="0" smtClean="0">
                <a:ea typeface="黑体" panose="02010609060101010101" pitchFamily="49" charset="-122"/>
              </a:rPr>
              <a:t>根据主题词表提供可能匹配的主题词</a:t>
            </a:r>
            <a:endParaRPr lang="zh-CN" altLang="en-US" b="1" dirty="0">
              <a:ea typeface="黑体" panose="02010609060101010101" pitchFamily="49" charset="-122"/>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5" y="960107"/>
            <a:ext cx="8486775" cy="501967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椭圆 5"/>
          <p:cNvSpPr/>
          <p:nvPr/>
        </p:nvSpPr>
        <p:spPr>
          <a:xfrm>
            <a:off x="641444" y="3275462"/>
            <a:ext cx="163773" cy="5868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054452" y="3176517"/>
            <a:ext cx="163773" cy="5868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4"/>
          <p:cNvSpPr>
            <a:spLocks noChangeArrowheads="1"/>
          </p:cNvSpPr>
          <p:nvPr/>
        </p:nvSpPr>
        <p:spPr bwMode="auto">
          <a:xfrm>
            <a:off x="5213445" y="2661313"/>
            <a:ext cx="2006221" cy="30378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Rectangle 4"/>
          <p:cNvSpPr>
            <a:spLocks noChangeArrowheads="1"/>
          </p:cNvSpPr>
          <p:nvPr/>
        </p:nvSpPr>
        <p:spPr bwMode="auto">
          <a:xfrm>
            <a:off x="880279" y="4096602"/>
            <a:ext cx="2006221" cy="30378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Left Arrow 9"/>
          <p:cNvSpPr/>
          <p:nvPr/>
        </p:nvSpPr>
        <p:spPr>
          <a:xfrm>
            <a:off x="2189896" y="2384663"/>
            <a:ext cx="976385" cy="13335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83682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1000"/>
                                        <p:tgtEl>
                                          <p:spTgt spid="9"/>
                                        </p:tgtEl>
                                      </p:cBhvr>
                                    </p:animEffect>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5" descr="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91" y="0"/>
            <a:ext cx="1003609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4"/>
          <p:cNvSpPr>
            <a:spLocks noChangeArrowheads="1"/>
          </p:cNvSpPr>
          <p:nvPr/>
        </p:nvSpPr>
        <p:spPr bwMode="auto">
          <a:xfrm>
            <a:off x="502920" y="609600"/>
            <a:ext cx="8138160" cy="68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r>
              <a:rPr lang="en-US" altLang="zh-CN" sz="3600" dirty="0" smtClean="0">
                <a:solidFill>
                  <a:schemeClr val="bg1"/>
                </a:solidFill>
                <a:latin typeface="+mj-lt"/>
                <a:ea typeface="黑体" panose="02010609060101010101" pitchFamily="49" charset="-122"/>
              </a:rPr>
              <a:t>Ovid</a:t>
            </a:r>
            <a:r>
              <a:rPr lang="zh-CN" altLang="en-US" sz="3600" dirty="0" smtClean="0">
                <a:solidFill>
                  <a:schemeClr val="bg1"/>
                </a:solidFill>
                <a:latin typeface="+mj-lt"/>
                <a:ea typeface="黑体" panose="02010609060101010101" pitchFamily="49" charset="-122"/>
              </a:rPr>
              <a:t>平台高度集成内容、工具、服务，提供全面的定制化解决方案，成为学术搜索的首要选择之一。</a:t>
            </a:r>
            <a:endParaRPr lang="en-US" altLang="zh-CN" sz="3600" dirty="0">
              <a:solidFill>
                <a:schemeClr val="bg1"/>
              </a:solidFill>
              <a:latin typeface="+mj-lt"/>
              <a:ea typeface="黑体" panose="02010609060101010101" pitchFamily="49" charset="-122"/>
            </a:endParaRPr>
          </a:p>
          <a:p>
            <a:pPr eaLnBrk="1" hangingPunct="1"/>
            <a:r>
              <a:rPr lang="en-US" altLang="zh-CN" sz="3600" dirty="0">
                <a:solidFill>
                  <a:schemeClr val="bg1"/>
                </a:solidFill>
                <a:latin typeface="+mj-lt"/>
                <a:ea typeface="黑体" panose="02010609060101010101" pitchFamily="49" charset="-122"/>
              </a:rPr>
              <a:t> </a:t>
            </a:r>
          </a:p>
          <a:p>
            <a:pPr eaLnBrk="1" hangingPunct="1"/>
            <a:endParaRPr lang="en-US" altLang="zh-CN" sz="3600" dirty="0">
              <a:solidFill>
                <a:schemeClr val="bg1"/>
              </a:solidFill>
              <a:latin typeface="+mj-lt"/>
              <a:ea typeface="黑体" panose="02010609060101010101" pitchFamily="49" charset="-122"/>
            </a:endParaRPr>
          </a:p>
          <a:p>
            <a:pPr eaLnBrk="1" hangingPunct="1"/>
            <a:endParaRPr lang="en-US" altLang="zh-CN" sz="3600" dirty="0">
              <a:solidFill>
                <a:schemeClr val="bg1"/>
              </a:solidFill>
              <a:latin typeface="+mj-lt"/>
              <a:ea typeface="黑体" panose="02010609060101010101" pitchFamily="49" charset="-122"/>
            </a:endParaRPr>
          </a:p>
          <a:p>
            <a:pPr eaLnBrk="1" hangingPunct="1"/>
            <a:endParaRPr lang="en-US" altLang="zh-CN" sz="3600" dirty="0">
              <a:solidFill>
                <a:schemeClr val="bg1"/>
              </a:solidFill>
              <a:latin typeface="+mj-lt"/>
              <a:ea typeface="黑体" panose="02010609060101010101" pitchFamily="49" charset="-122"/>
            </a:endParaRPr>
          </a:p>
          <a:p>
            <a:pPr eaLnBrk="1" hangingPunct="1"/>
            <a:endParaRPr lang="en-US" altLang="zh-CN" sz="3600" dirty="0">
              <a:solidFill>
                <a:schemeClr val="bg1"/>
              </a:solidFill>
              <a:latin typeface="+mj-lt"/>
              <a:ea typeface="黑体" panose="02010609060101010101" pitchFamily="49" charset="-122"/>
            </a:endParaRPr>
          </a:p>
          <a:p>
            <a:pPr eaLnBrk="1" hangingPunct="1"/>
            <a:r>
              <a:rPr lang="en-US" altLang="zh-TW" sz="3600" dirty="0">
                <a:solidFill>
                  <a:schemeClr val="bg1"/>
                </a:solidFill>
                <a:latin typeface="+mj-lt"/>
                <a:ea typeface="黑体" panose="02010609060101010101" pitchFamily="49" charset="-122"/>
              </a:rPr>
              <a:t>The Professional's </a:t>
            </a:r>
            <a:r>
              <a:rPr lang="en-US" altLang="zh-CN" sz="3600" dirty="0" smtClean="0">
                <a:solidFill>
                  <a:schemeClr val="bg1"/>
                </a:solidFill>
                <a:latin typeface="+mj-lt"/>
                <a:ea typeface="黑体" panose="02010609060101010101" pitchFamily="49" charset="-122"/>
              </a:rPr>
              <a:t>Top</a:t>
            </a:r>
            <a:r>
              <a:rPr lang="en-US" altLang="zh-TW" sz="3600" dirty="0" smtClean="0">
                <a:solidFill>
                  <a:schemeClr val="bg1"/>
                </a:solidFill>
                <a:latin typeface="+mj-lt"/>
                <a:ea typeface="黑体" panose="02010609060101010101" pitchFamily="49" charset="-122"/>
              </a:rPr>
              <a:t> </a:t>
            </a:r>
            <a:r>
              <a:rPr lang="en-US" altLang="zh-TW" sz="3600" dirty="0">
                <a:solidFill>
                  <a:schemeClr val="bg1"/>
                </a:solidFill>
                <a:latin typeface="+mj-lt"/>
                <a:ea typeface="黑体" panose="02010609060101010101" pitchFamily="49" charset="-122"/>
              </a:rPr>
              <a:t>Choice </a:t>
            </a:r>
            <a:endParaRPr lang="en-US" altLang="zh-CN" sz="3600" dirty="0">
              <a:solidFill>
                <a:schemeClr val="bg1"/>
              </a:solidFill>
              <a:latin typeface="+mj-lt"/>
              <a:ea typeface="黑体" panose="02010609060101010101" pitchFamily="49" charset="-122"/>
            </a:endParaRPr>
          </a:p>
          <a:p>
            <a:pPr eaLnBrk="1" hangingPunct="1"/>
            <a:endParaRPr lang="en-US" altLang="zh-CN" sz="3600" dirty="0">
              <a:solidFill>
                <a:schemeClr val="bg1"/>
              </a:solidFill>
              <a:latin typeface="+mj-lt"/>
              <a:ea typeface="黑体" panose="02010609060101010101" pitchFamily="49" charset="-122"/>
            </a:endParaRPr>
          </a:p>
          <a:p>
            <a:pPr eaLnBrk="1" hangingPunct="1"/>
            <a:endParaRPr lang="en-US" altLang="zh-CN" sz="4000" dirty="0">
              <a:latin typeface="+mj-lt"/>
              <a:ea typeface="黑体" panose="02010609060101010101" pitchFamily="49" charset="-122"/>
            </a:endParaRPr>
          </a:p>
          <a:p>
            <a:pPr eaLnBrk="1" hangingPunct="1"/>
            <a:endParaRPr lang="zh-CN" altLang="en-US" sz="3600" dirty="0">
              <a:solidFill>
                <a:schemeClr val="bg1"/>
              </a:solidFill>
              <a:latin typeface="+mj-lt"/>
              <a:ea typeface="黑体" panose="02010609060101010101" pitchFamily="49" charset="-122"/>
            </a:endParaRPr>
          </a:p>
        </p:txBody>
      </p:sp>
    </p:spTree>
    <p:extLst>
      <p:ext uri="{BB962C8B-B14F-4D97-AF65-F5344CB8AC3E}">
        <p14:creationId xmlns:p14="http://schemas.microsoft.com/office/powerpoint/2010/main" val="403801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4" y="1027704"/>
            <a:ext cx="8486775" cy="32194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标题 3"/>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树型图</a:t>
            </a:r>
            <a:endParaRPr lang="zh-CN" altLang="en-US" b="1" dirty="0">
              <a:latin typeface="黑体" panose="02010609060101010101" pitchFamily="49" charset="-122"/>
              <a:ea typeface="黑体" panose="02010609060101010101" pitchFamily="49" charset="-122"/>
            </a:endParaRPr>
          </a:p>
        </p:txBody>
      </p:sp>
      <p:sp>
        <p:nvSpPr>
          <p:cNvPr id="6" name="TextBox 5"/>
          <p:cNvSpPr txBox="1">
            <a:spLocks noChangeArrowheads="1"/>
          </p:cNvSpPr>
          <p:nvPr/>
        </p:nvSpPr>
        <p:spPr bwMode="auto">
          <a:xfrm>
            <a:off x="328613" y="4652125"/>
            <a:ext cx="848677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cs typeface="Arial" pitchFamily="34" charset="0"/>
              </a:rPr>
              <a:t>输入单词或词组，</a:t>
            </a:r>
            <a:r>
              <a:rPr lang="en-US" altLang="zh-CN" dirty="0" smtClean="0">
                <a:latin typeface="+mj-lt"/>
                <a:ea typeface="黑体" panose="02010609060101010101" pitchFamily="49" charset="-122"/>
                <a:cs typeface="Arial" pitchFamily="34" charset="0"/>
              </a:rPr>
              <a:t>Ovid</a:t>
            </a:r>
            <a:r>
              <a:rPr lang="zh-CN" altLang="en-US" dirty="0" smtClean="0">
                <a:latin typeface="+mj-lt"/>
                <a:ea typeface="黑体" panose="02010609060101010101" pitchFamily="49" charset="-122"/>
                <a:cs typeface="Arial" pitchFamily="34" charset="0"/>
              </a:rPr>
              <a:t>直接匹配至主题词表中对应的主题词；</a:t>
            </a:r>
            <a:endParaRPr lang="en-US" altLang="zh-CN" dirty="0" smtClean="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cs typeface="Arial" pitchFamily="34" charset="0"/>
              </a:rPr>
              <a:t>直接揭示该主题词在主题词表中所在的等级位置；</a:t>
            </a:r>
            <a:endParaRPr lang="en-US" altLang="zh-CN" dirty="0" smtClean="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cs typeface="Arial" pitchFamily="34" charset="0"/>
              </a:rPr>
              <a:t>不能输入句子或使用布尔运算符</a:t>
            </a:r>
            <a:endParaRPr lang="en-US" altLang="zh-CN" dirty="0">
              <a:ea typeface="黑体" panose="02010609060101010101" pitchFamily="49" charset="-122"/>
              <a:cs typeface="Arial" pitchFamily="34" charset="0"/>
            </a:endParaRPr>
          </a:p>
          <a:p>
            <a:pPr eaLnBrk="1" hangingPunct="1">
              <a:spcBef>
                <a:spcPct val="0"/>
              </a:spcBef>
              <a:buClrTx/>
              <a:buNone/>
            </a:pPr>
            <a:endParaRPr lang="zh-CN" altLang="en-US" dirty="0">
              <a:latin typeface="+mj-lt"/>
              <a:ea typeface="黑体" panose="02010609060101010101" pitchFamily="49" charset="-122"/>
              <a:cs typeface="Arial" pitchFamily="34" charset="0"/>
            </a:endParaRPr>
          </a:p>
        </p:txBody>
      </p:sp>
      <p:sp>
        <p:nvSpPr>
          <p:cNvPr id="7" name="Rectangle 4"/>
          <p:cNvSpPr>
            <a:spLocks noChangeArrowheads="1"/>
          </p:cNvSpPr>
          <p:nvPr/>
        </p:nvSpPr>
        <p:spPr bwMode="auto">
          <a:xfrm>
            <a:off x="869120" y="3258069"/>
            <a:ext cx="877794" cy="26305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TextBox 7"/>
          <p:cNvSpPr txBox="1">
            <a:spLocks noChangeArrowheads="1"/>
          </p:cNvSpPr>
          <p:nvPr/>
        </p:nvSpPr>
        <p:spPr bwMode="auto">
          <a:xfrm>
            <a:off x="1842445" y="3204929"/>
            <a:ext cx="2169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b="1" dirty="0" smtClean="0"/>
              <a:t>Encephalitis</a:t>
            </a:r>
            <a:endParaRPr lang="zh-CN" altLang="en-US" b="1" dirty="0">
              <a:ea typeface="MS PGothic" pitchFamily="34" charset="-128"/>
              <a:cs typeface="Arial" pitchFamily="34" charset="0"/>
            </a:endParaRPr>
          </a:p>
        </p:txBody>
      </p:sp>
    </p:spTree>
    <p:extLst>
      <p:ext uri="{BB962C8B-B14F-4D97-AF65-F5344CB8AC3E}">
        <p14:creationId xmlns:p14="http://schemas.microsoft.com/office/powerpoint/2010/main" val="156102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048" y="1134782"/>
            <a:ext cx="6996113" cy="506885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a:spLocks noChangeArrowheads="1"/>
          </p:cNvSpPr>
          <p:nvPr/>
        </p:nvSpPr>
        <p:spPr bwMode="auto">
          <a:xfrm>
            <a:off x="736978" y="346062"/>
            <a:ext cx="749262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None/>
            </a:pPr>
            <a:r>
              <a:rPr lang="zh-CN" altLang="en-US" dirty="0" smtClean="0">
                <a:latin typeface="+mj-lt"/>
                <a:ea typeface="黑体" panose="02010609060101010101" pitchFamily="49" charset="-122"/>
                <a:cs typeface="Arial" pitchFamily="34" charset="0"/>
              </a:rPr>
              <a:t>主题词表由经过规范化的主题词，根据各自概念涵盖范围大小，形成等级层次，有机的结合在一起。</a:t>
            </a:r>
            <a:endParaRPr lang="en-US" altLang="zh-CN" dirty="0">
              <a:ea typeface="黑体" panose="02010609060101010101" pitchFamily="49" charset="-122"/>
              <a:cs typeface="Arial" pitchFamily="34" charset="0"/>
            </a:endParaRPr>
          </a:p>
          <a:p>
            <a:pPr algn="ctr" eaLnBrk="1" hangingPunct="1">
              <a:spcBef>
                <a:spcPct val="0"/>
              </a:spcBef>
              <a:buClrTx/>
              <a:buNone/>
            </a:pPr>
            <a:endParaRPr lang="zh-CN" altLang="en-US" dirty="0">
              <a:latin typeface="+mj-lt"/>
              <a:ea typeface="黑体" panose="02010609060101010101" pitchFamily="49" charset="-122"/>
              <a:cs typeface="Arial" pitchFamily="34" charset="0"/>
            </a:endParaRPr>
          </a:p>
        </p:txBody>
      </p:sp>
      <p:sp>
        <p:nvSpPr>
          <p:cNvPr id="7" name="Rectangle 4"/>
          <p:cNvSpPr>
            <a:spLocks noChangeArrowheads="1"/>
          </p:cNvSpPr>
          <p:nvPr/>
        </p:nvSpPr>
        <p:spPr bwMode="auto">
          <a:xfrm>
            <a:off x="996286" y="3242594"/>
            <a:ext cx="6900579" cy="55148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880" y="4188334"/>
            <a:ext cx="7833389" cy="201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eft Arrow 9"/>
          <p:cNvSpPr/>
          <p:nvPr/>
        </p:nvSpPr>
        <p:spPr>
          <a:xfrm>
            <a:off x="2517443" y="1429319"/>
            <a:ext cx="703430" cy="13335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104466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fade">
                                      <p:cBhvr>
                                        <p:cTn id="12" dur="1000"/>
                                        <p:tgtEl>
                                          <p:spTgt spid="16387"/>
                                        </p:tgtEl>
                                      </p:cBhvr>
                                    </p:animEffect>
                                    <p:anim calcmode="lin" valueType="num">
                                      <p:cBhvr>
                                        <p:cTn id="13" dur="1000" fill="hold"/>
                                        <p:tgtEl>
                                          <p:spTgt spid="16387"/>
                                        </p:tgtEl>
                                        <p:attrNameLst>
                                          <p:attrName>ppt_x</p:attrName>
                                        </p:attrNameLst>
                                      </p:cBhvr>
                                      <p:tavLst>
                                        <p:tav tm="0">
                                          <p:val>
                                            <p:strVal val="#ppt_x"/>
                                          </p:val>
                                        </p:tav>
                                        <p:tav tm="100000">
                                          <p:val>
                                            <p:strVal val="#ppt_x"/>
                                          </p:val>
                                        </p:tav>
                                      </p:tavLst>
                                    </p:anim>
                                    <p:anim calcmode="lin" valueType="num">
                                      <p:cBhvr>
                                        <p:cTn id="14"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轮</a:t>
            </a:r>
            <a:r>
              <a:rPr lang="zh-CN" altLang="en-US" b="1" dirty="0" smtClean="0">
                <a:latin typeface="黑体" panose="02010609060101010101" pitchFamily="49" charset="-122"/>
                <a:ea typeface="黑体" panose="02010609060101010101" pitchFamily="49" charset="-122"/>
              </a:rPr>
              <a:t>排索引</a:t>
            </a:r>
            <a:endParaRPr lang="zh-CN" altLang="en-US" b="1" dirty="0">
              <a:latin typeface="黑体" panose="02010609060101010101" pitchFamily="49" charset="-122"/>
              <a:ea typeface="黑体" panose="02010609060101010101" pitchFamily="49" charset="-122"/>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 y="967232"/>
            <a:ext cx="8505825" cy="31813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4"/>
          <p:cNvSpPr>
            <a:spLocks noChangeArrowheads="1"/>
          </p:cNvSpPr>
          <p:nvPr/>
        </p:nvSpPr>
        <p:spPr bwMode="auto">
          <a:xfrm>
            <a:off x="910064" y="3191036"/>
            <a:ext cx="877794" cy="26305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TextBox 6"/>
          <p:cNvSpPr txBox="1">
            <a:spLocks noChangeArrowheads="1"/>
          </p:cNvSpPr>
          <p:nvPr/>
        </p:nvSpPr>
        <p:spPr bwMode="auto">
          <a:xfrm>
            <a:off x="1746909" y="3136689"/>
            <a:ext cx="2169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b="1" dirty="0" smtClean="0">
                <a:ea typeface="MS PGothic" pitchFamily="34" charset="-128"/>
                <a:cs typeface="Arial" pitchFamily="34" charset="0"/>
              </a:rPr>
              <a:t>Heterologous</a:t>
            </a:r>
            <a:endParaRPr lang="zh-CN" altLang="en-US" b="1" dirty="0">
              <a:ea typeface="MS PGothic" pitchFamily="34" charset="-128"/>
              <a:cs typeface="Arial" pitchFamily="34" charset="0"/>
            </a:endParaRPr>
          </a:p>
        </p:txBody>
      </p:sp>
      <p:sp>
        <p:nvSpPr>
          <p:cNvPr id="8" name="TextBox 7"/>
          <p:cNvSpPr txBox="1">
            <a:spLocks noChangeArrowheads="1"/>
          </p:cNvSpPr>
          <p:nvPr/>
        </p:nvSpPr>
        <p:spPr bwMode="auto">
          <a:xfrm>
            <a:off x="328613" y="4501997"/>
            <a:ext cx="848677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cs typeface="Arial" pitchFamily="34" charset="0"/>
              </a:rPr>
              <a:t>不进行主题词匹配；</a:t>
            </a:r>
            <a:endParaRPr lang="en-US" altLang="zh-CN" dirty="0" smtClean="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cs typeface="Arial" pitchFamily="34" charset="0"/>
              </a:rPr>
              <a:t>仅检索主题词表中包含所输入检索词的主题词；</a:t>
            </a:r>
            <a:endParaRPr lang="en-US" altLang="zh-CN" dirty="0" smtClean="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cs typeface="Arial" pitchFamily="34" charset="0"/>
              </a:rPr>
              <a:t>不能输入句子或使用布尔运算符。</a:t>
            </a:r>
            <a:endParaRPr lang="en-US" altLang="zh-CN" dirty="0">
              <a:ea typeface="黑体" panose="02010609060101010101" pitchFamily="49" charset="-122"/>
              <a:cs typeface="Arial" pitchFamily="34" charset="0"/>
            </a:endParaRPr>
          </a:p>
          <a:p>
            <a:pPr eaLnBrk="1" hangingPunct="1">
              <a:spcBef>
                <a:spcPct val="0"/>
              </a:spcBef>
              <a:buClrTx/>
              <a:buNone/>
            </a:pPr>
            <a:endParaRPr lang="zh-CN" altLang="en-US" dirty="0">
              <a:latin typeface="+mj-lt"/>
              <a:ea typeface="黑体" panose="02010609060101010101" pitchFamily="49" charset="-122"/>
              <a:cs typeface="Arial" pitchFamily="34" charset="0"/>
            </a:endParaRPr>
          </a:p>
        </p:txBody>
      </p:sp>
    </p:spTree>
    <p:extLst>
      <p:ext uri="{BB962C8B-B14F-4D97-AF65-F5344CB8AC3E}">
        <p14:creationId xmlns:p14="http://schemas.microsoft.com/office/powerpoint/2010/main" val="216357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10" y="136480"/>
            <a:ext cx="8000645" cy="610172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Left Arrow 9"/>
          <p:cNvSpPr/>
          <p:nvPr/>
        </p:nvSpPr>
        <p:spPr>
          <a:xfrm>
            <a:off x="2380966" y="1006238"/>
            <a:ext cx="703430" cy="13335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271450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其他检索模式</a:t>
            </a:r>
            <a:endParaRPr lang="zh-CN" altLang="en-US" b="1" dirty="0">
              <a:latin typeface="黑体" panose="02010609060101010101" pitchFamily="49" charset="-122"/>
              <a:ea typeface="黑体" panose="02010609060101010101" pitchFamily="49" charset="-122"/>
            </a:endParaRPr>
          </a:p>
        </p:txBody>
      </p:sp>
      <p:sp>
        <p:nvSpPr>
          <p:cNvPr id="5" name="Content Placeholder 2"/>
          <p:cNvSpPr>
            <a:spLocks noGrp="1"/>
          </p:cNvSpPr>
          <p:nvPr>
            <p:ph idx="1"/>
          </p:nvPr>
        </p:nvSpPr>
        <p:spPr>
          <a:xfrm>
            <a:off x="6469039" y="984397"/>
            <a:ext cx="2292824" cy="1513140"/>
          </a:xfrm>
        </p:spPr>
        <p:txBody>
          <a:bodyPr/>
          <a:lstStyle/>
          <a:p>
            <a:pPr marL="0" indent="0" eaLnBrk="0" hangingPunct="0">
              <a:buClr>
                <a:srgbClr val="0768A9"/>
              </a:buClr>
              <a:buSzPct val="80000"/>
              <a:buNone/>
            </a:pPr>
            <a:r>
              <a:rPr lang="zh-CN" altLang="en-US" sz="2000" dirty="0" smtClean="0">
                <a:latin typeface="+mj-lt"/>
                <a:ea typeface="黑体" panose="02010609060101010101" pitchFamily="49" charset="-122"/>
              </a:rPr>
              <a:t>常用字段检索</a:t>
            </a:r>
            <a:r>
              <a:rPr lang="zh-CN" altLang="en-US" sz="2000" dirty="0" smtClean="0">
                <a:solidFill>
                  <a:schemeClr val="tx1"/>
                </a:solidFill>
                <a:latin typeface="+mj-lt"/>
                <a:ea typeface="黑体" panose="02010609060101010101" pitchFamily="49" charset="-122"/>
              </a:rPr>
              <a:t>通过少量信息找到某篇或某几篇特定文献。</a:t>
            </a:r>
            <a:endParaRPr lang="en-US" altLang="zh-CN" sz="2000" dirty="0" smtClean="0">
              <a:solidFill>
                <a:schemeClr val="tx1"/>
              </a:solidFill>
              <a:latin typeface="+mj-lt"/>
              <a:ea typeface="黑体" panose="02010609060101010101" pitchFamily="49" charset="-122"/>
            </a:endParaRPr>
          </a:p>
          <a:p>
            <a:pPr marL="0" indent="0">
              <a:buNone/>
            </a:pPr>
            <a:endParaRPr lang="en-US" altLang="zh-CN" sz="2000" dirty="0" smtClean="0">
              <a:latin typeface="+mj-lt"/>
              <a:ea typeface="黑体" panose="02010609060101010101" pitchFamily="49" charset="-122"/>
            </a:endParaRPr>
          </a:p>
          <a:p>
            <a:endParaRPr lang="zh-CN" altLang="en-US" sz="2000" dirty="0">
              <a:latin typeface="+mj-lt"/>
              <a:ea typeface="黑体" panose="02010609060101010101" pitchFamily="49" charset="-122"/>
            </a:endParaRPr>
          </a:p>
        </p:txBody>
      </p:sp>
      <p:sp>
        <p:nvSpPr>
          <p:cNvPr id="8" name="Content Placeholder 2"/>
          <p:cNvSpPr txBox="1">
            <a:spLocks/>
          </p:cNvSpPr>
          <p:nvPr/>
        </p:nvSpPr>
        <p:spPr bwMode="auto">
          <a:xfrm>
            <a:off x="6498607" y="2678984"/>
            <a:ext cx="2292824" cy="151314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eaLnBrk="0" hangingPunct="0">
              <a:buClr>
                <a:srgbClr val="0768A9"/>
              </a:buClr>
              <a:buSzPct val="80000"/>
              <a:buFontTx/>
              <a:buNone/>
            </a:pPr>
            <a:r>
              <a:rPr lang="zh-CN" altLang="en-US" sz="2000" kern="0" dirty="0" smtClean="0">
                <a:latin typeface="+mj-lt"/>
                <a:ea typeface="黑体" panose="02010609060101010101" pitchFamily="49" charset="-122"/>
              </a:rPr>
              <a:t>字段检索</a:t>
            </a:r>
            <a:r>
              <a:rPr lang="zh-CN" altLang="en-US" sz="2000" kern="0" dirty="0" smtClean="0">
                <a:solidFill>
                  <a:schemeClr val="tx1"/>
                </a:solidFill>
                <a:latin typeface="+mj-lt"/>
                <a:ea typeface="黑体" panose="02010609060101010101" pitchFamily="49" charset="-122"/>
              </a:rPr>
              <a:t>浏览和检索任何数据字段，并可进行单独或组合检索。</a:t>
            </a:r>
            <a:endParaRPr lang="en-US" altLang="zh-CN" sz="2000" kern="0" dirty="0" smtClean="0">
              <a:solidFill>
                <a:schemeClr val="tx1"/>
              </a:solidFill>
              <a:latin typeface="+mj-lt"/>
              <a:ea typeface="黑体" panose="02010609060101010101" pitchFamily="49" charset="-122"/>
            </a:endParaRPr>
          </a:p>
          <a:p>
            <a:pPr marL="0" indent="0">
              <a:buFontTx/>
              <a:buNone/>
            </a:pPr>
            <a:endParaRPr lang="en-US" altLang="zh-CN" sz="2000" kern="0" dirty="0" smtClean="0">
              <a:latin typeface="+mj-lt"/>
              <a:ea typeface="黑体" panose="02010609060101010101" pitchFamily="49" charset="-122"/>
            </a:endParaRPr>
          </a:p>
          <a:p>
            <a:endParaRPr lang="zh-CN" altLang="en-US" sz="2000" kern="0" dirty="0">
              <a:latin typeface="+mj-lt"/>
              <a:ea typeface="黑体" panose="02010609060101010101" pitchFamily="49" charset="-122"/>
            </a:endParaRPr>
          </a:p>
        </p:txBody>
      </p:sp>
      <p:sp>
        <p:nvSpPr>
          <p:cNvPr id="10" name="Content Placeholder 2"/>
          <p:cNvSpPr txBox="1">
            <a:spLocks/>
          </p:cNvSpPr>
          <p:nvPr/>
        </p:nvSpPr>
        <p:spPr bwMode="auto">
          <a:xfrm>
            <a:off x="6528175" y="4359931"/>
            <a:ext cx="2292824" cy="151314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eaLnBrk="0" hangingPunct="0">
              <a:buClr>
                <a:srgbClr val="0768A9"/>
              </a:buClr>
              <a:buSzPct val="80000"/>
              <a:buFontTx/>
              <a:buNone/>
            </a:pPr>
            <a:r>
              <a:rPr lang="zh-CN" altLang="en-US" sz="2000" kern="0" dirty="0" smtClean="0">
                <a:latin typeface="+mj-lt"/>
                <a:ea typeface="黑体" panose="02010609060101010101" pitchFamily="49" charset="-122"/>
              </a:rPr>
              <a:t>多个字段检索</a:t>
            </a:r>
            <a:r>
              <a:rPr lang="zh-CN" altLang="en-US" sz="2000" kern="0" dirty="0" smtClean="0">
                <a:solidFill>
                  <a:schemeClr val="tx1"/>
                </a:solidFill>
                <a:latin typeface="+mj-lt"/>
                <a:ea typeface="黑体" panose="02010609060101010101" pitchFamily="49" charset="-122"/>
              </a:rPr>
              <a:t>提供便捷的多字段组合检索，建立复杂的检索策略。</a:t>
            </a:r>
            <a:endParaRPr lang="en-US" altLang="zh-CN" sz="2000" kern="0" dirty="0" smtClean="0">
              <a:solidFill>
                <a:schemeClr val="tx1"/>
              </a:solidFill>
              <a:latin typeface="+mj-lt"/>
              <a:ea typeface="黑体" panose="02010609060101010101" pitchFamily="49" charset="-122"/>
            </a:endParaRPr>
          </a:p>
          <a:p>
            <a:pPr marL="0" indent="0">
              <a:buFontTx/>
              <a:buNone/>
            </a:pPr>
            <a:endParaRPr lang="en-US" altLang="zh-CN" sz="2000" kern="0" dirty="0" smtClean="0">
              <a:latin typeface="+mj-lt"/>
              <a:ea typeface="黑体" panose="02010609060101010101" pitchFamily="49" charset="-122"/>
            </a:endParaRPr>
          </a:p>
          <a:p>
            <a:endParaRPr lang="zh-CN" altLang="en-US" sz="2000" kern="0" dirty="0">
              <a:latin typeface="+mj-lt"/>
              <a:ea typeface="黑体" panose="02010609060101010101" pitchFamily="49" charset="-122"/>
            </a:endParaRPr>
          </a:p>
        </p:txBody>
      </p:sp>
      <p:grpSp>
        <p:nvGrpSpPr>
          <p:cNvPr id="3" name="组合 2"/>
          <p:cNvGrpSpPr/>
          <p:nvPr/>
        </p:nvGrpSpPr>
        <p:grpSpPr>
          <a:xfrm>
            <a:off x="327546" y="998045"/>
            <a:ext cx="6007809" cy="2031756"/>
            <a:chOff x="327546" y="998045"/>
            <a:chExt cx="6007809" cy="2031756"/>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998045"/>
              <a:ext cx="6007809" cy="2031756"/>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578" y="1433436"/>
              <a:ext cx="2439609" cy="189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组合 3"/>
          <p:cNvGrpSpPr/>
          <p:nvPr/>
        </p:nvGrpSpPr>
        <p:grpSpPr>
          <a:xfrm>
            <a:off x="314325" y="2602260"/>
            <a:ext cx="6021030" cy="2404371"/>
            <a:chOff x="314325" y="2602260"/>
            <a:chExt cx="6021030" cy="2404371"/>
          </a:xfrm>
        </p:grpSpPr>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2602260"/>
              <a:ext cx="6021030" cy="2404371"/>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930" y="3043449"/>
              <a:ext cx="269557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组合 5"/>
          <p:cNvGrpSpPr/>
          <p:nvPr/>
        </p:nvGrpSpPr>
        <p:grpSpPr>
          <a:xfrm>
            <a:off x="276081" y="4316121"/>
            <a:ext cx="6059274" cy="1504652"/>
            <a:chOff x="276081" y="4316121"/>
            <a:chExt cx="6059274" cy="1504652"/>
          </a:xfrm>
        </p:grpSpPr>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081" y="4316121"/>
              <a:ext cx="6059274" cy="150465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643" y="4769785"/>
              <a:ext cx="269557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6224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8"/>
          <p:cNvSpPr txBox="1">
            <a:spLocks noChangeArrowheads="1"/>
          </p:cNvSpPr>
          <p:nvPr/>
        </p:nvSpPr>
        <p:spPr bwMode="auto">
          <a:xfrm>
            <a:off x="323850" y="1268413"/>
            <a:ext cx="1457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zh-CN" dirty="0">
                <a:latin typeface="+mj-lt"/>
                <a:ea typeface="黑体" panose="02010609060101010101" pitchFamily="49" charset="-122"/>
              </a:rPr>
              <a:t>Summary </a:t>
            </a:r>
            <a:endParaRPr lang="de-DE" altLang="zh-CN" sz="2000" dirty="0">
              <a:latin typeface="+mj-lt"/>
              <a:ea typeface="黑体" panose="02010609060101010101" pitchFamily="49" charset="-122"/>
            </a:endParaRP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276475"/>
            <a:ext cx="2492375" cy="4043363"/>
          </a:xfrm>
          <a:prstGeom prst="rect">
            <a:avLst/>
          </a:prstGeom>
          <a:noFill/>
          <a:ln w="19050">
            <a:solidFill>
              <a:srgbClr val="0066CC"/>
            </a:solidFill>
            <a:miter lim="800000"/>
            <a:headEnd/>
            <a:tailEnd/>
          </a:ln>
          <a:extLst>
            <a:ext uri="{909E8E84-426E-40DD-AFC4-6F175D3DCCD1}">
              <a14:hiddenFill xmlns:a14="http://schemas.microsoft.com/office/drawing/2010/main">
                <a:solidFill>
                  <a:schemeClr val="accent1"/>
                </a:solidFill>
              </a14:hiddenFill>
            </a:ext>
          </a:extLst>
        </p:spPr>
      </p:pic>
      <p:sp>
        <p:nvSpPr>
          <p:cNvPr id="23556" name="TextBox 3"/>
          <p:cNvSpPr txBox="1">
            <a:spLocks noChangeArrowheads="1"/>
          </p:cNvSpPr>
          <p:nvPr/>
        </p:nvSpPr>
        <p:spPr bwMode="auto">
          <a:xfrm>
            <a:off x="1446449" y="1903413"/>
            <a:ext cx="90281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zh-CN" altLang="en-US" sz="1400" b="1" dirty="0" smtClean="0">
                <a:latin typeface="+mj-lt"/>
                <a:ea typeface="黑体" panose="02010609060101010101" pitchFamily="49" charset="-122"/>
              </a:rPr>
              <a:t>高级检索</a:t>
            </a:r>
            <a:endParaRPr lang="de-DE" altLang="zh-CN" sz="1400" b="1" dirty="0">
              <a:latin typeface="+mj-lt"/>
              <a:ea typeface="黑体" panose="02010609060101010101" pitchFamily="49" charset="-122"/>
            </a:endParaRPr>
          </a:p>
        </p:txBody>
      </p:sp>
      <p:sp>
        <p:nvSpPr>
          <p:cNvPr id="23557" name="TextBox 4"/>
          <p:cNvSpPr txBox="1">
            <a:spLocks noChangeArrowheads="1"/>
          </p:cNvSpPr>
          <p:nvPr/>
        </p:nvSpPr>
        <p:spPr bwMode="auto">
          <a:xfrm>
            <a:off x="1339142" y="6316663"/>
            <a:ext cx="12618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zh-CN" altLang="en-US" sz="1200" b="1" dirty="0" smtClean="0">
                <a:latin typeface="Trebuchet MS" pitchFamily="34" charset="0"/>
                <a:ea typeface="宋体" pitchFamily="2" charset="-122"/>
              </a:rPr>
              <a:t>基于知识的检索</a:t>
            </a:r>
            <a:endParaRPr lang="en-GB" altLang="zh-CN" sz="1200" b="1" dirty="0">
              <a:latin typeface="Trebuchet MS" pitchFamily="34" charset="0"/>
              <a:ea typeface="宋体" pitchFamily="2" charset="-122"/>
            </a:endParaRPr>
          </a:p>
        </p:txBody>
      </p:sp>
      <p:sp>
        <p:nvSpPr>
          <p:cNvPr id="23558" name="TextBox 3"/>
          <p:cNvSpPr txBox="1">
            <a:spLocks noChangeArrowheads="1"/>
          </p:cNvSpPr>
          <p:nvPr/>
        </p:nvSpPr>
        <p:spPr bwMode="auto">
          <a:xfrm>
            <a:off x="4155515" y="1903413"/>
            <a:ext cx="90281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zh-CN" altLang="en-US" sz="1400" b="1" dirty="0" smtClean="0">
                <a:latin typeface="+mj-lt"/>
                <a:ea typeface="黑体" panose="02010609060101010101" pitchFamily="49" charset="-122"/>
              </a:rPr>
              <a:t>基本检索</a:t>
            </a:r>
            <a:endParaRPr lang="de-DE" altLang="zh-CN" sz="1400" b="1" dirty="0">
              <a:latin typeface="+mj-lt"/>
              <a:ea typeface="黑体" panose="02010609060101010101" pitchFamily="49" charset="-122"/>
            </a:endParaRPr>
          </a:p>
        </p:txBody>
      </p:sp>
      <p:sp>
        <p:nvSpPr>
          <p:cNvPr id="23559" name="TextBox 3"/>
          <p:cNvSpPr txBox="1">
            <a:spLocks noChangeArrowheads="1"/>
          </p:cNvSpPr>
          <p:nvPr/>
        </p:nvSpPr>
        <p:spPr bwMode="auto">
          <a:xfrm>
            <a:off x="6791486" y="1903413"/>
            <a:ext cx="10823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zh-CN" altLang="en-US" sz="1400" b="1" dirty="0" smtClean="0">
                <a:latin typeface="+mj-lt"/>
                <a:ea typeface="黑体" panose="02010609060101010101" pitchFamily="49" charset="-122"/>
              </a:rPr>
              <a:t>多字段检索</a:t>
            </a:r>
            <a:endParaRPr lang="de-DE" altLang="zh-CN" sz="1400" b="1" dirty="0">
              <a:latin typeface="+mj-lt"/>
              <a:ea typeface="黑体" panose="02010609060101010101" pitchFamily="49" charset="-122"/>
            </a:endParaRPr>
          </a:p>
        </p:txBody>
      </p:sp>
      <p:sp>
        <p:nvSpPr>
          <p:cNvPr id="23560" name="Rectangle 1"/>
          <p:cNvSpPr>
            <a:spLocks noChangeArrowheads="1"/>
          </p:cNvSpPr>
          <p:nvPr/>
        </p:nvSpPr>
        <p:spPr bwMode="auto">
          <a:xfrm>
            <a:off x="3492500" y="6351588"/>
            <a:ext cx="2160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zh-CN" altLang="en-US" sz="1200" b="1" dirty="0" smtClean="0">
                <a:latin typeface="Trebuchet MS" pitchFamily="34" charset="0"/>
                <a:ea typeface="宋体" pitchFamily="2" charset="-122"/>
              </a:rPr>
              <a:t>自然语言检索并排序</a:t>
            </a:r>
            <a:endParaRPr lang="en-GB" altLang="zh-CN" sz="1200" b="1" dirty="0">
              <a:latin typeface="Trebuchet MS" pitchFamily="34" charset="0"/>
              <a:ea typeface="宋体" pitchFamily="2" charset="-122"/>
            </a:endParaRPr>
          </a:p>
        </p:txBody>
      </p:sp>
      <p:sp>
        <p:nvSpPr>
          <p:cNvPr id="23561" name="TextBox 4"/>
          <p:cNvSpPr txBox="1">
            <a:spLocks noChangeArrowheads="1"/>
          </p:cNvSpPr>
          <p:nvPr/>
        </p:nvSpPr>
        <p:spPr bwMode="auto">
          <a:xfrm>
            <a:off x="6816763" y="6351588"/>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zh-CN" altLang="en-US" sz="1200" b="1" dirty="0" smtClean="0">
                <a:latin typeface="Trebuchet MS" pitchFamily="34" charset="0"/>
                <a:ea typeface="宋体" pitchFamily="2" charset="-122"/>
              </a:rPr>
              <a:t>严格语言检索</a:t>
            </a:r>
            <a:endParaRPr lang="en-GB" altLang="zh-CN" sz="1200" b="1" dirty="0">
              <a:latin typeface="Trebuchet MS" pitchFamily="34" charset="0"/>
              <a:ea typeface="宋体" pitchFamily="2" charset="-122"/>
            </a:endParaRPr>
          </a:p>
        </p:txBody>
      </p:sp>
      <p:pic>
        <p:nvPicPr>
          <p:cNvPr id="23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2276475"/>
            <a:ext cx="2492375" cy="4043363"/>
          </a:xfrm>
          <a:prstGeom prst="rect">
            <a:avLst/>
          </a:prstGeom>
          <a:noFill/>
          <a:ln w="19050">
            <a:solidFill>
              <a:srgbClr val="0066CC"/>
            </a:solidFill>
            <a:miter lim="800000"/>
            <a:headEnd/>
            <a:tailEnd/>
          </a:ln>
          <a:extLst>
            <a:ext uri="{909E8E84-426E-40DD-AFC4-6F175D3DCCD1}">
              <a14:hiddenFill xmlns:a14="http://schemas.microsoft.com/office/drawing/2010/main">
                <a:solidFill>
                  <a:schemeClr val="accent1"/>
                </a:solidFill>
              </a14:hiddenFill>
            </a:ext>
          </a:extLst>
        </p:spPr>
      </p:pic>
      <p:pic>
        <p:nvPicPr>
          <p:cNvPr id="235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2276475"/>
            <a:ext cx="2492375" cy="4043363"/>
          </a:xfrm>
          <a:prstGeom prst="rect">
            <a:avLst/>
          </a:prstGeom>
          <a:noFill/>
          <a:ln w="19050">
            <a:solidFill>
              <a:srgbClr val="0066CC"/>
            </a:solidFill>
            <a:miter lim="800000"/>
            <a:headEnd/>
            <a:tailEnd/>
          </a:ln>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1330325" y="4005263"/>
            <a:ext cx="1173163"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zh-CN">
              <a:solidFill>
                <a:srgbClr val="FFFFFF"/>
              </a:solidFill>
              <a:ea typeface="宋体" pitchFamily="2" charset="-122"/>
            </a:endParaRPr>
          </a:p>
        </p:txBody>
      </p:sp>
      <p:sp>
        <p:nvSpPr>
          <p:cNvPr id="15" name="Rounded Rectangle 14"/>
          <p:cNvSpPr/>
          <p:nvPr/>
        </p:nvSpPr>
        <p:spPr>
          <a:xfrm>
            <a:off x="4046538" y="2492375"/>
            <a:ext cx="1749425" cy="37449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zh-CN">
              <a:solidFill>
                <a:srgbClr val="FFFFFF"/>
              </a:solidFill>
              <a:ea typeface="宋体" pitchFamily="2" charset="-122"/>
            </a:endParaRPr>
          </a:p>
        </p:txBody>
      </p:sp>
      <p:sp>
        <p:nvSpPr>
          <p:cNvPr id="16" name="Rounded Rectangle 15"/>
          <p:cNvSpPr/>
          <p:nvPr/>
        </p:nvSpPr>
        <p:spPr>
          <a:xfrm>
            <a:off x="6783388" y="2827338"/>
            <a:ext cx="1749425" cy="1698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zh-CN">
              <a:solidFill>
                <a:srgbClr val="FFFFFF"/>
              </a:solidFill>
              <a:ea typeface="宋体" pitchFamily="2" charset="-122"/>
            </a:endParaRPr>
          </a:p>
        </p:txBody>
      </p:sp>
      <p:sp>
        <p:nvSpPr>
          <p:cNvPr id="18" name="Rounded Rectangle 17"/>
          <p:cNvSpPr/>
          <p:nvPr/>
        </p:nvSpPr>
        <p:spPr>
          <a:xfrm>
            <a:off x="6783388" y="3043238"/>
            <a:ext cx="1749425" cy="1698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zh-CN">
              <a:solidFill>
                <a:srgbClr val="FFFFFF"/>
              </a:solidFill>
              <a:ea typeface="宋体" pitchFamily="2" charset="-122"/>
            </a:endParaRPr>
          </a:p>
        </p:txBody>
      </p:sp>
      <p:sp>
        <p:nvSpPr>
          <p:cNvPr id="19" name="Rounded Rectangle 18"/>
          <p:cNvSpPr/>
          <p:nvPr/>
        </p:nvSpPr>
        <p:spPr>
          <a:xfrm>
            <a:off x="6783388" y="5780088"/>
            <a:ext cx="1749425" cy="1698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GB" altLang="zh-CN">
              <a:solidFill>
                <a:srgbClr val="FFFFFF"/>
              </a:solidFill>
              <a:ea typeface="宋体" pitchFamily="2" charset="-122"/>
            </a:endParaRPr>
          </a:p>
        </p:txBody>
      </p:sp>
      <p:sp>
        <p:nvSpPr>
          <p:cNvPr id="23569" name="TextBox 4"/>
          <p:cNvSpPr txBox="1">
            <a:spLocks noChangeArrowheads="1"/>
          </p:cNvSpPr>
          <p:nvPr/>
        </p:nvSpPr>
        <p:spPr bwMode="auto">
          <a:xfrm>
            <a:off x="3419475" y="1311275"/>
            <a:ext cx="5109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zh-CN" dirty="0" smtClean="0">
                <a:solidFill>
                  <a:srgbClr val="C00000"/>
                </a:solidFill>
                <a:latin typeface="+mj-lt"/>
                <a:ea typeface="黑体" panose="02010609060101010101" pitchFamily="49" charset="-122"/>
              </a:rPr>
              <a:t>Ovid: </a:t>
            </a:r>
            <a:r>
              <a:rPr lang="zh-CN" altLang="en-US" dirty="0" smtClean="0">
                <a:solidFill>
                  <a:srgbClr val="C00000"/>
                </a:solidFill>
                <a:latin typeface="+mj-lt"/>
                <a:ea typeface="黑体" panose="02010609060101010101" pitchFamily="49" charset="-122"/>
              </a:rPr>
              <a:t>针对不同需求提供不同工具！</a:t>
            </a:r>
            <a:endParaRPr lang="en-GB" altLang="zh-CN" dirty="0">
              <a:solidFill>
                <a:srgbClr val="C00000"/>
              </a:solidFill>
              <a:latin typeface="+mj-lt"/>
              <a:ea typeface="黑体" panose="02010609060101010101" pitchFamily="49" charset="-122"/>
            </a:endParaRPr>
          </a:p>
        </p:txBody>
      </p:sp>
    </p:spTree>
    <p:extLst>
      <p:ext uri="{BB962C8B-B14F-4D97-AF65-F5344CB8AC3E}">
        <p14:creationId xmlns:p14="http://schemas.microsoft.com/office/powerpoint/2010/main" val="414720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subTitle" idx="1"/>
          </p:nvPr>
        </p:nvSpPr>
        <p:spPr>
          <a:xfrm>
            <a:off x="1801505" y="1569018"/>
            <a:ext cx="2620370" cy="1656185"/>
          </a:xfrm>
        </p:spPr>
        <p:txBody>
          <a:bodyPr/>
          <a:lstStyle/>
          <a:p>
            <a:pPr algn="ctr"/>
            <a:r>
              <a:rPr lang="zh-CN" altLang="en-US" sz="4000" b="1" dirty="0" smtClean="0">
                <a:latin typeface="黑体" panose="02010609060101010101" pitchFamily="49" charset="-122"/>
                <a:ea typeface="黑体" panose="02010609060101010101" pitchFamily="49" charset="-122"/>
              </a:rPr>
              <a:t>限制</a:t>
            </a:r>
            <a:endParaRPr lang="en-US" altLang="zh-CN" sz="4000" b="1" dirty="0" smtClean="0">
              <a:latin typeface="黑体" panose="02010609060101010101" pitchFamily="49" charset="-122"/>
              <a:ea typeface="黑体" panose="02010609060101010101" pitchFamily="49" charset="-122"/>
            </a:endParaRPr>
          </a:p>
          <a:p>
            <a:pPr algn="ctr"/>
            <a:r>
              <a:rPr lang="en-US" altLang="zh-CN" sz="4000" b="1" dirty="0" smtClean="0">
                <a:latin typeface="黑体" panose="02010609060101010101" pitchFamily="49" charset="-122"/>
                <a:ea typeface="黑体" panose="02010609060101010101" pitchFamily="49" charset="-122"/>
              </a:rPr>
              <a:t>&amp;</a:t>
            </a:r>
          </a:p>
          <a:p>
            <a:pPr algn="ctr"/>
            <a:r>
              <a:rPr lang="zh-CN" altLang="en-US" sz="4000" b="1" dirty="0" smtClean="0">
                <a:latin typeface="黑体" panose="02010609060101010101" pitchFamily="49" charset="-122"/>
                <a:ea typeface="黑体" panose="02010609060101010101" pitchFamily="49" charset="-122"/>
              </a:rPr>
              <a:t>筛选</a:t>
            </a:r>
            <a:endParaRPr lang="en-US" altLang="zh-CN" sz="4000" b="1" dirty="0" smtClean="0">
              <a:latin typeface="黑体" panose="02010609060101010101" pitchFamily="49" charset="-122"/>
              <a:ea typeface="黑体" panose="02010609060101010101" pitchFamily="49" charset="-122"/>
            </a:endParaRPr>
          </a:p>
          <a:p>
            <a:pPr algn="ctr"/>
            <a:endParaRPr lang="zh-CN" altLang="en-US" sz="40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7970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4" y="910072"/>
            <a:ext cx="8511227" cy="4311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限制功能</a:t>
            </a:r>
            <a:r>
              <a:rPr lang="en-US" altLang="zh-CN" b="1" dirty="0" smtClean="0">
                <a:latin typeface="黑体" panose="02010609060101010101" pitchFamily="49" charset="-122"/>
                <a:ea typeface="黑体" panose="02010609060101010101" pitchFamily="49" charset="-122"/>
              </a:rPr>
              <a:t>-</a:t>
            </a:r>
            <a:r>
              <a:rPr lang="zh-CN" altLang="en-US" b="1" dirty="0" smtClean="0">
                <a:latin typeface="黑体" panose="02010609060101010101" pitchFamily="49" charset="-122"/>
                <a:ea typeface="黑体" panose="02010609060101010101" pitchFamily="49" charset="-122"/>
              </a:rPr>
              <a:t>与检索同时进行</a:t>
            </a:r>
            <a:endParaRPr lang="zh-CN" altLang="en-US" b="1" dirty="0">
              <a:latin typeface="黑体" panose="02010609060101010101" pitchFamily="49" charset="-122"/>
              <a:ea typeface="黑体" panose="02010609060101010101" pitchFamily="49" charset="-122"/>
            </a:endParaRPr>
          </a:p>
        </p:txBody>
      </p:sp>
      <p:sp>
        <p:nvSpPr>
          <p:cNvPr id="7" name="Rectangle 4"/>
          <p:cNvSpPr>
            <a:spLocks noChangeArrowheads="1"/>
          </p:cNvSpPr>
          <p:nvPr/>
        </p:nvSpPr>
        <p:spPr bwMode="auto">
          <a:xfrm>
            <a:off x="968991" y="2088106"/>
            <a:ext cx="6318918" cy="302980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Content Placeholder 2"/>
          <p:cNvSpPr>
            <a:spLocks noGrp="1"/>
          </p:cNvSpPr>
          <p:nvPr>
            <p:ph idx="1"/>
          </p:nvPr>
        </p:nvSpPr>
        <p:spPr>
          <a:xfrm>
            <a:off x="409432" y="5331327"/>
            <a:ext cx="8393375" cy="960292"/>
          </a:xfrm>
        </p:spPr>
        <p:txBody>
          <a:bodyPr/>
          <a:lstStyle/>
          <a:p>
            <a:pPr marL="0" indent="0" algn="ctr" eaLnBrk="0" hangingPunct="0">
              <a:buClr>
                <a:srgbClr val="0768A9"/>
              </a:buClr>
              <a:buSzPct val="80000"/>
              <a:buNone/>
            </a:pPr>
            <a:r>
              <a:rPr lang="zh-CN" altLang="en-US" sz="2000" b="1" dirty="0" smtClean="0">
                <a:ea typeface="黑体" panose="02010609060101010101" pitchFamily="49" charset="-122"/>
              </a:rPr>
              <a:t>例：</a:t>
            </a:r>
            <a:r>
              <a:rPr lang="en-US" altLang="zh-CN" sz="2000" b="1" dirty="0" smtClean="0">
                <a:ea typeface="黑体" panose="02010609060101010101" pitchFamily="49" charset="-122"/>
              </a:rPr>
              <a:t>warfarin </a:t>
            </a:r>
            <a:r>
              <a:rPr lang="en-US" altLang="zh-CN" sz="2000" b="1" dirty="0">
                <a:ea typeface="黑体" panose="02010609060101010101" pitchFamily="49" charset="-122"/>
              </a:rPr>
              <a:t>treatment for heart failure in </a:t>
            </a:r>
            <a:r>
              <a:rPr lang="en-US" altLang="zh-CN" sz="2000" b="1" dirty="0" smtClean="0">
                <a:ea typeface="黑体" panose="02010609060101010101" pitchFamily="49" charset="-122"/>
              </a:rPr>
              <a:t>men of 2010-2013</a:t>
            </a:r>
            <a:endParaRPr lang="en-US" altLang="zh-CN" sz="2000" dirty="0" smtClean="0">
              <a:latin typeface="+mj-lt"/>
              <a:ea typeface="黑体" panose="02010609060101010101" pitchFamily="49" charset="-122"/>
            </a:endParaRPr>
          </a:p>
          <a:p>
            <a:pPr marL="0" indent="0" algn="ctr" eaLnBrk="0" hangingPunct="0">
              <a:buClr>
                <a:srgbClr val="0768A9"/>
              </a:buClr>
              <a:buSzPct val="80000"/>
              <a:buNone/>
            </a:pPr>
            <a:r>
              <a:rPr lang="zh-CN" altLang="en-US" sz="2000" dirty="0" smtClean="0">
                <a:solidFill>
                  <a:schemeClr val="tx1"/>
                </a:solidFill>
                <a:latin typeface="+mj-lt"/>
                <a:ea typeface="黑体" panose="02010609060101010101" pitchFamily="49" charset="-122"/>
              </a:rPr>
              <a:t>根据检索实例，我们可通过</a:t>
            </a:r>
            <a:r>
              <a:rPr lang="en-US" altLang="zh-CN" sz="2000" dirty="0" smtClean="0">
                <a:solidFill>
                  <a:schemeClr val="tx1"/>
                </a:solidFill>
                <a:latin typeface="+mj-lt"/>
                <a:ea typeface="黑体" panose="02010609060101010101" pitchFamily="49" charset="-122"/>
              </a:rPr>
              <a:t>Publication Year</a:t>
            </a:r>
            <a:r>
              <a:rPr lang="zh-CN" altLang="en-US" sz="2000" dirty="0" smtClean="0">
                <a:solidFill>
                  <a:schemeClr val="tx1"/>
                </a:solidFill>
                <a:latin typeface="+mj-lt"/>
                <a:ea typeface="黑体" panose="02010609060101010101" pitchFamily="49" charset="-122"/>
              </a:rPr>
              <a:t>设置出版年份的区间</a:t>
            </a:r>
            <a:endParaRPr lang="en-US" altLang="zh-CN" sz="2000" dirty="0" smtClean="0">
              <a:latin typeface="+mj-lt"/>
              <a:ea typeface="黑体" panose="02010609060101010101" pitchFamily="49" charset="-122"/>
            </a:endParaRPr>
          </a:p>
          <a:p>
            <a:pPr algn="ctr"/>
            <a:endParaRPr lang="en-US" altLang="zh-CN" sz="2000" dirty="0" smtClean="0">
              <a:latin typeface="+mj-lt"/>
              <a:ea typeface="黑体" panose="02010609060101010101" pitchFamily="49" charset="-122"/>
            </a:endParaRPr>
          </a:p>
          <a:p>
            <a:pPr algn="ctr"/>
            <a:endParaRPr lang="zh-CN" altLang="en-US" sz="2000" dirty="0">
              <a:latin typeface="+mj-lt"/>
              <a:ea typeface="黑体" panose="02010609060101010101" pitchFamily="49" charset="-122"/>
            </a:endParaRPr>
          </a:p>
        </p:txBody>
      </p:sp>
      <p:sp>
        <p:nvSpPr>
          <p:cNvPr id="9" name="TextBox 8"/>
          <p:cNvSpPr txBox="1">
            <a:spLocks noChangeArrowheads="1"/>
          </p:cNvSpPr>
          <p:nvPr/>
        </p:nvSpPr>
        <p:spPr bwMode="auto">
          <a:xfrm>
            <a:off x="941695" y="1746070"/>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1800" b="1" dirty="0"/>
              <a:t>warfarin treatment for heart </a:t>
            </a:r>
            <a:r>
              <a:rPr lang="en-US" altLang="zh-CN" sz="1800" b="1" dirty="0" smtClean="0"/>
              <a:t>failure in men</a:t>
            </a:r>
            <a:endParaRPr lang="zh-CN" altLang="en-US" sz="1800" dirty="0">
              <a:ea typeface="MS PGothic" pitchFamily="34" charset="-128"/>
              <a:cs typeface="Arial" pitchFamily="34" charset="0"/>
            </a:endParaRPr>
          </a:p>
        </p:txBody>
      </p:sp>
      <p:sp>
        <p:nvSpPr>
          <p:cNvPr id="11" name="TextBox 10"/>
          <p:cNvSpPr txBox="1">
            <a:spLocks noChangeArrowheads="1"/>
          </p:cNvSpPr>
          <p:nvPr/>
        </p:nvSpPr>
        <p:spPr bwMode="auto">
          <a:xfrm>
            <a:off x="1844735" y="3222326"/>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ClrTx/>
              <a:buFontTx/>
              <a:buAutoNum type="arabicPlain" startAt="2010"/>
            </a:pPr>
            <a:r>
              <a:rPr lang="en-US" altLang="zh-CN" sz="1800" b="1" dirty="0" smtClean="0"/>
              <a:t>-   2013</a:t>
            </a:r>
            <a:endParaRPr lang="zh-CN" altLang="en-US" sz="1800" dirty="0">
              <a:ea typeface="MS PGothic" pitchFamily="34" charset="-128"/>
              <a:cs typeface="Arial" pitchFamily="34" charset="0"/>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260" y="941076"/>
            <a:ext cx="7341842" cy="487723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4090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1000"/>
                                        <p:tgtEl>
                                          <p:spTgt spid="5123"/>
                                        </p:tgtEl>
                                      </p:cBhvr>
                                    </p:animEffect>
                                    <p:anim calcmode="lin" valueType="num">
                                      <p:cBhvr>
                                        <p:cTn id="18" dur="1000" fill="hold"/>
                                        <p:tgtEl>
                                          <p:spTgt spid="5123"/>
                                        </p:tgtEl>
                                        <p:attrNameLst>
                                          <p:attrName>ppt_x</p:attrName>
                                        </p:attrNameLst>
                                      </p:cBhvr>
                                      <p:tavLst>
                                        <p:tav tm="0">
                                          <p:val>
                                            <p:strVal val="#ppt_x"/>
                                          </p:val>
                                        </p:tav>
                                        <p:tav tm="100000">
                                          <p:val>
                                            <p:strVal val="#ppt_x"/>
                                          </p:val>
                                        </p:tav>
                                      </p:tavLst>
                                    </p:anim>
                                    <p:anim calcmode="lin" valueType="num">
                                      <p:cBhvr>
                                        <p:cTn id="19"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1" fill="hold" nodeType="clickEffect">
                                  <p:stCondLst>
                                    <p:cond delay="0"/>
                                  </p:stCondLst>
                                  <p:childTnLst>
                                    <p:animEffect transition="out" filter="wipe(up)">
                                      <p:cBhvr>
                                        <p:cTn id="23" dur="500"/>
                                        <p:tgtEl>
                                          <p:spTgt spid="5123"/>
                                        </p:tgtEl>
                                      </p:cBhvr>
                                    </p:animEffect>
                                    <p:set>
                                      <p:cBhvr>
                                        <p:cTn id="24" dur="1" fill="hold">
                                          <p:stCondLst>
                                            <p:cond delay="499"/>
                                          </p:stCondLst>
                                        </p:cTn>
                                        <p:tgtEl>
                                          <p:spTgt spid="51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anim calcmode="lin" valueType="num">
                                      <p:cBhvr>
                                        <p:cTn id="3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fade">
                                      <p:cBhvr>
                                        <p:cTn id="34" dur="1000"/>
                                        <p:tgtEl>
                                          <p:spTgt spid="8">
                                            <p:txEl>
                                              <p:pRg st="1" end="1"/>
                                            </p:txEl>
                                          </p:spTgt>
                                        </p:tgtEl>
                                      </p:cBhvr>
                                    </p:animEffect>
                                    <p:anim calcmode="lin" valueType="num">
                                      <p:cBhvr>
                                        <p:cTn id="3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229" y="892662"/>
            <a:ext cx="7309373" cy="5387582"/>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限制功能筛选全文文章</a:t>
            </a:r>
            <a:endParaRPr lang="zh-CN" altLang="en-US" b="1" dirty="0">
              <a:latin typeface="黑体" panose="02010609060101010101" pitchFamily="49" charset="-122"/>
              <a:ea typeface="黑体" panose="02010609060101010101" pitchFamily="49" charset="-122"/>
            </a:endParaRPr>
          </a:p>
        </p:txBody>
      </p:sp>
      <p:sp>
        <p:nvSpPr>
          <p:cNvPr id="5" name="Rectangle 4"/>
          <p:cNvSpPr>
            <a:spLocks noChangeArrowheads="1"/>
          </p:cNvSpPr>
          <p:nvPr/>
        </p:nvSpPr>
        <p:spPr bwMode="auto">
          <a:xfrm>
            <a:off x="1037229" y="1191892"/>
            <a:ext cx="3343702" cy="24339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nvGrpSpPr>
          <p:cNvPr id="7" name="组合 6"/>
          <p:cNvGrpSpPr/>
          <p:nvPr/>
        </p:nvGrpSpPr>
        <p:grpSpPr>
          <a:xfrm>
            <a:off x="1021241" y="1370342"/>
            <a:ext cx="7325361" cy="5072034"/>
            <a:chOff x="889377" y="1528355"/>
            <a:chExt cx="7325361" cy="5072034"/>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377" y="1528355"/>
              <a:ext cx="7325361" cy="5072034"/>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直接箭头连接符 5"/>
            <p:cNvCxnSpPr/>
            <p:nvPr/>
          </p:nvCxnSpPr>
          <p:spPr>
            <a:xfrm flipV="1">
              <a:off x="6373504" y="2333767"/>
              <a:ext cx="559559" cy="2729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6396250" y="4601570"/>
              <a:ext cx="559559" cy="2729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313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检索结果工具</a:t>
            </a:r>
            <a:endParaRPr lang="zh-CN" altLang="en-US" b="1" dirty="0">
              <a:latin typeface="黑体" panose="02010609060101010101" pitchFamily="49" charset="-122"/>
              <a:ea typeface="黑体" panose="02010609060101010101" pitchFamily="49" charset="-122"/>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230" y="953157"/>
            <a:ext cx="6927234" cy="5253801"/>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4"/>
          <p:cNvSpPr>
            <a:spLocks noChangeArrowheads="1"/>
          </p:cNvSpPr>
          <p:nvPr/>
        </p:nvSpPr>
        <p:spPr bwMode="auto">
          <a:xfrm>
            <a:off x="996286" y="971287"/>
            <a:ext cx="1705970" cy="523567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27899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User-group-25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4" y="320152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p:nvPr/>
        </p:nvGrpSpPr>
        <p:grpSpPr>
          <a:xfrm>
            <a:off x="1475573" y="1571036"/>
            <a:ext cx="1619738" cy="1941469"/>
            <a:chOff x="1737288" y="1618268"/>
            <a:chExt cx="1619738" cy="1941469"/>
          </a:xfrm>
        </p:grpSpPr>
        <p:pic>
          <p:nvPicPr>
            <p:cNvPr id="3" name="Picture 10" descr="003924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288" y="1618268"/>
              <a:ext cx="1260084" cy="1550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descr="000973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250" y="1778454"/>
              <a:ext cx="1260084" cy="1550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2" descr="026363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942" y="1999931"/>
              <a:ext cx="1260084" cy="15598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6" name="组合 15"/>
          <p:cNvGrpSpPr/>
          <p:nvPr/>
        </p:nvGrpSpPr>
        <p:grpSpPr>
          <a:xfrm>
            <a:off x="1383342" y="4184515"/>
            <a:ext cx="1804199" cy="1873340"/>
            <a:chOff x="1655400" y="4143240"/>
            <a:chExt cx="1804199" cy="1873340"/>
          </a:xfrm>
        </p:grpSpPr>
        <p:pic>
          <p:nvPicPr>
            <p:cNvPr id="6" name="Picture 21" descr="97816083125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5400" y="4143240"/>
              <a:ext cx="1260084" cy="1513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8" descr="97807817694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1016" y="4280803"/>
              <a:ext cx="1260084" cy="1513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9" descr="97807817757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9515" y="4512815"/>
              <a:ext cx="1260084" cy="15037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2" name="TextBox 3"/>
          <p:cNvSpPr txBox="1">
            <a:spLocks noChangeArrowheads="1"/>
          </p:cNvSpPr>
          <p:nvPr/>
        </p:nvSpPr>
        <p:spPr bwMode="auto">
          <a:xfrm>
            <a:off x="3909163" y="4121453"/>
            <a:ext cx="1904779"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ts val="1800"/>
              </a:lnSpc>
              <a:buClr>
                <a:srgbClr val="CC3300"/>
              </a:buClr>
              <a:buFont typeface="Wingdings" pitchFamily="2" charset="2"/>
              <a:buNone/>
            </a:pPr>
            <a:r>
              <a:rPr lang="zh-CN" altLang="en-US" sz="1800" b="1" dirty="0" smtClean="0">
                <a:solidFill>
                  <a:schemeClr val="accent2">
                    <a:lumMod val="75000"/>
                  </a:schemeClr>
                </a:solidFill>
                <a:latin typeface="+mj-lt"/>
                <a:ea typeface="黑体" panose="02010609060101010101" pitchFamily="49" charset="-122"/>
              </a:rPr>
              <a:t>题名</a:t>
            </a:r>
            <a:endParaRPr lang="en-US" altLang="zh-CN" sz="1800" b="1" dirty="0" smtClean="0">
              <a:solidFill>
                <a:schemeClr val="accent2">
                  <a:lumMod val="75000"/>
                </a:schemeClr>
              </a:solidFill>
              <a:latin typeface="+mj-lt"/>
              <a:ea typeface="黑体" panose="02010609060101010101" pitchFamily="49" charset="-122"/>
            </a:endParaRPr>
          </a:p>
          <a:p>
            <a:pPr eaLnBrk="1" hangingPunct="1">
              <a:lnSpc>
                <a:spcPts val="1800"/>
              </a:lnSpc>
              <a:buClr>
                <a:srgbClr val="CC3300"/>
              </a:buClr>
              <a:buFont typeface="Wingdings" pitchFamily="2" charset="2"/>
              <a:buNone/>
            </a:pPr>
            <a:r>
              <a:rPr lang="zh-CN" altLang="en-US" sz="1800" b="1" dirty="0" smtClean="0">
                <a:solidFill>
                  <a:schemeClr val="accent2">
                    <a:lumMod val="75000"/>
                  </a:schemeClr>
                </a:solidFill>
                <a:latin typeface="+mj-lt"/>
                <a:ea typeface="黑体" panose="02010609060101010101" pitchFamily="49" charset="-122"/>
              </a:rPr>
              <a:t>作者</a:t>
            </a:r>
            <a:endParaRPr lang="en-US" altLang="zh-CN" sz="1800" b="1" dirty="0" smtClean="0">
              <a:solidFill>
                <a:schemeClr val="accent2">
                  <a:lumMod val="75000"/>
                </a:schemeClr>
              </a:solidFill>
              <a:latin typeface="+mj-lt"/>
              <a:ea typeface="黑体" panose="02010609060101010101" pitchFamily="49" charset="-122"/>
            </a:endParaRPr>
          </a:p>
          <a:p>
            <a:pPr eaLnBrk="1" hangingPunct="1">
              <a:lnSpc>
                <a:spcPts val="1800"/>
              </a:lnSpc>
              <a:buClr>
                <a:srgbClr val="CC3300"/>
              </a:buClr>
              <a:buFont typeface="Wingdings" pitchFamily="2" charset="2"/>
              <a:buNone/>
            </a:pPr>
            <a:r>
              <a:rPr lang="zh-CN" altLang="en-US" sz="1800" b="1" dirty="0" smtClean="0">
                <a:solidFill>
                  <a:schemeClr val="accent2">
                    <a:lumMod val="75000"/>
                  </a:schemeClr>
                </a:solidFill>
                <a:latin typeface="+mj-lt"/>
                <a:ea typeface="黑体" panose="02010609060101010101" pitchFamily="49" charset="-122"/>
              </a:rPr>
              <a:t>作者机构</a:t>
            </a:r>
            <a:endParaRPr lang="en-US" altLang="zh-CN" sz="1800" b="1" dirty="0" smtClean="0">
              <a:solidFill>
                <a:schemeClr val="accent2">
                  <a:lumMod val="75000"/>
                </a:schemeClr>
              </a:solidFill>
              <a:latin typeface="+mj-lt"/>
              <a:ea typeface="黑体" panose="02010609060101010101" pitchFamily="49" charset="-122"/>
            </a:endParaRPr>
          </a:p>
          <a:p>
            <a:pPr eaLnBrk="1" hangingPunct="1">
              <a:lnSpc>
                <a:spcPts val="1800"/>
              </a:lnSpc>
              <a:buClr>
                <a:srgbClr val="CC3300"/>
              </a:buClr>
              <a:buFont typeface="Wingdings" pitchFamily="2" charset="2"/>
              <a:buNone/>
            </a:pPr>
            <a:r>
              <a:rPr lang="zh-CN" altLang="en-US" sz="1800" b="1" dirty="0" smtClean="0">
                <a:solidFill>
                  <a:schemeClr val="accent2">
                    <a:lumMod val="75000"/>
                  </a:schemeClr>
                </a:solidFill>
                <a:latin typeface="+mj-lt"/>
                <a:ea typeface="黑体" panose="02010609060101010101" pitchFamily="49" charset="-122"/>
              </a:rPr>
              <a:t>联系信息</a:t>
            </a:r>
            <a:endParaRPr lang="en-US" altLang="zh-CN" sz="1800" b="1" dirty="0" smtClean="0">
              <a:solidFill>
                <a:schemeClr val="accent2">
                  <a:lumMod val="75000"/>
                </a:schemeClr>
              </a:solidFill>
              <a:latin typeface="+mj-lt"/>
              <a:ea typeface="黑体" panose="02010609060101010101" pitchFamily="49" charset="-122"/>
            </a:endParaRPr>
          </a:p>
          <a:p>
            <a:pPr eaLnBrk="1" hangingPunct="1">
              <a:lnSpc>
                <a:spcPts val="1800"/>
              </a:lnSpc>
              <a:buClr>
                <a:srgbClr val="CC3300"/>
              </a:buClr>
              <a:buFont typeface="Wingdings" pitchFamily="2" charset="2"/>
              <a:buNone/>
            </a:pPr>
            <a:r>
              <a:rPr lang="zh-CN" altLang="en-US" sz="1800" b="1" dirty="0" smtClean="0">
                <a:solidFill>
                  <a:schemeClr val="accent2">
                    <a:lumMod val="75000"/>
                  </a:schemeClr>
                </a:solidFill>
                <a:latin typeface="+mj-lt"/>
                <a:ea typeface="黑体" panose="02010609060101010101" pitchFamily="49" charset="-122"/>
              </a:rPr>
              <a:t>摘要</a:t>
            </a:r>
            <a:endParaRPr lang="en-US" altLang="zh-CN" sz="1800" b="1" dirty="0" smtClean="0">
              <a:solidFill>
                <a:schemeClr val="accent2">
                  <a:lumMod val="75000"/>
                </a:schemeClr>
              </a:solidFill>
              <a:latin typeface="+mj-lt"/>
              <a:ea typeface="黑体" panose="02010609060101010101" pitchFamily="49" charset="-122"/>
            </a:endParaRPr>
          </a:p>
          <a:p>
            <a:pPr eaLnBrk="1" hangingPunct="1">
              <a:lnSpc>
                <a:spcPts val="1800"/>
              </a:lnSpc>
              <a:buClr>
                <a:srgbClr val="CC3300"/>
              </a:buClr>
              <a:buFont typeface="Wingdings" pitchFamily="2" charset="2"/>
              <a:buNone/>
            </a:pPr>
            <a:r>
              <a:rPr lang="zh-CN" altLang="en-US" sz="1800" b="1" dirty="0" smtClean="0">
                <a:solidFill>
                  <a:schemeClr val="accent2">
                    <a:lumMod val="75000"/>
                  </a:schemeClr>
                </a:solidFill>
                <a:latin typeface="+mj-lt"/>
                <a:ea typeface="黑体" panose="02010609060101010101" pitchFamily="49" charset="-122"/>
              </a:rPr>
              <a:t>文章全文</a:t>
            </a:r>
            <a:endParaRPr lang="en-US" altLang="zh-CN" sz="1800" b="1" dirty="0" smtClean="0">
              <a:solidFill>
                <a:schemeClr val="accent2">
                  <a:lumMod val="75000"/>
                </a:schemeClr>
              </a:solidFill>
              <a:latin typeface="+mj-lt"/>
              <a:ea typeface="黑体" panose="02010609060101010101" pitchFamily="49" charset="-122"/>
            </a:endParaRPr>
          </a:p>
          <a:p>
            <a:pPr marL="285750" indent="-285750" eaLnBrk="1" hangingPunct="1">
              <a:lnSpc>
                <a:spcPts val="1800"/>
              </a:lnSpc>
              <a:buClr>
                <a:srgbClr val="CC3300"/>
              </a:buClr>
              <a:buFont typeface="Arial" panose="020B0604020202020204" pitchFamily="34" charset="0"/>
              <a:buChar char="•"/>
            </a:pPr>
            <a:r>
              <a:rPr lang="zh-CN" altLang="en-US" sz="1800" b="1" dirty="0" smtClean="0">
                <a:solidFill>
                  <a:schemeClr val="accent2">
                    <a:lumMod val="75000"/>
                  </a:schemeClr>
                </a:solidFill>
                <a:latin typeface="+mj-lt"/>
                <a:ea typeface="黑体" panose="02010609060101010101" pitchFamily="49" charset="-122"/>
              </a:rPr>
              <a:t>内容段落；</a:t>
            </a:r>
            <a:endParaRPr lang="en-US" altLang="zh-CN" sz="1800" b="1" dirty="0">
              <a:solidFill>
                <a:schemeClr val="accent2">
                  <a:lumMod val="75000"/>
                </a:schemeClr>
              </a:solidFill>
              <a:latin typeface="+mj-lt"/>
              <a:ea typeface="黑体" panose="02010609060101010101" pitchFamily="49" charset="-122"/>
            </a:endParaRPr>
          </a:p>
          <a:p>
            <a:pPr marL="285750" indent="-285750" eaLnBrk="1" hangingPunct="1">
              <a:lnSpc>
                <a:spcPts val="1800"/>
              </a:lnSpc>
              <a:buClr>
                <a:srgbClr val="CC3300"/>
              </a:buClr>
              <a:buFont typeface="Arial" panose="020B0604020202020204" pitchFamily="34" charset="0"/>
              <a:buChar char="•"/>
            </a:pPr>
            <a:r>
              <a:rPr lang="zh-CN" altLang="en-US" sz="1800" b="1" dirty="0" smtClean="0">
                <a:solidFill>
                  <a:schemeClr val="accent2">
                    <a:lumMod val="75000"/>
                  </a:schemeClr>
                </a:solidFill>
                <a:latin typeface="+mj-lt"/>
                <a:ea typeface="黑体" panose="02010609060101010101" pitchFamily="49" charset="-122"/>
              </a:rPr>
              <a:t>图片、图表</a:t>
            </a:r>
            <a:endParaRPr lang="en-US" altLang="zh-CN" sz="1800" b="1" dirty="0" smtClean="0">
              <a:solidFill>
                <a:schemeClr val="accent2">
                  <a:lumMod val="75000"/>
                </a:schemeClr>
              </a:solidFill>
              <a:latin typeface="+mj-lt"/>
              <a:ea typeface="黑体" panose="02010609060101010101" pitchFamily="49" charset="-122"/>
            </a:endParaRPr>
          </a:p>
          <a:p>
            <a:pPr eaLnBrk="1" hangingPunct="1">
              <a:lnSpc>
                <a:spcPts val="1800"/>
              </a:lnSpc>
              <a:buClr>
                <a:srgbClr val="CC3300"/>
              </a:buClr>
              <a:buFont typeface="Wingdings" pitchFamily="2" charset="2"/>
              <a:buNone/>
            </a:pPr>
            <a:r>
              <a:rPr lang="zh-CN" altLang="en-US" sz="1800" b="1" dirty="0" smtClean="0">
                <a:solidFill>
                  <a:schemeClr val="accent2">
                    <a:lumMod val="75000"/>
                  </a:schemeClr>
                </a:solidFill>
                <a:latin typeface="+mj-lt"/>
                <a:ea typeface="黑体" panose="02010609060101010101" pitchFamily="49" charset="-122"/>
              </a:rPr>
              <a:t>参考文献</a:t>
            </a:r>
            <a:endParaRPr lang="de-DE" altLang="zh-CN" sz="1800" dirty="0">
              <a:solidFill>
                <a:schemeClr val="accent2">
                  <a:lumMod val="75000"/>
                </a:schemeClr>
              </a:solidFill>
              <a:latin typeface="+mj-lt"/>
              <a:ea typeface="黑体" panose="02010609060101010101" pitchFamily="49" charset="-122"/>
            </a:endParaRPr>
          </a:p>
        </p:txBody>
      </p:sp>
      <p:pic>
        <p:nvPicPr>
          <p:cNvPr id="13" name="Picture 2"/>
          <p:cNvPicPr>
            <a:picLocks noChangeAspect="1" noChangeArrowheads="1"/>
          </p:cNvPicPr>
          <p:nvPr/>
        </p:nvPicPr>
        <p:blipFill>
          <a:blip r:embed="rId9"/>
          <a:srcRect/>
          <a:stretch>
            <a:fillRect/>
          </a:stretch>
        </p:blipFill>
        <p:spPr bwMode="auto">
          <a:xfrm>
            <a:off x="3951613" y="1553260"/>
            <a:ext cx="1756070" cy="2371612"/>
          </a:xfrm>
          <a:prstGeom prst="rect">
            <a:avLst/>
          </a:prstGeom>
          <a:noFill/>
          <a:ln w="9525">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8" name="TextBox 4"/>
          <p:cNvSpPr txBox="1">
            <a:spLocks noChangeArrowheads="1"/>
          </p:cNvSpPr>
          <p:nvPr/>
        </p:nvSpPr>
        <p:spPr bwMode="auto">
          <a:xfrm>
            <a:off x="1770663" y="1131355"/>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smtClean="0">
                <a:solidFill>
                  <a:schemeClr val="accent2">
                    <a:lumMod val="75000"/>
                  </a:schemeClr>
                </a:solidFill>
                <a:latin typeface="+mj-lt"/>
                <a:ea typeface="黑体" panose="02010609060101010101" pitchFamily="49" charset="-122"/>
              </a:rPr>
              <a:t>期刊</a:t>
            </a:r>
            <a:endParaRPr lang="en-GB" altLang="zh-CN" dirty="0">
              <a:solidFill>
                <a:schemeClr val="accent2">
                  <a:lumMod val="75000"/>
                </a:schemeClr>
              </a:solidFill>
              <a:latin typeface="+mj-lt"/>
              <a:ea typeface="黑体" panose="02010609060101010101" pitchFamily="49" charset="-122"/>
            </a:endParaRPr>
          </a:p>
        </p:txBody>
      </p:sp>
      <p:sp>
        <p:nvSpPr>
          <p:cNvPr id="19" name="TextBox 4"/>
          <p:cNvSpPr txBox="1">
            <a:spLocks noChangeArrowheads="1"/>
          </p:cNvSpPr>
          <p:nvPr/>
        </p:nvSpPr>
        <p:spPr bwMode="auto">
          <a:xfrm>
            <a:off x="1855551" y="3712879"/>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smtClean="0">
                <a:solidFill>
                  <a:schemeClr val="accent2">
                    <a:lumMod val="75000"/>
                  </a:schemeClr>
                </a:solidFill>
                <a:latin typeface="+mj-lt"/>
                <a:ea typeface="黑体" panose="02010609060101010101" pitchFamily="49" charset="-122"/>
              </a:rPr>
              <a:t>图书</a:t>
            </a:r>
            <a:endParaRPr lang="en-GB" altLang="zh-CN" dirty="0">
              <a:solidFill>
                <a:schemeClr val="accent2">
                  <a:lumMod val="75000"/>
                </a:schemeClr>
              </a:solidFill>
              <a:latin typeface="+mj-lt"/>
              <a:ea typeface="黑体" panose="02010609060101010101" pitchFamily="49" charset="-122"/>
            </a:endParaRPr>
          </a:p>
        </p:txBody>
      </p:sp>
      <p:sp>
        <p:nvSpPr>
          <p:cNvPr id="20" name="TextBox 4"/>
          <p:cNvSpPr txBox="1">
            <a:spLocks noChangeArrowheads="1"/>
          </p:cNvSpPr>
          <p:nvPr/>
        </p:nvSpPr>
        <p:spPr bwMode="auto">
          <a:xfrm>
            <a:off x="274593" y="1699198"/>
            <a:ext cx="55399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smtClean="0">
                <a:solidFill>
                  <a:schemeClr val="accent2">
                    <a:lumMod val="75000"/>
                  </a:schemeClr>
                </a:solidFill>
                <a:latin typeface="+mj-lt"/>
                <a:ea typeface="黑体" panose="02010609060101010101" pitchFamily="49" charset="-122"/>
              </a:rPr>
              <a:t>学术资源</a:t>
            </a:r>
            <a:endParaRPr lang="en-GB" altLang="zh-CN" dirty="0">
              <a:solidFill>
                <a:schemeClr val="accent2">
                  <a:lumMod val="75000"/>
                </a:schemeClr>
              </a:solidFill>
              <a:latin typeface="+mj-lt"/>
              <a:ea typeface="黑体" panose="02010609060101010101" pitchFamily="49" charset="-122"/>
            </a:endParaRPr>
          </a:p>
        </p:txBody>
      </p:sp>
      <p:sp>
        <p:nvSpPr>
          <p:cNvPr id="23" name="左中括号 22"/>
          <p:cNvSpPr/>
          <p:nvPr/>
        </p:nvSpPr>
        <p:spPr>
          <a:xfrm>
            <a:off x="1202138" y="2142699"/>
            <a:ext cx="167556" cy="2935931"/>
          </a:xfrm>
          <a:prstGeom prst="leftBracket">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右箭头 24"/>
          <p:cNvSpPr/>
          <p:nvPr/>
        </p:nvSpPr>
        <p:spPr>
          <a:xfrm>
            <a:off x="3191245" y="3760792"/>
            <a:ext cx="662503" cy="337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a:t>
            </a:r>
            <a:endParaRPr lang="zh-CN" altLang="en-US" dirty="0"/>
          </a:p>
        </p:txBody>
      </p:sp>
      <p:sp>
        <p:nvSpPr>
          <p:cNvPr id="27" name="TextBox 4"/>
          <p:cNvSpPr txBox="1">
            <a:spLocks noChangeArrowheads="1"/>
          </p:cNvSpPr>
          <p:nvPr/>
        </p:nvSpPr>
        <p:spPr bwMode="auto">
          <a:xfrm>
            <a:off x="4402242" y="1078813"/>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smtClean="0">
                <a:solidFill>
                  <a:schemeClr val="accent2">
                    <a:lumMod val="75000"/>
                  </a:schemeClr>
                </a:solidFill>
                <a:latin typeface="+mj-lt"/>
                <a:ea typeface="黑体" panose="02010609060101010101" pitchFamily="49" charset="-122"/>
              </a:rPr>
              <a:t>文章</a:t>
            </a:r>
            <a:endParaRPr lang="en-GB" altLang="zh-CN" dirty="0">
              <a:solidFill>
                <a:schemeClr val="accent2">
                  <a:lumMod val="75000"/>
                </a:schemeClr>
              </a:solidFill>
              <a:latin typeface="+mj-lt"/>
              <a:ea typeface="黑体" panose="02010609060101010101" pitchFamily="49" charset="-122"/>
            </a:endParaRPr>
          </a:p>
        </p:txBody>
      </p:sp>
      <p:sp>
        <p:nvSpPr>
          <p:cNvPr id="21" name="TextBox 4"/>
          <p:cNvSpPr txBox="1">
            <a:spLocks noChangeArrowheads="1"/>
          </p:cNvSpPr>
          <p:nvPr/>
        </p:nvSpPr>
        <p:spPr bwMode="auto">
          <a:xfrm>
            <a:off x="6942995" y="1079677"/>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smtClean="0">
                <a:solidFill>
                  <a:schemeClr val="accent2">
                    <a:lumMod val="75000"/>
                  </a:schemeClr>
                </a:solidFill>
                <a:latin typeface="+mj-lt"/>
                <a:ea typeface="黑体" panose="02010609060101010101" pitchFamily="49" charset="-122"/>
              </a:rPr>
              <a:t>文摘索引</a:t>
            </a:r>
            <a:endParaRPr lang="en-GB" altLang="zh-CN" dirty="0">
              <a:solidFill>
                <a:schemeClr val="accent2">
                  <a:lumMod val="75000"/>
                </a:schemeClr>
              </a:solidFill>
              <a:latin typeface="+mj-lt"/>
              <a:ea typeface="黑体" panose="02010609060101010101" pitchFamily="49" charset="-122"/>
            </a:endParaRPr>
          </a:p>
        </p:txBody>
      </p:sp>
      <p:sp>
        <p:nvSpPr>
          <p:cNvPr id="22" name="TextBox 4"/>
          <p:cNvSpPr txBox="1">
            <a:spLocks noChangeArrowheads="1"/>
          </p:cNvSpPr>
          <p:nvPr/>
        </p:nvSpPr>
        <p:spPr bwMode="auto">
          <a:xfrm>
            <a:off x="252982" y="4604184"/>
            <a:ext cx="55399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smtClean="0">
                <a:solidFill>
                  <a:schemeClr val="accent2">
                    <a:lumMod val="75000"/>
                  </a:schemeClr>
                </a:solidFill>
                <a:latin typeface="+mj-lt"/>
                <a:ea typeface="黑体" panose="02010609060101010101" pitchFamily="49" charset="-122"/>
              </a:rPr>
              <a:t>演变过程</a:t>
            </a:r>
            <a:endParaRPr lang="en-GB" altLang="zh-CN" dirty="0">
              <a:solidFill>
                <a:schemeClr val="accent2">
                  <a:lumMod val="75000"/>
                </a:schemeClr>
              </a:solidFill>
              <a:latin typeface="+mj-lt"/>
              <a:ea typeface="黑体" panose="02010609060101010101" pitchFamily="49" charset="-122"/>
            </a:endParaRPr>
          </a:p>
        </p:txBody>
      </p:sp>
      <p:sp>
        <p:nvSpPr>
          <p:cNvPr id="9" name="右大括号 8"/>
          <p:cNvSpPr/>
          <p:nvPr/>
        </p:nvSpPr>
        <p:spPr>
          <a:xfrm>
            <a:off x="5895827" y="1625628"/>
            <a:ext cx="450376" cy="4126584"/>
          </a:xfrm>
          <a:prstGeom prst="rightBrace">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26" name="Picture 2" descr="http://shopimg.kongfz.com/20100317/1646368/151806VjwWh_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0663" y="1565724"/>
            <a:ext cx="6118044" cy="4588532"/>
          </a:xfrm>
          <a:prstGeom prst="rect">
            <a:avLst/>
          </a:prstGeom>
          <a:noFill/>
          <a:ln>
            <a:solidFill>
              <a:schemeClr val="bg1">
                <a:lumMod val="6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4076" y="1566361"/>
            <a:ext cx="6086805" cy="4616398"/>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5951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up)">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1026"/>
                                        </p:tgtEl>
                                        <p:attrNameLst>
                                          <p:attrName>style.visibility</p:attrName>
                                        </p:attrNameLst>
                                      </p:cBhvr>
                                      <p:to>
                                        <p:strVal val="visible"/>
                                      </p:to>
                                    </p:set>
                                    <p:anim calcmode="lin" valueType="num">
                                      <p:cBhvr>
                                        <p:cTn id="56" dur="1000" fill="hold"/>
                                        <p:tgtEl>
                                          <p:spTgt spid="1026"/>
                                        </p:tgtEl>
                                        <p:attrNameLst>
                                          <p:attrName>ppt_w</p:attrName>
                                        </p:attrNameLst>
                                      </p:cBhvr>
                                      <p:tavLst>
                                        <p:tav tm="0">
                                          <p:val>
                                            <p:fltVal val="0"/>
                                          </p:val>
                                        </p:tav>
                                        <p:tav tm="100000">
                                          <p:val>
                                            <p:strVal val="#ppt_w"/>
                                          </p:val>
                                        </p:tav>
                                      </p:tavLst>
                                    </p:anim>
                                    <p:anim calcmode="lin" valueType="num">
                                      <p:cBhvr>
                                        <p:cTn id="57" dur="1000" fill="hold"/>
                                        <p:tgtEl>
                                          <p:spTgt spid="1026"/>
                                        </p:tgtEl>
                                        <p:attrNameLst>
                                          <p:attrName>ppt_h</p:attrName>
                                        </p:attrNameLst>
                                      </p:cBhvr>
                                      <p:tavLst>
                                        <p:tav tm="0">
                                          <p:val>
                                            <p:fltVal val="0"/>
                                          </p:val>
                                        </p:tav>
                                        <p:tav tm="100000">
                                          <p:val>
                                            <p:strVal val="#ppt_h"/>
                                          </p:val>
                                        </p:tav>
                                      </p:tavLst>
                                    </p:anim>
                                    <p:anim calcmode="lin" valueType="num">
                                      <p:cBhvr>
                                        <p:cTn id="58" dur="1000" fill="hold"/>
                                        <p:tgtEl>
                                          <p:spTgt spid="1026"/>
                                        </p:tgtEl>
                                        <p:attrNameLst>
                                          <p:attrName>style.rotation</p:attrName>
                                        </p:attrNameLst>
                                      </p:cBhvr>
                                      <p:tavLst>
                                        <p:tav tm="0">
                                          <p:val>
                                            <p:fltVal val="90"/>
                                          </p:val>
                                        </p:tav>
                                        <p:tav tm="100000">
                                          <p:val>
                                            <p:fltVal val="0"/>
                                          </p:val>
                                        </p:tav>
                                      </p:tavLst>
                                    </p:anim>
                                    <p:animEffect transition="in" filter="fade">
                                      <p:cBhvr>
                                        <p:cTn id="59" dur="1000"/>
                                        <p:tgtEl>
                                          <p:spTgt spid="1026"/>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mph" presetSubtype="0" fill="hold" nodeType="clickEffect">
                                  <p:stCondLst>
                                    <p:cond delay="0"/>
                                  </p:stCondLst>
                                  <p:childTnLst>
                                    <p:animScale>
                                      <p:cBhvr>
                                        <p:cTn id="63" dur="2000" fill="hold"/>
                                        <p:tgtEl>
                                          <p:spTgt spid="1026"/>
                                        </p:tgtEl>
                                      </p:cBhvr>
                                      <p:by x="40000" y="40000"/>
                                    </p:animScale>
                                  </p:childTnLst>
                                </p:cTn>
                              </p:par>
                              <p:par>
                                <p:cTn id="64" presetID="42" presetClass="path" presetSubtype="0" accel="50000" decel="50000" fill="hold" nodeType="withEffect">
                                  <p:stCondLst>
                                    <p:cond delay="0"/>
                                  </p:stCondLst>
                                  <p:childTnLst>
                                    <p:animMotion origin="layout" path="M 5E-6 -9.15819E-7 L 0.30608 -0.15749 " pathEditMode="relative" rAng="0" ptsTypes="AA">
                                      <p:cBhvr>
                                        <p:cTn id="65" dur="2000" fill="hold"/>
                                        <p:tgtEl>
                                          <p:spTgt spid="1026"/>
                                        </p:tgtEl>
                                        <p:attrNameLst>
                                          <p:attrName>ppt_x</p:attrName>
                                          <p:attrName>ppt_y</p:attrName>
                                        </p:attrNameLst>
                                      </p:cBhvr>
                                      <p:rCtr x="15295" y="-7886"/>
                                    </p:animMotion>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1000" fill="hold"/>
                                        <p:tgtEl>
                                          <p:spTgt spid="15"/>
                                        </p:tgtEl>
                                        <p:attrNameLst>
                                          <p:attrName>ppt_w</p:attrName>
                                        </p:attrNameLst>
                                      </p:cBhvr>
                                      <p:tavLst>
                                        <p:tav tm="0">
                                          <p:val>
                                            <p:fltVal val="0"/>
                                          </p:val>
                                        </p:tav>
                                        <p:tav tm="100000">
                                          <p:val>
                                            <p:strVal val="#ppt_w"/>
                                          </p:val>
                                        </p:tav>
                                      </p:tavLst>
                                    </p:anim>
                                    <p:anim calcmode="lin" valueType="num">
                                      <p:cBhvr>
                                        <p:cTn id="71" dur="1000" fill="hold"/>
                                        <p:tgtEl>
                                          <p:spTgt spid="15"/>
                                        </p:tgtEl>
                                        <p:attrNameLst>
                                          <p:attrName>ppt_h</p:attrName>
                                        </p:attrNameLst>
                                      </p:cBhvr>
                                      <p:tavLst>
                                        <p:tav tm="0">
                                          <p:val>
                                            <p:fltVal val="0"/>
                                          </p:val>
                                        </p:tav>
                                        <p:tav tm="100000">
                                          <p:val>
                                            <p:strVal val="#ppt_h"/>
                                          </p:val>
                                        </p:tav>
                                      </p:tavLst>
                                    </p:anim>
                                    <p:anim calcmode="lin" valueType="num">
                                      <p:cBhvr>
                                        <p:cTn id="72" dur="1000" fill="hold"/>
                                        <p:tgtEl>
                                          <p:spTgt spid="15"/>
                                        </p:tgtEl>
                                        <p:attrNameLst>
                                          <p:attrName>style.rotation</p:attrName>
                                        </p:attrNameLst>
                                      </p:cBhvr>
                                      <p:tavLst>
                                        <p:tav tm="0">
                                          <p:val>
                                            <p:fltVal val="90"/>
                                          </p:val>
                                        </p:tav>
                                        <p:tav tm="100000">
                                          <p:val>
                                            <p:fltVal val="0"/>
                                          </p:val>
                                        </p:tav>
                                      </p:tavLst>
                                    </p:anim>
                                    <p:animEffect transition="in" filter="fade">
                                      <p:cBhvr>
                                        <p:cTn id="73" dur="10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mph" presetSubtype="0" fill="hold" nodeType="clickEffect">
                                  <p:stCondLst>
                                    <p:cond delay="0"/>
                                  </p:stCondLst>
                                  <p:childTnLst>
                                    <p:animScale>
                                      <p:cBhvr>
                                        <p:cTn id="77" dur="2000" fill="hold"/>
                                        <p:tgtEl>
                                          <p:spTgt spid="15"/>
                                        </p:tgtEl>
                                      </p:cBhvr>
                                      <p:by x="40000" y="40000"/>
                                    </p:animScale>
                                  </p:childTnLst>
                                </p:cTn>
                              </p:par>
                              <p:par>
                                <p:cTn id="78" presetID="42" presetClass="path" presetSubtype="0" accel="50000" decel="50000" fill="hold" nodeType="withEffect">
                                  <p:stCondLst>
                                    <p:cond delay="0"/>
                                  </p:stCondLst>
                                  <p:childTnLst>
                                    <p:animMotion origin="layout" path="M 5.55556E-7 -3.58927E-6 L 0.33733 0.17808 " pathEditMode="relative" rAng="0" ptsTypes="AA">
                                      <p:cBhvr>
                                        <p:cTn id="79" dur="2000" fill="hold"/>
                                        <p:tgtEl>
                                          <p:spTgt spid="15"/>
                                        </p:tgtEl>
                                        <p:attrNameLst>
                                          <p:attrName>ppt_x</p:attrName>
                                          <p:attrName>ppt_y</p:attrName>
                                        </p:attrNameLst>
                                      </p:cBhvr>
                                      <p:rCtr x="16858" y="89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3" grpId="0" animBg="1"/>
      <p:bldP spid="25" grpId="0" animBg="1"/>
      <p:bldP spid="27" grpId="0"/>
      <p:bldP spid="21" grpId="0"/>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检索结果工具</a:t>
            </a:r>
            <a:r>
              <a:rPr lang="en-US" altLang="zh-CN" b="1" dirty="0" smtClean="0">
                <a:latin typeface="黑体" panose="02010609060101010101" pitchFamily="49" charset="-122"/>
                <a:ea typeface="黑体" panose="02010609060101010101" pitchFamily="49" charset="-122"/>
              </a:rPr>
              <a:t>-</a:t>
            </a:r>
            <a:r>
              <a:rPr lang="zh-CN" altLang="en-US" b="1" dirty="0" smtClean="0">
                <a:latin typeface="黑体" panose="02010609060101010101" pitchFamily="49" charset="-122"/>
                <a:ea typeface="黑体" panose="02010609060101010101" pitchFamily="49" charset="-122"/>
              </a:rPr>
              <a:t>检索信息</a:t>
            </a:r>
            <a:endParaRPr lang="zh-CN" altLang="en-US" b="1" dirty="0">
              <a:latin typeface="黑体" panose="02010609060101010101" pitchFamily="49" charset="-122"/>
              <a:ea typeface="黑体" panose="02010609060101010101" pitchFamily="49" charset="-122"/>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230" y="1032119"/>
            <a:ext cx="2009775" cy="509587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Content Placeholder 2"/>
          <p:cNvSpPr>
            <a:spLocks noGrp="1"/>
          </p:cNvSpPr>
          <p:nvPr>
            <p:ph idx="1"/>
          </p:nvPr>
        </p:nvSpPr>
        <p:spPr>
          <a:xfrm>
            <a:off x="3247244" y="1610435"/>
            <a:ext cx="4727954" cy="2750015"/>
          </a:xfrm>
        </p:spPr>
        <p:txBody>
          <a:bodyPr/>
          <a:lstStyle/>
          <a:p>
            <a:pPr marL="285750" indent="-285750" eaLnBrk="0" hangingPunct="0">
              <a:buClr>
                <a:srgbClr val="0768A9"/>
              </a:buClr>
              <a:buSzPct val="80000"/>
              <a:buFont typeface="Wingdings" panose="05000000000000000000" pitchFamily="2" charset="2"/>
              <a:buChar char="l"/>
            </a:pPr>
            <a:r>
              <a:rPr lang="zh-CN" altLang="en-US" sz="2000" dirty="0" smtClean="0">
                <a:latin typeface="+mj-lt"/>
                <a:ea typeface="黑体" panose="02010609060101010101" pitchFamily="49" charset="-122"/>
              </a:rPr>
              <a:t>检索信息</a:t>
            </a:r>
            <a:r>
              <a:rPr lang="zh-CN" altLang="en-US" sz="2000" dirty="0" smtClean="0">
                <a:solidFill>
                  <a:schemeClr val="tx1"/>
                </a:solidFill>
                <a:latin typeface="+mj-lt"/>
                <a:ea typeface="黑体" panose="02010609060101010101" pitchFamily="49" charset="-122"/>
              </a:rPr>
              <a:t>显示每次检索的具体操作和内容、所使用的词汇和返回结果，以及排序依据</a:t>
            </a:r>
            <a:r>
              <a:rPr lang="en-US" altLang="zh-CN" sz="2000" dirty="0" smtClean="0">
                <a:solidFill>
                  <a:schemeClr val="tx1"/>
                </a:solidFill>
                <a:latin typeface="+mj-lt"/>
                <a:ea typeface="黑体" panose="02010609060101010101" pitchFamily="49" charset="-122"/>
              </a:rPr>
              <a:t>;</a:t>
            </a:r>
          </a:p>
          <a:p>
            <a:pPr marL="285750" indent="-285750" eaLnBrk="0" hangingPunct="0">
              <a:buClr>
                <a:srgbClr val="0768A9"/>
              </a:buClr>
              <a:buSzPct val="80000"/>
              <a:buFont typeface="Wingdings" panose="05000000000000000000" pitchFamily="2" charset="2"/>
              <a:buChar char="l"/>
            </a:pPr>
            <a:r>
              <a:rPr lang="zh-CN" altLang="en-US" sz="2000" dirty="0" smtClean="0">
                <a:solidFill>
                  <a:schemeClr val="tx1"/>
                </a:solidFill>
                <a:latin typeface="+mj-lt"/>
                <a:ea typeface="黑体" panose="02010609060101010101" pitchFamily="49" charset="-122"/>
              </a:rPr>
              <a:t>用户个性化设置排序和显示选项</a:t>
            </a:r>
            <a:endParaRPr lang="en-US" altLang="zh-CN" sz="2000" dirty="0" smtClean="0">
              <a:latin typeface="+mj-lt"/>
              <a:ea typeface="黑体" panose="02010609060101010101" pitchFamily="49" charset="-122"/>
            </a:endParaRPr>
          </a:p>
          <a:p>
            <a:endParaRPr lang="en-US" altLang="zh-CN" sz="2000" dirty="0" smtClean="0">
              <a:latin typeface="+mj-lt"/>
              <a:ea typeface="黑体" panose="02010609060101010101" pitchFamily="49" charset="-122"/>
            </a:endParaRPr>
          </a:p>
          <a:p>
            <a:endParaRPr lang="zh-CN" altLang="en-US" sz="2000" dirty="0">
              <a:latin typeface="+mj-lt"/>
              <a:ea typeface="黑体" panose="02010609060101010101" pitchFamily="49" charset="-122"/>
            </a:endParaRPr>
          </a:p>
        </p:txBody>
      </p:sp>
      <p:sp>
        <p:nvSpPr>
          <p:cNvPr id="8" name="Rectangle 4"/>
          <p:cNvSpPr>
            <a:spLocks noChangeArrowheads="1"/>
          </p:cNvSpPr>
          <p:nvPr/>
        </p:nvSpPr>
        <p:spPr bwMode="auto">
          <a:xfrm>
            <a:off x="1078175" y="5663820"/>
            <a:ext cx="1665026" cy="39593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076" y="3580056"/>
            <a:ext cx="3667125"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397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619" y="947738"/>
            <a:ext cx="2060446" cy="511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检索结果工具</a:t>
            </a:r>
            <a:r>
              <a:rPr lang="en-US" altLang="zh-CN" b="1" dirty="0" smtClean="0">
                <a:latin typeface="黑体" panose="02010609060101010101" pitchFamily="49" charset="-122"/>
                <a:ea typeface="黑体" panose="02010609060101010101" pitchFamily="49" charset="-122"/>
              </a:rPr>
              <a:t>-</a:t>
            </a:r>
            <a:r>
              <a:rPr lang="zh-CN" altLang="en-US" b="1" dirty="0" smtClean="0">
                <a:latin typeface="黑体" panose="02010609060101010101" pitchFamily="49" charset="-122"/>
                <a:ea typeface="黑体" panose="02010609060101010101" pitchFamily="49" charset="-122"/>
              </a:rPr>
              <a:t>筛选工具</a:t>
            </a:r>
            <a:endParaRPr lang="zh-CN" altLang="en-US" b="1" dirty="0">
              <a:latin typeface="黑体" panose="02010609060101010101" pitchFamily="49" charset="-122"/>
              <a:ea typeface="黑体" panose="02010609060101010101" pitchFamily="49" charset="-122"/>
            </a:endParaRPr>
          </a:p>
        </p:txBody>
      </p:sp>
      <p:sp>
        <p:nvSpPr>
          <p:cNvPr id="9" name="Content Placeholder 2"/>
          <p:cNvSpPr>
            <a:spLocks noGrp="1"/>
          </p:cNvSpPr>
          <p:nvPr>
            <p:ph idx="1"/>
          </p:nvPr>
        </p:nvSpPr>
        <p:spPr>
          <a:xfrm>
            <a:off x="3247244" y="1610435"/>
            <a:ext cx="4727954" cy="2750015"/>
          </a:xfrm>
        </p:spPr>
        <p:txBody>
          <a:bodyPr/>
          <a:lstStyle/>
          <a:p>
            <a:pPr marL="285750" indent="-285750" eaLnBrk="0" hangingPunct="0">
              <a:buClr>
                <a:srgbClr val="0768A9"/>
              </a:buClr>
              <a:buSzPct val="80000"/>
              <a:buFont typeface="Wingdings" panose="05000000000000000000" pitchFamily="2" charset="2"/>
              <a:buChar char="l"/>
            </a:pPr>
            <a:r>
              <a:rPr lang="zh-CN" altLang="en-US" sz="2000" dirty="0" smtClean="0">
                <a:latin typeface="+mj-lt"/>
                <a:ea typeface="黑体" panose="02010609060101010101" pitchFamily="49" charset="-122"/>
              </a:rPr>
              <a:t>筛选工具</a:t>
            </a:r>
            <a:r>
              <a:rPr lang="zh-CN" altLang="en-US" sz="2000" dirty="0">
                <a:solidFill>
                  <a:schemeClr val="tx1"/>
                </a:solidFill>
                <a:latin typeface="+mj-lt"/>
                <a:ea typeface="黑体" panose="02010609060101010101" pitchFamily="49" charset="-122"/>
              </a:rPr>
              <a:t>可以根据选项对</a:t>
            </a:r>
            <a:r>
              <a:rPr lang="zh-CN" altLang="en-US" sz="2000" dirty="0" smtClean="0">
                <a:solidFill>
                  <a:schemeClr val="tx1"/>
                </a:solidFill>
                <a:latin typeface="+mj-lt"/>
                <a:ea typeface="黑体" panose="02010609060101010101" pitchFamily="49" charset="-122"/>
              </a:rPr>
              <a:t>检索结果进行多次快捷筛选；</a:t>
            </a:r>
            <a:endParaRPr lang="en-US" altLang="zh-CN" sz="2000" dirty="0" smtClean="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r>
              <a:rPr lang="zh-CN" altLang="en-US" sz="2000" dirty="0" smtClean="0">
                <a:solidFill>
                  <a:schemeClr val="tx1"/>
                </a:solidFill>
                <a:latin typeface="+mj-lt"/>
                <a:ea typeface="黑体" panose="02010609060101010101" pitchFamily="49" charset="-122"/>
              </a:rPr>
              <a:t>全文期刊库提供相关度、年代、期刊、出版类型的选项；</a:t>
            </a:r>
            <a:endParaRPr lang="en-US" altLang="zh-CN" sz="2000" dirty="0" smtClean="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r>
              <a:rPr lang="zh-CN" altLang="en-US" sz="2000" dirty="0" smtClean="0">
                <a:solidFill>
                  <a:schemeClr val="tx1"/>
                </a:solidFill>
                <a:latin typeface="+mj-lt"/>
                <a:ea typeface="黑体" panose="02010609060101010101" pitchFamily="49" charset="-122"/>
              </a:rPr>
              <a:t>高级</a:t>
            </a:r>
            <a:r>
              <a:rPr lang="zh-CN" altLang="en-US" sz="2000" dirty="0">
                <a:solidFill>
                  <a:schemeClr val="tx1"/>
                </a:solidFill>
                <a:latin typeface="+mj-lt"/>
                <a:ea typeface="黑体" panose="02010609060101010101" pitchFamily="49" charset="-122"/>
              </a:rPr>
              <a:t>检索后的结果没有相关度</a:t>
            </a:r>
            <a:r>
              <a:rPr lang="zh-CN" altLang="en-US" sz="2000" dirty="0" smtClean="0">
                <a:solidFill>
                  <a:schemeClr val="tx1"/>
                </a:solidFill>
                <a:latin typeface="+mj-lt"/>
                <a:ea typeface="黑体" panose="02010609060101010101" pitchFamily="49" charset="-122"/>
              </a:rPr>
              <a:t>选项。</a:t>
            </a:r>
            <a:endParaRPr lang="en-US" altLang="zh-CN" sz="2000" dirty="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endParaRPr lang="en-US" altLang="zh-CN" sz="2000" dirty="0" smtClean="0">
              <a:latin typeface="+mj-lt"/>
              <a:ea typeface="黑体" panose="02010609060101010101" pitchFamily="49" charset="-122"/>
            </a:endParaRPr>
          </a:p>
          <a:p>
            <a:endParaRPr lang="en-US" altLang="zh-CN" sz="2000" dirty="0" smtClean="0">
              <a:latin typeface="+mj-lt"/>
              <a:ea typeface="黑体" panose="02010609060101010101" pitchFamily="49" charset="-122"/>
            </a:endParaRPr>
          </a:p>
          <a:p>
            <a:endParaRPr lang="zh-CN" altLang="en-US" sz="2000" dirty="0">
              <a:latin typeface="+mj-lt"/>
              <a:ea typeface="黑体" panose="02010609060101010101" pitchFamily="49" charset="-122"/>
            </a:endParaRPr>
          </a:p>
        </p:txBody>
      </p:sp>
      <p:sp>
        <p:nvSpPr>
          <p:cNvPr id="11" name="Content Placeholder 2"/>
          <p:cNvSpPr txBox="1">
            <a:spLocks/>
          </p:cNvSpPr>
          <p:nvPr/>
        </p:nvSpPr>
        <p:spPr bwMode="auto">
          <a:xfrm>
            <a:off x="3521122" y="3703085"/>
            <a:ext cx="4803514" cy="449580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eaLnBrk="0" hangingPunct="0">
              <a:buClr>
                <a:srgbClr val="0768A9"/>
              </a:buClr>
              <a:buSzPct val="80000"/>
              <a:buFontTx/>
              <a:buNone/>
            </a:pPr>
            <a:r>
              <a:rPr lang="zh-CN" altLang="en-US" sz="2000" b="1" kern="0" dirty="0" smtClean="0">
                <a:ea typeface="黑体" panose="02010609060101010101" pitchFamily="49" charset="-122"/>
              </a:rPr>
              <a:t>例：</a:t>
            </a:r>
            <a:r>
              <a:rPr lang="en-US" altLang="zh-CN" sz="2000" b="1" kern="0" dirty="0" smtClean="0">
                <a:ea typeface="黑体" panose="02010609060101010101" pitchFamily="49" charset="-122"/>
              </a:rPr>
              <a:t>warfarin treatment for heart failure in men of 2010-2013</a:t>
            </a:r>
            <a:endParaRPr lang="en-US" altLang="zh-CN" sz="2000" kern="0" dirty="0" smtClean="0">
              <a:latin typeface="+mj-lt"/>
              <a:ea typeface="黑体" panose="02010609060101010101" pitchFamily="49" charset="-122"/>
            </a:endParaRPr>
          </a:p>
          <a:p>
            <a:pPr marL="0" indent="0" eaLnBrk="0" hangingPunct="0">
              <a:buClr>
                <a:srgbClr val="0768A9"/>
              </a:buClr>
              <a:buSzPct val="80000"/>
              <a:buFontTx/>
              <a:buNone/>
            </a:pPr>
            <a:r>
              <a:rPr lang="zh-CN" altLang="en-US" sz="2000" kern="0" dirty="0" smtClean="0">
                <a:solidFill>
                  <a:schemeClr val="tx1"/>
                </a:solidFill>
                <a:latin typeface="+mj-lt"/>
                <a:ea typeface="黑体" panose="02010609060101010101" pitchFamily="49" charset="-122"/>
              </a:rPr>
              <a:t>我们可通过“特定年代范围”设置出版年份的区间</a:t>
            </a:r>
            <a:endParaRPr lang="en-US" altLang="zh-CN" sz="2000" kern="0" dirty="0" smtClean="0">
              <a:latin typeface="+mj-lt"/>
              <a:ea typeface="黑体" panose="02010609060101010101" pitchFamily="49" charset="-122"/>
            </a:endParaRPr>
          </a:p>
          <a:p>
            <a:endParaRPr lang="en-US" altLang="zh-CN" sz="2000" kern="0" dirty="0" smtClean="0">
              <a:latin typeface="+mj-lt"/>
              <a:ea typeface="黑体" panose="02010609060101010101" pitchFamily="49" charset="-122"/>
            </a:endParaRPr>
          </a:p>
          <a:p>
            <a:endParaRPr lang="zh-CN" altLang="en-US" sz="2000" kern="0" dirty="0">
              <a:latin typeface="+mj-lt"/>
              <a:ea typeface="黑体" panose="02010609060101010101" pitchFamily="49" charset="-122"/>
            </a:endParaRPr>
          </a:p>
        </p:txBody>
      </p:sp>
      <p:sp>
        <p:nvSpPr>
          <p:cNvPr id="12" name="TextBox 11"/>
          <p:cNvSpPr txBox="1">
            <a:spLocks noChangeArrowheads="1"/>
          </p:cNvSpPr>
          <p:nvPr/>
        </p:nvSpPr>
        <p:spPr bwMode="auto">
          <a:xfrm>
            <a:off x="1460311" y="4311844"/>
            <a:ext cx="8188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1800" dirty="0" smtClean="0">
                <a:ea typeface="MS PGothic" pitchFamily="34" charset="-128"/>
                <a:cs typeface="Arial" pitchFamily="34" charset="0"/>
              </a:rPr>
              <a:t>2010</a:t>
            </a:r>
          </a:p>
          <a:p>
            <a:pPr eaLnBrk="1" hangingPunct="1">
              <a:spcBef>
                <a:spcPct val="0"/>
              </a:spcBef>
              <a:buClrTx/>
              <a:buFontTx/>
              <a:buNone/>
            </a:pPr>
            <a:r>
              <a:rPr lang="en-US" altLang="zh-CN" sz="1800" dirty="0" smtClean="0">
                <a:ea typeface="MS PGothic" pitchFamily="34" charset="-128"/>
                <a:cs typeface="Arial" pitchFamily="34" charset="0"/>
              </a:rPr>
              <a:t>2013</a:t>
            </a:r>
            <a:endParaRPr lang="zh-CN" altLang="en-US" sz="1800" dirty="0">
              <a:ea typeface="MS PGothic" pitchFamily="34" charset="-128"/>
              <a:cs typeface="Arial" pitchFamily="34" charset="0"/>
            </a:endParaRPr>
          </a:p>
        </p:txBody>
      </p:sp>
    </p:spTree>
    <p:extLst>
      <p:ext uri="{BB962C8B-B14F-4D97-AF65-F5344CB8AC3E}">
        <p14:creationId xmlns:p14="http://schemas.microsoft.com/office/powerpoint/2010/main" val="362637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p:txBody>
          <a:bodyPr/>
          <a:lstStyle/>
          <a:p>
            <a:pPr algn="ctr"/>
            <a:r>
              <a:rPr lang="zh-CN" altLang="en-US" sz="4400" b="1" dirty="0" smtClean="0">
                <a:latin typeface="黑体" panose="02010609060101010101" pitchFamily="49" charset="-122"/>
                <a:ea typeface="黑体" panose="02010609060101010101" pitchFamily="49" charset="-122"/>
              </a:rPr>
              <a:t>检索结果输出和全文获取</a:t>
            </a:r>
            <a:endParaRPr lang="zh-CN" altLang="en-US" sz="44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11702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50" y="989742"/>
            <a:ext cx="7914636" cy="525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lstStyle/>
          <a:p>
            <a:r>
              <a:rPr lang="en-US" altLang="zh-CN" b="1" dirty="0" smtClean="0">
                <a:ea typeface="黑体" panose="02010609060101010101" pitchFamily="49" charset="-122"/>
              </a:rPr>
              <a:t>Ovid</a:t>
            </a:r>
            <a:r>
              <a:rPr lang="zh-CN" altLang="en-US" b="1" dirty="0" smtClean="0">
                <a:ea typeface="黑体" panose="02010609060101010101" pitchFamily="49" charset="-122"/>
              </a:rPr>
              <a:t>检索结果输出</a:t>
            </a:r>
            <a:endParaRPr lang="zh-CN" altLang="en-US" b="1" dirty="0">
              <a:ea typeface="黑体" panose="02010609060101010101" pitchFamily="49" charset="-122"/>
            </a:endParaRPr>
          </a:p>
        </p:txBody>
      </p:sp>
      <p:sp>
        <p:nvSpPr>
          <p:cNvPr id="12" name="Oval 6"/>
          <p:cNvSpPr/>
          <p:nvPr/>
        </p:nvSpPr>
        <p:spPr>
          <a:xfrm>
            <a:off x="2863756" y="1572023"/>
            <a:ext cx="304800" cy="336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
        <p:nvSpPr>
          <p:cNvPr id="5" name="Rectangle 4"/>
          <p:cNvSpPr>
            <a:spLocks noChangeArrowheads="1"/>
          </p:cNvSpPr>
          <p:nvPr/>
        </p:nvSpPr>
        <p:spPr bwMode="auto">
          <a:xfrm>
            <a:off x="5022376" y="1030686"/>
            <a:ext cx="504968" cy="39593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4" name="Oval 6"/>
          <p:cNvSpPr/>
          <p:nvPr/>
        </p:nvSpPr>
        <p:spPr>
          <a:xfrm>
            <a:off x="2836460" y="3877967"/>
            <a:ext cx="304800" cy="336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
        <p:nvSpPr>
          <p:cNvPr id="13" name="Oval 6"/>
          <p:cNvSpPr/>
          <p:nvPr/>
        </p:nvSpPr>
        <p:spPr>
          <a:xfrm>
            <a:off x="2454307" y="1069929"/>
            <a:ext cx="1367065" cy="336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mtClean="0">
              <a:solidFill>
                <a:srgbClr val="FFFFFF"/>
              </a:solidFill>
              <a:latin typeface="Trebuchet MS" pitchFamily="34" charset="0"/>
              <a:ea typeface="宋体" pitchFamily="2" charset="-122"/>
            </a:endParaRPr>
          </a:p>
        </p:txBody>
      </p:sp>
      <p:sp>
        <p:nvSpPr>
          <p:cNvPr id="7" name="Rectangle 4"/>
          <p:cNvSpPr>
            <a:spLocks noChangeArrowheads="1"/>
          </p:cNvSpPr>
          <p:nvPr/>
        </p:nvSpPr>
        <p:spPr bwMode="auto">
          <a:xfrm>
            <a:off x="5570559" y="1066432"/>
            <a:ext cx="602777" cy="3601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Rectangle 4"/>
          <p:cNvSpPr>
            <a:spLocks noChangeArrowheads="1"/>
          </p:cNvSpPr>
          <p:nvPr/>
        </p:nvSpPr>
        <p:spPr bwMode="auto">
          <a:xfrm>
            <a:off x="6214281" y="1030686"/>
            <a:ext cx="504968" cy="39593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1" name="Rectangle 4"/>
          <p:cNvSpPr>
            <a:spLocks noChangeArrowheads="1"/>
          </p:cNvSpPr>
          <p:nvPr/>
        </p:nvSpPr>
        <p:spPr bwMode="auto">
          <a:xfrm>
            <a:off x="4987531" y="1030686"/>
            <a:ext cx="1731718" cy="39593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160" y="1548523"/>
            <a:ext cx="3581400" cy="33242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6708" y="1558375"/>
            <a:ext cx="3213336" cy="49754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3158" y="1572023"/>
            <a:ext cx="3562350" cy="41814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287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par>
                                <p:cTn id="23" presetID="21" presetClass="entr" presetSubtype="1" fill="hold" nodeType="withEffect">
                                  <p:stCondLst>
                                    <p:cond delay="0"/>
                                  </p:stCondLst>
                                  <p:childTnLst>
                                    <p:set>
                                      <p:cBhvr>
                                        <p:cTn id="24" dur="1" fill="hold">
                                          <p:stCondLst>
                                            <p:cond delay="0"/>
                                          </p:stCondLst>
                                        </p:cTn>
                                        <p:tgtEl>
                                          <p:spTgt spid="9219"/>
                                        </p:tgtEl>
                                        <p:attrNameLst>
                                          <p:attrName>style.visibility</p:attrName>
                                        </p:attrNameLst>
                                      </p:cBhvr>
                                      <p:to>
                                        <p:strVal val="visible"/>
                                      </p:to>
                                    </p:set>
                                    <p:animEffect transition="in" filter="wheel(1)">
                                      <p:cBhvr>
                                        <p:cTn id="25" dur="2000"/>
                                        <p:tgtEl>
                                          <p:spTgt spid="921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9219"/>
                                        </p:tgtEl>
                                        <p:attrNameLst>
                                          <p:attrName>ppt_w</p:attrName>
                                        </p:attrNameLst>
                                      </p:cBhvr>
                                      <p:tavLst>
                                        <p:tav tm="0">
                                          <p:val>
                                            <p:strVal val="ppt_w"/>
                                          </p:val>
                                        </p:tav>
                                        <p:tav tm="100000">
                                          <p:val>
                                            <p:fltVal val="0"/>
                                          </p:val>
                                        </p:tav>
                                      </p:tavLst>
                                    </p:anim>
                                    <p:anim calcmode="lin" valueType="num">
                                      <p:cBhvr>
                                        <p:cTn id="35" dur="500"/>
                                        <p:tgtEl>
                                          <p:spTgt spid="9219"/>
                                        </p:tgtEl>
                                        <p:attrNameLst>
                                          <p:attrName>ppt_h</p:attrName>
                                        </p:attrNameLst>
                                      </p:cBhvr>
                                      <p:tavLst>
                                        <p:tav tm="0">
                                          <p:val>
                                            <p:strVal val="ppt_h"/>
                                          </p:val>
                                        </p:tav>
                                        <p:tav tm="100000">
                                          <p:val>
                                            <p:fltVal val="0"/>
                                          </p:val>
                                        </p:tav>
                                      </p:tavLst>
                                    </p:anim>
                                    <p:animEffect transition="out" filter="fade">
                                      <p:cBhvr>
                                        <p:cTn id="36" dur="500"/>
                                        <p:tgtEl>
                                          <p:spTgt spid="9219"/>
                                        </p:tgtEl>
                                      </p:cBhvr>
                                    </p:animEffect>
                                    <p:set>
                                      <p:cBhvr>
                                        <p:cTn id="37" dur="1" fill="hold">
                                          <p:stCondLst>
                                            <p:cond delay="499"/>
                                          </p:stCondLst>
                                        </p:cTn>
                                        <p:tgtEl>
                                          <p:spTgt spid="92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heel(1)">
                                      <p:cBhvr>
                                        <p:cTn id="42" dur="2000"/>
                                        <p:tgtEl>
                                          <p:spTgt spid="7"/>
                                        </p:tgtEl>
                                      </p:cBhvr>
                                    </p:animEffect>
                                  </p:childTnLst>
                                </p:cTn>
                              </p:par>
                              <p:par>
                                <p:cTn id="43" presetID="21" presetClass="entr" presetSubtype="1" fill="hold" nodeType="withEffect">
                                  <p:stCondLst>
                                    <p:cond delay="0"/>
                                  </p:stCondLst>
                                  <p:childTnLst>
                                    <p:set>
                                      <p:cBhvr>
                                        <p:cTn id="44" dur="1" fill="hold">
                                          <p:stCondLst>
                                            <p:cond delay="0"/>
                                          </p:stCondLst>
                                        </p:cTn>
                                        <p:tgtEl>
                                          <p:spTgt spid="9220"/>
                                        </p:tgtEl>
                                        <p:attrNameLst>
                                          <p:attrName>style.visibility</p:attrName>
                                        </p:attrNameLst>
                                      </p:cBhvr>
                                      <p:to>
                                        <p:strVal val="visible"/>
                                      </p:to>
                                    </p:set>
                                    <p:animEffect transition="in" filter="wheel(1)">
                                      <p:cBhvr>
                                        <p:cTn id="45" dur="2000"/>
                                        <p:tgtEl>
                                          <p:spTgt spid="922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53" presetClass="exit" presetSubtype="32" fill="hold" nodeType="withEffect">
                                  <p:stCondLst>
                                    <p:cond delay="0"/>
                                  </p:stCondLst>
                                  <p:childTnLst>
                                    <p:anim calcmode="lin" valueType="num">
                                      <p:cBhvr>
                                        <p:cTn id="54" dur="500"/>
                                        <p:tgtEl>
                                          <p:spTgt spid="9220"/>
                                        </p:tgtEl>
                                        <p:attrNameLst>
                                          <p:attrName>ppt_w</p:attrName>
                                        </p:attrNameLst>
                                      </p:cBhvr>
                                      <p:tavLst>
                                        <p:tav tm="0">
                                          <p:val>
                                            <p:strVal val="ppt_w"/>
                                          </p:val>
                                        </p:tav>
                                        <p:tav tm="100000">
                                          <p:val>
                                            <p:fltVal val="0"/>
                                          </p:val>
                                        </p:tav>
                                      </p:tavLst>
                                    </p:anim>
                                    <p:anim calcmode="lin" valueType="num">
                                      <p:cBhvr>
                                        <p:cTn id="55" dur="500"/>
                                        <p:tgtEl>
                                          <p:spTgt spid="9220"/>
                                        </p:tgtEl>
                                        <p:attrNameLst>
                                          <p:attrName>ppt_h</p:attrName>
                                        </p:attrNameLst>
                                      </p:cBhvr>
                                      <p:tavLst>
                                        <p:tav tm="0">
                                          <p:val>
                                            <p:strVal val="ppt_h"/>
                                          </p:val>
                                        </p:tav>
                                        <p:tav tm="100000">
                                          <p:val>
                                            <p:fltVal val="0"/>
                                          </p:val>
                                        </p:tav>
                                      </p:tavLst>
                                    </p:anim>
                                    <p:animEffect transition="out" filter="fade">
                                      <p:cBhvr>
                                        <p:cTn id="56" dur="500"/>
                                        <p:tgtEl>
                                          <p:spTgt spid="9220"/>
                                        </p:tgtEl>
                                      </p:cBhvr>
                                    </p:animEffect>
                                    <p:set>
                                      <p:cBhvr>
                                        <p:cTn id="57" dur="1" fill="hold">
                                          <p:stCondLst>
                                            <p:cond delay="499"/>
                                          </p:stCondLst>
                                        </p:cTn>
                                        <p:tgtEl>
                                          <p:spTgt spid="92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9221"/>
                                        </p:tgtEl>
                                        <p:attrNameLst>
                                          <p:attrName>style.visibility</p:attrName>
                                        </p:attrNameLst>
                                      </p:cBhvr>
                                      <p:to>
                                        <p:strVal val="visible"/>
                                      </p:to>
                                    </p:set>
                                    <p:animEffect transition="in" filter="wheel(1)">
                                      <p:cBhvr>
                                        <p:cTn id="62" dur="2000"/>
                                        <p:tgtEl>
                                          <p:spTgt spid="9221"/>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heel(1)">
                                      <p:cBhvr>
                                        <p:cTn id="65" dur="20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nodeType="clickEffect">
                                  <p:stCondLst>
                                    <p:cond delay="0"/>
                                  </p:stCondLst>
                                  <p:childTnLst>
                                    <p:anim calcmode="lin" valueType="num">
                                      <p:cBhvr>
                                        <p:cTn id="69" dur="500"/>
                                        <p:tgtEl>
                                          <p:spTgt spid="9221"/>
                                        </p:tgtEl>
                                        <p:attrNameLst>
                                          <p:attrName>ppt_w</p:attrName>
                                        </p:attrNameLst>
                                      </p:cBhvr>
                                      <p:tavLst>
                                        <p:tav tm="0">
                                          <p:val>
                                            <p:strVal val="ppt_w"/>
                                          </p:val>
                                        </p:tav>
                                        <p:tav tm="100000">
                                          <p:val>
                                            <p:fltVal val="0"/>
                                          </p:val>
                                        </p:tav>
                                      </p:tavLst>
                                    </p:anim>
                                    <p:anim calcmode="lin" valueType="num">
                                      <p:cBhvr>
                                        <p:cTn id="70" dur="500"/>
                                        <p:tgtEl>
                                          <p:spTgt spid="9221"/>
                                        </p:tgtEl>
                                        <p:attrNameLst>
                                          <p:attrName>ppt_h</p:attrName>
                                        </p:attrNameLst>
                                      </p:cBhvr>
                                      <p:tavLst>
                                        <p:tav tm="0">
                                          <p:val>
                                            <p:strVal val="ppt_h"/>
                                          </p:val>
                                        </p:tav>
                                        <p:tav tm="100000">
                                          <p:val>
                                            <p:fltVal val="0"/>
                                          </p:val>
                                        </p:tav>
                                      </p:tavLst>
                                    </p:anim>
                                    <p:animEffect transition="out" filter="fade">
                                      <p:cBhvr>
                                        <p:cTn id="71" dur="500"/>
                                        <p:tgtEl>
                                          <p:spTgt spid="9221"/>
                                        </p:tgtEl>
                                      </p:cBhvr>
                                    </p:animEffect>
                                    <p:set>
                                      <p:cBhvr>
                                        <p:cTn id="72" dur="1" fill="hold">
                                          <p:stCondLst>
                                            <p:cond delay="499"/>
                                          </p:stCondLst>
                                        </p:cTn>
                                        <p:tgtEl>
                                          <p:spTgt spid="9221"/>
                                        </p:tgtEl>
                                        <p:attrNameLst>
                                          <p:attrName>style.visibility</p:attrName>
                                        </p:attrNameLst>
                                      </p:cBhvr>
                                      <p:to>
                                        <p:strVal val="hidden"/>
                                      </p:to>
                                    </p:set>
                                  </p:childTnLst>
                                </p:cTn>
                              </p:par>
                              <p:par>
                                <p:cTn id="73" presetID="53" presetClass="exit" presetSubtype="32" fill="hold" grpId="1" nodeType="withEffect">
                                  <p:stCondLst>
                                    <p:cond delay="0"/>
                                  </p:stCondLst>
                                  <p:childTnLst>
                                    <p:anim calcmode="lin" valueType="num">
                                      <p:cBhvr>
                                        <p:cTn id="74" dur="500"/>
                                        <p:tgtEl>
                                          <p:spTgt spid="8"/>
                                        </p:tgtEl>
                                        <p:attrNameLst>
                                          <p:attrName>ppt_w</p:attrName>
                                        </p:attrNameLst>
                                      </p:cBhvr>
                                      <p:tavLst>
                                        <p:tav tm="0">
                                          <p:val>
                                            <p:strVal val="ppt_w"/>
                                          </p:val>
                                        </p:tav>
                                        <p:tav tm="100000">
                                          <p:val>
                                            <p:fltVal val="0"/>
                                          </p:val>
                                        </p:tav>
                                      </p:tavLst>
                                    </p:anim>
                                    <p:anim calcmode="lin" valueType="num">
                                      <p:cBhvr>
                                        <p:cTn id="75" dur="500"/>
                                        <p:tgtEl>
                                          <p:spTgt spid="8"/>
                                        </p:tgtEl>
                                        <p:attrNameLst>
                                          <p:attrName>ppt_h</p:attrName>
                                        </p:attrNameLst>
                                      </p:cBhvr>
                                      <p:tavLst>
                                        <p:tav tm="0">
                                          <p:val>
                                            <p:strVal val="ppt_h"/>
                                          </p:val>
                                        </p:tav>
                                        <p:tav tm="100000">
                                          <p:val>
                                            <p:fltVal val="0"/>
                                          </p:val>
                                        </p:tav>
                                      </p:tavLst>
                                    </p:anim>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heel(1)">
                                      <p:cBhvr>
                                        <p:cTn id="8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5" grpId="1" animBg="1"/>
      <p:bldP spid="14" grpId="0" animBg="1"/>
      <p:bldP spid="13" grpId="0" animBg="1"/>
      <p:bldP spid="7" grpId="0" animBg="1"/>
      <p:bldP spid="7" grpId="1" animBg="1"/>
      <p:bldP spid="8" grpId="0" animBg="1"/>
      <p:bldP spid="8" grpId="1"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447" y="1178541"/>
            <a:ext cx="6219825" cy="27813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标题 1"/>
          <p:cNvSpPr>
            <a:spLocks noGrp="1"/>
          </p:cNvSpPr>
          <p:nvPr>
            <p:ph type="title"/>
          </p:nvPr>
        </p:nvSpPr>
        <p:spPr/>
        <p:txBody>
          <a:bodyPr/>
          <a:lstStyle/>
          <a:p>
            <a:r>
              <a:rPr lang="en-US" altLang="zh-CN" b="1" dirty="0" smtClean="0">
                <a:ea typeface="黑体" panose="02010609060101010101" pitchFamily="49" charset="-122"/>
              </a:rPr>
              <a:t>Ovid</a:t>
            </a:r>
            <a:r>
              <a:rPr lang="zh-CN" altLang="en-US" b="1" dirty="0" smtClean="0">
                <a:ea typeface="黑体" panose="02010609060101010101" pitchFamily="49" charset="-122"/>
              </a:rPr>
              <a:t>提供多种全文链接</a:t>
            </a:r>
            <a:endParaRPr lang="zh-CN" altLang="en-US" b="1" dirty="0">
              <a:ea typeface="黑体" panose="02010609060101010101" pitchFamily="49" charset="-122"/>
            </a:endParaRPr>
          </a:p>
        </p:txBody>
      </p:sp>
      <p:sp>
        <p:nvSpPr>
          <p:cNvPr id="10" name="Rectangle 4"/>
          <p:cNvSpPr>
            <a:spLocks noChangeArrowheads="1"/>
          </p:cNvSpPr>
          <p:nvPr/>
        </p:nvSpPr>
        <p:spPr bwMode="auto">
          <a:xfrm>
            <a:off x="6196085" y="1235185"/>
            <a:ext cx="996285" cy="19796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2" name="TextBox 11"/>
          <p:cNvSpPr txBox="1">
            <a:spLocks noChangeArrowheads="1"/>
          </p:cNvSpPr>
          <p:nvPr/>
        </p:nvSpPr>
        <p:spPr bwMode="auto">
          <a:xfrm>
            <a:off x="3208365" y="3197868"/>
            <a:ext cx="1500117" cy="369332"/>
          </a:xfrm>
          <a:prstGeom prst="rect">
            <a:avLst/>
          </a:prstGeom>
          <a:solidFill>
            <a:schemeClr val="accent1"/>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sz="1800" b="1" dirty="0" smtClean="0">
                <a:solidFill>
                  <a:schemeClr val="bg1"/>
                </a:solidFill>
                <a:latin typeface="黑体" panose="02010609060101010101" pitchFamily="49" charset="-122"/>
                <a:ea typeface="黑体" panose="02010609060101010101" pitchFamily="49" charset="-122"/>
                <a:cs typeface="Arial" pitchFamily="34" charset="0"/>
              </a:rPr>
              <a:t>获取</a:t>
            </a:r>
            <a:r>
              <a:rPr lang="en-US" altLang="zh-CN" sz="1800" b="1" dirty="0" smtClean="0">
                <a:solidFill>
                  <a:schemeClr val="bg1"/>
                </a:solidFill>
                <a:latin typeface="黑体" panose="02010609060101010101" pitchFamily="49" charset="-122"/>
                <a:ea typeface="黑体" panose="02010609060101010101" pitchFamily="49" charset="-122"/>
                <a:cs typeface="Arial" pitchFamily="34" charset="0"/>
              </a:rPr>
              <a:t>PDF</a:t>
            </a:r>
            <a:r>
              <a:rPr lang="zh-CN" altLang="en-US" sz="1800" b="1" dirty="0" smtClean="0">
                <a:solidFill>
                  <a:schemeClr val="bg1"/>
                </a:solidFill>
                <a:latin typeface="黑体" panose="02010609060101010101" pitchFamily="49" charset="-122"/>
                <a:ea typeface="黑体" panose="02010609060101010101" pitchFamily="49" charset="-122"/>
                <a:cs typeface="Arial" pitchFamily="34" charset="0"/>
              </a:rPr>
              <a:t>全文</a:t>
            </a:r>
            <a:endParaRPr lang="zh-CN" altLang="en-US" sz="1800" b="1" dirty="0">
              <a:solidFill>
                <a:schemeClr val="bg1"/>
              </a:solidFill>
              <a:latin typeface="黑体" panose="02010609060101010101" pitchFamily="49" charset="-122"/>
              <a:ea typeface="黑体" panose="02010609060101010101" pitchFamily="49" charset="-122"/>
              <a:cs typeface="Arial" pitchFamily="34" charset="0"/>
            </a:endParaRPr>
          </a:p>
        </p:txBody>
      </p:sp>
      <p:sp>
        <p:nvSpPr>
          <p:cNvPr id="13" name="Rectangle 4"/>
          <p:cNvSpPr>
            <a:spLocks noChangeArrowheads="1"/>
          </p:cNvSpPr>
          <p:nvPr/>
        </p:nvSpPr>
        <p:spPr bwMode="auto">
          <a:xfrm>
            <a:off x="3468805" y="3625831"/>
            <a:ext cx="994013" cy="3067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4" name="Rectangle 4"/>
          <p:cNvSpPr>
            <a:spLocks noChangeArrowheads="1"/>
          </p:cNvSpPr>
          <p:nvPr/>
        </p:nvSpPr>
        <p:spPr bwMode="auto">
          <a:xfrm>
            <a:off x="6198359" y="2846701"/>
            <a:ext cx="887103" cy="19796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nvGrpSpPr>
          <p:cNvPr id="5" name="组合 4"/>
          <p:cNvGrpSpPr/>
          <p:nvPr/>
        </p:nvGrpSpPr>
        <p:grpSpPr>
          <a:xfrm>
            <a:off x="748244" y="1075014"/>
            <a:ext cx="4920242" cy="5101634"/>
            <a:chOff x="748244" y="1075014"/>
            <a:chExt cx="4920242" cy="5101634"/>
          </a:xfrm>
        </p:grpSpPr>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244" y="1075014"/>
              <a:ext cx="4920242" cy="510163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TextBox 15"/>
            <p:cNvSpPr txBox="1">
              <a:spLocks noChangeArrowheads="1"/>
            </p:cNvSpPr>
            <p:nvPr/>
          </p:nvSpPr>
          <p:spPr bwMode="auto">
            <a:xfrm>
              <a:off x="2337183" y="3591344"/>
              <a:ext cx="1852680" cy="646331"/>
            </a:xfrm>
            <a:prstGeom prst="rect">
              <a:avLst/>
            </a:prstGeom>
            <a:solidFill>
              <a:schemeClr val="accent1"/>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1800" b="1" dirty="0" smtClean="0">
                  <a:solidFill>
                    <a:schemeClr val="bg1"/>
                  </a:solidFill>
                  <a:latin typeface="+mj-lt"/>
                  <a:ea typeface="黑体" panose="02010609060101010101" pitchFamily="49" charset="-122"/>
                  <a:cs typeface="Arial" pitchFamily="34" charset="0"/>
                </a:rPr>
                <a:t>Ovid</a:t>
              </a:r>
              <a:r>
                <a:rPr lang="zh-CN" altLang="en-US" sz="1800" b="1" dirty="0" smtClean="0">
                  <a:solidFill>
                    <a:schemeClr val="bg1"/>
                  </a:solidFill>
                  <a:latin typeface="+mj-lt"/>
                  <a:ea typeface="黑体" panose="02010609060101010101" pitchFamily="49" charset="-122"/>
                  <a:cs typeface="Arial" pitchFamily="34" charset="0"/>
                </a:rPr>
                <a:t>平台提供的</a:t>
              </a:r>
              <a:r>
                <a:rPr lang="en-US" altLang="zh-CN" sz="1800" b="1" dirty="0" smtClean="0">
                  <a:solidFill>
                    <a:schemeClr val="bg1"/>
                  </a:solidFill>
                  <a:latin typeface="+mj-lt"/>
                  <a:ea typeface="黑体" panose="02010609060101010101" pitchFamily="49" charset="-122"/>
                  <a:cs typeface="Arial" pitchFamily="34" charset="0"/>
                </a:rPr>
                <a:t>HTML</a:t>
              </a:r>
              <a:r>
                <a:rPr lang="zh-CN" altLang="en-US" sz="1800" b="1" dirty="0" smtClean="0">
                  <a:solidFill>
                    <a:schemeClr val="bg1"/>
                  </a:solidFill>
                  <a:latin typeface="+mj-lt"/>
                  <a:ea typeface="黑体" panose="02010609060101010101" pitchFamily="49" charset="-122"/>
                  <a:cs typeface="Arial" pitchFamily="34" charset="0"/>
                </a:rPr>
                <a:t>全文</a:t>
              </a:r>
              <a:endParaRPr lang="zh-CN" altLang="en-US" sz="1800" b="1" dirty="0">
                <a:solidFill>
                  <a:schemeClr val="bg1"/>
                </a:solidFill>
                <a:latin typeface="+mj-lt"/>
                <a:ea typeface="黑体" panose="02010609060101010101" pitchFamily="49" charset="-122"/>
                <a:cs typeface="Arial" pitchFamily="34" charset="0"/>
              </a:endParaRPr>
            </a:p>
          </p:txBody>
        </p:sp>
      </p:grpSp>
      <p:grpSp>
        <p:nvGrpSpPr>
          <p:cNvPr id="6" name="组合 5"/>
          <p:cNvGrpSpPr/>
          <p:nvPr/>
        </p:nvGrpSpPr>
        <p:grpSpPr>
          <a:xfrm>
            <a:off x="494232" y="1092709"/>
            <a:ext cx="5346377" cy="3693365"/>
            <a:chOff x="535176" y="1720517"/>
            <a:chExt cx="5346377" cy="3693365"/>
          </a:xfrm>
        </p:grpSpPr>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76" y="1720517"/>
              <a:ext cx="5346377" cy="36933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TextBox 18"/>
            <p:cNvSpPr txBox="1">
              <a:spLocks noChangeArrowheads="1"/>
            </p:cNvSpPr>
            <p:nvPr/>
          </p:nvSpPr>
          <p:spPr bwMode="auto">
            <a:xfrm>
              <a:off x="2159763" y="3244033"/>
              <a:ext cx="1846992" cy="646331"/>
            </a:xfrm>
            <a:prstGeom prst="rect">
              <a:avLst/>
            </a:prstGeom>
            <a:solidFill>
              <a:schemeClr val="accent1"/>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zh-CN" altLang="en-US" sz="1800" b="1" dirty="0" smtClean="0">
                  <a:solidFill>
                    <a:schemeClr val="bg1"/>
                  </a:solidFill>
                  <a:latin typeface="+mj-lt"/>
                  <a:ea typeface="黑体" panose="02010609060101010101" pitchFamily="49" charset="-122"/>
                  <a:cs typeface="Arial" pitchFamily="34" charset="0"/>
                </a:rPr>
                <a:t>链接至非</a:t>
              </a:r>
              <a:r>
                <a:rPr lang="en-US" altLang="zh-CN" sz="1800" b="1" dirty="0" smtClean="0">
                  <a:solidFill>
                    <a:schemeClr val="bg1"/>
                  </a:solidFill>
                  <a:latin typeface="+mj-lt"/>
                  <a:ea typeface="黑体" panose="02010609060101010101" pitchFamily="49" charset="-122"/>
                  <a:cs typeface="Arial" pitchFamily="34" charset="0"/>
                </a:rPr>
                <a:t>Ovid</a:t>
              </a:r>
              <a:r>
                <a:rPr lang="zh-CN" altLang="en-US" sz="1800" b="1" dirty="0" smtClean="0">
                  <a:solidFill>
                    <a:schemeClr val="bg1"/>
                  </a:solidFill>
                  <a:latin typeface="+mj-lt"/>
                  <a:ea typeface="黑体" panose="02010609060101010101" pitchFamily="49" charset="-122"/>
                  <a:cs typeface="Arial" pitchFamily="34" charset="0"/>
                </a:rPr>
                <a:t>平台的全文页面</a:t>
              </a:r>
              <a:endParaRPr lang="zh-CN" altLang="en-US" sz="1800" b="1" dirty="0">
                <a:solidFill>
                  <a:schemeClr val="bg1"/>
                </a:solidFill>
                <a:latin typeface="+mj-lt"/>
                <a:ea typeface="黑体" panose="02010609060101010101" pitchFamily="49" charset="-122"/>
                <a:cs typeface="Arial" pitchFamily="34" charset="0"/>
              </a:endParaRPr>
            </a:p>
          </p:txBody>
        </p:sp>
      </p:grpSp>
      <p:sp>
        <p:nvSpPr>
          <p:cNvPr id="21" name="Rectangle 4"/>
          <p:cNvSpPr>
            <a:spLocks noChangeArrowheads="1"/>
          </p:cNvSpPr>
          <p:nvPr/>
        </p:nvSpPr>
        <p:spPr bwMode="auto">
          <a:xfrm>
            <a:off x="6200631" y="3040045"/>
            <a:ext cx="1237399" cy="19796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nvGrpSpPr>
          <p:cNvPr id="7" name="组合 6"/>
          <p:cNvGrpSpPr/>
          <p:nvPr/>
        </p:nvGrpSpPr>
        <p:grpSpPr>
          <a:xfrm>
            <a:off x="5527343" y="3712253"/>
            <a:ext cx="3351763" cy="1894474"/>
            <a:chOff x="5527343" y="3712253"/>
            <a:chExt cx="3351763" cy="1894474"/>
          </a:xfrm>
        </p:grpSpPr>
        <p:pic>
          <p:nvPicPr>
            <p:cNvPr id="1024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7343" y="3712253"/>
              <a:ext cx="3351763" cy="18944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22"/>
            <p:cNvSpPr txBox="1">
              <a:spLocks noChangeArrowheads="1"/>
            </p:cNvSpPr>
            <p:nvPr/>
          </p:nvSpPr>
          <p:spPr bwMode="auto">
            <a:xfrm>
              <a:off x="6031680" y="4351992"/>
              <a:ext cx="2143331" cy="369332"/>
            </a:xfrm>
            <a:prstGeom prst="rect">
              <a:avLst/>
            </a:prstGeom>
            <a:solidFill>
              <a:schemeClr val="accent1"/>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sz="1800" b="1" dirty="0" smtClean="0">
                  <a:solidFill>
                    <a:schemeClr val="bg1"/>
                  </a:solidFill>
                  <a:latin typeface="黑体" panose="02010609060101010101" pitchFamily="49" charset="-122"/>
                  <a:ea typeface="黑体" panose="02010609060101010101" pitchFamily="49" charset="-122"/>
                  <a:cs typeface="Arial" pitchFamily="34" charset="0"/>
                </a:rPr>
                <a:t>提交原文传递申请</a:t>
              </a:r>
              <a:endParaRPr lang="zh-CN" altLang="en-US" sz="1800" b="1" dirty="0">
                <a:solidFill>
                  <a:schemeClr val="bg1"/>
                </a:solidFill>
                <a:latin typeface="黑体" panose="02010609060101010101" pitchFamily="49" charset="-122"/>
                <a:ea typeface="黑体" panose="02010609060101010101" pitchFamily="49" charset="-122"/>
                <a:cs typeface="Arial" pitchFamily="34" charset="0"/>
              </a:endParaRPr>
            </a:p>
          </p:txBody>
        </p:sp>
      </p:grpSp>
    </p:spTree>
    <p:extLst>
      <p:ext uri="{BB962C8B-B14F-4D97-AF65-F5344CB8AC3E}">
        <p14:creationId xmlns:p14="http://schemas.microsoft.com/office/powerpoint/2010/main" val="126257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47" y="1002334"/>
            <a:ext cx="8054454" cy="510830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标题 1"/>
          <p:cNvSpPr>
            <a:spLocks noGrp="1"/>
          </p:cNvSpPr>
          <p:nvPr>
            <p:ph type="title"/>
          </p:nvPr>
        </p:nvSpPr>
        <p:spPr/>
        <p:txBody>
          <a:bodyPr/>
          <a:lstStyle/>
          <a:p>
            <a:r>
              <a:rPr lang="en-US" altLang="zh-CN" b="1" dirty="0" smtClean="0">
                <a:ea typeface="黑体" panose="02010609060101010101" pitchFamily="49" charset="-122"/>
              </a:rPr>
              <a:t>Ovid Full Text</a:t>
            </a:r>
            <a:r>
              <a:rPr lang="zh-CN" altLang="en-US" b="1" dirty="0" smtClean="0">
                <a:ea typeface="黑体" panose="02010609060101010101" pitchFamily="49" charset="-122"/>
              </a:rPr>
              <a:t>提供详细全文和便捷功能</a:t>
            </a:r>
            <a:r>
              <a:rPr lang="en-US" altLang="zh-CN" b="1" dirty="0" smtClean="0">
                <a:ea typeface="黑体" panose="02010609060101010101" pitchFamily="49" charset="-122"/>
              </a:rPr>
              <a:t>-1</a:t>
            </a:r>
            <a:endParaRPr lang="zh-CN" altLang="en-US" b="1" dirty="0">
              <a:ea typeface="黑体" panose="02010609060101010101" pitchFamily="49" charset="-122"/>
            </a:endParaRPr>
          </a:p>
        </p:txBody>
      </p:sp>
      <p:sp>
        <p:nvSpPr>
          <p:cNvPr id="9" name="Rectangle 4"/>
          <p:cNvSpPr>
            <a:spLocks noChangeArrowheads="1"/>
          </p:cNvSpPr>
          <p:nvPr/>
        </p:nvSpPr>
        <p:spPr bwMode="auto">
          <a:xfrm>
            <a:off x="6646461" y="1003181"/>
            <a:ext cx="2000392" cy="512110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967" y="1003181"/>
            <a:ext cx="2179481" cy="5525572"/>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8561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additive="base">
                                        <p:cTn id="12" dur="500" fill="hold"/>
                                        <p:tgtEl>
                                          <p:spTgt spid="8194"/>
                                        </p:tgtEl>
                                        <p:attrNameLst>
                                          <p:attrName>ppt_x</p:attrName>
                                        </p:attrNameLst>
                                      </p:cBhvr>
                                      <p:tavLst>
                                        <p:tav tm="0">
                                          <p:val>
                                            <p:strVal val="#ppt_x"/>
                                          </p:val>
                                        </p:tav>
                                        <p:tav tm="100000">
                                          <p:val>
                                            <p:strVal val="#ppt_x"/>
                                          </p:val>
                                        </p:tav>
                                      </p:tavLst>
                                    </p:anim>
                                    <p:anim calcmode="lin" valueType="num">
                                      <p:cBhvr additive="base">
                                        <p:cTn id="13"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152400" y="0"/>
            <a:ext cx="8641773" cy="933450"/>
          </a:xfrm>
        </p:spPr>
        <p:txBody>
          <a:bodyPr/>
          <a:lstStyle/>
          <a:p>
            <a:r>
              <a:rPr lang="en-US" altLang="zh-CN" b="1" dirty="0" smtClean="0">
                <a:ea typeface="黑体" panose="02010609060101010101" pitchFamily="49" charset="-122"/>
              </a:rPr>
              <a:t>Ovid Full Text</a:t>
            </a:r>
            <a:r>
              <a:rPr lang="zh-CN" altLang="en-US" b="1" dirty="0" smtClean="0">
                <a:ea typeface="黑体" panose="02010609060101010101" pitchFamily="49" charset="-122"/>
              </a:rPr>
              <a:t>提供详细全文和便捷功能</a:t>
            </a:r>
            <a:r>
              <a:rPr lang="en-US" altLang="zh-CN" b="1" dirty="0" smtClean="0">
                <a:ea typeface="黑体" panose="02010609060101010101" pitchFamily="49" charset="-122"/>
              </a:rPr>
              <a:t>-2</a:t>
            </a:r>
            <a:endParaRPr lang="zh-CN" altLang="en-US" b="1" dirty="0">
              <a:ea typeface="黑体" panose="02010609060101010101" pitchFamily="49" charset="-122"/>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18" y="967809"/>
            <a:ext cx="5350349" cy="523367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4"/>
          <p:cNvSpPr>
            <a:spLocks noChangeArrowheads="1"/>
          </p:cNvSpPr>
          <p:nvPr/>
        </p:nvSpPr>
        <p:spPr bwMode="auto">
          <a:xfrm>
            <a:off x="4790364" y="2876743"/>
            <a:ext cx="900753" cy="110840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6442" y="1798708"/>
            <a:ext cx="6229350" cy="357187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4"/>
          <p:cNvSpPr>
            <a:spLocks noChangeArrowheads="1"/>
          </p:cNvSpPr>
          <p:nvPr/>
        </p:nvSpPr>
        <p:spPr bwMode="auto">
          <a:xfrm>
            <a:off x="7342496" y="2019866"/>
            <a:ext cx="1269241" cy="116006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40145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fade">
                                      <p:cBhvr>
                                        <p:cTn id="12" dur="1000"/>
                                        <p:tgtEl>
                                          <p:spTgt spid="14339"/>
                                        </p:tgtEl>
                                      </p:cBhvr>
                                    </p:animEffect>
                                    <p:anim calcmode="lin" valueType="num">
                                      <p:cBhvr>
                                        <p:cTn id="13" dur="1000" fill="hold"/>
                                        <p:tgtEl>
                                          <p:spTgt spid="14339"/>
                                        </p:tgtEl>
                                        <p:attrNameLst>
                                          <p:attrName>ppt_x</p:attrName>
                                        </p:attrNameLst>
                                      </p:cBhvr>
                                      <p:tavLst>
                                        <p:tav tm="0">
                                          <p:val>
                                            <p:strVal val="#ppt_x"/>
                                          </p:val>
                                        </p:tav>
                                        <p:tav tm="100000">
                                          <p:val>
                                            <p:strVal val="#ppt_x"/>
                                          </p:val>
                                        </p:tav>
                                      </p:tavLst>
                                    </p:anim>
                                    <p:anim calcmode="lin" valueType="num">
                                      <p:cBhvr>
                                        <p:cTn id="14" dur="1000" fill="hold"/>
                                        <p:tgtEl>
                                          <p:spTgt spid="143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152400" y="0"/>
            <a:ext cx="8641773" cy="933450"/>
          </a:xfrm>
        </p:spPr>
        <p:txBody>
          <a:bodyPr/>
          <a:lstStyle/>
          <a:p>
            <a:r>
              <a:rPr lang="en-US" altLang="zh-CN" b="1" dirty="0" smtClean="0">
                <a:ea typeface="黑体" panose="02010609060101010101" pitchFamily="49" charset="-122"/>
              </a:rPr>
              <a:t>Ovid Full Text</a:t>
            </a:r>
            <a:r>
              <a:rPr lang="zh-CN" altLang="en-US" b="1" dirty="0" smtClean="0">
                <a:ea typeface="黑体" panose="02010609060101010101" pitchFamily="49" charset="-122"/>
              </a:rPr>
              <a:t>提供详细全文和便捷功能</a:t>
            </a:r>
            <a:r>
              <a:rPr lang="en-US" altLang="zh-CN" b="1" dirty="0" smtClean="0">
                <a:ea typeface="黑体" panose="02010609060101010101" pitchFamily="49" charset="-122"/>
              </a:rPr>
              <a:t>-3</a:t>
            </a:r>
            <a:endParaRPr lang="zh-CN" altLang="en-US" b="1" dirty="0">
              <a:ea typeface="黑体" panose="02010609060101010101" pitchFamily="49" charset="-122"/>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608" y="957594"/>
            <a:ext cx="5778762" cy="5408921"/>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4"/>
          <p:cNvSpPr>
            <a:spLocks noChangeArrowheads="1"/>
          </p:cNvSpPr>
          <p:nvPr/>
        </p:nvSpPr>
        <p:spPr bwMode="auto">
          <a:xfrm>
            <a:off x="1463229" y="1433014"/>
            <a:ext cx="5497128" cy="4640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Rectangle 4"/>
          <p:cNvSpPr>
            <a:spLocks noChangeArrowheads="1"/>
          </p:cNvSpPr>
          <p:nvPr/>
        </p:nvSpPr>
        <p:spPr bwMode="auto">
          <a:xfrm>
            <a:off x="2407200" y="3946478"/>
            <a:ext cx="3543224" cy="36621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24219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ea typeface="黑体" panose="02010609060101010101" pitchFamily="49" charset="-122"/>
              </a:rPr>
              <a:t>Ovid Full Text</a:t>
            </a:r>
            <a:r>
              <a:rPr lang="zh-CN" altLang="en-US" b="1" dirty="0" smtClean="0">
                <a:ea typeface="黑体" panose="02010609060101010101" pitchFamily="49" charset="-122"/>
              </a:rPr>
              <a:t>输出图片、图表至幻灯片</a:t>
            </a:r>
            <a:endParaRPr lang="zh-CN" altLang="en-US" b="1" dirty="0">
              <a:ea typeface="黑体" panose="02010609060101010101" pitchFamily="49" charset="-122"/>
            </a:endParaRPr>
          </a:p>
        </p:txBody>
      </p:sp>
      <p:grpSp>
        <p:nvGrpSpPr>
          <p:cNvPr id="6" name="组合 5"/>
          <p:cNvGrpSpPr/>
          <p:nvPr/>
        </p:nvGrpSpPr>
        <p:grpSpPr>
          <a:xfrm>
            <a:off x="436729" y="1026777"/>
            <a:ext cx="5316797" cy="3500723"/>
            <a:chOff x="436729" y="1026777"/>
            <a:chExt cx="5316797" cy="3500723"/>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9" y="1026777"/>
              <a:ext cx="5316797" cy="350072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4544707" y="2995755"/>
              <a:ext cx="1132762" cy="19796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grpSp>
        <p:nvGrpSpPr>
          <p:cNvPr id="11" name="组合 10"/>
          <p:cNvGrpSpPr/>
          <p:nvPr/>
        </p:nvGrpSpPr>
        <p:grpSpPr>
          <a:xfrm>
            <a:off x="1047893" y="2344617"/>
            <a:ext cx="6229350" cy="3571875"/>
            <a:chOff x="1621099" y="1730468"/>
            <a:chExt cx="6229350" cy="3571875"/>
          </a:xfrm>
        </p:grpSpPr>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099" y="1730468"/>
              <a:ext cx="6229350" cy="357187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4"/>
            <p:cNvSpPr>
              <a:spLocks noChangeArrowheads="1"/>
            </p:cNvSpPr>
            <p:nvPr/>
          </p:nvSpPr>
          <p:spPr bwMode="auto">
            <a:xfrm>
              <a:off x="6414449" y="2609914"/>
              <a:ext cx="1023581" cy="19796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grpSp>
        <p:nvGrpSpPr>
          <p:cNvPr id="9" name="组合 8"/>
          <p:cNvGrpSpPr/>
          <p:nvPr/>
        </p:nvGrpSpPr>
        <p:grpSpPr>
          <a:xfrm>
            <a:off x="4162568" y="1154908"/>
            <a:ext cx="4165750" cy="3879660"/>
            <a:chOff x="4099558" y="2279174"/>
            <a:chExt cx="4165750" cy="3879660"/>
          </a:xfrm>
        </p:grpSpPr>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9558" y="2279174"/>
              <a:ext cx="4165750" cy="387966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4"/>
            <p:cNvSpPr>
              <a:spLocks noChangeArrowheads="1"/>
            </p:cNvSpPr>
            <p:nvPr/>
          </p:nvSpPr>
          <p:spPr bwMode="auto">
            <a:xfrm>
              <a:off x="6728349" y="2524578"/>
              <a:ext cx="1392070" cy="19796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spTree>
    <p:extLst>
      <p:ext uri="{BB962C8B-B14F-4D97-AF65-F5344CB8AC3E}">
        <p14:creationId xmlns:p14="http://schemas.microsoft.com/office/powerpoint/2010/main" val="350053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317500"/>
            <a:ext cx="2857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ChangeArrowheads="1"/>
          </p:cNvSpPr>
          <p:nvPr/>
        </p:nvSpPr>
        <p:spPr bwMode="auto">
          <a:xfrm>
            <a:off x="0" y="1270000"/>
            <a:ext cx="91281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zh-TW" altLang="en-US" sz="4400">
                <a:solidFill>
                  <a:srgbClr val="000000"/>
                </a:solidFill>
                <a:latin typeface="Calibri" pitchFamily="34" charset="0"/>
                <a:ea typeface="新細明體" pitchFamily="18" charset="-120"/>
              </a:rPr>
              <a:t>感谢您</a:t>
            </a:r>
          </a:p>
        </p:txBody>
      </p:sp>
      <p:sp>
        <p:nvSpPr>
          <p:cNvPr id="28676" name="Rectangle 6"/>
          <p:cNvSpPr>
            <a:spLocks noChangeArrowheads="1"/>
          </p:cNvSpPr>
          <p:nvPr/>
        </p:nvSpPr>
        <p:spPr bwMode="auto">
          <a:xfrm>
            <a:off x="1468438" y="2063750"/>
            <a:ext cx="6350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zh-TW" altLang="en-US" sz="2800">
                <a:solidFill>
                  <a:srgbClr val="999999"/>
                </a:solidFill>
                <a:latin typeface="Calibri" pitchFamily="34" charset="0"/>
                <a:ea typeface="新細明體" pitchFamily="18" charset="-120"/>
              </a:rPr>
              <a:t>本幻灯片内容包含挑选的图像文件。</a:t>
            </a:r>
          </a:p>
        </p:txBody>
      </p:sp>
      <p:sp>
        <p:nvSpPr>
          <p:cNvPr id="28677" name="Rectangle 7"/>
          <p:cNvSpPr>
            <a:spLocks noChangeArrowheads="1"/>
          </p:cNvSpPr>
          <p:nvPr/>
        </p:nvSpPr>
        <p:spPr bwMode="auto">
          <a:xfrm>
            <a:off x="1190625" y="3651250"/>
            <a:ext cx="6826250" cy="1298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zh-TW" altLang="en-US" sz="1400" b="1">
                <a:solidFill>
                  <a:srgbClr val="000000"/>
                </a:solidFill>
                <a:latin typeface="Calibri" pitchFamily="34" charset="0"/>
                <a:ea typeface="新細明體" pitchFamily="18" charset="-120"/>
              </a:rPr>
              <a:t>版权声明</a:t>
            </a:r>
          </a:p>
          <a:p>
            <a:endParaRPr lang="zh-TW" altLang="en-US" sz="1300">
              <a:solidFill>
                <a:srgbClr val="000000"/>
              </a:solidFill>
              <a:latin typeface="Calibri" pitchFamily="34" charset="0"/>
              <a:ea typeface="新細明體" pitchFamily="18" charset="-120"/>
            </a:endParaRPr>
          </a:p>
          <a:p>
            <a:r>
              <a:rPr lang="zh-TW" altLang="en-US" sz="1300">
                <a:solidFill>
                  <a:srgbClr val="000000"/>
                </a:solidFill>
                <a:latin typeface="Calibri" pitchFamily="34" charset="0"/>
                <a:ea typeface="新細明體" pitchFamily="18" charset="-120"/>
              </a:rPr>
              <a:t>本网站提供的服务中对于由</a:t>
            </a:r>
            <a:r>
              <a:rPr lang="en-US" altLang="zh-TW" sz="1300">
                <a:solidFill>
                  <a:srgbClr val="000000"/>
                </a:solidFill>
                <a:latin typeface="Calibri" pitchFamily="34" charset="0"/>
                <a:ea typeface="新細明體" pitchFamily="18" charset="-120"/>
              </a:rPr>
              <a:t>Ovid</a:t>
            </a:r>
            <a:r>
              <a:rPr lang="zh-TW" altLang="en-US" sz="1300">
                <a:solidFill>
                  <a:srgbClr val="000000"/>
                </a:solidFill>
                <a:latin typeface="Calibri" pitchFamily="34" charset="0"/>
                <a:ea typeface="新細明體" pitchFamily="18" charset="-120"/>
              </a:rPr>
              <a:t>或其授权者提供包括但不限于文字、照片、图像和其他档案等数据保留所有权利。除上述指定授权使用范围之外，不得复制、修改、散布或以任何其他方式使用本网站提供的内容。同时不得以镜像方式保存任何来自于本网站以及其他服务器的内容。任何未经授权使用本网站内容者皆可能违反了著作权、商标、隐私、宣传、通讯之相关法令及法规。</a:t>
            </a:r>
          </a:p>
        </p:txBody>
      </p:sp>
    </p:spTree>
    <p:extLst>
      <p:ext uri="{BB962C8B-B14F-4D97-AF65-F5344CB8AC3E}">
        <p14:creationId xmlns:p14="http://schemas.microsoft.com/office/powerpoint/2010/main" val="182941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ic31.nipic.com/20130715/2531170_170435768000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7990" y="1121424"/>
            <a:ext cx="2391469" cy="239147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530511" y="4871235"/>
            <a:ext cx="2538659" cy="1579683"/>
            <a:chOff x="817114" y="1113086"/>
            <a:chExt cx="2538659" cy="1579683"/>
          </a:xfrm>
        </p:grpSpPr>
        <p:pic>
          <p:nvPicPr>
            <p:cNvPr id="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114" y="1113086"/>
              <a:ext cx="2538659" cy="1579683"/>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TextBox 4"/>
            <p:cNvSpPr txBox="1">
              <a:spLocks noChangeArrowheads="1"/>
            </p:cNvSpPr>
            <p:nvPr/>
          </p:nvSpPr>
          <p:spPr bwMode="auto">
            <a:xfrm>
              <a:off x="1474610" y="1651201"/>
              <a:ext cx="1366080" cy="461665"/>
            </a:xfrm>
            <a:prstGeom prst="rect">
              <a:avLst/>
            </a:prstGeom>
            <a:solidFill>
              <a:srgbClr val="0070C0"/>
            </a:solidFill>
            <a:ln>
              <a:noFill/>
            </a:ln>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dirty="0" smtClean="0">
                  <a:solidFill>
                    <a:schemeClr val="bg1"/>
                  </a:solidFill>
                  <a:latin typeface="+mj-lt"/>
                  <a:ea typeface="黑体" panose="02010609060101010101" pitchFamily="49" charset="-122"/>
                </a:rPr>
                <a:t>PDF</a:t>
              </a:r>
              <a:r>
                <a:rPr lang="zh-CN" altLang="en-US" dirty="0" smtClean="0">
                  <a:solidFill>
                    <a:schemeClr val="bg1"/>
                  </a:solidFill>
                  <a:latin typeface="+mj-lt"/>
                  <a:ea typeface="黑体" panose="02010609060101010101" pitchFamily="49" charset="-122"/>
                </a:rPr>
                <a:t>全文</a:t>
              </a:r>
              <a:endParaRPr lang="en-GB" altLang="zh-CN" dirty="0">
                <a:solidFill>
                  <a:schemeClr val="bg1"/>
                </a:solidFill>
                <a:latin typeface="+mj-lt"/>
                <a:ea typeface="黑体" panose="02010609060101010101" pitchFamily="49" charset="-122"/>
              </a:endParaRPr>
            </a:p>
          </p:txBody>
        </p:sp>
      </p:grpSp>
      <p:grpSp>
        <p:nvGrpSpPr>
          <p:cNvPr id="3" name="组合 2"/>
          <p:cNvGrpSpPr/>
          <p:nvPr/>
        </p:nvGrpSpPr>
        <p:grpSpPr>
          <a:xfrm>
            <a:off x="3425302" y="4708897"/>
            <a:ext cx="2251692" cy="1843731"/>
            <a:chOff x="844410" y="2836866"/>
            <a:chExt cx="2251692" cy="1843731"/>
          </a:xfrm>
        </p:grpSpPr>
        <p:pic>
          <p:nvPicPr>
            <p:cNvPr id="2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410" y="2836866"/>
              <a:ext cx="2251692" cy="1843731"/>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TextBox 4"/>
            <p:cNvSpPr txBox="1">
              <a:spLocks noChangeArrowheads="1"/>
            </p:cNvSpPr>
            <p:nvPr/>
          </p:nvSpPr>
          <p:spPr bwMode="auto">
            <a:xfrm>
              <a:off x="1178032" y="3527898"/>
              <a:ext cx="1672253" cy="461665"/>
            </a:xfrm>
            <a:prstGeom prst="rect">
              <a:avLst/>
            </a:prstGeom>
            <a:solidFill>
              <a:srgbClr val="0070C0"/>
            </a:solidFill>
            <a:ln>
              <a:noFill/>
            </a:ln>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dirty="0" smtClean="0">
                  <a:solidFill>
                    <a:schemeClr val="bg1"/>
                  </a:solidFill>
                  <a:latin typeface="+mj-lt"/>
                  <a:ea typeface="黑体" panose="02010609060101010101" pitchFamily="49" charset="-122"/>
                </a:rPr>
                <a:t>HTML</a:t>
              </a:r>
              <a:r>
                <a:rPr lang="zh-CN" altLang="en-US" dirty="0" smtClean="0">
                  <a:solidFill>
                    <a:schemeClr val="bg1"/>
                  </a:solidFill>
                  <a:latin typeface="+mj-lt"/>
                  <a:ea typeface="黑体" panose="02010609060101010101" pitchFamily="49" charset="-122"/>
                </a:rPr>
                <a:t>全文</a:t>
              </a:r>
              <a:endParaRPr lang="en-GB" altLang="zh-CN" dirty="0">
                <a:solidFill>
                  <a:schemeClr val="bg1"/>
                </a:solidFill>
                <a:latin typeface="+mj-lt"/>
                <a:ea typeface="黑体" panose="02010609060101010101" pitchFamily="49" charset="-122"/>
              </a:endParaRPr>
            </a:p>
          </p:txBody>
        </p:sp>
      </p:grpSp>
      <p:grpSp>
        <p:nvGrpSpPr>
          <p:cNvPr id="4" name="组合 3"/>
          <p:cNvGrpSpPr/>
          <p:nvPr/>
        </p:nvGrpSpPr>
        <p:grpSpPr>
          <a:xfrm>
            <a:off x="6007600" y="4749841"/>
            <a:ext cx="2534324" cy="1767881"/>
            <a:chOff x="835094" y="4818083"/>
            <a:chExt cx="2534324" cy="1767881"/>
          </a:xfrm>
        </p:grpSpPr>
        <p:pic>
          <p:nvPicPr>
            <p:cNvPr id="2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094" y="4818083"/>
              <a:ext cx="2534324" cy="1767881"/>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TextBox 4"/>
            <p:cNvSpPr txBox="1">
              <a:spLocks noChangeArrowheads="1"/>
            </p:cNvSpPr>
            <p:nvPr/>
          </p:nvSpPr>
          <p:spPr bwMode="auto">
            <a:xfrm>
              <a:off x="1443763" y="5512134"/>
              <a:ext cx="1107996" cy="461665"/>
            </a:xfrm>
            <a:prstGeom prst="rect">
              <a:avLst/>
            </a:prstGeom>
            <a:solidFill>
              <a:srgbClr val="0070C0"/>
            </a:solidFill>
            <a:ln>
              <a:noFill/>
            </a:ln>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smtClean="0">
                  <a:solidFill>
                    <a:schemeClr val="bg1"/>
                  </a:solidFill>
                  <a:latin typeface="+mj-lt"/>
                  <a:ea typeface="黑体" panose="02010609060101010101" pitchFamily="49" charset="-122"/>
                </a:rPr>
                <a:t>多媒体</a:t>
              </a:r>
              <a:endParaRPr lang="en-GB" altLang="zh-CN" dirty="0">
                <a:solidFill>
                  <a:schemeClr val="bg1"/>
                </a:solidFill>
                <a:latin typeface="+mj-lt"/>
                <a:ea typeface="黑体" panose="02010609060101010101" pitchFamily="49" charset="-122"/>
              </a:endParaRPr>
            </a:p>
          </p:txBody>
        </p:sp>
      </p:grpSp>
      <p:grpSp>
        <p:nvGrpSpPr>
          <p:cNvPr id="10" name="组合 9"/>
          <p:cNvGrpSpPr/>
          <p:nvPr/>
        </p:nvGrpSpPr>
        <p:grpSpPr>
          <a:xfrm>
            <a:off x="777922" y="3630305"/>
            <a:ext cx="7178723" cy="967974"/>
            <a:chOff x="777922" y="3630305"/>
            <a:chExt cx="7178723" cy="967974"/>
          </a:xfrm>
        </p:grpSpPr>
        <p:sp>
          <p:nvSpPr>
            <p:cNvPr id="6" name="上凸弯带形 5"/>
            <p:cNvSpPr/>
            <p:nvPr/>
          </p:nvSpPr>
          <p:spPr>
            <a:xfrm>
              <a:off x="777922" y="3630305"/>
              <a:ext cx="7178723" cy="967974"/>
            </a:xfrm>
            <a:prstGeom prst="ellipseRibbon2">
              <a:avLst/>
            </a:prstGeom>
            <a:solidFill>
              <a:srgbClr val="92D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a:spLocks noChangeArrowheads="1"/>
            </p:cNvSpPr>
            <p:nvPr/>
          </p:nvSpPr>
          <p:spPr bwMode="auto">
            <a:xfrm>
              <a:off x="1132760" y="3836526"/>
              <a:ext cx="6687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zh-CN" altLang="en-US" dirty="0" smtClean="0">
                  <a:latin typeface="+mj-lt"/>
                  <a:ea typeface="黑体" panose="02010609060101010101" pitchFamily="49" charset="-122"/>
                </a:rPr>
                <a:t>文摘数据（题名、作者、主题词、参考文献等）</a:t>
              </a:r>
              <a:endParaRPr lang="en-GB" altLang="zh-CN" dirty="0">
                <a:latin typeface="+mj-lt"/>
                <a:ea typeface="黑体" panose="02010609060101010101" pitchFamily="49" charset="-122"/>
              </a:endParaRPr>
            </a:p>
          </p:txBody>
        </p:sp>
      </p:grpSp>
      <p:grpSp>
        <p:nvGrpSpPr>
          <p:cNvPr id="13" name="组合 12"/>
          <p:cNvGrpSpPr/>
          <p:nvPr/>
        </p:nvGrpSpPr>
        <p:grpSpPr>
          <a:xfrm>
            <a:off x="391916" y="1276815"/>
            <a:ext cx="7976977" cy="5275813"/>
            <a:chOff x="391916" y="1276815"/>
            <a:chExt cx="7976977" cy="5275813"/>
          </a:xfrm>
        </p:grpSpPr>
        <p:sp>
          <p:nvSpPr>
            <p:cNvPr id="23" name="Cloud 1"/>
            <p:cNvSpPr/>
            <p:nvPr/>
          </p:nvSpPr>
          <p:spPr>
            <a:xfrm>
              <a:off x="584029" y="1276815"/>
              <a:ext cx="7784864" cy="5275813"/>
            </a:xfrm>
            <a:prstGeom prst="cloud">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34" name="Picture 10" descr="D:\Landing Page\Quiz site\quize-cn\files\images\logo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916" y="1320607"/>
              <a:ext cx="2160279" cy="8186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637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6310313"/>
            <a:ext cx="2381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p:cNvSpPr>
            <a:spLocks noChangeArrowheads="1"/>
          </p:cNvSpPr>
          <p:nvPr/>
        </p:nvSpPr>
        <p:spPr bwMode="auto">
          <a:xfrm>
            <a:off x="2857500" y="6350000"/>
            <a:ext cx="5556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TW" sz="900">
                <a:solidFill>
                  <a:srgbClr val="999999"/>
                </a:solidFill>
                <a:latin typeface="Calibri" pitchFamily="34" charset="0"/>
                <a:ea typeface="新細明體" pitchFamily="18" charset="-120"/>
              </a:rPr>
              <a:t>Copyright 2010 Adis Data Information BV.</a:t>
            </a:r>
          </a:p>
        </p:txBody>
      </p:sp>
      <p:sp>
        <p:nvSpPr>
          <p:cNvPr id="29700" name="Rectangle 6"/>
          <p:cNvSpPr>
            <a:spLocks noChangeArrowheads="1"/>
          </p:cNvSpPr>
          <p:nvPr/>
        </p:nvSpPr>
        <p:spPr bwMode="auto">
          <a:xfrm>
            <a:off x="8572500" y="6350000"/>
            <a:ext cx="476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TW" sz="900">
                <a:solidFill>
                  <a:srgbClr val="999999"/>
                </a:solidFill>
                <a:latin typeface="Calibri" pitchFamily="34" charset="0"/>
                <a:ea typeface="新細明體" pitchFamily="18" charset="-120"/>
              </a:rPr>
              <a:t>2</a:t>
            </a:r>
          </a:p>
        </p:txBody>
      </p:sp>
      <p:pic>
        <p:nvPicPr>
          <p:cNvPr id="2970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635000"/>
            <a:ext cx="4445000" cy="4056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2" name="Rectangle 8"/>
          <p:cNvSpPr>
            <a:spLocks noChangeArrowheads="1"/>
          </p:cNvSpPr>
          <p:nvPr/>
        </p:nvSpPr>
        <p:spPr bwMode="auto">
          <a:xfrm>
            <a:off x="0" y="79375"/>
            <a:ext cx="91281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TW" sz="2300">
                <a:solidFill>
                  <a:srgbClr val="000000"/>
                </a:solidFill>
                <a:latin typeface="Calibri" pitchFamily="34" charset="0"/>
                <a:ea typeface="新細明體" pitchFamily="18" charset="-120"/>
              </a:rPr>
              <a:t>Fig. 1</a:t>
            </a:r>
          </a:p>
        </p:txBody>
      </p:sp>
      <p:sp>
        <p:nvSpPr>
          <p:cNvPr id="29703" name="Rectangle 9"/>
          <p:cNvSpPr>
            <a:spLocks noChangeArrowheads="1"/>
          </p:cNvSpPr>
          <p:nvPr/>
        </p:nvSpPr>
        <p:spPr bwMode="auto">
          <a:xfrm>
            <a:off x="6191250" y="635000"/>
            <a:ext cx="2857500" cy="1192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altLang="zh-TW" sz="900" b="1">
                <a:solidFill>
                  <a:srgbClr val="000000"/>
                </a:solidFill>
                <a:latin typeface="Calibri" pitchFamily="34" charset="0"/>
                <a:ea typeface="新細明體" pitchFamily="18" charset="-120"/>
              </a:rPr>
              <a:t>Cost effectiveness of preventive screening programmes for type 2 diabetes mellitus in Germany.</a:t>
            </a:r>
          </a:p>
          <a:p>
            <a:r>
              <a:rPr lang="en-US" altLang="zh-TW" sz="900">
                <a:solidFill>
                  <a:srgbClr val="000000"/>
                </a:solidFill>
                <a:latin typeface="Calibri" pitchFamily="34" charset="0"/>
                <a:ea typeface="新細明體" pitchFamily="18" charset="-120"/>
              </a:rPr>
              <a:t>Schaufler TM; Wolff M</a:t>
            </a:r>
          </a:p>
          <a:p>
            <a:endParaRPr lang="en-US" altLang="zh-TW" sz="900">
              <a:solidFill>
                <a:srgbClr val="000000"/>
              </a:solidFill>
              <a:latin typeface="Calibri" pitchFamily="34" charset="0"/>
              <a:ea typeface="新細明體" pitchFamily="18" charset="-120"/>
            </a:endParaRPr>
          </a:p>
          <a:p>
            <a:r>
              <a:rPr lang="en-US" altLang="zh-TW" sz="900">
                <a:solidFill>
                  <a:srgbClr val="000000"/>
                </a:solidFill>
                <a:latin typeface="Calibri" pitchFamily="34" charset="0"/>
                <a:ea typeface="新細明體" pitchFamily="18" charset="-120"/>
              </a:rPr>
              <a:t>Applied Health Economics &amp; Health Policy.  8(3):191-202, 2010.</a:t>
            </a:r>
          </a:p>
          <a:p>
            <a:r>
              <a:rPr lang="en-US" altLang="zh-TW" sz="900">
                <a:solidFill>
                  <a:srgbClr val="000000"/>
                </a:solidFill>
                <a:latin typeface="Calibri" pitchFamily="34" charset="0"/>
                <a:ea typeface="新細明體" pitchFamily="18" charset="-120"/>
              </a:rPr>
              <a:t>DOI??? 10.2165/11532880-000000000-00000</a:t>
            </a:r>
          </a:p>
        </p:txBody>
      </p:sp>
      <p:sp>
        <p:nvSpPr>
          <p:cNvPr id="29704" name="Rectangle 10"/>
          <p:cNvSpPr>
            <a:spLocks noChangeArrowheads="1"/>
          </p:cNvSpPr>
          <p:nvPr/>
        </p:nvSpPr>
        <p:spPr bwMode="auto">
          <a:xfrm>
            <a:off x="6191250" y="2540000"/>
            <a:ext cx="28575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p>
            <a:r>
              <a:rPr lang="en-US" altLang="zh-TW" sz="900">
                <a:solidFill>
                  <a:srgbClr val="000000"/>
                </a:solidFill>
                <a:latin typeface="Calibri" pitchFamily="34" charset="0"/>
                <a:ea typeface="新細明體" pitchFamily="18" charset="-120"/>
              </a:rPr>
              <a:t>Fig. 1  Basic outline of the microsimulation model. MI = myocardial infarction.</a:t>
            </a:r>
          </a:p>
        </p:txBody>
      </p:sp>
    </p:spTree>
    <p:extLst>
      <p:ext uri="{BB962C8B-B14F-4D97-AF65-F5344CB8AC3E}">
        <p14:creationId xmlns:p14="http://schemas.microsoft.com/office/powerpoint/2010/main" val="140337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447" y="1178541"/>
            <a:ext cx="6219825" cy="27813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其他链接</a:t>
            </a:r>
            <a:endParaRPr lang="zh-CN" altLang="en-US" b="1" dirty="0">
              <a:latin typeface="黑体" panose="02010609060101010101" pitchFamily="49" charset="-122"/>
              <a:ea typeface="黑体" panose="02010609060101010101" pitchFamily="49" charset="-122"/>
            </a:endParaRPr>
          </a:p>
        </p:txBody>
      </p:sp>
      <p:sp>
        <p:nvSpPr>
          <p:cNvPr id="10" name="Rectangle 4"/>
          <p:cNvSpPr>
            <a:spLocks noChangeArrowheads="1"/>
          </p:cNvSpPr>
          <p:nvPr/>
        </p:nvSpPr>
        <p:spPr bwMode="auto">
          <a:xfrm>
            <a:off x="6196085" y="1753809"/>
            <a:ext cx="889377" cy="19796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nvGrpSpPr>
          <p:cNvPr id="4" name="组合 3"/>
          <p:cNvGrpSpPr/>
          <p:nvPr/>
        </p:nvGrpSpPr>
        <p:grpSpPr>
          <a:xfrm>
            <a:off x="1276070" y="2321863"/>
            <a:ext cx="4346810" cy="3842270"/>
            <a:chOff x="730159" y="2192580"/>
            <a:chExt cx="4346810" cy="3842270"/>
          </a:xfrm>
        </p:grpSpPr>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59" y="2192580"/>
              <a:ext cx="4346810" cy="384227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a:spLocks noChangeArrowheads="1"/>
            </p:cNvSpPr>
            <p:nvPr/>
          </p:nvSpPr>
          <p:spPr bwMode="auto">
            <a:xfrm>
              <a:off x="1995988" y="3636675"/>
              <a:ext cx="2006220" cy="646331"/>
            </a:xfrm>
            <a:prstGeom prst="rect">
              <a:avLst/>
            </a:prstGeom>
            <a:solidFill>
              <a:schemeClr val="accent1"/>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sz="1800" b="1" dirty="0" smtClean="0">
                  <a:solidFill>
                    <a:schemeClr val="bg1"/>
                  </a:solidFill>
                  <a:latin typeface="黑体" panose="02010609060101010101" pitchFamily="49" charset="-122"/>
                  <a:ea typeface="黑体" panose="02010609060101010101" pitchFamily="49" charset="-122"/>
                  <a:cs typeface="Arial" pitchFamily="34" charset="0"/>
                </a:rPr>
                <a:t>查看该篇文章的完整书目数据</a:t>
              </a:r>
              <a:endParaRPr lang="zh-CN" altLang="en-US" sz="1800" b="1" dirty="0">
                <a:solidFill>
                  <a:schemeClr val="bg1"/>
                </a:solidFill>
                <a:latin typeface="黑体" panose="02010609060101010101" pitchFamily="49" charset="-122"/>
                <a:ea typeface="黑体" panose="02010609060101010101" pitchFamily="49" charset="-122"/>
                <a:cs typeface="Arial" pitchFamily="34" charset="0"/>
              </a:endParaRPr>
            </a:p>
          </p:txBody>
        </p:sp>
      </p:grpSp>
      <p:sp>
        <p:nvSpPr>
          <p:cNvPr id="13" name="Rectangle 4"/>
          <p:cNvSpPr>
            <a:spLocks noChangeArrowheads="1"/>
          </p:cNvSpPr>
          <p:nvPr/>
        </p:nvSpPr>
        <p:spPr bwMode="auto">
          <a:xfrm>
            <a:off x="6198357" y="2220113"/>
            <a:ext cx="887105" cy="2035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4" name="Rectangle 4"/>
          <p:cNvSpPr>
            <a:spLocks noChangeArrowheads="1"/>
          </p:cNvSpPr>
          <p:nvPr/>
        </p:nvSpPr>
        <p:spPr bwMode="auto">
          <a:xfrm>
            <a:off x="6198359" y="2423613"/>
            <a:ext cx="887103" cy="19796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nvGrpSpPr>
          <p:cNvPr id="3" name="组合 2"/>
          <p:cNvGrpSpPr/>
          <p:nvPr/>
        </p:nvGrpSpPr>
        <p:grpSpPr>
          <a:xfrm>
            <a:off x="570197" y="2281659"/>
            <a:ext cx="5373970" cy="3922677"/>
            <a:chOff x="-3961501" y="7003063"/>
            <a:chExt cx="5653966" cy="4162741"/>
          </a:xfrm>
        </p:grpSpPr>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1501" y="7003063"/>
              <a:ext cx="5653966" cy="41627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Box 14"/>
            <p:cNvSpPr txBox="1">
              <a:spLocks noChangeArrowheads="1"/>
            </p:cNvSpPr>
            <p:nvPr/>
          </p:nvSpPr>
          <p:spPr bwMode="auto">
            <a:xfrm>
              <a:off x="-1784329" y="8366760"/>
              <a:ext cx="2006220" cy="646331"/>
            </a:xfrm>
            <a:prstGeom prst="rect">
              <a:avLst/>
            </a:prstGeom>
            <a:solidFill>
              <a:schemeClr val="accent1"/>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sz="1800" b="1" dirty="0" smtClean="0">
                  <a:solidFill>
                    <a:schemeClr val="bg1"/>
                  </a:solidFill>
                  <a:latin typeface="黑体" panose="02010609060101010101" pitchFamily="49" charset="-122"/>
                  <a:ea typeface="黑体" panose="02010609060101010101" pitchFamily="49" charset="-122"/>
                  <a:cs typeface="Arial" pitchFamily="34" charset="0"/>
                </a:rPr>
                <a:t>查找与该篇文章相似的文章</a:t>
              </a:r>
              <a:endParaRPr lang="zh-CN" altLang="en-US" sz="1800" b="1" dirty="0">
                <a:solidFill>
                  <a:schemeClr val="bg1"/>
                </a:solidFill>
                <a:latin typeface="黑体" panose="02010609060101010101" pitchFamily="49" charset="-122"/>
                <a:ea typeface="黑体" panose="02010609060101010101" pitchFamily="49" charset="-122"/>
                <a:cs typeface="Arial" pitchFamily="34" charset="0"/>
              </a:endParaRPr>
            </a:p>
          </p:txBody>
        </p:sp>
      </p:grpSp>
      <p:grpSp>
        <p:nvGrpSpPr>
          <p:cNvPr id="5" name="组合 4"/>
          <p:cNvGrpSpPr/>
          <p:nvPr/>
        </p:nvGrpSpPr>
        <p:grpSpPr>
          <a:xfrm>
            <a:off x="589235" y="2281659"/>
            <a:ext cx="5354932" cy="3404956"/>
            <a:chOff x="454007" y="2266222"/>
            <a:chExt cx="5354932" cy="3404956"/>
          </a:xfrm>
        </p:grpSpPr>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007" y="2266222"/>
              <a:ext cx="5354932" cy="34049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p:cNvSpPr txBox="1">
              <a:spLocks noChangeArrowheads="1"/>
            </p:cNvSpPr>
            <p:nvPr/>
          </p:nvSpPr>
          <p:spPr bwMode="auto">
            <a:xfrm>
              <a:off x="1995988" y="3636675"/>
              <a:ext cx="2006220" cy="646331"/>
            </a:xfrm>
            <a:prstGeom prst="rect">
              <a:avLst/>
            </a:prstGeom>
            <a:solidFill>
              <a:schemeClr val="accent1"/>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sz="1800" b="1" dirty="0" smtClean="0">
                  <a:solidFill>
                    <a:schemeClr val="bg1"/>
                  </a:solidFill>
                  <a:latin typeface="黑体" panose="02010609060101010101" pitchFamily="49" charset="-122"/>
                  <a:ea typeface="黑体" panose="02010609060101010101" pitchFamily="49" charset="-122"/>
                  <a:cs typeface="Arial" pitchFamily="34" charset="0"/>
                </a:rPr>
                <a:t>查找引用了该篇文章的文献</a:t>
              </a:r>
              <a:endParaRPr lang="zh-CN" altLang="en-US" sz="1800" b="1" dirty="0">
                <a:solidFill>
                  <a:schemeClr val="bg1"/>
                </a:solidFill>
                <a:latin typeface="黑体" panose="02010609060101010101" pitchFamily="49" charset="-122"/>
                <a:ea typeface="黑体" panose="02010609060101010101" pitchFamily="49" charset="-122"/>
                <a:cs typeface="Arial" pitchFamily="34" charset="0"/>
              </a:endParaRPr>
            </a:p>
          </p:txBody>
        </p:sp>
      </p:grpSp>
    </p:spTree>
    <p:extLst>
      <p:ext uri="{BB962C8B-B14F-4D97-AF65-F5344CB8AC3E}">
        <p14:creationId xmlns:p14="http://schemas.microsoft.com/office/powerpoint/2010/main" val="2074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1" nodeType="clickEffect">
                                  <p:stCondLst>
                                    <p:cond delay="0"/>
                                  </p:stCondLst>
                                  <p:childTnLst>
                                    <p:animEffect transition="out" filter="wipe(down)">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22" presetClass="exit" presetSubtype="4" fill="hold" nodeType="withEffect">
                                  <p:stCondLst>
                                    <p:cond delay="0"/>
                                  </p:stCondLst>
                                  <p:childTnLst>
                                    <p:animEffect transition="out" filter="wipe(down)">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1" nodeType="clickEffect">
                                  <p:stCondLst>
                                    <p:cond delay="0"/>
                                  </p:stCondLst>
                                  <p:childTnLst>
                                    <p:animEffect transition="out" filter="wipe(down)">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22" presetClass="exit" presetSubtype="4" fill="hold" nodeType="withEffect">
                                  <p:stCondLst>
                                    <p:cond delay="0"/>
                                  </p:stCondLst>
                                  <p:childTnLst>
                                    <p:animEffect transition="out" filter="wipe(down)">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heel(1)">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期刊浏览</a:t>
            </a:r>
            <a:endParaRPr lang="zh-CN" altLang="en-US" b="1" dirty="0">
              <a:latin typeface="黑体" panose="02010609060101010101" pitchFamily="49" charset="-122"/>
              <a:ea typeface="黑体" panose="02010609060101010101" pitchFamily="49"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50" y="995957"/>
            <a:ext cx="8580746" cy="521405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859813" y="1562737"/>
            <a:ext cx="573204"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81078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期刊分类浏览</a:t>
            </a:r>
            <a:endParaRPr lang="zh-CN" altLang="en-US" b="1" dirty="0">
              <a:latin typeface="黑体" panose="02010609060101010101" pitchFamily="49" charset="-122"/>
              <a:ea typeface="黑体" panose="02010609060101010101" pitchFamily="49"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50" y="995957"/>
            <a:ext cx="8580746" cy="521405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300249" y="2663724"/>
            <a:ext cx="1146413"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6" name="Rectangle 4"/>
          <p:cNvSpPr>
            <a:spLocks noChangeArrowheads="1"/>
          </p:cNvSpPr>
          <p:nvPr/>
        </p:nvSpPr>
        <p:spPr bwMode="auto">
          <a:xfrm>
            <a:off x="300250" y="3038970"/>
            <a:ext cx="1146412"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Rectangle 4"/>
          <p:cNvSpPr>
            <a:spLocks noChangeArrowheads="1"/>
          </p:cNvSpPr>
          <p:nvPr/>
        </p:nvSpPr>
        <p:spPr bwMode="auto">
          <a:xfrm>
            <a:off x="302522" y="3409738"/>
            <a:ext cx="1146412"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Rectangle 4"/>
          <p:cNvSpPr>
            <a:spLocks noChangeArrowheads="1"/>
          </p:cNvSpPr>
          <p:nvPr/>
        </p:nvSpPr>
        <p:spPr bwMode="auto">
          <a:xfrm>
            <a:off x="302522" y="3778234"/>
            <a:ext cx="1146412"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616" y="1793968"/>
            <a:ext cx="2038350" cy="15430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616" y="2579465"/>
            <a:ext cx="2066925" cy="19812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812" y="797871"/>
            <a:ext cx="2076450" cy="561022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62" y="3300552"/>
            <a:ext cx="2057400" cy="21907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5542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grpId="1" nodeType="clickEffect">
                                  <p:stCondLst>
                                    <p:cond delay="0"/>
                                  </p:stCondLst>
                                  <p:childTnLst>
                                    <p:animEffect transition="out" filter="wipe(up)">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22" presetClass="exit" presetSubtype="1" fill="hold" nodeType="withEffect">
                                  <p:stCondLst>
                                    <p:cond delay="0"/>
                                  </p:stCondLst>
                                  <p:childTnLst>
                                    <p:animEffect transition="out" filter="wipe(up)">
                                      <p:cBhvr>
                                        <p:cTn id="21" dur="500"/>
                                        <p:tgtEl>
                                          <p:spTgt spid="2050"/>
                                        </p:tgtEl>
                                      </p:cBhvr>
                                    </p:animEffect>
                                    <p:set>
                                      <p:cBhvr>
                                        <p:cTn id="22" dur="1" fill="hold">
                                          <p:stCondLst>
                                            <p:cond delay="499"/>
                                          </p:stCondLst>
                                        </p:cTn>
                                        <p:tgtEl>
                                          <p:spTgt spid="20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1"/>
                                        </p:tgtEl>
                                        <p:attrNameLst>
                                          <p:attrName>style.visibility</p:attrName>
                                        </p:attrNameLst>
                                      </p:cBhvr>
                                      <p:to>
                                        <p:strVal val="visible"/>
                                      </p:to>
                                    </p:set>
                                    <p:animEffect transition="in" filter="fade">
                                      <p:cBhvr>
                                        <p:cTn id="32" dur="1000"/>
                                        <p:tgtEl>
                                          <p:spTgt spid="2051"/>
                                        </p:tgtEl>
                                      </p:cBhvr>
                                    </p:animEffect>
                                    <p:anim calcmode="lin" valueType="num">
                                      <p:cBhvr>
                                        <p:cTn id="33" dur="1000" fill="hold"/>
                                        <p:tgtEl>
                                          <p:spTgt spid="2051"/>
                                        </p:tgtEl>
                                        <p:attrNameLst>
                                          <p:attrName>ppt_x</p:attrName>
                                        </p:attrNameLst>
                                      </p:cBhvr>
                                      <p:tavLst>
                                        <p:tav tm="0">
                                          <p:val>
                                            <p:strVal val="#ppt_x"/>
                                          </p:val>
                                        </p:tav>
                                        <p:tav tm="100000">
                                          <p:val>
                                            <p:strVal val="#ppt_x"/>
                                          </p:val>
                                        </p:tav>
                                      </p:tavLst>
                                    </p:anim>
                                    <p:anim calcmode="lin" valueType="num">
                                      <p:cBhvr>
                                        <p:cTn id="34"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grpId="1" nodeType="clickEffect">
                                  <p:stCondLst>
                                    <p:cond delay="0"/>
                                  </p:stCondLst>
                                  <p:childTnLst>
                                    <p:animEffect transition="out" filter="wipe(up)">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22" presetClass="exit" presetSubtype="1" fill="hold" nodeType="withEffect">
                                  <p:stCondLst>
                                    <p:cond delay="0"/>
                                  </p:stCondLst>
                                  <p:childTnLst>
                                    <p:animEffect transition="out" filter="wipe(up)">
                                      <p:cBhvr>
                                        <p:cTn id="41" dur="500"/>
                                        <p:tgtEl>
                                          <p:spTgt spid="2051"/>
                                        </p:tgtEl>
                                      </p:cBhvr>
                                    </p:animEffect>
                                    <p:set>
                                      <p:cBhvr>
                                        <p:cTn id="42" dur="1" fill="hold">
                                          <p:stCondLst>
                                            <p:cond delay="499"/>
                                          </p:stCondLst>
                                        </p:cTn>
                                        <p:tgtEl>
                                          <p:spTgt spid="20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52"/>
                                        </p:tgtEl>
                                        <p:attrNameLst>
                                          <p:attrName>style.visibility</p:attrName>
                                        </p:attrNameLst>
                                      </p:cBhvr>
                                      <p:to>
                                        <p:strVal val="visible"/>
                                      </p:to>
                                    </p:set>
                                    <p:animEffect transition="in" filter="fade">
                                      <p:cBhvr>
                                        <p:cTn id="52" dur="1000"/>
                                        <p:tgtEl>
                                          <p:spTgt spid="2052"/>
                                        </p:tgtEl>
                                      </p:cBhvr>
                                    </p:animEffect>
                                    <p:anim calcmode="lin" valueType="num">
                                      <p:cBhvr>
                                        <p:cTn id="53" dur="1000" fill="hold"/>
                                        <p:tgtEl>
                                          <p:spTgt spid="2052"/>
                                        </p:tgtEl>
                                        <p:attrNameLst>
                                          <p:attrName>ppt_x</p:attrName>
                                        </p:attrNameLst>
                                      </p:cBhvr>
                                      <p:tavLst>
                                        <p:tav tm="0">
                                          <p:val>
                                            <p:strVal val="#ppt_x"/>
                                          </p:val>
                                        </p:tav>
                                        <p:tav tm="100000">
                                          <p:val>
                                            <p:strVal val="#ppt_x"/>
                                          </p:val>
                                        </p:tav>
                                      </p:tavLst>
                                    </p:anim>
                                    <p:anim calcmode="lin" valueType="num">
                                      <p:cBhvr>
                                        <p:cTn id="5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xit" presetSubtype="1" fill="hold" grpId="1" nodeType="clickEffect">
                                  <p:stCondLst>
                                    <p:cond delay="0"/>
                                  </p:stCondLst>
                                  <p:childTnLst>
                                    <p:animEffect transition="out" filter="wipe(up)">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22" presetClass="exit" presetSubtype="1" fill="hold" nodeType="withEffect">
                                  <p:stCondLst>
                                    <p:cond delay="0"/>
                                  </p:stCondLst>
                                  <p:childTnLst>
                                    <p:animEffect transition="out" filter="wipe(up)">
                                      <p:cBhvr>
                                        <p:cTn id="61" dur="500"/>
                                        <p:tgtEl>
                                          <p:spTgt spid="2052"/>
                                        </p:tgtEl>
                                      </p:cBhvr>
                                    </p:animEffect>
                                    <p:set>
                                      <p:cBhvr>
                                        <p:cTn id="62" dur="1" fill="hold">
                                          <p:stCondLst>
                                            <p:cond delay="499"/>
                                          </p:stCondLst>
                                        </p:cTn>
                                        <p:tgtEl>
                                          <p:spTgt spid="205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053"/>
                                        </p:tgtEl>
                                        <p:attrNameLst>
                                          <p:attrName>style.visibility</p:attrName>
                                        </p:attrNameLst>
                                      </p:cBhvr>
                                      <p:to>
                                        <p:strVal val="visible"/>
                                      </p:to>
                                    </p:set>
                                    <p:animEffect transition="in" filter="fade">
                                      <p:cBhvr>
                                        <p:cTn id="67" dur="1000"/>
                                        <p:tgtEl>
                                          <p:spTgt spid="2053"/>
                                        </p:tgtEl>
                                      </p:cBhvr>
                                    </p:animEffect>
                                    <p:anim calcmode="lin" valueType="num">
                                      <p:cBhvr>
                                        <p:cTn id="68" dur="1000" fill="hold"/>
                                        <p:tgtEl>
                                          <p:spTgt spid="2053"/>
                                        </p:tgtEl>
                                        <p:attrNameLst>
                                          <p:attrName>ppt_x</p:attrName>
                                        </p:attrNameLst>
                                      </p:cBhvr>
                                      <p:tavLst>
                                        <p:tav tm="0">
                                          <p:val>
                                            <p:strVal val="#ppt_x"/>
                                          </p:val>
                                        </p:tav>
                                        <p:tav tm="100000">
                                          <p:val>
                                            <p:strVal val="#ppt_x"/>
                                          </p:val>
                                        </p:tav>
                                      </p:tavLst>
                                    </p:anim>
                                    <p:anim calcmode="lin" valueType="num">
                                      <p:cBhvr>
                                        <p:cTn id="69" dur="1000" fill="hold"/>
                                        <p:tgtEl>
                                          <p:spTgt spid="205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1000"/>
                                        <p:tgtEl>
                                          <p:spTgt spid="8"/>
                                        </p:tgtEl>
                                      </p:cBhvr>
                                    </p:animEffect>
                                    <p:anim calcmode="lin" valueType="num">
                                      <p:cBhvr>
                                        <p:cTn id="73" dur="1000" fill="hold"/>
                                        <p:tgtEl>
                                          <p:spTgt spid="8"/>
                                        </p:tgtEl>
                                        <p:attrNameLst>
                                          <p:attrName>ppt_x</p:attrName>
                                        </p:attrNameLst>
                                      </p:cBhvr>
                                      <p:tavLst>
                                        <p:tav tm="0">
                                          <p:val>
                                            <p:strVal val="#ppt_x"/>
                                          </p:val>
                                        </p:tav>
                                        <p:tav tm="100000">
                                          <p:val>
                                            <p:strVal val="#ppt_x"/>
                                          </p:val>
                                        </p:tav>
                                      </p:tavLst>
                                    </p:anim>
                                    <p:anim calcmode="lin" valueType="num">
                                      <p:cBhvr>
                                        <p:cTn id="7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期刊浏览</a:t>
            </a:r>
            <a:r>
              <a:rPr lang="en-US" altLang="zh-CN" b="1" dirty="0" smtClean="0">
                <a:latin typeface="黑体" panose="02010609060101010101" pitchFamily="49" charset="-122"/>
                <a:ea typeface="黑体" panose="02010609060101010101" pitchFamily="49" charset="-122"/>
              </a:rPr>
              <a:t>—</a:t>
            </a:r>
            <a:r>
              <a:rPr lang="zh-CN" altLang="en-US" b="1" dirty="0" smtClean="0">
                <a:latin typeface="黑体" panose="02010609060101010101" pitchFamily="49" charset="-122"/>
                <a:ea typeface="黑体" panose="02010609060101010101" pitchFamily="49" charset="-122"/>
              </a:rPr>
              <a:t>显示页面</a:t>
            </a:r>
            <a:endParaRPr lang="zh-CN" altLang="en-US" b="1" dirty="0">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921" y="952350"/>
            <a:ext cx="7864380" cy="525617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6086900" y="2022280"/>
            <a:ext cx="2333769"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6" name="Rectangle 4"/>
          <p:cNvSpPr>
            <a:spLocks noChangeArrowheads="1"/>
          </p:cNvSpPr>
          <p:nvPr/>
        </p:nvSpPr>
        <p:spPr bwMode="auto">
          <a:xfrm>
            <a:off x="2704531" y="2938954"/>
            <a:ext cx="584580"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Rectangle 4"/>
          <p:cNvSpPr>
            <a:spLocks noChangeArrowheads="1"/>
          </p:cNvSpPr>
          <p:nvPr/>
        </p:nvSpPr>
        <p:spPr bwMode="auto">
          <a:xfrm>
            <a:off x="6239300" y="2952602"/>
            <a:ext cx="2333769"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44990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单刊浏览</a:t>
            </a:r>
            <a:endParaRPr lang="zh-CN" altLang="en-US" b="1" dirty="0">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83" y="950052"/>
            <a:ext cx="7710131" cy="525690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709682" y="1260278"/>
            <a:ext cx="7710131" cy="43204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6" name="Rectangle 4"/>
          <p:cNvSpPr>
            <a:spLocks noChangeArrowheads="1"/>
          </p:cNvSpPr>
          <p:nvPr/>
        </p:nvSpPr>
        <p:spPr bwMode="auto">
          <a:xfrm>
            <a:off x="723331" y="3044688"/>
            <a:ext cx="1624084" cy="310767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210439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599" y="1798092"/>
            <a:ext cx="8763001" cy="933450"/>
          </a:xfrm>
          <a:prstGeom prst="rect">
            <a:avLst/>
          </a:prstGeom>
          <a:noFill/>
          <a:ln w="12700" cmpd="dbl">
            <a:noFill/>
            <a:round/>
            <a:headEnd/>
            <a:tailEnd/>
          </a:ln>
          <a:scene3d>
            <a:camera prst="orthographicFront"/>
            <a:lightRig rig="threePt" dir="t"/>
          </a:scene3d>
          <a:sp3d>
            <a:bevelT w="0" h="63500"/>
            <a:bevelB w="0" h="63500"/>
          </a:sp3d>
        </p:spPr>
        <p:txBody>
          <a:bodyPr lIns="182880" anchor="ctr"/>
          <a:lstStyle>
            <a:lvl1pPr marL="0" indent="0">
              <a:defRPr/>
            </a:lvl1pPr>
          </a:lstStyle>
          <a:p>
            <a:pPr algn="ctr" eaLnBrk="0" hangingPunct="0">
              <a:defRPr/>
            </a:pPr>
            <a:r>
              <a:rPr lang="en-US" altLang="zh-CN" sz="4000" b="1" dirty="0" smtClean="0">
                <a:solidFill>
                  <a:srgbClr val="0768A9"/>
                </a:solidFill>
                <a:ea typeface="ＭＳ Ｐゴシック"/>
                <a:cs typeface="Arial" charset="0"/>
              </a:rPr>
              <a:t>Ovid</a:t>
            </a:r>
            <a:r>
              <a:rPr lang="zh-CN" altLang="en-US" sz="4000" b="1" dirty="0" smtClean="0">
                <a:solidFill>
                  <a:srgbClr val="0768A9"/>
                </a:solidFill>
                <a:latin typeface="黑体" panose="02010609060101010101" pitchFamily="49" charset="-122"/>
                <a:ea typeface="黑体" panose="02010609060101010101" pitchFamily="49" charset="-122"/>
                <a:cs typeface="Arial" charset="0"/>
              </a:rPr>
              <a:t>平台上的多媒体资源</a:t>
            </a:r>
            <a:endParaRPr lang="en-US" sz="4000" b="1" kern="0" dirty="0">
              <a:solidFill>
                <a:srgbClr val="0768A9"/>
              </a:solidFill>
              <a:latin typeface="黑体" panose="02010609060101010101" pitchFamily="49" charset="-122"/>
              <a:ea typeface="黑体" panose="02010609060101010101" pitchFamily="49" charset="-122"/>
              <a:cs typeface="ＭＳ Ｐゴシック"/>
            </a:endParaRPr>
          </a:p>
        </p:txBody>
      </p:sp>
      <p:pic>
        <p:nvPicPr>
          <p:cNvPr id="19461" name="Picture 2" descr="http://site.ovid.com/resources/img/buttons/multimedia_portal_butt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3029" y="3410234"/>
            <a:ext cx="2019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11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丰富的多媒体资源</a:t>
            </a:r>
            <a:endParaRPr lang="zh-CN" altLang="en-US" b="1" dirty="0">
              <a:latin typeface="黑体" panose="02010609060101010101" pitchFamily="49" charset="-122"/>
              <a:ea typeface="黑体" panose="02010609060101010101" pitchFamily="49" charset="-122"/>
            </a:endParaRPr>
          </a:p>
        </p:txBody>
      </p:sp>
      <p:sp>
        <p:nvSpPr>
          <p:cNvPr id="26626" name="Rectangle 3"/>
          <p:cNvSpPr>
            <a:spLocks noGrp="1" noChangeArrowheads="1"/>
          </p:cNvSpPr>
          <p:nvPr>
            <p:ph idx="1"/>
          </p:nvPr>
        </p:nvSpPr>
        <p:spPr>
          <a:xfrm>
            <a:off x="428625" y="1087264"/>
            <a:ext cx="8105775" cy="4495800"/>
          </a:xfrm>
        </p:spPr>
        <p:txBody>
          <a:bodyPr/>
          <a:lstStyle/>
          <a:p>
            <a:pPr algn="ctr">
              <a:buFont typeface="Wingdings" pitchFamily="2" charset="2"/>
              <a:buNone/>
            </a:pPr>
            <a:r>
              <a:rPr altLang="zh-CN" dirty="0" smtClean="0">
                <a:solidFill>
                  <a:schemeClr val="tx1"/>
                </a:solidFill>
                <a:ea typeface="黑体" panose="02010609060101010101" pitchFamily="49" charset="-122"/>
              </a:rPr>
              <a:t>Ovid</a:t>
            </a:r>
            <a:r>
              <a:rPr lang="zh-CN" altLang="en-US" dirty="0" smtClean="0">
                <a:solidFill>
                  <a:schemeClr val="tx1"/>
                </a:solidFill>
                <a:ea typeface="黑体" panose="02010609060101010101" pitchFamily="49" charset="-122"/>
              </a:rPr>
              <a:t>平台提供丰富的多媒体资源，包含视频、音频、图片、图表、动画等；并将其与期刊、图书的书目和全文信息全面集成，进行一体化检索和浏览。</a:t>
            </a:r>
            <a:endParaRPr lang="zh-CN" altLang="en-US" dirty="0">
              <a:solidFill>
                <a:schemeClr val="tx1"/>
              </a:solidFill>
              <a:ea typeface="黑体" panose="02010609060101010101" pitchFamily="49" charset="-122"/>
            </a:endParaRPr>
          </a:p>
        </p:txBody>
      </p:sp>
      <p:grpSp>
        <p:nvGrpSpPr>
          <p:cNvPr id="3" name="组合 2"/>
          <p:cNvGrpSpPr/>
          <p:nvPr/>
        </p:nvGrpSpPr>
        <p:grpSpPr>
          <a:xfrm>
            <a:off x="423080" y="2593079"/>
            <a:ext cx="8347448" cy="3026959"/>
            <a:chOff x="423080" y="2333767"/>
            <a:chExt cx="8347448" cy="3026959"/>
          </a:xfrm>
        </p:grpSpPr>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80" y="2333767"/>
              <a:ext cx="3996961" cy="3026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289" y="2333767"/>
              <a:ext cx="4038239" cy="3026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3138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p:cNvSpPr>
            <a:spLocks noGrp="1"/>
          </p:cNvSpPr>
          <p:nvPr>
            <p:ph type="title"/>
          </p:nvPr>
        </p:nvSpPr>
        <p:spPr>
          <a:xfrm>
            <a:off x="255043" y="-167896"/>
            <a:ext cx="8229600" cy="1143000"/>
          </a:xfrm>
        </p:spPr>
        <p:txBody>
          <a:bodyPr/>
          <a:lstStyle/>
          <a:p>
            <a:r>
              <a:rPr lang="zh-CN" altLang="en-US" sz="4000" b="1" dirty="0" smtClean="0">
                <a:latin typeface="黑体" pitchFamily="49" charset="-122"/>
                <a:ea typeface="黑体" pitchFamily="49" charset="-122"/>
              </a:rPr>
              <a:t>多媒体检索</a:t>
            </a:r>
            <a:r>
              <a:rPr lang="zh-CN" altLang="en-US" sz="4000" b="1" dirty="0" smtClean="0">
                <a:solidFill>
                  <a:srgbClr val="0768A9"/>
                </a:solidFill>
                <a:latin typeface="黑体" pitchFamily="49" charset="-122"/>
                <a:ea typeface="黑体" pitchFamily="49" charset="-122"/>
              </a:rPr>
              <a:t> </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 y="1011143"/>
            <a:ext cx="8524875" cy="355282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a:spLocks noChangeArrowheads="1"/>
          </p:cNvSpPr>
          <p:nvPr/>
        </p:nvSpPr>
        <p:spPr bwMode="auto">
          <a:xfrm>
            <a:off x="328613" y="4774952"/>
            <a:ext cx="848677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Font typeface="Wingdings" panose="05000000000000000000" pitchFamily="2" charset="2"/>
              <a:buChar char="l"/>
            </a:pPr>
            <a:r>
              <a:rPr lang="zh-CN" altLang="en-US" dirty="0" smtClean="0">
                <a:latin typeface="+mj-lt"/>
                <a:ea typeface="黑体" panose="02010609060101010101" pitchFamily="49" charset="-122"/>
                <a:cs typeface="Arial" pitchFamily="34" charset="0"/>
              </a:rPr>
              <a:t>基本检索和高级检索都可进行多媒体检索；</a:t>
            </a:r>
            <a:endParaRPr lang="en-US" altLang="zh-CN" dirty="0" smtClean="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smtClean="0">
                <a:ea typeface="黑体" panose="02010609060101010101" pitchFamily="49" charset="-122"/>
                <a:cs typeface="Arial" pitchFamily="34" charset="0"/>
              </a:rPr>
              <a:t>自然语言检索、包含相关词汇、主题词自动匹配、截词符、布尔运算符等都可以应用于多媒体检索；</a:t>
            </a:r>
            <a:endParaRPr lang="en-US" altLang="zh-CN" dirty="0" smtClean="0">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a:ea typeface="黑体" panose="02010609060101010101" pitchFamily="49" charset="-122"/>
                <a:cs typeface="Arial" pitchFamily="34" charset="0"/>
              </a:rPr>
              <a:t>勾</a:t>
            </a:r>
            <a:r>
              <a:rPr lang="zh-CN" altLang="en-US" dirty="0" smtClean="0">
                <a:ea typeface="黑体" panose="02010609060101010101" pitchFamily="49" charset="-122"/>
                <a:cs typeface="Arial" pitchFamily="34" charset="0"/>
              </a:rPr>
              <a:t>选“包含多媒体”选项</a:t>
            </a:r>
            <a:endParaRPr lang="en-US" altLang="zh-CN" dirty="0" smtClean="0">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endParaRPr lang="en-US" altLang="zh-CN" dirty="0">
              <a:ea typeface="黑体" panose="02010609060101010101" pitchFamily="49" charset="-122"/>
              <a:cs typeface="Arial" pitchFamily="34" charset="0"/>
            </a:endParaRPr>
          </a:p>
          <a:p>
            <a:pPr eaLnBrk="1" hangingPunct="1">
              <a:spcBef>
                <a:spcPct val="0"/>
              </a:spcBef>
              <a:buClrTx/>
              <a:buNone/>
            </a:pPr>
            <a:endParaRPr lang="zh-CN" altLang="en-US" dirty="0">
              <a:latin typeface="+mj-lt"/>
              <a:ea typeface="黑体" panose="02010609060101010101" pitchFamily="49" charset="-122"/>
              <a:cs typeface="Arial" pitchFamily="34" charset="0"/>
            </a:endParaRPr>
          </a:p>
        </p:txBody>
      </p:sp>
      <p:sp>
        <p:nvSpPr>
          <p:cNvPr id="8" name="Rectangle 4"/>
          <p:cNvSpPr>
            <a:spLocks noChangeArrowheads="1"/>
          </p:cNvSpPr>
          <p:nvPr/>
        </p:nvSpPr>
        <p:spPr bwMode="auto">
          <a:xfrm>
            <a:off x="2947914" y="3531478"/>
            <a:ext cx="873457" cy="30354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TextBox 8"/>
          <p:cNvSpPr txBox="1">
            <a:spLocks noChangeArrowheads="1"/>
          </p:cNvSpPr>
          <p:nvPr/>
        </p:nvSpPr>
        <p:spPr bwMode="auto">
          <a:xfrm>
            <a:off x="1119117" y="3223863"/>
            <a:ext cx="2169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b="1" dirty="0" smtClean="0">
                <a:ea typeface="MS PGothic" pitchFamily="34" charset="-128"/>
                <a:cs typeface="Arial" pitchFamily="34" charset="0"/>
              </a:rPr>
              <a:t>Heart disease</a:t>
            </a:r>
            <a:endParaRPr lang="zh-CN" altLang="en-US" b="1" dirty="0">
              <a:ea typeface="MS PGothic" pitchFamily="34" charset="-128"/>
              <a:cs typeface="Arial" pitchFamily="34" charset="0"/>
            </a:endParaRPr>
          </a:p>
        </p:txBody>
      </p:sp>
    </p:spTree>
    <p:extLst>
      <p:ext uri="{BB962C8B-B14F-4D97-AF65-F5344CB8AC3E}">
        <p14:creationId xmlns:p14="http://schemas.microsoft.com/office/powerpoint/2010/main" val="402090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968992" y="908811"/>
            <a:ext cx="73015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zh-CN" altLang="en-US" sz="2200" b="1" dirty="0" smtClean="0">
                <a:latin typeface="+mj-lt"/>
                <a:ea typeface="黑体" panose="02010609060101010101" pitchFamily="49" charset="-122"/>
              </a:rPr>
              <a:t>点击多媒体结果，查看对应的多媒体资源。</a:t>
            </a:r>
            <a:endParaRPr lang="zh-CN" altLang="en-US" sz="2200" b="1" dirty="0">
              <a:latin typeface="+mj-lt"/>
              <a:ea typeface="黑体" panose="02010609060101010101" pitchFamily="49" charset="-122"/>
              <a:cs typeface="Arial" pitchFamily="34" charset="0"/>
            </a:endParaRPr>
          </a:p>
        </p:txBody>
      </p:sp>
      <p:grpSp>
        <p:nvGrpSpPr>
          <p:cNvPr id="4" name="组合 3"/>
          <p:cNvGrpSpPr/>
          <p:nvPr/>
        </p:nvGrpSpPr>
        <p:grpSpPr>
          <a:xfrm>
            <a:off x="1337481" y="1446655"/>
            <a:ext cx="6710574" cy="4859708"/>
            <a:chOff x="1160059" y="1610012"/>
            <a:chExt cx="6887996" cy="5146735"/>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059" y="1610012"/>
              <a:ext cx="6887996" cy="514673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4"/>
            <p:cNvSpPr>
              <a:spLocks noChangeArrowheads="1"/>
            </p:cNvSpPr>
            <p:nvPr/>
          </p:nvSpPr>
          <p:spPr bwMode="auto">
            <a:xfrm>
              <a:off x="1160063" y="4197033"/>
              <a:ext cx="1378420" cy="2063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3" name="Rectangle 4"/>
            <p:cNvSpPr>
              <a:spLocks noChangeArrowheads="1"/>
            </p:cNvSpPr>
            <p:nvPr/>
          </p:nvSpPr>
          <p:spPr bwMode="auto">
            <a:xfrm>
              <a:off x="3261815" y="4189387"/>
              <a:ext cx="982640" cy="22765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4" name="Rectangle 4"/>
            <p:cNvSpPr>
              <a:spLocks noChangeArrowheads="1"/>
            </p:cNvSpPr>
            <p:nvPr/>
          </p:nvSpPr>
          <p:spPr bwMode="auto">
            <a:xfrm>
              <a:off x="4874525" y="4223848"/>
              <a:ext cx="1103196" cy="2204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文本和多媒体检索结果一体化显示</a:t>
            </a:r>
            <a:endParaRPr lang="zh-CN" altLang="en-US"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56490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32" y="1162678"/>
            <a:ext cx="8856544" cy="544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4"/>
          <p:cNvSpPr txBox="1">
            <a:spLocks noChangeArrowheads="1"/>
          </p:cNvSpPr>
          <p:nvPr/>
        </p:nvSpPr>
        <p:spPr bwMode="auto">
          <a:xfrm>
            <a:off x="4813936" y="4355140"/>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sz="3200" dirty="0" smtClean="0">
                <a:solidFill>
                  <a:schemeClr val="accent2">
                    <a:lumMod val="75000"/>
                  </a:schemeClr>
                </a:solidFill>
                <a:latin typeface="+mj-lt"/>
                <a:ea typeface="黑体" panose="02010609060101010101" pitchFamily="49" charset="-122"/>
              </a:rPr>
              <a:t>为全球用户提供服务</a:t>
            </a:r>
            <a:endParaRPr lang="en-GB" altLang="zh-CN" sz="3200" dirty="0">
              <a:solidFill>
                <a:schemeClr val="accent2">
                  <a:lumMod val="75000"/>
                </a:schemeClr>
              </a:solidFill>
              <a:latin typeface="+mj-lt"/>
              <a:ea typeface="黑体" panose="02010609060101010101" pitchFamily="49" charset="-122"/>
            </a:endParaRPr>
          </a:p>
        </p:txBody>
      </p:sp>
    </p:spTree>
    <p:extLst>
      <p:ext uri="{BB962C8B-B14F-4D97-AF65-F5344CB8AC3E}">
        <p14:creationId xmlns:p14="http://schemas.microsoft.com/office/powerpoint/2010/main" val="19796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99" y="1768121"/>
            <a:ext cx="8509663" cy="4689694"/>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a:spLocks noChangeArrowheads="1"/>
          </p:cNvSpPr>
          <p:nvPr/>
        </p:nvSpPr>
        <p:spPr bwMode="auto">
          <a:xfrm>
            <a:off x="1310184" y="900322"/>
            <a:ext cx="65509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en-US" altLang="zh-CN" sz="2200" b="1" dirty="0" smtClean="0">
                <a:latin typeface="+mj-lt"/>
                <a:ea typeface="黑体" panose="02010609060101010101" pitchFamily="49" charset="-122"/>
              </a:rPr>
              <a:t>Ovid</a:t>
            </a:r>
            <a:r>
              <a:rPr lang="zh-CN" altLang="en-US" sz="2200" b="1" dirty="0" smtClean="0">
                <a:latin typeface="+mj-lt"/>
                <a:ea typeface="黑体" panose="02010609060101010101" pitchFamily="49" charset="-122"/>
              </a:rPr>
              <a:t>设置专门的筛选工具对多媒体结果进行进一步的精炼，如出版类型、持续时间、媒体类型。</a:t>
            </a:r>
            <a:endParaRPr lang="zh-CN" altLang="en-US" sz="2200" b="1" dirty="0">
              <a:latin typeface="+mj-lt"/>
              <a:ea typeface="黑体" panose="02010609060101010101" pitchFamily="49" charset="-122"/>
              <a:cs typeface="Arial" pitchFamily="34" charset="0"/>
            </a:endParaRPr>
          </a:p>
        </p:txBody>
      </p:sp>
      <p:sp>
        <p:nvSpPr>
          <p:cNvPr id="4" name="Rectangle 4"/>
          <p:cNvSpPr>
            <a:spLocks noChangeArrowheads="1"/>
          </p:cNvSpPr>
          <p:nvPr/>
        </p:nvSpPr>
        <p:spPr bwMode="auto">
          <a:xfrm>
            <a:off x="438999" y="2731366"/>
            <a:ext cx="1676404" cy="260491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390" y="1874726"/>
            <a:ext cx="2225225" cy="4541741"/>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多媒体筛选工具</a:t>
            </a:r>
            <a:endParaRPr lang="zh-CN" altLang="en-US"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27423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537" y="1105811"/>
            <a:ext cx="6753932" cy="505784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4"/>
          <p:cNvSpPr>
            <a:spLocks noChangeArrowheads="1"/>
          </p:cNvSpPr>
          <p:nvPr/>
        </p:nvSpPr>
        <p:spPr bwMode="auto">
          <a:xfrm>
            <a:off x="1296537" y="1608228"/>
            <a:ext cx="1214057" cy="18692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4" name="Rectangle 4"/>
          <p:cNvSpPr>
            <a:spLocks noChangeArrowheads="1"/>
          </p:cNvSpPr>
          <p:nvPr/>
        </p:nvSpPr>
        <p:spPr bwMode="auto">
          <a:xfrm>
            <a:off x="6753985" y="1895226"/>
            <a:ext cx="1079831" cy="18692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5" name="Rectangle 4"/>
          <p:cNvSpPr>
            <a:spLocks noChangeArrowheads="1"/>
          </p:cNvSpPr>
          <p:nvPr/>
        </p:nvSpPr>
        <p:spPr bwMode="auto">
          <a:xfrm>
            <a:off x="3578579" y="5830137"/>
            <a:ext cx="1214057" cy="18692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多媒体结果页面</a:t>
            </a:r>
            <a:endParaRPr lang="zh-CN" altLang="en-US" b="1" dirty="0">
              <a:latin typeface="黑体" panose="02010609060101010101" pitchFamily="49" charset="-122"/>
              <a:ea typeface="黑体" panose="02010609060101010101" pitchFamily="49" charset="-122"/>
            </a:endParaRPr>
          </a:p>
        </p:txBody>
      </p:sp>
      <p:sp>
        <p:nvSpPr>
          <p:cNvPr id="8" name="Rectangle 4"/>
          <p:cNvSpPr>
            <a:spLocks noChangeArrowheads="1"/>
          </p:cNvSpPr>
          <p:nvPr/>
        </p:nvSpPr>
        <p:spPr bwMode="auto">
          <a:xfrm>
            <a:off x="3537635" y="3459854"/>
            <a:ext cx="1214057" cy="18692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14245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1)">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724" y="935502"/>
            <a:ext cx="7040467" cy="545766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标题 2"/>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视频播放</a:t>
            </a:r>
            <a:endParaRPr lang="zh-CN" altLang="en-US" b="1" dirty="0">
              <a:latin typeface="黑体" panose="02010609060101010101" pitchFamily="49" charset="-122"/>
              <a:ea typeface="黑体" panose="02010609060101010101" pitchFamily="49" charset="-122"/>
            </a:endParaRPr>
          </a:p>
        </p:txBody>
      </p:sp>
      <p:sp>
        <p:nvSpPr>
          <p:cNvPr id="6" name="Rectangle 4"/>
          <p:cNvSpPr>
            <a:spLocks noChangeArrowheads="1"/>
          </p:cNvSpPr>
          <p:nvPr/>
        </p:nvSpPr>
        <p:spPr bwMode="auto">
          <a:xfrm>
            <a:off x="6897141" y="1308371"/>
            <a:ext cx="1359754" cy="75244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Rectangle 4"/>
          <p:cNvSpPr>
            <a:spLocks noChangeArrowheads="1"/>
          </p:cNvSpPr>
          <p:nvPr/>
        </p:nvSpPr>
        <p:spPr bwMode="auto">
          <a:xfrm>
            <a:off x="1243723" y="5379388"/>
            <a:ext cx="6944933" cy="101377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9092" y="1684591"/>
            <a:ext cx="6677025" cy="465772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9621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739" y="1331177"/>
            <a:ext cx="7129810" cy="491261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a:spLocks noChangeArrowheads="1"/>
          </p:cNvSpPr>
          <p:nvPr/>
        </p:nvSpPr>
        <p:spPr bwMode="auto">
          <a:xfrm>
            <a:off x="310270" y="900290"/>
            <a:ext cx="88028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zh-CN" altLang="en-US" sz="2200" b="1" dirty="0" smtClean="0">
                <a:latin typeface="+mj-lt"/>
                <a:ea typeface="黑体" panose="02010609060101010101" pitchFamily="49" charset="-122"/>
              </a:rPr>
              <a:t>通过功能栏上的“多媒体”按键可以浏览所有的多媒体资源</a:t>
            </a:r>
            <a:endParaRPr lang="zh-CN" altLang="en-US" sz="2200" b="1" dirty="0">
              <a:latin typeface="+mj-lt"/>
              <a:ea typeface="黑体" panose="02010609060101010101" pitchFamily="49" charset="-122"/>
              <a:cs typeface="Arial" pitchFamily="34" charset="0"/>
            </a:endParaRPr>
          </a:p>
        </p:txBody>
      </p:sp>
      <p:sp>
        <p:nvSpPr>
          <p:cNvPr id="7" name="Rectangle 4"/>
          <p:cNvSpPr>
            <a:spLocks noChangeArrowheads="1"/>
          </p:cNvSpPr>
          <p:nvPr/>
        </p:nvSpPr>
        <p:spPr bwMode="auto">
          <a:xfrm>
            <a:off x="2394747" y="1807208"/>
            <a:ext cx="716945" cy="21775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Rectangle 4"/>
          <p:cNvSpPr>
            <a:spLocks noChangeArrowheads="1"/>
          </p:cNvSpPr>
          <p:nvPr/>
        </p:nvSpPr>
        <p:spPr bwMode="auto">
          <a:xfrm>
            <a:off x="1100214" y="2724497"/>
            <a:ext cx="1506508" cy="121970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多媒体浏览</a:t>
            </a:r>
            <a:endParaRPr lang="zh-CN" altLang="en-US"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43174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90487" y="0"/>
            <a:ext cx="8794750" cy="704850"/>
          </a:xfrm>
        </p:spPr>
        <p:txBody>
          <a:bodyPr/>
          <a:lstStyle/>
          <a:p>
            <a:r>
              <a:rPr lang="zh-CN" altLang="en-US" sz="4000" b="1" smtClean="0">
                <a:solidFill>
                  <a:srgbClr val="0768A9"/>
                </a:solidFill>
                <a:latin typeface="黑体" pitchFamily="49" charset="-122"/>
                <a:ea typeface="黑体" pitchFamily="49" charset="-122"/>
              </a:rPr>
              <a:t>应用实例</a:t>
            </a:r>
          </a:p>
        </p:txBody>
      </p:sp>
      <p:sp>
        <p:nvSpPr>
          <p:cNvPr id="3" name="Content Placeholder 2"/>
          <p:cNvSpPr>
            <a:spLocks noGrp="1"/>
          </p:cNvSpPr>
          <p:nvPr>
            <p:ph idx="1"/>
          </p:nvPr>
        </p:nvSpPr>
        <p:spPr>
          <a:xfrm>
            <a:off x="914400" y="1295400"/>
            <a:ext cx="5562600" cy="4495800"/>
          </a:xfrm>
        </p:spPr>
        <p:txBody>
          <a:bodyPr/>
          <a:lstStyle/>
          <a:p>
            <a:pPr>
              <a:defRPr/>
            </a:pPr>
            <a:r>
              <a:rPr lang="zh-CN" altLang="en-US" sz="2000" dirty="0" smtClean="0">
                <a:solidFill>
                  <a:srgbClr val="0768A9"/>
                </a:solidFill>
                <a:ea typeface="黑体" panose="02010609060101010101" pitchFamily="49" charset="-122"/>
              </a:rPr>
              <a:t>检索</a:t>
            </a:r>
            <a:r>
              <a:rPr lang="en-US" sz="2000" dirty="0" smtClean="0">
                <a:solidFill>
                  <a:srgbClr val="0768A9"/>
                </a:solidFill>
                <a:ea typeface="黑体" panose="02010609060101010101" pitchFamily="49" charset="-122"/>
              </a:rPr>
              <a:t>Skin Grafts</a:t>
            </a:r>
            <a:r>
              <a:rPr lang="zh-CN" altLang="en-US" sz="2000" dirty="0" smtClean="0">
                <a:solidFill>
                  <a:srgbClr val="0768A9"/>
                </a:solidFill>
                <a:ea typeface="黑体" panose="02010609060101010101" pitchFamily="49" charset="-122"/>
              </a:rPr>
              <a:t>（植皮手术），观看头部的植皮手术</a:t>
            </a:r>
            <a:endParaRPr lang="en-US" sz="2000" dirty="0" smtClean="0">
              <a:solidFill>
                <a:srgbClr val="0768A9"/>
              </a:solidFill>
              <a:ea typeface="黑体" panose="02010609060101010101" pitchFamily="49" charset="-122"/>
            </a:endParaRPr>
          </a:p>
          <a:p>
            <a:pPr>
              <a:defRPr/>
            </a:pPr>
            <a:endParaRPr lang="en-US" sz="2000" dirty="0" smtClean="0">
              <a:solidFill>
                <a:srgbClr val="0768A9"/>
              </a:solidFill>
              <a:ea typeface="黑体" panose="02010609060101010101" pitchFamily="49" charset="-122"/>
            </a:endParaRPr>
          </a:p>
          <a:p>
            <a:pPr>
              <a:defRPr/>
            </a:pPr>
            <a:r>
              <a:rPr lang="zh-CN" altLang="en-US" sz="2000" dirty="0" smtClean="0">
                <a:solidFill>
                  <a:srgbClr val="0768A9"/>
                </a:solidFill>
                <a:ea typeface="黑体" panose="02010609060101010101" pitchFamily="49" charset="-122"/>
              </a:rPr>
              <a:t>在神经外科（</a:t>
            </a:r>
            <a:r>
              <a:rPr lang="en-US" altLang="zh-CN" sz="2000" dirty="0" smtClean="0">
                <a:solidFill>
                  <a:srgbClr val="0768A9"/>
                </a:solidFill>
                <a:ea typeface="黑体" panose="02010609060101010101" pitchFamily="49" charset="-122"/>
              </a:rPr>
              <a:t>Neurosurgery</a:t>
            </a:r>
            <a:r>
              <a:rPr lang="zh-CN" altLang="en-US" sz="2000" dirty="0" smtClean="0">
                <a:solidFill>
                  <a:srgbClr val="0768A9"/>
                </a:solidFill>
                <a:ea typeface="黑体" panose="02010609060101010101" pitchFamily="49" charset="-122"/>
              </a:rPr>
              <a:t>）中检索</a:t>
            </a:r>
            <a:r>
              <a:rPr lang="en-US" sz="2000" dirty="0" err="1" smtClean="0">
                <a:solidFill>
                  <a:srgbClr val="0768A9"/>
                </a:solidFill>
                <a:ea typeface="黑体" panose="02010609060101010101" pitchFamily="49" charset="-122"/>
              </a:rPr>
              <a:t>Waterjet</a:t>
            </a:r>
            <a:r>
              <a:rPr lang="en-US" sz="2000" dirty="0" smtClean="0">
                <a:solidFill>
                  <a:srgbClr val="0768A9"/>
                </a:solidFill>
                <a:ea typeface="黑体" panose="02010609060101010101" pitchFamily="49" charset="-122"/>
              </a:rPr>
              <a:t> Dissection</a:t>
            </a:r>
            <a:r>
              <a:rPr lang="zh-CN" altLang="en-US" sz="2000" dirty="0" smtClean="0">
                <a:solidFill>
                  <a:srgbClr val="0768A9"/>
                </a:solidFill>
                <a:ea typeface="黑体" panose="02010609060101010101" pitchFamily="49" charset="-122"/>
              </a:rPr>
              <a:t>（水射流切割），获取</a:t>
            </a:r>
            <a:r>
              <a:rPr lang="en-US" altLang="zh-CN" sz="2000" dirty="0" smtClean="0">
                <a:solidFill>
                  <a:srgbClr val="0768A9"/>
                </a:solidFill>
                <a:ea typeface="黑体" panose="02010609060101010101" pitchFamily="49" charset="-122"/>
              </a:rPr>
              <a:t>3</a:t>
            </a:r>
            <a:r>
              <a:rPr lang="zh-CN" altLang="en-US" sz="2000" dirty="0" smtClean="0">
                <a:solidFill>
                  <a:srgbClr val="0768A9"/>
                </a:solidFill>
                <a:ea typeface="黑体" panose="02010609060101010101" pitchFamily="49" charset="-122"/>
              </a:rPr>
              <a:t>个系列视频，学习脑内操作的每一步</a:t>
            </a:r>
            <a:endParaRPr lang="en-US" sz="2000" dirty="0" smtClean="0">
              <a:solidFill>
                <a:srgbClr val="0768A9"/>
              </a:solidFill>
              <a:ea typeface="黑体" panose="02010609060101010101" pitchFamily="49" charset="-122"/>
            </a:endParaRPr>
          </a:p>
          <a:p>
            <a:pPr>
              <a:defRPr/>
            </a:pPr>
            <a:endParaRPr lang="en-US" sz="2000" dirty="0" smtClean="0">
              <a:solidFill>
                <a:srgbClr val="0768A9"/>
              </a:solidFill>
              <a:ea typeface="黑体" panose="02010609060101010101" pitchFamily="49" charset="-122"/>
            </a:endParaRPr>
          </a:p>
          <a:p>
            <a:pPr>
              <a:defRPr/>
            </a:pPr>
            <a:r>
              <a:rPr lang="zh-CN" altLang="en-US" sz="2000" dirty="0" smtClean="0">
                <a:solidFill>
                  <a:srgbClr val="0768A9"/>
                </a:solidFill>
                <a:ea typeface="黑体" panose="02010609060101010101" pitchFamily="49" charset="-122"/>
              </a:rPr>
              <a:t>观察一个发育</a:t>
            </a:r>
            <a:r>
              <a:rPr lang="en-US" altLang="zh-CN" sz="2000" dirty="0" smtClean="0">
                <a:solidFill>
                  <a:srgbClr val="0768A9"/>
                </a:solidFill>
                <a:ea typeface="黑体" panose="02010609060101010101" pitchFamily="49" charset="-122"/>
              </a:rPr>
              <a:t>10</a:t>
            </a:r>
            <a:r>
              <a:rPr lang="zh-CN" altLang="en-US" sz="2000" dirty="0" smtClean="0">
                <a:solidFill>
                  <a:srgbClr val="0768A9"/>
                </a:solidFill>
                <a:ea typeface="黑体" panose="02010609060101010101" pitchFamily="49" charset="-122"/>
              </a:rPr>
              <a:t>周的</a:t>
            </a:r>
            <a:r>
              <a:rPr lang="en-US" altLang="zh-CN" sz="2000" dirty="0" smtClean="0">
                <a:solidFill>
                  <a:srgbClr val="0768A9"/>
                </a:solidFill>
                <a:ea typeface="黑体" panose="02010609060101010101" pitchFamily="49" charset="-122"/>
              </a:rPr>
              <a:t>quadruplet</a:t>
            </a:r>
            <a:r>
              <a:rPr lang="zh-CN" altLang="en-US" sz="2000" dirty="0" smtClean="0">
                <a:solidFill>
                  <a:srgbClr val="0768A9"/>
                </a:solidFill>
                <a:ea typeface="黑体" panose="02010609060101010101" pitchFamily="49" charset="-122"/>
              </a:rPr>
              <a:t>（四胞胎）超声波图</a:t>
            </a:r>
            <a:endParaRPr lang="en-US" sz="2000" dirty="0" smtClean="0">
              <a:solidFill>
                <a:srgbClr val="0768A9"/>
              </a:solidFill>
              <a:ea typeface="黑体" panose="02010609060101010101" pitchFamily="49" charset="-122"/>
            </a:endParaRPr>
          </a:p>
          <a:p>
            <a:pPr>
              <a:defRPr/>
            </a:pPr>
            <a:endParaRPr lang="en-US" sz="2000" dirty="0" smtClean="0">
              <a:solidFill>
                <a:srgbClr val="0768A9"/>
              </a:solidFill>
              <a:ea typeface="黑体" panose="02010609060101010101" pitchFamily="49" charset="-122"/>
            </a:endParaRPr>
          </a:p>
          <a:p>
            <a:pPr>
              <a:defRPr/>
            </a:pPr>
            <a:r>
              <a:rPr lang="zh-CN" altLang="en-US" sz="2000" dirty="0" smtClean="0">
                <a:solidFill>
                  <a:srgbClr val="0768A9"/>
                </a:solidFill>
                <a:ea typeface="黑体" panose="02010609060101010101" pitchFamily="49" charset="-122"/>
              </a:rPr>
              <a:t>查看由于导管敷料引起的</a:t>
            </a:r>
            <a:r>
              <a:rPr lang="en-US" sz="2000" dirty="0" smtClean="0">
                <a:solidFill>
                  <a:srgbClr val="0768A9"/>
                </a:solidFill>
                <a:ea typeface="黑体" panose="02010609060101010101" pitchFamily="49" charset="-122"/>
              </a:rPr>
              <a:t>contact dermatitis</a:t>
            </a:r>
            <a:r>
              <a:rPr lang="zh-CN" altLang="en-US" sz="2000" dirty="0" smtClean="0">
                <a:solidFill>
                  <a:srgbClr val="0768A9"/>
                </a:solidFill>
                <a:ea typeface="黑体" panose="02010609060101010101" pitchFamily="49" charset="-122"/>
              </a:rPr>
              <a:t>（接触性皮炎）图片</a:t>
            </a:r>
            <a:r>
              <a:rPr lang="en-US" sz="2000" dirty="0" smtClean="0">
                <a:solidFill>
                  <a:srgbClr val="0768A9"/>
                </a:solidFill>
                <a:ea typeface="黑体" panose="02010609060101010101" pitchFamily="49" charset="-122"/>
              </a:rPr>
              <a:t> </a:t>
            </a:r>
            <a:endParaRPr lang="en-US" sz="2000" dirty="0">
              <a:solidFill>
                <a:srgbClr val="0768A9"/>
              </a:solidFill>
              <a:ea typeface="黑体" panose="02010609060101010101" pitchFamily="49" charset="-122"/>
            </a:endParaRPr>
          </a:p>
        </p:txBody>
      </p:sp>
      <p:pic>
        <p:nvPicPr>
          <p:cNvPr id="1026" name="Picture 2"/>
          <p:cNvPicPr>
            <a:picLocks noChangeAspect="1" noChangeArrowheads="1"/>
          </p:cNvPicPr>
          <p:nvPr/>
        </p:nvPicPr>
        <p:blipFill>
          <a:blip r:embed="rId2" cstate="print"/>
          <a:srcRect/>
          <a:stretch>
            <a:fillRect/>
          </a:stretch>
        </p:blipFill>
        <p:spPr bwMode="auto">
          <a:xfrm>
            <a:off x="6629400" y="1127125"/>
            <a:ext cx="2230463" cy="1676400"/>
          </a:xfrm>
          <a:prstGeom prst="rect">
            <a:avLst/>
          </a:prstGeom>
          <a:noFill/>
          <a:ln w="9525">
            <a:noFill/>
            <a:miter lim="800000"/>
            <a:headEnd/>
            <a:tailEnd/>
          </a:ln>
          <a:scene3d>
            <a:camera prst="orthographicFront"/>
            <a:lightRig rig="threePt" dir="t"/>
          </a:scene3d>
          <a:sp3d>
            <a:bevelT/>
          </a:sp3d>
        </p:spPr>
      </p:pic>
      <p:pic>
        <p:nvPicPr>
          <p:cNvPr id="1027" name="Picture 3"/>
          <p:cNvPicPr>
            <a:picLocks noChangeAspect="1" noChangeArrowheads="1"/>
          </p:cNvPicPr>
          <p:nvPr/>
        </p:nvPicPr>
        <p:blipFill>
          <a:blip r:embed="rId3" cstate="print"/>
          <a:srcRect/>
          <a:stretch>
            <a:fillRect/>
          </a:stretch>
        </p:blipFill>
        <p:spPr bwMode="auto">
          <a:xfrm>
            <a:off x="6629400" y="4708525"/>
            <a:ext cx="2255837" cy="1692275"/>
          </a:xfrm>
          <a:prstGeom prst="rect">
            <a:avLst/>
          </a:prstGeom>
          <a:noFill/>
          <a:ln w="9525">
            <a:noFill/>
            <a:miter lim="800000"/>
            <a:headEnd/>
            <a:tailEnd/>
          </a:ln>
          <a:scene3d>
            <a:camera prst="orthographicFront"/>
            <a:lightRig rig="threePt" dir="t"/>
          </a:scene3d>
          <a:sp3d>
            <a:bevelT/>
          </a:sp3d>
        </p:spPr>
      </p:pic>
      <p:pic>
        <p:nvPicPr>
          <p:cNvPr id="1029" name="Picture 5"/>
          <p:cNvPicPr>
            <a:picLocks noChangeAspect="1" noChangeArrowheads="1"/>
          </p:cNvPicPr>
          <p:nvPr/>
        </p:nvPicPr>
        <p:blipFill>
          <a:blip r:embed="rId4" cstate="print"/>
          <a:srcRect/>
          <a:stretch>
            <a:fillRect/>
          </a:stretch>
        </p:blipFill>
        <p:spPr bwMode="auto">
          <a:xfrm>
            <a:off x="6629400" y="2955925"/>
            <a:ext cx="2239963" cy="1679575"/>
          </a:xfrm>
          <a:prstGeom prst="rect">
            <a:avLst/>
          </a:prstGeom>
          <a:noFill/>
          <a:ln w="9525">
            <a:noFill/>
            <a:miter lim="800000"/>
            <a:headEnd/>
            <a:tailEnd/>
          </a:ln>
          <a:scene3d>
            <a:camera prst="orthographicFront"/>
            <a:lightRig rig="threePt" dir="t"/>
          </a:scene3d>
          <a:sp3d>
            <a:bevelT/>
          </a:sp3d>
        </p:spPr>
      </p:pic>
    </p:spTree>
    <p:extLst>
      <p:ext uri="{BB962C8B-B14F-4D97-AF65-F5344CB8AC3E}">
        <p14:creationId xmlns:p14="http://schemas.microsoft.com/office/powerpoint/2010/main" val="164237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nvPr>
        </p:nvSpPr>
        <p:spPr>
          <a:xfrm>
            <a:off x="109182" y="1748288"/>
            <a:ext cx="9034818" cy="1470025"/>
          </a:xfrm>
        </p:spPr>
        <p:txBody>
          <a:bodyPr/>
          <a:lstStyle/>
          <a:p>
            <a:r>
              <a:rPr lang="zh-CN" altLang="en-US" sz="4800" b="1" dirty="0" smtClean="0">
                <a:latin typeface="黑体" pitchFamily="49" charset="-122"/>
                <a:ea typeface="黑体" pitchFamily="49" charset="-122"/>
              </a:rPr>
              <a:t>   个性化功能</a:t>
            </a:r>
            <a:r>
              <a:rPr lang="en-US" altLang="zh-CN" sz="4800" b="1" dirty="0" smtClean="0">
                <a:latin typeface="黑体" pitchFamily="49" charset="-122"/>
                <a:ea typeface="黑体" pitchFamily="49" charset="-122"/>
              </a:rPr>
              <a:t/>
            </a:r>
            <a:br>
              <a:rPr lang="en-US" altLang="zh-CN" sz="4800" b="1" dirty="0" smtClean="0">
                <a:latin typeface="黑体" pitchFamily="49" charset="-122"/>
                <a:ea typeface="黑体" pitchFamily="49" charset="-122"/>
              </a:rPr>
            </a:br>
            <a:r>
              <a:rPr lang="en-US" altLang="zh-CN" sz="4800" b="1" dirty="0">
                <a:latin typeface="黑体" pitchFamily="49" charset="-122"/>
                <a:ea typeface="黑体" pitchFamily="49" charset="-122"/>
              </a:rPr>
              <a:t> </a:t>
            </a:r>
            <a:r>
              <a:rPr lang="en-US" altLang="zh-CN" sz="4800" b="1" dirty="0" smtClean="0">
                <a:latin typeface="黑体" pitchFamily="49" charset="-122"/>
                <a:ea typeface="黑体" pitchFamily="49" charset="-122"/>
              </a:rPr>
              <a:t>           ——</a:t>
            </a:r>
            <a:r>
              <a:rPr lang="zh-CN" altLang="en-US" sz="4800" b="1" dirty="0" smtClean="0">
                <a:latin typeface="黑体" pitchFamily="49" charset="-122"/>
                <a:ea typeface="黑体" pitchFamily="49" charset="-122"/>
                <a:hlinkClick r:id="rId2" action="ppaction://hlinkfile"/>
              </a:rPr>
              <a:t>我的工作区</a:t>
            </a:r>
            <a:endParaRPr lang="zh-CN" altLang="en-US" sz="4800" b="1" dirty="0">
              <a:latin typeface="黑体" pitchFamily="49" charset="-122"/>
              <a:ea typeface="黑体" pitchFamily="49" charset="-122"/>
            </a:endParaRPr>
          </a:p>
        </p:txBody>
      </p:sp>
    </p:spTree>
    <p:extLst>
      <p:ext uri="{BB962C8B-B14F-4D97-AF65-F5344CB8AC3E}">
        <p14:creationId xmlns:p14="http://schemas.microsoft.com/office/powerpoint/2010/main" val="372205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title"/>
          </p:nvPr>
        </p:nvSpPr>
        <p:spPr/>
        <p:txBody>
          <a:bodyPr/>
          <a:lstStyle/>
          <a:p>
            <a:r>
              <a:rPr lang="zh-CN" altLang="en-US" b="1" dirty="0" smtClean="0">
                <a:ea typeface="黑体" panose="02010609060101010101" pitchFamily="49" charset="-122"/>
              </a:rPr>
              <a:t>登录</a:t>
            </a:r>
            <a:r>
              <a:rPr lang="zh-CN" altLang="en-US" b="1" dirty="0">
                <a:ea typeface="黑体" panose="02010609060101010101" pitchFamily="49" charset="-122"/>
              </a:rPr>
              <a:t>个人</a:t>
            </a:r>
            <a:r>
              <a:rPr lang="zh-CN" altLang="en-US" b="1" dirty="0" smtClean="0">
                <a:ea typeface="黑体" panose="02010609060101010101" pitchFamily="49" charset="-122"/>
              </a:rPr>
              <a:t>账号，激活我的工作区</a:t>
            </a:r>
            <a:endParaRPr lang="zh-CN" altLang="en-US" b="1" dirty="0">
              <a:ea typeface="黑体" panose="02010609060101010101" pitchFamily="49" charset="-122"/>
            </a:endParaRPr>
          </a:p>
        </p:txBody>
      </p:sp>
      <p:sp>
        <p:nvSpPr>
          <p:cNvPr id="8" name="文本占位符 7"/>
          <p:cNvSpPr>
            <a:spLocks noGrp="1"/>
          </p:cNvSpPr>
          <p:nvPr>
            <p:ph type="body" sz="quarter" idx="4294967295"/>
          </p:nvPr>
        </p:nvSpPr>
        <p:spPr>
          <a:xfrm>
            <a:off x="887121" y="1037232"/>
            <a:ext cx="7246956" cy="504825"/>
          </a:xfrm>
        </p:spPr>
        <p:txBody>
          <a:bodyPr/>
          <a:lstStyle/>
          <a:p>
            <a:pPr marL="0" indent="0" algn="ctr">
              <a:buNone/>
            </a:pPr>
            <a:r>
              <a:rPr lang="zh-CN" altLang="en-US" dirty="0" smtClean="0">
                <a:solidFill>
                  <a:schemeClr val="tx1"/>
                </a:solidFill>
                <a:latin typeface="+mj-lt"/>
                <a:ea typeface="黑体" panose="02010609060101010101" pitchFamily="49" charset="-122"/>
              </a:rPr>
              <a:t>登录</a:t>
            </a:r>
            <a:r>
              <a:rPr lang="en-US" altLang="zh-CN" dirty="0" smtClean="0">
                <a:solidFill>
                  <a:schemeClr val="tx1"/>
                </a:solidFill>
                <a:latin typeface="+mj-lt"/>
                <a:ea typeface="黑体" panose="02010609060101010101" pitchFamily="49" charset="-122"/>
              </a:rPr>
              <a:t>Ovid</a:t>
            </a:r>
            <a:r>
              <a:rPr lang="zh-CN" altLang="en-US" dirty="0" smtClean="0">
                <a:solidFill>
                  <a:schemeClr val="tx1"/>
                </a:solidFill>
                <a:latin typeface="+mj-lt"/>
                <a:ea typeface="黑体" panose="02010609060101010101" pitchFamily="49" charset="-122"/>
              </a:rPr>
              <a:t>平台后，点击“我的账号”，登录您的个人账号，激活我的工作区</a:t>
            </a:r>
            <a:endParaRPr lang="en-US" altLang="zh-CN" dirty="0" smtClean="0">
              <a:solidFill>
                <a:schemeClr val="tx1"/>
              </a:solidFill>
              <a:latin typeface="+mj-lt"/>
              <a:ea typeface="黑体" panose="02010609060101010101" pitchFamily="49" charset="-122"/>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83" y="2010915"/>
            <a:ext cx="7745389" cy="370773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4"/>
          <p:cNvSpPr>
            <a:spLocks noChangeArrowheads="1"/>
          </p:cNvSpPr>
          <p:nvPr/>
        </p:nvSpPr>
        <p:spPr bwMode="auto">
          <a:xfrm>
            <a:off x="6305267" y="2259815"/>
            <a:ext cx="600501" cy="2416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3" name="Rectangle 4"/>
          <p:cNvSpPr>
            <a:spLocks noChangeArrowheads="1"/>
          </p:cNvSpPr>
          <p:nvPr/>
        </p:nvSpPr>
        <p:spPr bwMode="auto">
          <a:xfrm>
            <a:off x="709683" y="3463092"/>
            <a:ext cx="2947917" cy="83595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00" y="2018669"/>
            <a:ext cx="7177049" cy="406289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4"/>
          <p:cNvSpPr>
            <a:spLocks noChangeArrowheads="1"/>
          </p:cNvSpPr>
          <p:nvPr/>
        </p:nvSpPr>
        <p:spPr bwMode="auto">
          <a:xfrm>
            <a:off x="6701053" y="2246167"/>
            <a:ext cx="1160059" cy="2416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49453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42" y="1673426"/>
            <a:ext cx="8420669" cy="3989186"/>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标题 10"/>
          <p:cNvSpPr>
            <a:spLocks noGrp="1"/>
          </p:cNvSpPr>
          <p:nvPr>
            <p:ph type="title"/>
          </p:nvPr>
        </p:nvSpPr>
        <p:spPr/>
        <p:txBody>
          <a:bodyPr/>
          <a:lstStyle/>
          <a:p>
            <a:r>
              <a:rPr lang="zh-CN" altLang="en-US" b="1" dirty="0" smtClean="0">
                <a:ea typeface="黑体" panose="02010609060101010101" pitchFamily="49" charset="-122"/>
              </a:rPr>
              <a:t>创建新的个人账号</a:t>
            </a:r>
            <a:endParaRPr lang="zh-CN" altLang="en-US" b="1" dirty="0">
              <a:ea typeface="黑体" panose="02010609060101010101" pitchFamily="49" charset="-122"/>
            </a:endParaRPr>
          </a:p>
        </p:txBody>
      </p:sp>
      <p:sp>
        <p:nvSpPr>
          <p:cNvPr id="8" name="文本占位符 7"/>
          <p:cNvSpPr>
            <a:spLocks noGrp="1"/>
          </p:cNvSpPr>
          <p:nvPr>
            <p:ph type="body" sz="quarter" idx="4294967295"/>
          </p:nvPr>
        </p:nvSpPr>
        <p:spPr>
          <a:xfrm>
            <a:off x="0" y="1009936"/>
            <a:ext cx="9007522" cy="504825"/>
          </a:xfrm>
        </p:spPr>
        <p:txBody>
          <a:bodyPr/>
          <a:lstStyle/>
          <a:p>
            <a:pPr marL="0" indent="0" algn="ctr">
              <a:buNone/>
            </a:pPr>
            <a:r>
              <a:rPr lang="zh-CN" altLang="en-US" dirty="0" smtClean="0">
                <a:solidFill>
                  <a:schemeClr val="tx1"/>
                </a:solidFill>
                <a:latin typeface="+mj-lt"/>
                <a:ea typeface="黑体" panose="02010609060101010101" pitchFamily="49" charset="-122"/>
              </a:rPr>
              <a:t>登录</a:t>
            </a:r>
            <a:r>
              <a:rPr lang="en-US" altLang="zh-CN" dirty="0" smtClean="0">
                <a:solidFill>
                  <a:schemeClr val="tx1"/>
                </a:solidFill>
                <a:latin typeface="+mj-lt"/>
                <a:ea typeface="黑体" panose="02010609060101010101" pitchFamily="49" charset="-122"/>
              </a:rPr>
              <a:t>Ovid</a:t>
            </a:r>
            <a:r>
              <a:rPr lang="zh-CN" altLang="en-US" dirty="0" smtClean="0">
                <a:solidFill>
                  <a:schemeClr val="tx1"/>
                </a:solidFill>
                <a:latin typeface="+mj-lt"/>
                <a:ea typeface="黑体" panose="02010609060101010101" pitchFamily="49" charset="-122"/>
              </a:rPr>
              <a:t>平台后，您可以免费创建并使用自己的个人账号。</a:t>
            </a:r>
            <a:endParaRPr lang="en-US" altLang="zh-CN" dirty="0" smtClean="0">
              <a:solidFill>
                <a:schemeClr val="tx1"/>
              </a:solidFill>
              <a:latin typeface="+mj-lt"/>
              <a:ea typeface="黑体" panose="02010609060101010101" pitchFamily="49" charset="-122"/>
            </a:endParaRPr>
          </a:p>
        </p:txBody>
      </p:sp>
      <p:sp>
        <p:nvSpPr>
          <p:cNvPr id="12" name="Rectangle 4"/>
          <p:cNvSpPr>
            <a:spLocks noChangeArrowheads="1"/>
          </p:cNvSpPr>
          <p:nvPr/>
        </p:nvSpPr>
        <p:spPr bwMode="auto">
          <a:xfrm>
            <a:off x="616898" y="2808137"/>
            <a:ext cx="1293789" cy="1517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594" y="1536946"/>
            <a:ext cx="7171382" cy="458533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5826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94" y="1037245"/>
            <a:ext cx="8500882" cy="481230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p:cNvSpPr>
            <a:spLocks noGrp="1"/>
          </p:cNvSpPr>
          <p:nvPr>
            <p:ph type="title"/>
          </p:nvPr>
        </p:nvSpPr>
        <p:spPr/>
        <p:txBody>
          <a:bodyPr/>
          <a:lstStyle/>
          <a:p>
            <a:r>
              <a:rPr lang="zh-CN" altLang="en-US" b="1" dirty="0" smtClean="0">
                <a:latin typeface="+mn-lt"/>
                <a:ea typeface="黑体" panose="02010609060101010101" pitchFamily="49" charset="-122"/>
              </a:rPr>
              <a:t>我的工作区主要功能</a:t>
            </a:r>
            <a:endParaRPr lang="en-US" b="1" dirty="0">
              <a:latin typeface="黑体" panose="02010609060101010101" pitchFamily="49" charset="-122"/>
              <a:ea typeface="黑体" panose="02010609060101010101" pitchFamily="49" charset="-122"/>
            </a:endParaRPr>
          </a:p>
        </p:txBody>
      </p:sp>
      <p:sp>
        <p:nvSpPr>
          <p:cNvPr id="10" name="Rectangle 4"/>
          <p:cNvSpPr>
            <a:spLocks noChangeArrowheads="1"/>
          </p:cNvSpPr>
          <p:nvPr/>
        </p:nvSpPr>
        <p:spPr bwMode="auto">
          <a:xfrm>
            <a:off x="3046199" y="1866441"/>
            <a:ext cx="3149885" cy="24896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63077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 y="13648"/>
            <a:ext cx="8641773" cy="933450"/>
          </a:xfrm>
        </p:spPr>
        <p:txBody>
          <a:bodyPr/>
          <a:lstStyle/>
          <a:p>
            <a:r>
              <a:rPr lang="zh-CN" altLang="en-US" sz="3600" b="1" dirty="0" smtClean="0">
                <a:ea typeface="黑体" panose="02010609060101010101" pitchFamily="49" charset="-122"/>
              </a:rPr>
              <a:t>我的课题</a:t>
            </a:r>
            <a:endParaRPr lang="zh-CN" altLang="en-US" sz="3600" dirty="0"/>
          </a:p>
        </p:txBody>
      </p:sp>
      <p:sp>
        <p:nvSpPr>
          <p:cNvPr id="4" name="文本占位符 7"/>
          <p:cNvSpPr txBox="1">
            <a:spLocks/>
          </p:cNvSpPr>
          <p:nvPr/>
        </p:nvSpPr>
        <p:spPr bwMode="auto">
          <a:xfrm>
            <a:off x="559558" y="996288"/>
            <a:ext cx="8311487" cy="504825"/>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algn="ctr">
              <a:buFontTx/>
              <a:buNone/>
            </a:pPr>
            <a:r>
              <a:rPr lang="zh-CN" altLang="en-US" kern="0" dirty="0" smtClean="0">
                <a:solidFill>
                  <a:schemeClr val="tx1"/>
                </a:solidFill>
                <a:latin typeface="+mj-lt"/>
                <a:ea typeface="黑体" panose="02010609060101010101" pitchFamily="49" charset="-122"/>
              </a:rPr>
              <a:t>可以在线添加、标识、管理</a:t>
            </a:r>
            <a:r>
              <a:rPr lang="en-US" altLang="zh-CN" kern="0" dirty="0" smtClean="0">
                <a:solidFill>
                  <a:schemeClr val="tx1"/>
                </a:solidFill>
                <a:latin typeface="+mj-lt"/>
                <a:ea typeface="黑体" panose="02010609060101010101" pitchFamily="49" charset="-122"/>
              </a:rPr>
              <a:t>Ovid</a:t>
            </a:r>
            <a:r>
              <a:rPr lang="zh-CN" altLang="en-US" kern="0" dirty="0" smtClean="0">
                <a:solidFill>
                  <a:schemeClr val="tx1"/>
                </a:solidFill>
                <a:latin typeface="+mj-lt"/>
                <a:ea typeface="黑体" panose="02010609060101010101" pitchFamily="49" charset="-122"/>
              </a:rPr>
              <a:t>平台提供的多种类型资源。</a:t>
            </a:r>
            <a:endParaRPr lang="en-US" altLang="zh-CN" kern="0" dirty="0" smtClean="0">
              <a:solidFill>
                <a:schemeClr val="tx1"/>
              </a:solidFill>
              <a:latin typeface="+mj-lt"/>
              <a:ea typeface="黑体" panose="02010609060101010101" pitchFamily="49" charset="-122"/>
            </a:endParaRPr>
          </a:p>
        </p:txBody>
      </p:sp>
      <p:sp>
        <p:nvSpPr>
          <p:cNvPr id="5" name="Rectangle 5"/>
          <p:cNvSpPr>
            <a:spLocks noChangeArrowheads="1"/>
          </p:cNvSpPr>
          <p:nvPr/>
        </p:nvSpPr>
        <p:spPr bwMode="auto">
          <a:xfrm>
            <a:off x="504966" y="1609159"/>
            <a:ext cx="8077200" cy="4267200"/>
          </a:xfrm>
          <a:prstGeom prst="rect">
            <a:avLst/>
          </a:prstGeom>
          <a:noFill/>
          <a:ln w="9525">
            <a:noFill/>
            <a:miter lim="800000"/>
            <a:headEnd/>
            <a:tailEnd/>
          </a:ln>
        </p:spPr>
        <p:txBody>
          <a:bodyPr lIns="182880"/>
          <a:lstStyle>
            <a:lvl1pPr marL="342900" indent="-342900" eaLnBrk="0" hangingPunct="0">
              <a:defRPr kumimoji="1" sz="2400">
                <a:solidFill>
                  <a:srgbClr val="0768A9"/>
                </a:solidFill>
                <a:latin typeface="Trebuchet MS" pitchFamily="34" charset="0"/>
                <a:ea typeface="ＭＳ Ｐゴシック" pitchFamily="34" charset="-128"/>
              </a:defRPr>
            </a:lvl1pPr>
            <a:lvl2pPr marL="569913" indent="-225425"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marL="0" indent="0" eaLnBrk="1" hangingPunct="1">
              <a:lnSpc>
                <a:spcPct val="90000"/>
              </a:lnSpc>
              <a:spcBef>
                <a:spcPct val="20000"/>
              </a:spcBef>
            </a:pPr>
            <a:r>
              <a:rPr kumimoji="0" lang="en-US" altLang="zh-TW" sz="2000" dirty="0" smtClean="0">
                <a:solidFill>
                  <a:schemeClr val="tx1"/>
                </a:solidFill>
                <a:latin typeface="+mj-lt"/>
                <a:ea typeface="黑体" panose="02010609060101010101" pitchFamily="49" charset="-122"/>
              </a:rPr>
              <a:t>  </a:t>
            </a:r>
            <a:r>
              <a:rPr kumimoji="0" lang="zh-CN" altLang="en-US" dirty="0" smtClean="0">
                <a:solidFill>
                  <a:schemeClr val="tx1"/>
                </a:solidFill>
                <a:latin typeface="+mj-lt"/>
                <a:ea typeface="黑体" panose="02010609060101010101" pitchFamily="49" charset="-122"/>
              </a:rPr>
              <a:t>包括：</a:t>
            </a:r>
            <a:endParaRPr kumimoji="0" lang="en-US" altLang="zh-TW"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Ovid Results </a:t>
            </a:r>
            <a:r>
              <a:rPr lang="zh-TW" altLang="en-US" sz="2000" dirty="0">
                <a:solidFill>
                  <a:schemeClr val="tx1"/>
                </a:solidFill>
                <a:latin typeface="+mj-lt"/>
                <a:ea typeface="黑体" panose="02010609060101010101" pitchFamily="49" charset="-122"/>
              </a:rPr>
              <a:t>（</a:t>
            </a:r>
            <a:r>
              <a:rPr lang="en-US" altLang="zh-TW" sz="2000" dirty="0">
                <a:solidFill>
                  <a:schemeClr val="tx1"/>
                </a:solidFill>
                <a:latin typeface="+mj-lt"/>
                <a:ea typeface="黑体" panose="02010609060101010101" pitchFamily="49" charset="-122"/>
              </a:rPr>
              <a:t>Ovid</a:t>
            </a:r>
            <a:r>
              <a:rPr lang="zh-TW" altLang="en-US" sz="2000" dirty="0">
                <a:solidFill>
                  <a:schemeClr val="tx1"/>
                </a:solidFill>
                <a:latin typeface="+mj-lt"/>
                <a:ea typeface="黑体" panose="02010609060101010101" pitchFamily="49" charset="-122"/>
              </a:rPr>
              <a:t>检索結果）</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smtClean="0">
                <a:solidFill>
                  <a:schemeClr val="tx1"/>
                </a:solidFill>
                <a:latin typeface="+mj-lt"/>
                <a:ea typeface="黑体" panose="02010609060101010101" pitchFamily="49" charset="-122"/>
              </a:rPr>
              <a:t>Saved </a:t>
            </a:r>
            <a:r>
              <a:rPr lang="en-US" altLang="zh-TW" sz="2000" dirty="0">
                <a:solidFill>
                  <a:schemeClr val="tx1"/>
                </a:solidFill>
                <a:latin typeface="+mj-lt"/>
                <a:ea typeface="黑体" panose="02010609060101010101" pitchFamily="49" charset="-122"/>
              </a:rPr>
              <a:t>Searches </a:t>
            </a:r>
            <a:r>
              <a:rPr lang="zh-TW" altLang="en-US" sz="2000" dirty="0">
                <a:solidFill>
                  <a:schemeClr val="tx1"/>
                </a:solidFill>
                <a:latin typeface="+mj-lt"/>
                <a:ea typeface="黑体" panose="02010609060101010101" pitchFamily="49" charset="-122"/>
              </a:rPr>
              <a:t>（储存的检索历史）</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Journal Articles – PDF or HTML </a:t>
            </a:r>
            <a:r>
              <a:rPr lang="zh-TW" altLang="en-US" sz="2000" dirty="0">
                <a:solidFill>
                  <a:schemeClr val="tx1"/>
                </a:solidFill>
                <a:latin typeface="+mj-lt"/>
                <a:ea typeface="黑体" panose="02010609060101010101" pitchFamily="49" charset="-122"/>
              </a:rPr>
              <a:t>（期刊文章全文</a:t>
            </a:r>
            <a:r>
              <a:rPr lang="en-US" altLang="zh-TW" sz="2000" dirty="0">
                <a:solidFill>
                  <a:schemeClr val="tx1"/>
                </a:solidFill>
                <a:latin typeface="+mj-lt"/>
                <a:ea typeface="黑体" panose="02010609060101010101" pitchFamily="49" charset="-122"/>
              </a:rPr>
              <a:t>– PDF or HTML </a:t>
            </a:r>
            <a:r>
              <a:rPr lang="zh-TW" altLang="en-US" sz="2000" dirty="0">
                <a:solidFill>
                  <a:schemeClr val="tx1"/>
                </a:solidFill>
                <a:latin typeface="+mj-lt"/>
                <a:ea typeface="黑体" panose="02010609060101010101" pitchFamily="49" charset="-122"/>
              </a:rPr>
              <a:t>）</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Images </a:t>
            </a:r>
            <a:r>
              <a:rPr lang="zh-TW" altLang="en-US" sz="2000" dirty="0">
                <a:solidFill>
                  <a:schemeClr val="tx1"/>
                </a:solidFill>
                <a:latin typeface="+mj-lt"/>
                <a:ea typeface="黑体" panose="02010609060101010101" pitchFamily="49" charset="-122"/>
              </a:rPr>
              <a:t>（图像</a:t>
            </a:r>
            <a:r>
              <a:rPr lang="zh-TW" altLang="en-US" sz="2000" dirty="0" smtClean="0">
                <a:solidFill>
                  <a:schemeClr val="tx1"/>
                </a:solidFill>
                <a:latin typeface="+mj-lt"/>
                <a:ea typeface="黑体" panose="02010609060101010101" pitchFamily="49" charset="-122"/>
              </a:rPr>
              <a:t>）</a:t>
            </a:r>
            <a:endParaRPr lang="en-US" altLang="zh-TW" sz="2000" dirty="0" smtClean="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CN" sz="2000" dirty="0" smtClean="0">
                <a:solidFill>
                  <a:schemeClr val="tx1"/>
                </a:solidFill>
                <a:latin typeface="+mj-lt"/>
                <a:ea typeface="黑体" panose="02010609060101010101" pitchFamily="49" charset="-122"/>
              </a:rPr>
              <a:t>Video</a:t>
            </a:r>
            <a:r>
              <a:rPr lang="zh-CN" altLang="en-US" sz="2000" dirty="0" smtClean="0">
                <a:solidFill>
                  <a:schemeClr val="tx1"/>
                </a:solidFill>
                <a:latin typeface="+mj-lt"/>
                <a:ea typeface="黑体" panose="02010609060101010101" pitchFamily="49" charset="-122"/>
              </a:rPr>
              <a:t>（视频）</a:t>
            </a:r>
            <a:endParaRPr lang="en-US" altLang="zh-CN" sz="2000" dirty="0" smtClean="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CN" sz="2000" dirty="0" smtClean="0">
                <a:solidFill>
                  <a:schemeClr val="tx1"/>
                </a:solidFill>
                <a:latin typeface="+mj-lt"/>
                <a:ea typeface="黑体" panose="02010609060101010101" pitchFamily="49" charset="-122"/>
              </a:rPr>
              <a:t>Audio</a:t>
            </a:r>
            <a:r>
              <a:rPr lang="zh-CN" altLang="en-US" sz="2000" dirty="0" smtClean="0">
                <a:solidFill>
                  <a:schemeClr val="tx1"/>
                </a:solidFill>
                <a:latin typeface="+mj-lt"/>
                <a:ea typeface="黑体" panose="02010609060101010101" pitchFamily="49" charset="-122"/>
              </a:rPr>
              <a:t>（音频）</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Text Snippets </a:t>
            </a:r>
            <a:r>
              <a:rPr lang="zh-TW" altLang="en-US" sz="2000" dirty="0">
                <a:solidFill>
                  <a:schemeClr val="tx1"/>
                </a:solidFill>
                <a:latin typeface="+mj-lt"/>
                <a:ea typeface="黑体" panose="02010609060101010101" pitchFamily="49" charset="-122"/>
              </a:rPr>
              <a:t>（</a:t>
            </a:r>
            <a:r>
              <a:rPr lang="zh-CN" altLang="en-US" sz="2000" dirty="0">
                <a:solidFill>
                  <a:schemeClr val="tx1"/>
                </a:solidFill>
                <a:latin typeface="+mj-lt"/>
                <a:ea typeface="黑体" panose="02010609060101010101" pitchFamily="49" charset="-122"/>
              </a:rPr>
              <a:t>文本</a:t>
            </a:r>
            <a:r>
              <a:rPr lang="zh-TW" altLang="en-US" sz="2000" dirty="0">
                <a:solidFill>
                  <a:schemeClr val="tx1"/>
                </a:solidFill>
                <a:latin typeface="+mj-lt"/>
                <a:ea typeface="黑体" panose="02010609060101010101" pitchFamily="49" charset="-122"/>
              </a:rPr>
              <a:t>剪</a:t>
            </a:r>
            <a:r>
              <a:rPr lang="zh-CN" altLang="en-US" sz="2000" dirty="0">
                <a:solidFill>
                  <a:schemeClr val="tx1"/>
                </a:solidFill>
                <a:latin typeface="+mj-lt"/>
                <a:ea typeface="黑体" panose="02010609060101010101" pitchFamily="49" charset="-122"/>
              </a:rPr>
              <a:t>贴</a:t>
            </a:r>
            <a:r>
              <a:rPr lang="zh-TW" altLang="en-US" sz="2000" dirty="0">
                <a:solidFill>
                  <a:schemeClr val="tx1"/>
                </a:solidFill>
                <a:latin typeface="+mj-lt"/>
                <a:ea typeface="黑体" panose="02010609060101010101" pitchFamily="49" charset="-122"/>
              </a:rPr>
              <a:t>）</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User-created Citations </a:t>
            </a:r>
            <a:r>
              <a:rPr lang="zh-TW" altLang="en-US" sz="2000" dirty="0">
                <a:solidFill>
                  <a:schemeClr val="tx1"/>
                </a:solidFill>
                <a:latin typeface="+mj-lt"/>
                <a:ea typeface="黑体" panose="02010609060101010101" pitchFamily="49" charset="-122"/>
              </a:rPr>
              <a:t>（客戶自己生成的</a:t>
            </a:r>
            <a:r>
              <a:rPr lang="zh-CN" altLang="en-US" sz="2000" dirty="0">
                <a:solidFill>
                  <a:schemeClr val="tx1"/>
                </a:solidFill>
                <a:latin typeface="+mj-lt"/>
                <a:ea typeface="黑体" panose="02010609060101010101" pitchFamily="49" charset="-122"/>
              </a:rPr>
              <a:t>题录</a:t>
            </a:r>
            <a:r>
              <a:rPr lang="zh-TW" altLang="en-US" sz="2000" dirty="0">
                <a:solidFill>
                  <a:schemeClr val="tx1"/>
                </a:solidFill>
                <a:latin typeface="+mj-lt"/>
                <a:ea typeface="黑体" panose="02010609060101010101" pitchFamily="49" charset="-122"/>
              </a:rPr>
              <a:t>）</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Book Chapter </a:t>
            </a:r>
            <a:r>
              <a:rPr lang="zh-TW" altLang="en-US" sz="2000" dirty="0">
                <a:solidFill>
                  <a:schemeClr val="tx1"/>
                </a:solidFill>
                <a:latin typeface="+mj-lt"/>
                <a:ea typeface="黑体" panose="02010609060101010101" pitchFamily="49" charset="-122"/>
              </a:rPr>
              <a:t>（电子书章</a:t>
            </a:r>
            <a:r>
              <a:rPr lang="zh-CN" altLang="en-US" sz="2000" dirty="0">
                <a:solidFill>
                  <a:schemeClr val="tx1"/>
                </a:solidFill>
                <a:latin typeface="+mj-lt"/>
                <a:ea typeface="黑体" panose="02010609060101010101" pitchFamily="49" charset="-122"/>
              </a:rPr>
              <a:t>节</a:t>
            </a:r>
            <a:r>
              <a:rPr lang="zh-TW" altLang="en-US" sz="2000" dirty="0">
                <a:solidFill>
                  <a:schemeClr val="tx1"/>
                </a:solidFill>
                <a:latin typeface="+mj-lt"/>
                <a:ea typeface="黑体" panose="02010609060101010101" pitchFamily="49" charset="-122"/>
              </a:rPr>
              <a:t>）</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Journal Issue List result </a:t>
            </a:r>
            <a:r>
              <a:rPr lang="zh-TW" altLang="en-US" sz="2000" dirty="0">
                <a:solidFill>
                  <a:schemeClr val="tx1"/>
                </a:solidFill>
                <a:latin typeface="+mj-lt"/>
                <a:ea typeface="黑体" panose="02010609060101010101" pitchFamily="49" charset="-122"/>
              </a:rPr>
              <a:t>（期刊目</a:t>
            </a:r>
            <a:r>
              <a:rPr lang="zh-CN" altLang="en-US" sz="2000" dirty="0">
                <a:solidFill>
                  <a:schemeClr val="tx1"/>
                </a:solidFill>
                <a:latin typeface="+mj-lt"/>
                <a:ea typeface="黑体" panose="02010609060101010101" pitchFamily="49" charset="-122"/>
              </a:rPr>
              <a:t>录</a:t>
            </a:r>
            <a:r>
              <a:rPr lang="zh-TW" altLang="en-US" sz="2000" dirty="0">
                <a:solidFill>
                  <a:schemeClr val="tx1"/>
                </a:solidFill>
                <a:latin typeface="+mj-lt"/>
                <a:ea typeface="黑体" panose="02010609060101010101" pitchFamily="49" charset="-122"/>
              </a:rPr>
              <a:t>結果）</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Auto-Alert results </a:t>
            </a:r>
            <a:r>
              <a:rPr lang="zh-TW" altLang="en-US" sz="2000" dirty="0">
                <a:solidFill>
                  <a:schemeClr val="tx1"/>
                </a:solidFill>
                <a:latin typeface="+mj-lt"/>
                <a:ea typeface="黑体" panose="02010609060101010101" pitchFamily="49" charset="-122"/>
              </a:rPr>
              <a:t>（储存</a:t>
            </a:r>
            <a:r>
              <a:rPr lang="zh-CN" altLang="en-US" sz="2000" dirty="0">
                <a:solidFill>
                  <a:schemeClr val="tx1"/>
                </a:solidFill>
                <a:latin typeface="+mj-lt"/>
                <a:ea typeface="黑体" panose="02010609060101010101" pitchFamily="49" charset="-122"/>
              </a:rPr>
              <a:t>定题通告</a:t>
            </a:r>
            <a:r>
              <a:rPr lang="zh-TW" altLang="en-US" sz="2000" dirty="0">
                <a:solidFill>
                  <a:schemeClr val="tx1"/>
                </a:solidFill>
                <a:latin typeface="+mj-lt"/>
                <a:ea typeface="黑体" panose="02010609060101010101" pitchFamily="49" charset="-122"/>
              </a:rPr>
              <a:t>）</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Uploaded files </a:t>
            </a:r>
            <a:r>
              <a:rPr lang="zh-TW" altLang="en-US" sz="2000" dirty="0">
                <a:solidFill>
                  <a:schemeClr val="tx1"/>
                </a:solidFill>
                <a:latin typeface="+mj-lt"/>
                <a:ea typeface="黑体" panose="02010609060101010101" pitchFamily="49" charset="-122"/>
              </a:rPr>
              <a:t>（上传文件）</a:t>
            </a:r>
            <a:endParaRPr lang="en-US" altLang="zh-TW" sz="2000" dirty="0">
              <a:solidFill>
                <a:schemeClr val="tx1"/>
              </a:solidFill>
              <a:latin typeface="+mj-lt"/>
              <a:ea typeface="黑体" panose="02010609060101010101" pitchFamily="49" charset="-122"/>
            </a:endParaRPr>
          </a:p>
          <a:p>
            <a:pPr lvl="1" eaLnBrk="1" hangingPunct="1">
              <a:lnSpc>
                <a:spcPct val="90000"/>
              </a:lnSpc>
              <a:spcBef>
                <a:spcPct val="20000"/>
              </a:spcBef>
              <a:buFontTx/>
              <a:buChar char="–"/>
            </a:pPr>
            <a:endParaRPr kumimoji="0" lang="en-US" altLang="zh-TW" sz="2000" dirty="0">
              <a:solidFill>
                <a:schemeClr val="tx1"/>
              </a:solidFill>
              <a:latin typeface="+mj-lt"/>
              <a:ea typeface="黑体" panose="02010609060101010101" pitchFamily="49" charset="-122"/>
            </a:endParaRPr>
          </a:p>
          <a:p>
            <a:pPr marL="344488" lvl="1" indent="0" eaLnBrk="1" hangingPunct="1">
              <a:lnSpc>
                <a:spcPct val="90000"/>
              </a:lnSpc>
              <a:spcBef>
                <a:spcPct val="20000"/>
              </a:spcBef>
            </a:pPr>
            <a:endParaRPr kumimoji="0" lang="en-US" altLang="zh-TW" sz="2000" dirty="0">
              <a:solidFill>
                <a:schemeClr val="tx1"/>
              </a:solidFill>
              <a:latin typeface="+mj-lt"/>
              <a:ea typeface="黑体" panose="02010609060101010101" pitchFamily="49" charset="-122"/>
            </a:endParaRPr>
          </a:p>
        </p:txBody>
      </p:sp>
    </p:spTree>
    <p:extLst>
      <p:ext uri="{BB962C8B-B14F-4D97-AF65-F5344CB8AC3E}">
        <p14:creationId xmlns:p14="http://schemas.microsoft.com/office/powerpoint/2010/main" val="352604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6" descr="Crystal_Clear_app_Login_Mana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4832350"/>
            <a:ext cx="12604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8"/>
          <p:cNvSpPr txBox="1">
            <a:spLocks noChangeArrowheads="1"/>
          </p:cNvSpPr>
          <p:nvPr/>
        </p:nvSpPr>
        <p:spPr bwMode="auto">
          <a:xfrm>
            <a:off x="323850" y="1316038"/>
            <a:ext cx="28520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sz="2600" dirty="0" smtClean="0">
                <a:latin typeface="+mj-lt"/>
                <a:ea typeface="黑体" panose="02010609060101010101" pitchFamily="49" charset="-122"/>
              </a:rPr>
              <a:t>Ovid</a:t>
            </a:r>
            <a:r>
              <a:rPr lang="zh-CN" altLang="en-US" sz="2600" dirty="0" smtClean="0">
                <a:latin typeface="+mj-lt"/>
                <a:ea typeface="黑体" panose="02010609060101010101" pitchFamily="49" charset="-122"/>
              </a:rPr>
              <a:t>平台是什么？</a:t>
            </a:r>
            <a:endParaRPr lang="de-DE" altLang="zh-CN" sz="2600" dirty="0">
              <a:latin typeface="+mj-lt"/>
              <a:ea typeface="黑体" panose="02010609060101010101" pitchFamily="49" charset="-122"/>
            </a:endParaRPr>
          </a:p>
        </p:txBody>
      </p:sp>
      <p:sp>
        <p:nvSpPr>
          <p:cNvPr id="8196" name="TextBox 4"/>
          <p:cNvSpPr txBox="1">
            <a:spLocks noChangeArrowheads="1"/>
          </p:cNvSpPr>
          <p:nvPr/>
        </p:nvSpPr>
        <p:spPr bwMode="auto">
          <a:xfrm>
            <a:off x="5697538" y="1311275"/>
            <a:ext cx="31854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sz="2600" dirty="0" smtClean="0">
                <a:solidFill>
                  <a:srgbClr val="C00000"/>
                </a:solidFill>
                <a:latin typeface="+mj-lt"/>
                <a:ea typeface="黑体" panose="02010609060101010101" pitchFamily="49" charset="-122"/>
              </a:rPr>
              <a:t>“智慧”的集成平台</a:t>
            </a:r>
            <a:endParaRPr lang="en-GB" altLang="zh-CN" sz="2600" dirty="0">
              <a:solidFill>
                <a:srgbClr val="C00000"/>
              </a:solidFill>
              <a:latin typeface="+mj-lt"/>
              <a:ea typeface="黑体" panose="02010609060101010101" pitchFamily="49" charset="-122"/>
            </a:endParaRPr>
          </a:p>
        </p:txBody>
      </p:sp>
      <p:sp>
        <p:nvSpPr>
          <p:cNvPr id="2" name="Cloud 1"/>
          <p:cNvSpPr/>
          <p:nvPr/>
        </p:nvSpPr>
        <p:spPr>
          <a:xfrm>
            <a:off x="1331913" y="1897063"/>
            <a:ext cx="6378575" cy="4268787"/>
          </a:xfrm>
          <a:prstGeom prst="cloud">
            <a:avLst/>
          </a:prstGeom>
          <a:solidFill>
            <a:srgbClr val="CCFF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198" name="Picture 16" descr="Crystal_Clear_app_Login_Mana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263" y="4581525"/>
            <a:ext cx="12969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 Box 11"/>
          <p:cNvSpPr txBox="1">
            <a:spLocks noChangeArrowheads="1"/>
          </p:cNvSpPr>
          <p:nvPr/>
        </p:nvSpPr>
        <p:spPr bwMode="auto">
          <a:xfrm flipH="1">
            <a:off x="5057775" y="4093787"/>
            <a:ext cx="131445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zh-CN" dirty="0" smtClean="0">
                <a:solidFill>
                  <a:schemeClr val="accent2">
                    <a:lumMod val="75000"/>
                  </a:schemeClr>
                </a:solidFill>
                <a:latin typeface="+mj-lt"/>
                <a:ea typeface="黑体" panose="02010609060101010101" pitchFamily="49" charset="-122"/>
              </a:rPr>
              <a:t>Ovid</a:t>
            </a:r>
            <a:r>
              <a:rPr lang="de-DE" altLang="zh-CN" sz="1000" dirty="0" smtClean="0">
                <a:solidFill>
                  <a:schemeClr val="accent2">
                    <a:lumMod val="75000"/>
                  </a:schemeClr>
                </a:solidFill>
                <a:latin typeface="+mj-lt"/>
                <a:ea typeface="黑体" panose="02010609060101010101" pitchFamily="49" charset="-122"/>
              </a:rPr>
              <a:t>FT</a:t>
            </a:r>
            <a:endParaRPr lang="de-DE" altLang="zh-CN" sz="1000" dirty="0">
              <a:solidFill>
                <a:schemeClr val="accent2">
                  <a:lumMod val="75000"/>
                </a:schemeClr>
              </a:solidFill>
              <a:latin typeface="+mj-lt"/>
              <a:ea typeface="黑体" panose="02010609060101010101" pitchFamily="49" charset="-122"/>
            </a:endParaRPr>
          </a:p>
          <a:p>
            <a:pPr eaLnBrk="1" hangingPunct="1">
              <a:buFont typeface="Arial" pitchFamily="34" charset="0"/>
              <a:buChar char="•"/>
            </a:pPr>
            <a:r>
              <a:rPr lang="de-DE" altLang="zh-CN" sz="1400" dirty="0">
                <a:solidFill>
                  <a:schemeClr val="accent2">
                    <a:lumMod val="75000"/>
                  </a:schemeClr>
                </a:solidFill>
                <a:latin typeface="+mj-lt"/>
                <a:ea typeface="黑体" panose="02010609060101010101" pitchFamily="49" charset="-122"/>
              </a:rPr>
              <a:t>EBM Reviews</a:t>
            </a:r>
          </a:p>
          <a:p>
            <a:pPr eaLnBrk="1" hangingPunct="1">
              <a:buFont typeface="Arial" pitchFamily="34" charset="0"/>
              <a:buChar char="•"/>
            </a:pPr>
            <a:r>
              <a:rPr lang="de-DE" altLang="zh-CN" sz="1400" dirty="0">
                <a:solidFill>
                  <a:schemeClr val="accent2">
                    <a:lumMod val="75000"/>
                  </a:schemeClr>
                </a:solidFill>
                <a:latin typeface="+mj-lt"/>
                <a:ea typeface="黑体" panose="02010609060101010101" pitchFamily="49" charset="-122"/>
              </a:rPr>
              <a:t>JBI</a:t>
            </a:r>
          </a:p>
          <a:p>
            <a:pPr eaLnBrk="1" hangingPunct="1">
              <a:buFont typeface="Arial" pitchFamily="34" charset="0"/>
              <a:buChar char="•"/>
            </a:pPr>
            <a:r>
              <a:rPr lang="de-DE" altLang="zh-CN" sz="1400" dirty="0">
                <a:solidFill>
                  <a:schemeClr val="accent2">
                    <a:lumMod val="75000"/>
                  </a:schemeClr>
                </a:solidFill>
                <a:latin typeface="+mj-lt"/>
                <a:ea typeface="黑体" panose="02010609060101010101" pitchFamily="49" charset="-122"/>
              </a:rPr>
              <a:t>Drugline</a:t>
            </a:r>
          </a:p>
          <a:p>
            <a:pPr eaLnBrk="1" hangingPunct="1">
              <a:buFont typeface="Arial" pitchFamily="34" charset="0"/>
              <a:buChar char="•"/>
            </a:pPr>
            <a:r>
              <a:rPr lang="de-DE" altLang="zh-CN" sz="1400" dirty="0">
                <a:solidFill>
                  <a:schemeClr val="accent2">
                    <a:lumMod val="75000"/>
                  </a:schemeClr>
                </a:solidFill>
                <a:latin typeface="+mj-lt"/>
                <a:ea typeface="黑体" panose="02010609060101010101" pitchFamily="49" charset="-122"/>
              </a:rPr>
              <a:t>R&amp;D Insight</a:t>
            </a:r>
          </a:p>
          <a:p>
            <a:pPr eaLnBrk="1" hangingPunct="1"/>
            <a:endParaRPr lang="de-DE" altLang="zh-CN" sz="1200" dirty="0">
              <a:solidFill>
                <a:schemeClr val="accent2">
                  <a:lumMod val="75000"/>
                </a:schemeClr>
              </a:solidFill>
              <a:latin typeface="+mj-lt"/>
              <a:ea typeface="黑体" panose="02010609060101010101" pitchFamily="49" charset="-122"/>
            </a:endParaRPr>
          </a:p>
        </p:txBody>
      </p:sp>
      <p:sp>
        <p:nvSpPr>
          <p:cNvPr id="39" name="Text Box 11"/>
          <p:cNvSpPr txBox="1">
            <a:spLocks noChangeArrowheads="1"/>
          </p:cNvSpPr>
          <p:nvPr/>
        </p:nvSpPr>
        <p:spPr bwMode="auto">
          <a:xfrm flipH="1">
            <a:off x="4140200" y="2339050"/>
            <a:ext cx="29527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zh-CN" altLang="en-US" dirty="0" smtClean="0">
                <a:solidFill>
                  <a:schemeClr val="accent2">
                    <a:lumMod val="75000"/>
                  </a:schemeClr>
                </a:solidFill>
                <a:latin typeface="+mj-lt"/>
                <a:ea typeface="黑体" panose="02010609060101010101" pitchFamily="49" charset="-122"/>
              </a:rPr>
              <a:t>外部集成资源</a:t>
            </a:r>
            <a:r>
              <a:rPr lang="de-DE" dirty="0" smtClean="0">
                <a:solidFill>
                  <a:schemeClr val="accent2">
                    <a:lumMod val="75000"/>
                  </a:schemeClr>
                </a:solidFill>
                <a:latin typeface="+mj-lt"/>
                <a:ea typeface="黑体" panose="02010609060101010101" pitchFamily="49" charset="-122"/>
              </a:rPr>
              <a:t> </a:t>
            </a:r>
          </a:p>
          <a:p>
            <a:pPr marL="171450" indent="-171450" eaLnBrk="1" hangingPunct="1">
              <a:buFont typeface="Arial" pitchFamily="34" charset="0"/>
              <a:buChar char="•"/>
              <a:defRPr/>
            </a:pPr>
            <a:r>
              <a:rPr lang="en-US" altLang="zh-CN" sz="1400" dirty="0" smtClean="0">
                <a:solidFill>
                  <a:schemeClr val="accent2">
                    <a:lumMod val="75000"/>
                  </a:schemeClr>
                </a:solidFill>
                <a:latin typeface="+mj-lt"/>
                <a:ea typeface="黑体" panose="02010609060101010101" pitchFamily="49" charset="-122"/>
              </a:rPr>
              <a:t>Visible Body</a:t>
            </a:r>
            <a:endParaRPr lang="de-DE" sz="1400" dirty="0" smtClean="0">
              <a:solidFill>
                <a:schemeClr val="accent2">
                  <a:lumMod val="75000"/>
                </a:schemeClr>
              </a:solidFill>
              <a:latin typeface="+mj-lt"/>
              <a:ea typeface="黑体" panose="02010609060101010101" pitchFamily="49" charset="-122"/>
            </a:endParaRPr>
          </a:p>
          <a:p>
            <a:pPr marL="171450" indent="-171450" eaLnBrk="1" hangingPunct="1">
              <a:buFont typeface="Arial" pitchFamily="34" charset="0"/>
              <a:buChar char="•"/>
              <a:defRPr/>
            </a:pPr>
            <a:r>
              <a:rPr lang="de-DE" sz="1400" dirty="0" err="1" smtClean="0">
                <a:solidFill>
                  <a:schemeClr val="accent2">
                    <a:lumMod val="75000"/>
                  </a:schemeClr>
                </a:solidFill>
                <a:latin typeface="+mj-lt"/>
                <a:ea typeface="黑体" panose="02010609060101010101" pitchFamily="49" charset="-122"/>
              </a:rPr>
              <a:t>Naturals</a:t>
            </a:r>
            <a:r>
              <a:rPr lang="de-DE" sz="1400" dirty="0" smtClean="0">
                <a:solidFill>
                  <a:schemeClr val="accent2">
                    <a:lumMod val="75000"/>
                  </a:schemeClr>
                </a:solidFill>
                <a:latin typeface="+mj-lt"/>
                <a:ea typeface="黑体" panose="02010609060101010101" pitchFamily="49" charset="-122"/>
              </a:rPr>
              <a:t> Standard</a:t>
            </a:r>
          </a:p>
          <a:p>
            <a:pPr marL="171450" indent="-171450" eaLnBrk="1" hangingPunct="1">
              <a:buFont typeface="Arial" pitchFamily="34" charset="0"/>
              <a:buChar char="•"/>
              <a:defRPr/>
            </a:pPr>
            <a:r>
              <a:rPr lang="de-DE" sz="1400" dirty="0" err="1" smtClean="0">
                <a:solidFill>
                  <a:schemeClr val="accent2">
                    <a:lumMod val="75000"/>
                  </a:schemeClr>
                </a:solidFill>
                <a:latin typeface="+mj-lt"/>
                <a:ea typeface="黑体" panose="02010609060101010101" pitchFamily="49" charset="-122"/>
              </a:rPr>
              <a:t>Amirsys</a:t>
            </a:r>
            <a:endParaRPr lang="de-DE" sz="1400" dirty="0" smtClean="0">
              <a:solidFill>
                <a:schemeClr val="accent2">
                  <a:lumMod val="75000"/>
                </a:schemeClr>
              </a:solidFill>
              <a:latin typeface="+mj-lt"/>
              <a:ea typeface="黑体" panose="02010609060101010101" pitchFamily="49" charset="-122"/>
            </a:endParaRPr>
          </a:p>
          <a:p>
            <a:pPr marL="171450" indent="-171450" eaLnBrk="1" hangingPunct="1">
              <a:buFont typeface="Arial" pitchFamily="34" charset="0"/>
              <a:buChar char="•"/>
              <a:defRPr/>
            </a:pPr>
            <a:r>
              <a:rPr lang="de-DE" sz="1400" dirty="0" err="1" smtClean="0">
                <a:solidFill>
                  <a:schemeClr val="accent2">
                    <a:lumMod val="75000"/>
                  </a:schemeClr>
                </a:solidFill>
                <a:latin typeface="+mj-lt"/>
                <a:ea typeface="黑体" panose="02010609060101010101" pitchFamily="49" charset="-122"/>
              </a:rPr>
              <a:t>Your</a:t>
            </a:r>
            <a:r>
              <a:rPr lang="de-DE" sz="1400" dirty="0" smtClean="0">
                <a:solidFill>
                  <a:schemeClr val="accent2">
                    <a:lumMod val="75000"/>
                  </a:schemeClr>
                </a:solidFill>
                <a:latin typeface="+mj-lt"/>
                <a:ea typeface="黑体" panose="02010609060101010101" pitchFamily="49" charset="-122"/>
              </a:rPr>
              <a:t> </a:t>
            </a:r>
            <a:r>
              <a:rPr lang="de-DE" sz="1400" dirty="0" err="1" smtClean="0">
                <a:solidFill>
                  <a:schemeClr val="accent2">
                    <a:lumMod val="75000"/>
                  </a:schemeClr>
                </a:solidFill>
                <a:latin typeface="+mj-lt"/>
                <a:ea typeface="黑体" panose="02010609060101010101" pitchFamily="49" charset="-122"/>
              </a:rPr>
              <a:t>content</a:t>
            </a:r>
            <a:r>
              <a:rPr lang="de-DE" sz="1400" dirty="0" smtClean="0">
                <a:solidFill>
                  <a:schemeClr val="accent2">
                    <a:lumMod val="75000"/>
                  </a:schemeClr>
                </a:solidFill>
                <a:latin typeface="+mj-lt"/>
                <a:ea typeface="黑体" panose="02010609060101010101" pitchFamily="49" charset="-122"/>
              </a:rPr>
              <a:t> (</a:t>
            </a:r>
            <a:r>
              <a:rPr lang="de-DE" sz="1400" dirty="0" err="1" smtClean="0">
                <a:solidFill>
                  <a:schemeClr val="accent2">
                    <a:lumMod val="75000"/>
                  </a:schemeClr>
                </a:solidFill>
                <a:latin typeface="+mj-lt"/>
                <a:ea typeface="黑体" panose="02010609060101010101" pitchFamily="49" charset="-122"/>
              </a:rPr>
              <a:t>My</a:t>
            </a:r>
            <a:r>
              <a:rPr lang="de-DE" sz="1400" dirty="0" smtClean="0">
                <a:solidFill>
                  <a:schemeClr val="accent2">
                    <a:lumMod val="75000"/>
                  </a:schemeClr>
                </a:solidFill>
                <a:latin typeface="+mj-lt"/>
                <a:ea typeface="黑体" panose="02010609060101010101" pitchFamily="49" charset="-122"/>
              </a:rPr>
              <a:t> Workspace)</a:t>
            </a:r>
          </a:p>
        </p:txBody>
      </p:sp>
      <p:sp>
        <p:nvSpPr>
          <p:cNvPr id="8201" name="Text Box 11"/>
          <p:cNvSpPr txBox="1">
            <a:spLocks noChangeArrowheads="1"/>
          </p:cNvSpPr>
          <p:nvPr/>
        </p:nvSpPr>
        <p:spPr bwMode="auto">
          <a:xfrm flipH="1">
            <a:off x="2411413" y="4389438"/>
            <a:ext cx="259238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smtClean="0">
                <a:solidFill>
                  <a:schemeClr val="accent2">
                    <a:lumMod val="75000"/>
                  </a:schemeClr>
                </a:solidFill>
                <a:latin typeface="+mj-lt"/>
                <a:ea typeface="黑体" panose="02010609060101010101" pitchFamily="49" charset="-122"/>
              </a:rPr>
              <a:t>期刊</a:t>
            </a:r>
            <a:r>
              <a:rPr lang="en-US" altLang="zh-CN" dirty="0" smtClean="0">
                <a:solidFill>
                  <a:schemeClr val="accent2">
                    <a:lumMod val="75000"/>
                  </a:schemeClr>
                </a:solidFill>
                <a:latin typeface="+mj-lt"/>
                <a:ea typeface="黑体" panose="02010609060101010101" pitchFamily="49" charset="-122"/>
              </a:rPr>
              <a:t>&amp;</a:t>
            </a:r>
            <a:r>
              <a:rPr lang="zh-CN" altLang="en-US" dirty="0" smtClean="0">
                <a:solidFill>
                  <a:schemeClr val="accent2">
                    <a:lumMod val="75000"/>
                  </a:schemeClr>
                </a:solidFill>
                <a:latin typeface="+mj-lt"/>
                <a:ea typeface="黑体" panose="02010609060101010101" pitchFamily="49" charset="-122"/>
              </a:rPr>
              <a:t>图书</a:t>
            </a:r>
            <a:endParaRPr lang="de-DE" altLang="zh-CN" dirty="0">
              <a:solidFill>
                <a:schemeClr val="accent2">
                  <a:lumMod val="75000"/>
                </a:schemeClr>
              </a:solidFill>
              <a:latin typeface="+mj-lt"/>
              <a:ea typeface="黑体" panose="02010609060101010101" pitchFamily="49" charset="-122"/>
            </a:endParaRPr>
          </a:p>
          <a:p>
            <a:pPr eaLnBrk="1" hangingPunct="1">
              <a:buFont typeface="Arial" pitchFamily="34" charset="0"/>
              <a:buChar char="•"/>
            </a:pPr>
            <a:r>
              <a:rPr lang="de-DE" altLang="zh-CN" sz="1400" dirty="0">
                <a:solidFill>
                  <a:schemeClr val="accent2">
                    <a:lumMod val="75000"/>
                  </a:schemeClr>
                </a:solidFill>
                <a:latin typeface="+mj-lt"/>
                <a:ea typeface="黑体" panose="02010609060101010101" pitchFamily="49" charset="-122"/>
              </a:rPr>
              <a:t>Lippincott, Willams &amp; Wilkins</a:t>
            </a:r>
          </a:p>
          <a:p>
            <a:pPr eaLnBrk="1" hangingPunct="1">
              <a:buFont typeface="Arial" pitchFamily="34" charset="0"/>
              <a:buChar char="•"/>
            </a:pPr>
            <a:r>
              <a:rPr lang="de-DE" altLang="zh-CN" sz="1400" dirty="0">
                <a:solidFill>
                  <a:schemeClr val="accent2">
                    <a:lumMod val="75000"/>
                  </a:schemeClr>
                </a:solidFill>
                <a:latin typeface="+mj-lt"/>
                <a:ea typeface="黑体" panose="02010609060101010101" pitchFamily="49" charset="-122"/>
              </a:rPr>
              <a:t>YourJournals@Ovid</a:t>
            </a:r>
          </a:p>
          <a:p>
            <a:pPr eaLnBrk="1" hangingPunct="1">
              <a:buFont typeface="Arial" pitchFamily="34" charset="0"/>
              <a:buChar char="•"/>
            </a:pPr>
            <a:r>
              <a:rPr lang="de-DE" altLang="zh-CN" sz="1400" dirty="0">
                <a:solidFill>
                  <a:schemeClr val="accent2">
                    <a:lumMod val="75000"/>
                  </a:schemeClr>
                </a:solidFill>
                <a:latin typeface="+mj-lt"/>
                <a:ea typeface="黑体" panose="02010609060101010101" pitchFamily="49" charset="-122"/>
              </a:rPr>
              <a:t>Books@Ovid</a:t>
            </a:r>
          </a:p>
          <a:p>
            <a:pPr eaLnBrk="1" hangingPunct="1"/>
            <a:endParaRPr lang="de-DE" altLang="zh-CN" sz="1200" dirty="0">
              <a:solidFill>
                <a:schemeClr val="accent2">
                  <a:lumMod val="75000"/>
                </a:schemeClr>
              </a:solidFill>
              <a:latin typeface="+mj-lt"/>
              <a:ea typeface="黑体" panose="02010609060101010101" pitchFamily="49" charset="-122"/>
            </a:endParaRPr>
          </a:p>
        </p:txBody>
      </p:sp>
      <p:sp>
        <p:nvSpPr>
          <p:cNvPr id="8202" name="Text Box 11"/>
          <p:cNvSpPr txBox="1">
            <a:spLocks noChangeArrowheads="1"/>
          </p:cNvSpPr>
          <p:nvPr/>
        </p:nvSpPr>
        <p:spPr bwMode="auto">
          <a:xfrm flipH="1">
            <a:off x="2555875" y="2713060"/>
            <a:ext cx="131286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zh-CN" dirty="0" smtClean="0">
                <a:solidFill>
                  <a:schemeClr val="accent2">
                    <a:lumMod val="75000"/>
                  </a:schemeClr>
                </a:solidFill>
                <a:latin typeface="+mj-lt"/>
                <a:ea typeface="黑体" panose="02010609060101010101" pitchFamily="49" charset="-122"/>
              </a:rPr>
              <a:t>Ovid</a:t>
            </a:r>
            <a:endParaRPr lang="de-DE" altLang="zh-CN" dirty="0">
              <a:solidFill>
                <a:schemeClr val="accent2">
                  <a:lumMod val="75000"/>
                </a:schemeClr>
              </a:solidFill>
              <a:latin typeface="+mj-lt"/>
              <a:ea typeface="黑体" panose="02010609060101010101" pitchFamily="49" charset="-122"/>
            </a:endParaRPr>
          </a:p>
          <a:p>
            <a:pPr eaLnBrk="1" hangingPunct="1">
              <a:buFont typeface="Arial" pitchFamily="34" charset="0"/>
              <a:buChar char="•"/>
            </a:pPr>
            <a:r>
              <a:rPr lang="de-DE" altLang="zh-CN" sz="1400" dirty="0">
                <a:solidFill>
                  <a:schemeClr val="accent2">
                    <a:lumMod val="75000"/>
                  </a:schemeClr>
                </a:solidFill>
                <a:latin typeface="+mj-lt"/>
                <a:ea typeface="黑体" panose="02010609060101010101" pitchFamily="49" charset="-122"/>
              </a:rPr>
              <a:t>MEDLINE</a:t>
            </a:r>
          </a:p>
          <a:p>
            <a:pPr eaLnBrk="1" hangingPunct="1">
              <a:buFont typeface="Arial" pitchFamily="34" charset="0"/>
              <a:buChar char="•"/>
            </a:pPr>
            <a:r>
              <a:rPr lang="de-DE" altLang="zh-CN" sz="1400" dirty="0" smtClean="0">
                <a:solidFill>
                  <a:schemeClr val="accent2">
                    <a:lumMod val="75000"/>
                  </a:schemeClr>
                </a:solidFill>
                <a:latin typeface="+mj-lt"/>
                <a:ea typeface="黑体" panose="02010609060101010101" pitchFamily="49" charset="-122"/>
              </a:rPr>
              <a:t>CABI</a:t>
            </a:r>
            <a:endParaRPr lang="de-DE" altLang="zh-CN" sz="1400" dirty="0">
              <a:solidFill>
                <a:schemeClr val="accent2">
                  <a:lumMod val="75000"/>
                </a:schemeClr>
              </a:solidFill>
              <a:latin typeface="+mj-lt"/>
              <a:ea typeface="黑体" panose="02010609060101010101" pitchFamily="49" charset="-122"/>
            </a:endParaRPr>
          </a:p>
          <a:p>
            <a:pPr eaLnBrk="1" hangingPunct="1">
              <a:buFont typeface="Arial" pitchFamily="34" charset="0"/>
              <a:buChar char="•"/>
            </a:pPr>
            <a:r>
              <a:rPr lang="de-DE" altLang="zh-CN" sz="1400" dirty="0">
                <a:solidFill>
                  <a:schemeClr val="accent2">
                    <a:lumMod val="75000"/>
                  </a:schemeClr>
                </a:solidFill>
                <a:latin typeface="+mj-lt"/>
                <a:ea typeface="黑体" panose="02010609060101010101" pitchFamily="49" charset="-122"/>
              </a:rPr>
              <a:t>PsycINFO</a:t>
            </a:r>
          </a:p>
          <a:p>
            <a:pPr eaLnBrk="1" hangingPunct="1">
              <a:buFont typeface="Arial" pitchFamily="34" charset="0"/>
              <a:buChar char="•"/>
            </a:pPr>
            <a:r>
              <a:rPr lang="en-US" altLang="zh-CN" sz="1400" dirty="0" smtClean="0">
                <a:solidFill>
                  <a:schemeClr val="accent2">
                    <a:lumMod val="75000"/>
                  </a:schemeClr>
                </a:solidFill>
                <a:latin typeface="+mj-lt"/>
                <a:ea typeface="黑体" panose="02010609060101010101" pitchFamily="49" charset="-122"/>
              </a:rPr>
              <a:t>Clinical Evidence</a:t>
            </a:r>
            <a:endParaRPr lang="de-DE" altLang="zh-CN" sz="1400" dirty="0">
              <a:solidFill>
                <a:schemeClr val="accent2">
                  <a:lumMod val="75000"/>
                </a:schemeClr>
              </a:solidFill>
              <a:latin typeface="+mj-lt"/>
              <a:ea typeface="黑体" panose="02010609060101010101" pitchFamily="49" charset="-122"/>
            </a:endParaRPr>
          </a:p>
        </p:txBody>
      </p:sp>
      <p:sp>
        <p:nvSpPr>
          <p:cNvPr id="5" name="Multiply 4"/>
          <p:cNvSpPr/>
          <p:nvPr/>
        </p:nvSpPr>
        <p:spPr>
          <a:xfrm>
            <a:off x="4211638" y="3789363"/>
            <a:ext cx="309562" cy="487362"/>
          </a:xfrm>
          <a:prstGeom prst="mathMultiply">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204" name="TextBox 3"/>
          <p:cNvSpPr txBox="1">
            <a:spLocks noChangeArrowheads="1"/>
          </p:cNvSpPr>
          <p:nvPr/>
        </p:nvSpPr>
        <p:spPr bwMode="auto">
          <a:xfrm>
            <a:off x="619125" y="6205538"/>
            <a:ext cx="958850" cy="32226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de-DE" altLang="zh-CN" sz="1800" b="1">
                <a:solidFill>
                  <a:schemeClr val="bg1"/>
                </a:solidFill>
                <a:latin typeface="Trebuchet MS" pitchFamily="34" charset="0"/>
                <a:ea typeface="宋体" pitchFamily="2" charset="-122"/>
              </a:rPr>
              <a:t>WORK</a:t>
            </a:r>
          </a:p>
        </p:txBody>
      </p:sp>
      <p:sp>
        <p:nvSpPr>
          <p:cNvPr id="8205" name="TextBox 3"/>
          <p:cNvSpPr txBox="1">
            <a:spLocks noChangeArrowheads="1"/>
          </p:cNvSpPr>
          <p:nvPr/>
        </p:nvSpPr>
        <p:spPr bwMode="auto">
          <a:xfrm>
            <a:off x="7500938" y="5876925"/>
            <a:ext cx="958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1800"/>
              </a:lnSpc>
              <a:buClr>
                <a:srgbClr val="CC3300"/>
              </a:buClr>
              <a:buFont typeface="Wingdings" pitchFamily="2" charset="2"/>
              <a:buNone/>
            </a:pPr>
            <a:r>
              <a:rPr lang="de-DE" altLang="zh-CN" sz="1800" b="1">
                <a:solidFill>
                  <a:srgbClr val="00B050"/>
                </a:solidFill>
                <a:latin typeface="Trebuchet MS" pitchFamily="34" charset="0"/>
                <a:ea typeface="宋体" pitchFamily="2" charset="-122"/>
              </a:rPr>
              <a:t>HOME</a:t>
            </a:r>
          </a:p>
        </p:txBody>
      </p:sp>
    </p:spTree>
    <p:extLst>
      <p:ext uri="{BB962C8B-B14F-4D97-AF65-F5344CB8AC3E}">
        <p14:creationId xmlns:p14="http://schemas.microsoft.com/office/powerpoint/2010/main" val="353642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ea typeface="黑体" panose="02010609060101010101" pitchFamily="49" charset="-122"/>
              </a:rPr>
              <a:t>我的课题功能嵌入整个</a:t>
            </a:r>
            <a:r>
              <a:rPr lang="en-US" altLang="zh-CN" b="1" dirty="0" smtClean="0">
                <a:ea typeface="黑体" panose="02010609060101010101" pitchFamily="49" charset="-122"/>
              </a:rPr>
              <a:t>Ovid</a:t>
            </a:r>
            <a:r>
              <a:rPr lang="zh-CN" altLang="en-US" b="1" dirty="0" smtClean="0">
                <a:ea typeface="黑体" panose="02010609060101010101" pitchFamily="49" charset="-122"/>
              </a:rPr>
              <a:t>平台</a:t>
            </a:r>
            <a:endParaRPr lang="zh-CN" altLang="en-US" b="1" dirty="0">
              <a:ea typeface="黑体" panose="02010609060101010101" pitchFamily="49" charset="-122"/>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476" y="1045555"/>
            <a:ext cx="4125671" cy="239142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336" y="4685067"/>
            <a:ext cx="4171950" cy="146685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27" y="4694592"/>
            <a:ext cx="3800475" cy="145732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429" y="2623271"/>
            <a:ext cx="3827195" cy="181582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823" y="1045555"/>
            <a:ext cx="3919179" cy="248562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732" y="1515573"/>
            <a:ext cx="3432270" cy="266064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3792" y="2460895"/>
            <a:ext cx="3733160" cy="2140574"/>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867" y="1577341"/>
            <a:ext cx="3636968" cy="3907681"/>
          </a:xfrm>
          <a:prstGeom prst="rect">
            <a:avLst/>
          </a:prstGeom>
          <a:noFill/>
          <a:ln w="952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0858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3"/>
                                        </p:tgtEl>
                                        <p:attrNameLst>
                                          <p:attrName>style.visibility</p:attrName>
                                        </p:attrNameLst>
                                      </p:cBhvr>
                                      <p:to>
                                        <p:strVal val="visible"/>
                                      </p:to>
                                    </p:set>
                                    <p:animEffect transition="in" filter="fade">
                                      <p:cBhvr>
                                        <p:cTn id="35" dur="1000"/>
                                        <p:tgtEl>
                                          <p:spTgt spid="5123"/>
                                        </p:tgtEl>
                                      </p:cBhvr>
                                    </p:animEffect>
                                    <p:anim calcmode="lin" valueType="num">
                                      <p:cBhvr>
                                        <p:cTn id="36" dur="1000" fill="hold"/>
                                        <p:tgtEl>
                                          <p:spTgt spid="5123"/>
                                        </p:tgtEl>
                                        <p:attrNameLst>
                                          <p:attrName>ppt_x</p:attrName>
                                        </p:attrNameLst>
                                      </p:cBhvr>
                                      <p:tavLst>
                                        <p:tav tm="0">
                                          <p:val>
                                            <p:strVal val="#ppt_x"/>
                                          </p:val>
                                        </p:tav>
                                        <p:tav tm="100000">
                                          <p:val>
                                            <p:strVal val="#ppt_x"/>
                                          </p:val>
                                        </p:tav>
                                      </p:tavLst>
                                    </p:anim>
                                    <p:anim calcmode="lin" valueType="num">
                                      <p:cBhvr>
                                        <p:cTn id="37"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22"/>
                                        </p:tgtEl>
                                        <p:attrNameLst>
                                          <p:attrName>style.visibility</p:attrName>
                                        </p:attrNameLst>
                                      </p:cBhvr>
                                      <p:to>
                                        <p:strVal val="visible"/>
                                      </p:to>
                                    </p:set>
                                    <p:animEffect transition="in" filter="fade">
                                      <p:cBhvr>
                                        <p:cTn id="42" dur="1000"/>
                                        <p:tgtEl>
                                          <p:spTgt spid="5122"/>
                                        </p:tgtEl>
                                      </p:cBhvr>
                                    </p:animEffect>
                                    <p:anim calcmode="lin" valueType="num">
                                      <p:cBhvr>
                                        <p:cTn id="43" dur="1000" fill="hold"/>
                                        <p:tgtEl>
                                          <p:spTgt spid="5122"/>
                                        </p:tgtEl>
                                        <p:attrNameLst>
                                          <p:attrName>ppt_x</p:attrName>
                                        </p:attrNameLst>
                                      </p:cBhvr>
                                      <p:tavLst>
                                        <p:tav tm="0">
                                          <p:val>
                                            <p:strVal val="#ppt_x"/>
                                          </p:val>
                                        </p:tav>
                                        <p:tav tm="100000">
                                          <p:val>
                                            <p:strVal val="#ppt_x"/>
                                          </p:val>
                                        </p:tav>
                                      </p:tavLst>
                                    </p:anim>
                                    <p:anim calcmode="lin" valueType="num">
                                      <p:cBhvr>
                                        <p:cTn id="4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124"/>
                                        </p:tgtEl>
                                        <p:attrNameLst>
                                          <p:attrName>style.visibility</p:attrName>
                                        </p:attrNameLst>
                                      </p:cBhvr>
                                      <p:to>
                                        <p:strVal val="visible"/>
                                      </p:to>
                                    </p:set>
                                    <p:animEffect transition="in" filter="fade">
                                      <p:cBhvr>
                                        <p:cTn id="56" dur="1000"/>
                                        <p:tgtEl>
                                          <p:spTgt spid="5124"/>
                                        </p:tgtEl>
                                      </p:cBhvr>
                                    </p:animEffect>
                                    <p:anim calcmode="lin" valueType="num">
                                      <p:cBhvr>
                                        <p:cTn id="57" dur="1000" fill="hold"/>
                                        <p:tgtEl>
                                          <p:spTgt spid="5124"/>
                                        </p:tgtEl>
                                        <p:attrNameLst>
                                          <p:attrName>ppt_x</p:attrName>
                                        </p:attrNameLst>
                                      </p:cBhvr>
                                      <p:tavLst>
                                        <p:tav tm="0">
                                          <p:val>
                                            <p:strVal val="#ppt_x"/>
                                          </p:val>
                                        </p:tav>
                                        <p:tav tm="100000">
                                          <p:val>
                                            <p:strVal val="#ppt_x"/>
                                          </p:val>
                                        </p:tav>
                                      </p:tavLst>
                                    </p:anim>
                                    <p:anim calcmode="lin" valueType="num">
                                      <p:cBhvr>
                                        <p:cTn id="58"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我的课题的管理</a:t>
            </a:r>
            <a:endParaRPr lang="zh-CN" altLang="en-US" b="1" dirty="0">
              <a:latin typeface="黑体" panose="02010609060101010101" pitchFamily="49" charset="-122"/>
              <a:ea typeface="黑体" panose="02010609060101010101" pitchFamily="49" charset="-122"/>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62" y="1003301"/>
            <a:ext cx="7964037" cy="5094404"/>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532262" y="2289521"/>
            <a:ext cx="2511189" cy="91624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2209" y="1769072"/>
            <a:ext cx="4993513" cy="183248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a:spLocks noChangeArrowheads="1"/>
          </p:cNvSpPr>
          <p:nvPr/>
        </p:nvSpPr>
        <p:spPr bwMode="auto">
          <a:xfrm>
            <a:off x="3593053" y="3758681"/>
            <a:ext cx="4008749" cy="1200329"/>
          </a:xfrm>
          <a:prstGeom prst="rect">
            <a:avLst/>
          </a:prstGeom>
          <a:solidFill>
            <a:srgbClr val="0070C0"/>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sz="1800" b="1" dirty="0" smtClean="0">
                <a:solidFill>
                  <a:schemeClr val="bg1"/>
                </a:solidFill>
                <a:latin typeface="黑体" panose="02010609060101010101" pitchFamily="49" charset="-122"/>
                <a:ea typeface="黑体" panose="02010609060101010101" pitchFamily="49" charset="-122"/>
                <a:cs typeface="Arial" pitchFamily="34" charset="0"/>
              </a:rPr>
              <a:t>您不经常使用，但又暂时不想删除的课题可以放在封存课题中；删除的课题直接放入回收筒，</a:t>
            </a:r>
            <a:r>
              <a:rPr lang="zh-CN" altLang="en-US" sz="1800" b="1" dirty="0">
                <a:solidFill>
                  <a:schemeClr val="bg1"/>
                </a:solidFill>
                <a:latin typeface="黑体" panose="02010609060101010101" pitchFamily="49" charset="-122"/>
                <a:ea typeface="黑体" panose="02010609060101010101" pitchFamily="49" charset="-122"/>
                <a:cs typeface="Arial" pitchFamily="34" charset="0"/>
              </a:rPr>
              <a:t>您</a:t>
            </a:r>
            <a:r>
              <a:rPr lang="zh-CN" altLang="en-US" sz="1800" b="1" dirty="0" smtClean="0">
                <a:solidFill>
                  <a:schemeClr val="bg1"/>
                </a:solidFill>
                <a:latin typeface="黑体" panose="02010609060101010101" pitchFamily="49" charset="-122"/>
                <a:ea typeface="黑体" panose="02010609060101010101" pitchFamily="49" charset="-122"/>
                <a:cs typeface="Arial" pitchFamily="34" charset="0"/>
              </a:rPr>
              <a:t>可以手动清空，或</a:t>
            </a:r>
            <a:r>
              <a:rPr lang="en-US" altLang="zh-CN" sz="1800" b="1" dirty="0" smtClean="0">
                <a:solidFill>
                  <a:schemeClr val="bg1"/>
                </a:solidFill>
                <a:latin typeface="黑体" panose="02010609060101010101" pitchFamily="49" charset="-122"/>
                <a:ea typeface="黑体" panose="02010609060101010101" pitchFamily="49" charset="-122"/>
                <a:cs typeface="Arial" pitchFamily="34" charset="0"/>
              </a:rPr>
              <a:t>30</a:t>
            </a:r>
            <a:r>
              <a:rPr lang="zh-CN" altLang="en-US" sz="1800" b="1" dirty="0" smtClean="0">
                <a:solidFill>
                  <a:schemeClr val="bg1"/>
                </a:solidFill>
                <a:latin typeface="黑体" panose="02010609060101010101" pitchFamily="49" charset="-122"/>
                <a:ea typeface="黑体" panose="02010609060101010101" pitchFamily="49" charset="-122"/>
                <a:cs typeface="Arial" pitchFamily="34" charset="0"/>
              </a:rPr>
              <a:t>天后系统自动彻底删除。</a:t>
            </a:r>
            <a:endParaRPr lang="zh-CN" altLang="en-US" sz="1800" b="1" dirty="0">
              <a:solidFill>
                <a:schemeClr val="bg1"/>
              </a:solidFill>
              <a:latin typeface="黑体" panose="02010609060101010101" pitchFamily="49" charset="-122"/>
              <a:ea typeface="黑体" panose="02010609060101010101" pitchFamily="49" charset="-122"/>
              <a:cs typeface="Arial" pitchFamily="34" charset="0"/>
            </a:endParaRPr>
          </a:p>
        </p:txBody>
      </p:sp>
      <p:sp>
        <p:nvSpPr>
          <p:cNvPr id="8" name="Rectangle 4"/>
          <p:cNvSpPr>
            <a:spLocks noChangeArrowheads="1"/>
          </p:cNvSpPr>
          <p:nvPr/>
        </p:nvSpPr>
        <p:spPr bwMode="auto">
          <a:xfrm>
            <a:off x="532262" y="3303570"/>
            <a:ext cx="2511189" cy="208729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TextBox 8"/>
          <p:cNvSpPr txBox="1">
            <a:spLocks noChangeArrowheads="1"/>
          </p:cNvSpPr>
          <p:nvPr/>
        </p:nvSpPr>
        <p:spPr bwMode="auto">
          <a:xfrm>
            <a:off x="450374" y="5692466"/>
            <a:ext cx="8134066" cy="400110"/>
          </a:xfrm>
          <a:prstGeom prst="rect">
            <a:avLst/>
          </a:prstGeom>
          <a:solidFill>
            <a:srgbClr val="0070C0"/>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b="1" dirty="0" smtClean="0">
                <a:solidFill>
                  <a:schemeClr val="bg1"/>
                </a:solidFill>
                <a:latin typeface="黑体" panose="02010609060101010101" pitchFamily="49" charset="-122"/>
                <a:ea typeface="黑体" panose="02010609060101010101" pitchFamily="49" charset="-122"/>
                <a:cs typeface="Arial" pitchFamily="34" charset="0"/>
              </a:rPr>
              <a:t>如果您的机器安装了</a:t>
            </a:r>
            <a:r>
              <a:rPr lang="en-US" altLang="zh-CN" b="1" dirty="0" smtClean="0">
                <a:solidFill>
                  <a:schemeClr val="bg1"/>
                </a:solidFill>
                <a:latin typeface="黑体" panose="02010609060101010101" pitchFamily="49" charset="-122"/>
                <a:ea typeface="黑体" panose="02010609060101010101" pitchFamily="49" charset="-122"/>
                <a:cs typeface="Arial" pitchFamily="34" charset="0"/>
              </a:rPr>
              <a:t>Java</a:t>
            </a:r>
            <a:r>
              <a:rPr lang="zh-CN" altLang="en-US" b="1" dirty="0" smtClean="0">
                <a:solidFill>
                  <a:schemeClr val="bg1"/>
                </a:solidFill>
                <a:latin typeface="黑体" panose="02010609060101010101" pitchFamily="49" charset="-122"/>
                <a:ea typeface="黑体" panose="02010609060101010101" pitchFamily="49" charset="-122"/>
                <a:cs typeface="Arial" pitchFamily="34" charset="0"/>
              </a:rPr>
              <a:t>，您可以用鼠标拖动课题项目放置在不同目录。</a:t>
            </a:r>
            <a:endParaRPr lang="zh-CN" altLang="en-US" b="1" dirty="0">
              <a:solidFill>
                <a:schemeClr val="bg1"/>
              </a:solidFill>
              <a:latin typeface="黑体" panose="02010609060101010101" pitchFamily="49" charset="-122"/>
              <a:ea typeface="黑体" panose="02010609060101010101" pitchFamily="49" charset="-122"/>
              <a:cs typeface="Arial" pitchFamily="34" charset="0"/>
            </a:endParaRPr>
          </a:p>
        </p:txBody>
      </p:sp>
    </p:spTree>
    <p:extLst>
      <p:ext uri="{BB962C8B-B14F-4D97-AF65-F5344CB8AC3E}">
        <p14:creationId xmlns:p14="http://schemas.microsoft.com/office/powerpoint/2010/main" val="25111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wheel(1)">
                                      <p:cBhvr>
                                        <p:cTn id="10" dur="1500"/>
                                        <p:tgtEl>
                                          <p:spTgt spid="409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15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47" y="1002334"/>
            <a:ext cx="8054454" cy="510830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标题 1"/>
          <p:cNvSpPr>
            <a:spLocks noGrp="1"/>
          </p:cNvSpPr>
          <p:nvPr>
            <p:ph type="title"/>
          </p:nvPr>
        </p:nvSpPr>
        <p:spPr/>
        <p:txBody>
          <a:bodyPr/>
          <a:lstStyle/>
          <a:p>
            <a:r>
              <a:rPr lang="zh-CN" altLang="en-US" b="1" dirty="0" smtClean="0">
                <a:ea typeface="黑体" panose="02010609060101010101" pitchFamily="49" charset="-122"/>
              </a:rPr>
              <a:t>剪贴摘录直接保存文本信息至我的课题</a:t>
            </a:r>
            <a:endParaRPr lang="zh-CN" altLang="en-US" b="1" dirty="0">
              <a:ea typeface="黑体" panose="02010609060101010101" pitchFamily="49" charset="-122"/>
            </a:endParaRPr>
          </a:p>
        </p:txBody>
      </p:sp>
      <p:sp>
        <p:nvSpPr>
          <p:cNvPr id="9" name="Rectangle 4"/>
          <p:cNvSpPr>
            <a:spLocks noChangeArrowheads="1"/>
          </p:cNvSpPr>
          <p:nvPr/>
        </p:nvSpPr>
        <p:spPr bwMode="auto">
          <a:xfrm>
            <a:off x="6905767" y="4107976"/>
            <a:ext cx="682388" cy="27295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933" y="3180581"/>
            <a:ext cx="2357090" cy="3114726"/>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902" y="1002334"/>
            <a:ext cx="5309121" cy="214129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162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1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56" y="2065039"/>
            <a:ext cx="8495021" cy="3777481"/>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4"/>
          <p:cNvSpPr>
            <a:spLocks noGrp="1"/>
          </p:cNvSpPr>
          <p:nvPr>
            <p:ph type="title"/>
          </p:nvPr>
        </p:nvSpPr>
        <p:spPr/>
        <p:txBody>
          <a:bodyPr/>
          <a:lstStyle/>
          <a:p>
            <a:r>
              <a:rPr lang="zh-CN" altLang="en-US" sz="3200" b="1" dirty="0" smtClean="0">
                <a:solidFill>
                  <a:srgbClr val="0070C0"/>
                </a:solidFill>
                <a:latin typeface="黑体" panose="02010609060101010101" pitchFamily="49" charset="-122"/>
                <a:ea typeface="黑体" panose="02010609060101010101" pitchFamily="49" charset="-122"/>
              </a:rPr>
              <a:t>我的检索与定题通告</a:t>
            </a:r>
            <a:endParaRPr lang="en-US" sz="3200" b="1" dirty="0">
              <a:solidFill>
                <a:srgbClr val="0070C0"/>
              </a:solidFill>
              <a:latin typeface="黑体" panose="02010609060101010101" pitchFamily="49" charset="-122"/>
              <a:ea typeface="黑体" panose="02010609060101010101" pitchFamily="49" charset="-122"/>
            </a:endParaRPr>
          </a:p>
        </p:txBody>
      </p:sp>
      <p:sp>
        <p:nvSpPr>
          <p:cNvPr id="8" name="Rectangle 4"/>
          <p:cNvSpPr>
            <a:spLocks noChangeArrowheads="1"/>
          </p:cNvSpPr>
          <p:nvPr/>
        </p:nvSpPr>
        <p:spPr bwMode="auto">
          <a:xfrm>
            <a:off x="286599" y="5240758"/>
            <a:ext cx="1733267" cy="31389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Rectangle 4"/>
          <p:cNvSpPr>
            <a:spLocks noChangeArrowheads="1"/>
          </p:cNvSpPr>
          <p:nvPr/>
        </p:nvSpPr>
        <p:spPr bwMode="auto">
          <a:xfrm>
            <a:off x="7501713" y="4512861"/>
            <a:ext cx="866634" cy="31389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1" name="文本占位符 7"/>
          <p:cNvSpPr txBox="1">
            <a:spLocks/>
          </p:cNvSpPr>
          <p:nvPr/>
        </p:nvSpPr>
        <p:spPr bwMode="auto">
          <a:xfrm>
            <a:off x="600502" y="1105471"/>
            <a:ext cx="7751930" cy="504825"/>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algn="ctr">
              <a:buNone/>
            </a:pPr>
            <a:r>
              <a:rPr lang="zh-CN" altLang="en-US" kern="0" dirty="0">
                <a:solidFill>
                  <a:schemeClr val="tx1"/>
                </a:solidFill>
                <a:latin typeface="+mj-lt"/>
                <a:ea typeface="黑体" panose="02010609060101010101" pitchFamily="49" charset="-122"/>
              </a:rPr>
              <a:t>让您不用登录</a:t>
            </a:r>
            <a:r>
              <a:rPr lang="en-US" altLang="zh-CN" kern="0" dirty="0">
                <a:solidFill>
                  <a:schemeClr val="tx1"/>
                </a:solidFill>
                <a:latin typeface="+mj-lt"/>
                <a:ea typeface="黑体" panose="02010609060101010101" pitchFamily="49" charset="-122"/>
              </a:rPr>
              <a:t>Ovid</a:t>
            </a:r>
            <a:r>
              <a:rPr lang="zh-CN" altLang="en-US" kern="0" dirty="0">
                <a:solidFill>
                  <a:schemeClr val="tx1"/>
                </a:solidFill>
                <a:latin typeface="+mj-lt"/>
                <a:ea typeface="黑体" panose="02010609060101010101" pitchFamily="49" charset="-122"/>
              </a:rPr>
              <a:t>平台，不用检索，就可以随时跟踪获得最新研究进展</a:t>
            </a:r>
            <a:r>
              <a:rPr lang="zh-CN" altLang="en-US" kern="0" dirty="0" smtClean="0">
                <a:solidFill>
                  <a:schemeClr val="tx1"/>
                </a:solidFill>
                <a:latin typeface="+mj-lt"/>
                <a:ea typeface="黑体" panose="02010609060101010101" pitchFamily="49" charset="-122"/>
              </a:rPr>
              <a:t>。</a:t>
            </a:r>
            <a:endParaRPr lang="en-US" altLang="zh-CN" kern="0" dirty="0" smtClean="0">
              <a:solidFill>
                <a:schemeClr val="tx1"/>
              </a:solidFill>
              <a:latin typeface="+mj-lt"/>
              <a:ea typeface="黑体" panose="02010609060101010101" pitchFamily="49" charset="-122"/>
            </a:endParaRPr>
          </a:p>
        </p:txBody>
      </p:sp>
      <p:sp>
        <p:nvSpPr>
          <p:cNvPr id="13" name="Rectangle 4"/>
          <p:cNvSpPr>
            <a:spLocks noChangeArrowheads="1"/>
          </p:cNvSpPr>
          <p:nvPr/>
        </p:nvSpPr>
        <p:spPr bwMode="auto">
          <a:xfrm>
            <a:off x="7654113" y="5489954"/>
            <a:ext cx="866634" cy="31389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39443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1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自动定题通告设置</a:t>
            </a:r>
            <a:r>
              <a:rPr lang="en-US" altLang="zh-CN" b="1" dirty="0" smtClean="0">
                <a:latin typeface="黑体" panose="02010609060101010101" pitchFamily="49" charset="-122"/>
                <a:ea typeface="黑体" panose="02010609060101010101" pitchFamily="49" charset="-122"/>
              </a:rPr>
              <a:t>1</a:t>
            </a:r>
            <a:endParaRPr lang="zh-CN" altLang="en-US" b="1" dirty="0">
              <a:latin typeface="黑体" panose="02010609060101010101" pitchFamily="49" charset="-122"/>
              <a:ea typeface="黑体" panose="02010609060101010101" pitchFamily="49" charset="-122"/>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59" y="966143"/>
            <a:ext cx="7927216" cy="5212526"/>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4"/>
          <p:cNvSpPr>
            <a:spLocks noChangeArrowheads="1"/>
          </p:cNvSpPr>
          <p:nvPr/>
        </p:nvSpPr>
        <p:spPr bwMode="auto">
          <a:xfrm>
            <a:off x="532262" y="1968281"/>
            <a:ext cx="4817659" cy="21537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Rectangle 4"/>
          <p:cNvSpPr>
            <a:spLocks noChangeArrowheads="1"/>
          </p:cNvSpPr>
          <p:nvPr/>
        </p:nvSpPr>
        <p:spPr bwMode="auto">
          <a:xfrm>
            <a:off x="559559" y="2392943"/>
            <a:ext cx="7927216" cy="117946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976" y="1681252"/>
            <a:ext cx="12573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4"/>
          <p:cNvSpPr>
            <a:spLocks noChangeArrowheads="1"/>
          </p:cNvSpPr>
          <p:nvPr/>
        </p:nvSpPr>
        <p:spPr bwMode="auto">
          <a:xfrm>
            <a:off x="559559" y="3869175"/>
            <a:ext cx="7927216" cy="23094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092" y="3021032"/>
            <a:ext cx="7648147" cy="3157637"/>
          </a:xfrm>
          <a:prstGeom prst="rect">
            <a:avLst/>
          </a:prstGeom>
          <a:noFill/>
          <a:ln w="952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8317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1000"/>
                                        <p:tgtEl>
                                          <p:spTgt spid="7171"/>
                                        </p:tgtEl>
                                      </p:cBhvr>
                                    </p:animEffect>
                                    <p:anim calcmode="lin" valueType="num">
                                      <p:cBhvr>
                                        <p:cTn id="13" dur="1000" fill="hold"/>
                                        <p:tgtEl>
                                          <p:spTgt spid="7171"/>
                                        </p:tgtEl>
                                        <p:attrNameLst>
                                          <p:attrName>ppt_x</p:attrName>
                                        </p:attrNameLst>
                                      </p:cBhvr>
                                      <p:tavLst>
                                        <p:tav tm="0">
                                          <p:val>
                                            <p:strVal val="#ppt_x"/>
                                          </p:val>
                                        </p:tav>
                                        <p:tav tm="100000">
                                          <p:val>
                                            <p:strVal val="#ppt_x"/>
                                          </p:val>
                                        </p:tav>
                                      </p:tavLst>
                                    </p:anim>
                                    <p:anim calcmode="lin" valueType="num">
                                      <p:cBhvr>
                                        <p:cTn id="14"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1" nodeType="clickEffect">
                                  <p:stCondLst>
                                    <p:cond delay="0"/>
                                  </p:stCondLst>
                                  <p:childTnLst>
                                    <p:animEffect transition="out" filter="wipe(left)">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22" presetClass="exit" presetSubtype="8" fill="hold" nodeType="withEffect">
                                  <p:stCondLst>
                                    <p:cond delay="0"/>
                                  </p:stCondLst>
                                  <p:childTnLst>
                                    <p:animEffect transition="out" filter="wipe(left)">
                                      <p:cBhvr>
                                        <p:cTn id="21" dur="500"/>
                                        <p:tgtEl>
                                          <p:spTgt spid="7171"/>
                                        </p:tgtEl>
                                      </p:cBhvr>
                                    </p:animEffect>
                                    <p:set>
                                      <p:cBhvr>
                                        <p:cTn id="22" dur="1" fill="hold">
                                          <p:stCondLst>
                                            <p:cond delay="499"/>
                                          </p:stCondLst>
                                        </p:cTn>
                                        <p:tgtEl>
                                          <p:spTgt spid="71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1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1" nodeType="clickEffect">
                                  <p:stCondLst>
                                    <p:cond delay="0"/>
                                  </p:stCondLst>
                                  <p:childTnLst>
                                    <p:animEffect transition="out" filter="wipe(left)">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1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172"/>
                                        </p:tgtEl>
                                        <p:attrNameLst>
                                          <p:attrName>style.visibility</p:attrName>
                                        </p:attrNameLst>
                                      </p:cBhvr>
                                      <p:to>
                                        <p:strVal val="visible"/>
                                      </p:to>
                                    </p:set>
                                    <p:animEffect transition="in" filter="fade">
                                      <p:cBhvr>
                                        <p:cTn id="42" dur="1000"/>
                                        <p:tgtEl>
                                          <p:spTgt spid="7172"/>
                                        </p:tgtEl>
                                      </p:cBhvr>
                                    </p:animEffect>
                                    <p:anim calcmode="lin" valueType="num">
                                      <p:cBhvr>
                                        <p:cTn id="43" dur="1000" fill="hold"/>
                                        <p:tgtEl>
                                          <p:spTgt spid="7172"/>
                                        </p:tgtEl>
                                        <p:attrNameLst>
                                          <p:attrName>ppt_x</p:attrName>
                                        </p:attrNameLst>
                                      </p:cBhvr>
                                      <p:tavLst>
                                        <p:tav tm="0">
                                          <p:val>
                                            <p:strVal val="#ppt_x"/>
                                          </p:val>
                                        </p:tav>
                                        <p:tav tm="100000">
                                          <p:val>
                                            <p:strVal val="#ppt_x"/>
                                          </p:val>
                                        </p:tav>
                                      </p:tavLst>
                                    </p:anim>
                                    <p:anim calcmode="lin" valueType="num">
                                      <p:cBhvr>
                                        <p:cTn id="44"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自动定题通告设置</a:t>
            </a:r>
            <a:r>
              <a:rPr lang="en-US" altLang="zh-CN" b="1" dirty="0" smtClean="0">
                <a:latin typeface="黑体" panose="02010609060101010101" pitchFamily="49" charset="-122"/>
                <a:ea typeface="黑体" panose="02010609060101010101" pitchFamily="49" charset="-122"/>
              </a:rPr>
              <a:t>2</a:t>
            </a:r>
            <a:endParaRPr lang="zh-CN" altLang="en-US" b="1" dirty="0">
              <a:latin typeface="黑体" panose="02010609060101010101" pitchFamily="49" charset="-122"/>
              <a:ea typeface="黑体" panose="02010609060101010101" pitchFamily="49" charset="-122"/>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59" y="966143"/>
            <a:ext cx="7927216" cy="5212526"/>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4"/>
          <p:cNvSpPr>
            <a:spLocks noChangeArrowheads="1"/>
          </p:cNvSpPr>
          <p:nvPr/>
        </p:nvSpPr>
        <p:spPr bwMode="auto">
          <a:xfrm>
            <a:off x="559559" y="4186469"/>
            <a:ext cx="1596787" cy="2763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416" y="1667510"/>
            <a:ext cx="7186684" cy="1472681"/>
          </a:xfrm>
          <a:prstGeom prst="rect">
            <a:avLst/>
          </a:prstGeom>
          <a:noFill/>
          <a:ln w="952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416" y="3367691"/>
            <a:ext cx="7186684" cy="2530734"/>
          </a:xfrm>
          <a:prstGeom prst="rect">
            <a:avLst/>
          </a:prstGeom>
          <a:noFill/>
          <a:ln w="952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1741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1000"/>
                                        <p:tgtEl>
                                          <p:spTgt spid="8195"/>
                                        </p:tgtEl>
                                      </p:cBhvr>
                                    </p:animEffect>
                                    <p:anim calcmode="lin" valueType="num">
                                      <p:cBhvr>
                                        <p:cTn id="13" dur="1000" fill="hold"/>
                                        <p:tgtEl>
                                          <p:spTgt spid="8195"/>
                                        </p:tgtEl>
                                        <p:attrNameLst>
                                          <p:attrName>ppt_x</p:attrName>
                                        </p:attrNameLst>
                                      </p:cBhvr>
                                      <p:tavLst>
                                        <p:tav tm="0">
                                          <p:val>
                                            <p:strVal val="#ppt_x"/>
                                          </p:val>
                                        </p:tav>
                                        <p:tav tm="100000">
                                          <p:val>
                                            <p:strVal val="#ppt_x"/>
                                          </p:val>
                                        </p:tav>
                                      </p:tavLst>
                                    </p:anim>
                                    <p:anim calcmode="lin" valueType="num">
                                      <p:cBhvr>
                                        <p:cTn id="14"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fade">
                                      <p:cBhvr>
                                        <p:cTn id="19" dur="1000"/>
                                        <p:tgtEl>
                                          <p:spTgt spid="8196"/>
                                        </p:tgtEl>
                                      </p:cBhvr>
                                    </p:animEffect>
                                    <p:anim calcmode="lin" valueType="num">
                                      <p:cBhvr>
                                        <p:cTn id="20" dur="1000" fill="hold"/>
                                        <p:tgtEl>
                                          <p:spTgt spid="8196"/>
                                        </p:tgtEl>
                                        <p:attrNameLst>
                                          <p:attrName>ppt_x</p:attrName>
                                        </p:attrNameLst>
                                      </p:cBhvr>
                                      <p:tavLst>
                                        <p:tav tm="0">
                                          <p:val>
                                            <p:strVal val="#ppt_x"/>
                                          </p:val>
                                        </p:tav>
                                        <p:tav tm="100000">
                                          <p:val>
                                            <p:strVal val="#ppt_x"/>
                                          </p:val>
                                        </p:tav>
                                      </p:tavLst>
                                    </p:anim>
                                    <p:anim calcmode="lin" valueType="num">
                                      <p:cBhvr>
                                        <p:cTn id="21"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27" y="1004123"/>
            <a:ext cx="8113879" cy="519515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4"/>
          <p:cNvSpPr>
            <a:spLocks noGrp="1"/>
          </p:cNvSpPr>
          <p:nvPr>
            <p:ph type="title"/>
          </p:nvPr>
        </p:nvSpPr>
        <p:spPr/>
        <p:txBody>
          <a:bodyPr/>
          <a:lstStyle/>
          <a:p>
            <a:r>
              <a:rPr lang="zh-CN" altLang="en-US" sz="3200" b="1" dirty="0" smtClean="0">
                <a:solidFill>
                  <a:srgbClr val="0070C0"/>
                </a:solidFill>
                <a:latin typeface="黑体" panose="02010609060101010101" pitchFamily="49" charset="-122"/>
                <a:ea typeface="黑体" panose="02010609060101010101" pitchFamily="49" charset="-122"/>
              </a:rPr>
              <a:t>编辑修改定题通告</a:t>
            </a:r>
            <a:endParaRPr lang="en-US" sz="3200" b="1" dirty="0">
              <a:solidFill>
                <a:srgbClr val="0070C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38676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latin typeface="+mn-lt"/>
                <a:ea typeface="黑体" panose="02010609060101010101" pitchFamily="49" charset="-122"/>
              </a:rPr>
              <a:t>Email</a:t>
            </a:r>
            <a:r>
              <a:rPr lang="zh-CN" altLang="en-US" b="1" dirty="0" smtClean="0">
                <a:latin typeface="+mn-lt"/>
                <a:ea typeface="黑体" panose="02010609060101010101" pitchFamily="49" charset="-122"/>
              </a:rPr>
              <a:t>收到的定题通告</a:t>
            </a:r>
            <a:r>
              <a:rPr lang="en-US" altLang="zh-CN" b="1" dirty="0" smtClean="0">
                <a:latin typeface="+mn-lt"/>
                <a:ea typeface="黑体" panose="02010609060101010101" pitchFamily="49" charset="-122"/>
              </a:rPr>
              <a:t>-</a:t>
            </a:r>
            <a:r>
              <a:rPr lang="zh-CN" altLang="en-US" b="1" dirty="0" smtClean="0">
                <a:latin typeface="+mn-lt"/>
                <a:ea typeface="黑体" panose="02010609060101010101" pitchFamily="49" charset="-122"/>
              </a:rPr>
              <a:t>实例</a:t>
            </a:r>
            <a:endParaRPr lang="zh-CN" altLang="en-US" b="1" dirty="0">
              <a:latin typeface="+mn-lt"/>
              <a:ea typeface="黑体" panose="02010609060101010101" pitchFamily="49" charset="-122"/>
            </a:endParaRPr>
          </a:p>
        </p:txBody>
      </p:sp>
      <p:grpSp>
        <p:nvGrpSpPr>
          <p:cNvPr id="8" name="Group 3"/>
          <p:cNvGrpSpPr/>
          <p:nvPr/>
        </p:nvGrpSpPr>
        <p:grpSpPr>
          <a:xfrm>
            <a:off x="341193" y="1135112"/>
            <a:ext cx="8416119" cy="4738277"/>
            <a:chOff x="-8186" y="381000"/>
            <a:chExt cx="8855572" cy="5223897"/>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8847386" cy="350520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 y="3886200"/>
              <a:ext cx="8847386" cy="171869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4"/>
          <p:cNvSpPr/>
          <p:nvPr/>
        </p:nvSpPr>
        <p:spPr>
          <a:xfrm>
            <a:off x="348973" y="1734895"/>
            <a:ext cx="1570243" cy="179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7"/>
          <p:cNvSpPr/>
          <p:nvPr/>
        </p:nvSpPr>
        <p:spPr>
          <a:xfrm>
            <a:off x="348973" y="2334676"/>
            <a:ext cx="4660536" cy="330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8"/>
          <p:cNvSpPr/>
          <p:nvPr/>
        </p:nvSpPr>
        <p:spPr>
          <a:xfrm>
            <a:off x="348973" y="2874479"/>
            <a:ext cx="8400559" cy="29989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6312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黑体" panose="02010609060101010101" pitchFamily="49" charset="-122"/>
                <a:ea typeface="黑体" panose="02010609060101010101" pitchFamily="49" charset="-122"/>
              </a:rPr>
              <a:t>我的期刊目录订阅服务</a:t>
            </a:r>
            <a:endParaRPr lang="zh-CN" altLang="en-US" b="1" dirty="0">
              <a:latin typeface="黑体" panose="02010609060101010101" pitchFamily="49" charset="-122"/>
              <a:ea typeface="黑体" panose="02010609060101010101" pitchFamily="49" charset="-122"/>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7" y="1009945"/>
            <a:ext cx="8459480" cy="280268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262" y="1359799"/>
            <a:ext cx="5119687" cy="4781111"/>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097" y="952350"/>
            <a:ext cx="7864380" cy="525617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7"/>
          <p:cNvSpPr/>
          <p:nvPr/>
        </p:nvSpPr>
        <p:spPr>
          <a:xfrm>
            <a:off x="6168788" y="2948825"/>
            <a:ext cx="1651379" cy="330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6484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1000"/>
                                        <p:tgtEl>
                                          <p:spTgt spid="10243"/>
                                        </p:tgtEl>
                                      </p:cBhvr>
                                    </p:animEffect>
                                    <p:anim calcmode="lin" valueType="num">
                                      <p:cBhvr>
                                        <p:cTn id="8" dur="1000" fill="hold"/>
                                        <p:tgtEl>
                                          <p:spTgt spid="10243"/>
                                        </p:tgtEl>
                                        <p:attrNameLst>
                                          <p:attrName>ppt_x</p:attrName>
                                        </p:attrNameLst>
                                      </p:cBhvr>
                                      <p:tavLst>
                                        <p:tav tm="0">
                                          <p:val>
                                            <p:strVal val="#ppt_x"/>
                                          </p:val>
                                        </p:tav>
                                        <p:tav tm="100000">
                                          <p:val>
                                            <p:strVal val="#ppt_x"/>
                                          </p:val>
                                        </p:tav>
                                      </p:tavLst>
                                    </p:anim>
                                    <p:anim calcmode="lin" valueType="num">
                                      <p:cBhvr>
                                        <p:cTn id="9" dur="1000" fill="hold"/>
                                        <p:tgtEl>
                                          <p:spTgt spid="102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196850" y="7960"/>
            <a:ext cx="8642350" cy="933450"/>
          </a:xfrm>
        </p:spPr>
        <p:txBody>
          <a:bodyPr/>
          <a:lstStyle/>
          <a:p>
            <a:r>
              <a:rPr lang="zh-CN" altLang="en-US" b="1" dirty="0" smtClean="0">
                <a:latin typeface="黑体" panose="02010609060101010101" pitchFamily="49" charset="-122"/>
                <a:ea typeface="黑体" panose="02010609060101010101" pitchFamily="49" charset="-122"/>
              </a:rPr>
              <a:t>安装工具栏</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89" y="1603407"/>
            <a:ext cx="8331247" cy="102343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文本占位符 7"/>
          <p:cNvSpPr txBox="1">
            <a:spLocks/>
          </p:cNvSpPr>
          <p:nvPr/>
        </p:nvSpPr>
        <p:spPr bwMode="auto">
          <a:xfrm>
            <a:off x="559561" y="1037232"/>
            <a:ext cx="7765588" cy="504825"/>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algn="ctr">
              <a:buFontTx/>
              <a:buNone/>
            </a:pPr>
            <a:r>
              <a:rPr lang="zh-CN" altLang="en-US" kern="0" dirty="0" smtClean="0">
                <a:solidFill>
                  <a:schemeClr val="tx1"/>
                </a:solidFill>
                <a:latin typeface="+mj-lt"/>
                <a:ea typeface="黑体" panose="02010609060101010101" pitchFamily="49" charset="-122"/>
              </a:rPr>
              <a:t>工具栏使您可以将</a:t>
            </a:r>
            <a:r>
              <a:rPr lang="en-US" altLang="zh-CN" kern="0" dirty="0" smtClean="0">
                <a:solidFill>
                  <a:schemeClr val="tx1"/>
                </a:solidFill>
                <a:latin typeface="+mj-lt"/>
                <a:ea typeface="黑体" panose="02010609060101010101" pitchFamily="49" charset="-122"/>
              </a:rPr>
              <a:t>Ovid</a:t>
            </a:r>
            <a:r>
              <a:rPr lang="zh-CN" altLang="en-US" kern="0" dirty="0" smtClean="0">
                <a:solidFill>
                  <a:schemeClr val="tx1"/>
                </a:solidFill>
                <a:latin typeface="+mj-lt"/>
                <a:ea typeface="黑体" panose="02010609060101010101" pitchFamily="49" charset="-122"/>
              </a:rPr>
              <a:t>平台外部的资源添加到我的课题</a:t>
            </a:r>
            <a:endParaRPr lang="en-US" altLang="zh-CN" kern="0" dirty="0" smtClean="0">
              <a:solidFill>
                <a:schemeClr val="tx1"/>
              </a:solidFill>
              <a:latin typeface="+mj-lt"/>
              <a:ea typeface="黑体" panose="02010609060101010101" pitchFamily="49" charset="-122"/>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9738" y="2626839"/>
            <a:ext cx="3444994" cy="388490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8" y="2819400"/>
            <a:ext cx="8651875" cy="2895600"/>
          </a:xfrm>
          <a:prstGeom prst="rect">
            <a:avLst/>
          </a:prstGeom>
          <a:noFill/>
          <a:ln w="2540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7"/>
          <p:cNvSpPr/>
          <p:nvPr/>
        </p:nvSpPr>
        <p:spPr>
          <a:xfrm>
            <a:off x="464024" y="3794986"/>
            <a:ext cx="3575714" cy="330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0699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SubjectAreaJournalCover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CML_v3">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CML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CML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CML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CML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CML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CML_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CML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CML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CML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CML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CML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plate">
  <a:themeElements>
    <a:clrScheme name="WK PPT Palette">
      <a:dk1>
        <a:sysClr val="windowText" lastClr="000000"/>
      </a:dk1>
      <a:lt1>
        <a:srgbClr val="FFFFFF"/>
      </a:lt1>
      <a:dk2>
        <a:srgbClr val="000000"/>
      </a:dk2>
      <a:lt2>
        <a:srgbClr val="C91632"/>
      </a:lt2>
      <a:accent1>
        <a:srgbClr val="0768A9"/>
      </a:accent1>
      <a:accent2>
        <a:srgbClr val="53AA37"/>
      </a:accent2>
      <a:accent3>
        <a:srgbClr val="841425"/>
      </a:accent3>
      <a:accent4>
        <a:srgbClr val="154874"/>
      </a:accent4>
      <a:accent5>
        <a:srgbClr val="397626"/>
      </a:accent5>
      <a:accent6>
        <a:srgbClr val="E79D8C"/>
      </a:accent6>
      <a:hlink>
        <a:srgbClr val="95B5D4"/>
      </a:hlink>
      <a:folHlink>
        <a:srgbClr val="B5D899"/>
      </a:folHlink>
    </a:clrScheme>
    <a:fontScheme name="Wolters Kluwer Text">
      <a:majorFont>
        <a:latin typeface="Trebuchet MS"/>
        <a:ea typeface=""/>
        <a:cs typeface=""/>
      </a:majorFont>
      <a:minorFont>
        <a:latin typeface="Trebuchet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lIns="0" tIns="0" rIns="0" bIns="0">
        <a:noAutofit/>
      </a:bodyPr>
      <a:lstStyle>
        <a:defPPr marL="182563" marR="0" indent="-182563" algn="l" defTabSz="720000" rtl="0" eaLnBrk="1" fontAlgn="auto" latinLnBrk="0" hangingPunct="1">
          <a:lnSpc>
            <a:spcPct val="100000"/>
          </a:lnSpc>
          <a:spcBef>
            <a:spcPct val="20000"/>
          </a:spcBef>
          <a:spcAft>
            <a:spcPts val="0"/>
          </a:spcAft>
          <a:buClrTx/>
          <a:buSzPct val="100000"/>
          <a:buFont typeface="Wingdings" pitchFamily="2" charset="2"/>
          <a:buNone/>
          <a:tabLst/>
          <a:defRPr kumimoji="0" sz="2400" b="0" i="1" u="none" strike="noStrike" kern="1200" cap="none" spc="0" normalizeH="0" baseline="0" noProof="0" smtClean="0">
            <a:ln>
              <a:noFill/>
            </a:ln>
            <a:solidFill>
              <a:schemeClr val="tx1"/>
            </a:solidFill>
            <a:effectLst/>
            <a:uLnTx/>
            <a:uFillTx/>
            <a:latin typeface="+mn-lt"/>
            <a:ea typeface="+mn-ea"/>
            <a:cs typeface="+mn-cs"/>
          </a:defRPr>
        </a:defPPr>
      </a:lstStyle>
    </a:txDef>
  </a:objectDefaults>
  <a:extraClrSchemeLst/>
</a:theme>
</file>

<file path=ppt/theme/theme3.xml><?xml version="1.0" encoding="utf-8"?>
<a:theme xmlns:a="http://schemas.openxmlformats.org/drawingml/2006/main" name="2_ICML_v3">
  <a:themeElements>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CML_v3">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CML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CML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CML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CML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CML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CML_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CML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CML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CML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CML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CML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ICML_v3">
  <a:themeElements>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CML_v3">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CML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CML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CML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CML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CML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CML_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CML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CML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CML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CML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CML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SubjectAreaJournalCoverage</Template>
  <TotalTime>7002</TotalTime>
  <Words>7945</Words>
  <Application>Microsoft Office PowerPoint</Application>
  <PresentationFormat>On-screen Show (4:3)</PresentationFormat>
  <Paragraphs>739</Paragraphs>
  <Slides>107</Slides>
  <Notes>72</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107</vt:i4>
      </vt:variant>
    </vt:vector>
  </HeadingPairs>
  <TitlesOfParts>
    <vt:vector size="133" baseType="lpstr">
      <vt:lpstr>Arial Unicode MS</vt:lpstr>
      <vt:lpstr>Bliss</vt:lpstr>
      <vt:lpstr>MS PGothic</vt:lpstr>
      <vt:lpstr>MS PGothic</vt:lpstr>
      <vt:lpstr>Myriad Pro</vt:lpstr>
      <vt:lpstr>Myriad Web</vt:lpstr>
      <vt:lpstr>新細明體</vt:lpstr>
      <vt:lpstr>方正姚体</vt:lpstr>
      <vt:lpstr>黑体</vt:lpstr>
      <vt:lpstr>华文中宋</vt:lpstr>
      <vt:lpstr>宋体</vt:lpstr>
      <vt:lpstr>微软雅黑</vt:lpstr>
      <vt:lpstr>Arial</vt:lpstr>
      <vt:lpstr>Bodoni MT</vt:lpstr>
      <vt:lpstr>Calibri</vt:lpstr>
      <vt:lpstr>Cambria</vt:lpstr>
      <vt:lpstr>Candara</vt:lpstr>
      <vt:lpstr>Times New Roman</vt:lpstr>
      <vt:lpstr>Traditional Arabic</vt:lpstr>
      <vt:lpstr>Trebuchet MS</vt:lpstr>
      <vt:lpstr>Wingdings</vt:lpstr>
      <vt:lpstr>SubjectAreaJournalCoverage</vt:lpstr>
      <vt:lpstr>Template</vt:lpstr>
      <vt:lpstr>2_ICML_v3</vt:lpstr>
      <vt:lpstr>3_ICML_v3</vt:lpstr>
      <vt:lpstr>Standarddesign</vt:lpstr>
      <vt:lpstr>思想深度 信息宽度 </vt:lpstr>
      <vt:lpstr>Wolters Kluwer Health 威科集团医学部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上海中医药大学订购的Ovid资源</vt:lpstr>
      <vt:lpstr>PowerPoint Presentation</vt:lpstr>
      <vt:lpstr>关于Lippincott Williams &amp; Wilkins </vt:lpstr>
      <vt:lpstr>LWW Collection</vt:lpstr>
      <vt:lpstr>LWW期刊亮点</vt:lpstr>
      <vt:lpstr>LWW期刊亮点</vt:lpstr>
      <vt:lpstr>LWW期刊亮点</vt:lpstr>
      <vt:lpstr>LWW期刊亮点</vt:lpstr>
      <vt:lpstr>LWW期刊亮点</vt:lpstr>
      <vt:lpstr>LWW期刊亮点</vt:lpstr>
      <vt:lpstr>LWW期刊亮点</vt:lpstr>
      <vt:lpstr>LWW期刊亮点</vt:lpstr>
      <vt:lpstr>LWW 循证医学期刊资源</vt:lpstr>
      <vt:lpstr>MEDLINE  全科性医药学文献数据库</vt:lpstr>
      <vt:lpstr>MEDLINE  全科性医药学文献数据库</vt:lpstr>
      <vt:lpstr>Ovid登录方式</vt:lpstr>
      <vt:lpstr>链接直接登录</vt:lpstr>
      <vt:lpstr>PowerPoint Presentation</vt:lpstr>
      <vt:lpstr>PowerPoint Presentation</vt:lpstr>
      <vt:lpstr>PowerPoint Presentation</vt:lpstr>
      <vt:lpstr>点击  了解数据库内容</vt:lpstr>
      <vt:lpstr>点击TopArticles，查看全球下载文章排行榜 </vt:lpstr>
      <vt:lpstr>Ovid平台检索界面</vt:lpstr>
      <vt:lpstr>根据研究课题特点，选择合适的检索模式</vt:lpstr>
      <vt:lpstr>基本检索快速获取初步结果</vt:lpstr>
      <vt:lpstr>基本检索结果</vt:lpstr>
      <vt:lpstr>高级检索—关键词检索</vt:lpstr>
      <vt:lpstr>主题词组合检索</vt:lpstr>
      <vt:lpstr>选择副主题词</vt:lpstr>
      <vt:lpstr>组合检索</vt:lpstr>
      <vt:lpstr>高级检索步骤化检索，更全面准确查找文献</vt:lpstr>
      <vt:lpstr>PowerPoint Presentation</vt:lpstr>
      <vt:lpstr>检索工具</vt:lpstr>
      <vt:lpstr>主题匹配</vt:lpstr>
      <vt:lpstr>Ovid根据主题词表提供可能匹配的主题词</vt:lpstr>
      <vt:lpstr>树型图</vt:lpstr>
      <vt:lpstr>PowerPoint Presentation</vt:lpstr>
      <vt:lpstr>轮排索引</vt:lpstr>
      <vt:lpstr>PowerPoint Presentation</vt:lpstr>
      <vt:lpstr>其他检索模式</vt:lpstr>
      <vt:lpstr>PowerPoint Presentation</vt:lpstr>
      <vt:lpstr>PowerPoint Presentation</vt:lpstr>
      <vt:lpstr>限制功能-与检索同时进行</vt:lpstr>
      <vt:lpstr>限制功能筛选全文文章</vt:lpstr>
      <vt:lpstr>检索结果工具</vt:lpstr>
      <vt:lpstr>检索结果工具-检索信息</vt:lpstr>
      <vt:lpstr>检索结果工具-筛选工具</vt:lpstr>
      <vt:lpstr>检索结果输出和全文获取</vt:lpstr>
      <vt:lpstr>Ovid检索结果输出</vt:lpstr>
      <vt:lpstr>Ovid提供多种全文链接</vt:lpstr>
      <vt:lpstr>Ovid Full Text提供详细全文和便捷功能-1</vt:lpstr>
      <vt:lpstr>Ovid Full Text提供详细全文和便捷功能-2</vt:lpstr>
      <vt:lpstr>Ovid Full Text提供详细全文和便捷功能-3</vt:lpstr>
      <vt:lpstr>Ovid Full Text输出图片、图表至幻灯片</vt:lpstr>
      <vt:lpstr>PowerPoint Presentation</vt:lpstr>
      <vt:lpstr>PowerPoint Presentation</vt:lpstr>
      <vt:lpstr>其他链接</vt:lpstr>
      <vt:lpstr>期刊浏览</vt:lpstr>
      <vt:lpstr>期刊分类浏览</vt:lpstr>
      <vt:lpstr>期刊浏览—显示页面</vt:lpstr>
      <vt:lpstr>单刊浏览</vt:lpstr>
      <vt:lpstr>PowerPoint Presentation</vt:lpstr>
      <vt:lpstr>丰富的多媒体资源</vt:lpstr>
      <vt:lpstr>多媒体检索 </vt:lpstr>
      <vt:lpstr>文本和多媒体检索结果一体化显示</vt:lpstr>
      <vt:lpstr>多媒体筛选工具</vt:lpstr>
      <vt:lpstr>多媒体结果页面</vt:lpstr>
      <vt:lpstr>视频播放</vt:lpstr>
      <vt:lpstr>多媒体浏览</vt:lpstr>
      <vt:lpstr>应用实例</vt:lpstr>
      <vt:lpstr>   个性化功能             ——我的工作区</vt:lpstr>
      <vt:lpstr>登录个人账号，激活我的工作区</vt:lpstr>
      <vt:lpstr>创建新的个人账号</vt:lpstr>
      <vt:lpstr>我的工作区主要功能</vt:lpstr>
      <vt:lpstr>我的课题</vt:lpstr>
      <vt:lpstr>我的课题功能嵌入整个Ovid平台</vt:lpstr>
      <vt:lpstr>我的课题的管理</vt:lpstr>
      <vt:lpstr>剪贴摘录直接保存文本信息至我的课题</vt:lpstr>
      <vt:lpstr>我的检索与定题通告</vt:lpstr>
      <vt:lpstr>自动定题通告设置1</vt:lpstr>
      <vt:lpstr>自动定题通告设置2</vt:lpstr>
      <vt:lpstr>编辑修改定题通告</vt:lpstr>
      <vt:lpstr>Email收到的定题通告-实例</vt:lpstr>
      <vt:lpstr>我的期刊目录订阅服务</vt:lpstr>
      <vt:lpstr>安装工具栏</vt:lpstr>
      <vt:lpstr>批注</vt:lpstr>
      <vt:lpstr>PowerPoint Presentation</vt:lpstr>
      <vt:lpstr>PowerPoint Presentation</vt:lpstr>
      <vt:lpstr>PowerPoint Presentation</vt:lpstr>
      <vt:lpstr>PowerPoint Presentation</vt:lpstr>
      <vt:lpstr>如需要更多详细内容</vt:lpstr>
      <vt:lpstr>2016 Ovid在线医学资源 用户知识竞赛 </vt:lpstr>
      <vt:lpstr>PowerPoint Presentation</vt:lpstr>
    </vt:vector>
  </TitlesOfParts>
  <Company>Wolters Kluwer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Jennifer.Robinson</dc:creator>
  <cp:lastModifiedBy>Li, Ning</cp:lastModifiedBy>
  <cp:revision>354</cp:revision>
  <cp:lastPrinted>2012-04-17T20:23:53Z</cp:lastPrinted>
  <dcterms:created xsi:type="dcterms:W3CDTF">2013-02-27T15:12:02Z</dcterms:created>
  <dcterms:modified xsi:type="dcterms:W3CDTF">2016-04-19T00:47:46Z</dcterms:modified>
</cp:coreProperties>
</file>