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258" r:id="rId4"/>
    <p:sldId id="259" r:id="rId5"/>
    <p:sldId id="330"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23" r:id="rId33"/>
    <p:sldId id="322" r:id="rId34"/>
    <p:sldId id="324" r:id="rId35"/>
    <p:sldId id="325"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26" r:id="rId66"/>
    <p:sldId id="327" r:id="rId67"/>
    <p:sldId id="328" r:id="rId68"/>
    <p:sldId id="329" r:id="rId69"/>
    <p:sldId id="316" r:id="rId70"/>
    <p:sldId id="318" r:id="rId71"/>
    <p:sldId id="319" r:id="rId72"/>
    <p:sldId id="320" r:id="rId73"/>
    <p:sldId id="321"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2B166E"/>
    <a:srgbClr val="692AA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9" autoAdjust="0"/>
    <p:restoredTop sz="96484" autoAdjust="0"/>
  </p:normalViewPr>
  <p:slideViewPr>
    <p:cSldViewPr>
      <p:cViewPr>
        <p:scale>
          <a:sx n="75" d="100"/>
          <a:sy n="75" d="100"/>
        </p:scale>
        <p:origin x="-648" y="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itchFamily="34" charset="0"/>
                <a:ea typeface="+mn-ea"/>
              </a:defRPr>
            </a:lvl1pPr>
          </a:lstStyle>
          <a:p>
            <a:pPr>
              <a:defRPr/>
            </a:pPr>
            <a:endParaRPr lang="zh-CN" altLang="en-US"/>
          </a:p>
        </p:txBody>
      </p:sp>
      <p:sp>
        <p:nvSpPr>
          <p:cNvPr id="839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defRPr>
            </a:lvl1pPr>
          </a:lstStyle>
          <a:p>
            <a:pPr>
              <a:defRPr/>
            </a:pPr>
            <a:endParaRPr lang="en-US" altLang="zh-CN"/>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itchFamily="34" charset="0"/>
                <a:ea typeface="+mn-ea"/>
              </a:defRPr>
            </a:lvl1pPr>
          </a:lstStyle>
          <a:p>
            <a:pPr>
              <a:defRPr/>
            </a:pPr>
            <a:endParaRPr lang="en-US" altLang="zh-CN"/>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ea typeface="+mn-ea"/>
              </a:defRPr>
            </a:lvl1pPr>
          </a:lstStyle>
          <a:p>
            <a:pPr>
              <a:defRPr/>
            </a:pPr>
            <a:fld id="{46A0E98B-3E01-497F-8553-BE37C58E966C}"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a:ln/>
        </p:spPr>
      </p:sp>
      <p:sp>
        <p:nvSpPr>
          <p:cNvPr id="73731" name="备注占位符 2"/>
          <p:cNvSpPr>
            <a:spLocks noGrp="1"/>
          </p:cNvSpPr>
          <p:nvPr>
            <p:ph type="body" idx="1"/>
          </p:nvPr>
        </p:nvSpPr>
        <p:spPr>
          <a:noFill/>
          <a:ln/>
        </p:spPr>
        <p:txBody>
          <a:bodyPr/>
          <a:lstStyle/>
          <a:p>
            <a:pPr indent="266700" algn="just">
              <a:lnSpc>
                <a:spcPct val="150000"/>
              </a:lnSpc>
            </a:pPr>
            <a:r>
              <a:rPr lang="en-US" altLang="zh-CN" smtClean="0">
                <a:latin typeface="宋体" charset="-122"/>
                <a:cs typeface="Times New Roman" pitchFamily="18" charset="0"/>
              </a:rPr>
              <a:t> </a:t>
            </a:r>
            <a:r>
              <a:rPr lang="zh-CN" altLang="zh-CN" smtClean="0">
                <a:cs typeface="Times New Roman" pitchFamily="18" charset="0"/>
              </a:rPr>
              <a:t>期刊集团独家合作</a:t>
            </a:r>
          </a:p>
          <a:p>
            <a:pPr indent="266700" algn="just">
              <a:lnSpc>
                <a:spcPct val="150000"/>
              </a:lnSpc>
            </a:pPr>
            <a:r>
              <a:rPr lang="en-US" altLang="zh-CN" smtClean="0">
                <a:latin typeface="宋体" charset="-122"/>
                <a:cs typeface="Times New Roman" pitchFamily="18" charset="0"/>
              </a:rPr>
              <a:t> </a:t>
            </a:r>
            <a:r>
              <a:rPr lang="zh-CN" altLang="zh-CN" smtClean="0">
                <a:cs typeface="Times New Roman" pitchFamily="18" charset="0"/>
              </a:rPr>
              <a:t>网络期刊</a:t>
            </a:r>
            <a:r>
              <a:rPr lang="en-US" altLang="zh-CN" smtClean="0">
                <a:cs typeface="Times New Roman" pitchFamily="18" charset="0"/>
              </a:rPr>
              <a:t>OA</a:t>
            </a:r>
            <a:r>
              <a:rPr lang="zh-CN" altLang="zh-CN" smtClean="0">
                <a:cs typeface="Times New Roman" pitchFamily="18" charset="0"/>
              </a:rPr>
              <a:t>出版</a:t>
            </a:r>
          </a:p>
          <a:p>
            <a:pPr indent="266700" algn="just">
              <a:lnSpc>
                <a:spcPct val="150000"/>
              </a:lnSpc>
            </a:pPr>
            <a:r>
              <a:rPr lang="en-US" altLang="zh-CN" smtClean="0">
                <a:cs typeface="Times New Roman" pitchFamily="18" charset="0"/>
              </a:rPr>
              <a:t> </a:t>
            </a:r>
            <a:r>
              <a:rPr lang="zh-CN" altLang="zh-CN" smtClean="0">
                <a:cs typeface="Times New Roman" pitchFamily="18" charset="0"/>
              </a:rPr>
              <a:t>医学知识库产品研发</a:t>
            </a:r>
          </a:p>
          <a:p>
            <a:pPr indent="266700" algn="just">
              <a:lnSpc>
                <a:spcPct val="150000"/>
              </a:lnSpc>
            </a:pPr>
            <a:r>
              <a:rPr lang="en-US" altLang="zh-CN" smtClean="0">
                <a:cs typeface="Times New Roman" pitchFamily="18" charset="0"/>
              </a:rPr>
              <a:t> </a:t>
            </a:r>
            <a:r>
              <a:rPr lang="zh-CN" altLang="zh-CN" smtClean="0">
                <a:cs typeface="Times New Roman" pitchFamily="18" charset="0"/>
              </a:rPr>
              <a:t>国家项目联合申请</a:t>
            </a:r>
          </a:p>
          <a:p>
            <a:pPr indent="266700" algn="just">
              <a:lnSpc>
                <a:spcPct val="150000"/>
              </a:lnSpc>
            </a:pPr>
            <a:r>
              <a:rPr lang="en-US" altLang="zh-CN" smtClean="0">
                <a:cs typeface="Times New Roman" pitchFamily="18" charset="0"/>
              </a:rPr>
              <a:t> </a:t>
            </a:r>
            <a:r>
              <a:rPr lang="zh-CN" altLang="zh-CN" smtClean="0">
                <a:cs typeface="Times New Roman" pitchFamily="18" charset="0"/>
              </a:rPr>
              <a:t>科普项目编审</a:t>
            </a:r>
          </a:p>
          <a:p>
            <a:pPr indent="266700" algn="just">
              <a:lnSpc>
                <a:spcPct val="150000"/>
              </a:lnSpc>
            </a:pPr>
            <a:r>
              <a:rPr lang="en-US" altLang="zh-CN" smtClean="0">
                <a:cs typeface="Times New Roman" pitchFamily="18" charset="0"/>
              </a:rPr>
              <a:t> </a:t>
            </a:r>
            <a:r>
              <a:rPr lang="zh-CN" altLang="zh-CN" smtClean="0">
                <a:cs typeface="Times New Roman" pitchFamily="18" charset="0"/>
              </a:rPr>
              <a:t>技术平台共建</a:t>
            </a:r>
            <a:endParaRPr lang="zh-CN" altLang="en-US" smtClean="0">
              <a:cs typeface="Times New Roman" pitchFamily="18" charset="0"/>
            </a:endParaRPr>
          </a:p>
        </p:txBody>
      </p:sp>
      <p:sp>
        <p:nvSpPr>
          <p:cNvPr id="73732" name="灯片编号占位符 3"/>
          <p:cNvSpPr>
            <a:spLocks noGrp="1"/>
          </p:cNvSpPr>
          <p:nvPr>
            <p:ph type="sldNum" sz="quarter" idx="5"/>
          </p:nvPr>
        </p:nvSpPr>
        <p:spPr>
          <a:noFill/>
        </p:spPr>
        <p:txBody>
          <a:bodyPr/>
          <a:lstStyle/>
          <a:p>
            <a:fld id="{6D917893-0085-46BF-BC56-EB5D5E8404E5}" type="slidenum">
              <a:rPr lang="zh-CN" altLang="en-US" smtClean="0">
                <a:ea typeface="宋体" charset="-122"/>
              </a:rPr>
              <a:pPr/>
              <a:t>10</a:t>
            </a:fld>
            <a:endParaRPr lang="en-US" altLang="zh-CN" smtClean="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a:ln/>
        </p:spPr>
      </p:sp>
      <p:sp>
        <p:nvSpPr>
          <p:cNvPr id="74755" name="备注占位符 2"/>
          <p:cNvSpPr>
            <a:spLocks noGrp="1"/>
          </p:cNvSpPr>
          <p:nvPr>
            <p:ph type="body" idx="1"/>
          </p:nvPr>
        </p:nvSpPr>
        <p:spPr>
          <a:noFill/>
          <a:ln/>
        </p:spPr>
        <p:txBody>
          <a:bodyPr/>
          <a:lstStyle/>
          <a:p>
            <a:endParaRPr lang="zh-CN" altLang="en-US" smtClean="0"/>
          </a:p>
        </p:txBody>
      </p:sp>
      <p:sp>
        <p:nvSpPr>
          <p:cNvPr id="74756" name="灯片编号占位符 3"/>
          <p:cNvSpPr>
            <a:spLocks noGrp="1"/>
          </p:cNvSpPr>
          <p:nvPr>
            <p:ph type="sldNum" sz="quarter" idx="5"/>
          </p:nvPr>
        </p:nvSpPr>
        <p:spPr>
          <a:noFill/>
        </p:spPr>
        <p:txBody>
          <a:bodyPr/>
          <a:lstStyle/>
          <a:p>
            <a:fld id="{C892485D-D4C6-49EC-A495-72FBAB21DAD2}" type="slidenum">
              <a:rPr lang="zh-CN" altLang="en-US" smtClean="0">
                <a:ea typeface="宋体" charset="-122"/>
              </a:rPr>
              <a:pPr/>
              <a:t>19</a:t>
            </a:fld>
            <a:endParaRPr lang="zh-CN" altLang="en-US" smtClean="0">
              <a:ea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p:spPr>
      </p:sp>
      <p:sp>
        <p:nvSpPr>
          <p:cNvPr id="75779" name="备注占位符 2"/>
          <p:cNvSpPr>
            <a:spLocks noGrp="1"/>
          </p:cNvSpPr>
          <p:nvPr>
            <p:ph type="body" idx="1"/>
          </p:nvPr>
        </p:nvSpPr>
        <p:spPr>
          <a:noFill/>
          <a:ln/>
        </p:spPr>
        <p:txBody>
          <a:bodyPr/>
          <a:lstStyle/>
          <a:p>
            <a:endParaRPr lang="zh-CN" altLang="en-US" smtClean="0"/>
          </a:p>
        </p:txBody>
      </p:sp>
      <p:sp>
        <p:nvSpPr>
          <p:cNvPr id="75780" name="灯片编号占位符 3"/>
          <p:cNvSpPr>
            <a:spLocks noGrp="1"/>
          </p:cNvSpPr>
          <p:nvPr>
            <p:ph type="sldNum" sz="quarter" idx="5"/>
          </p:nvPr>
        </p:nvSpPr>
        <p:spPr>
          <a:noFill/>
        </p:spPr>
        <p:txBody>
          <a:bodyPr/>
          <a:lstStyle/>
          <a:p>
            <a:fld id="{D4A0E0A9-BC9B-4F96-A147-A264F7F78CD1}" type="slidenum">
              <a:rPr lang="zh-CN" altLang="en-US" smtClean="0">
                <a:ea typeface="宋体" charset="-122"/>
              </a:rPr>
              <a:pPr/>
              <a:t>31</a:t>
            </a:fld>
            <a:endParaRPr lang="en-US" altLang="zh-CN" smtClean="0">
              <a:ea typeface="宋体"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aphicFrame>
        <p:nvGraphicFramePr>
          <p:cNvPr id="4" name="Object 29"/>
          <p:cNvGraphicFramePr>
            <a:graphicFrameLocks noChangeAspect="1"/>
          </p:cNvGraphicFramePr>
          <p:nvPr/>
        </p:nvGraphicFramePr>
        <p:xfrm>
          <a:off x="2003425" y="-7938"/>
          <a:ext cx="7151688" cy="2860676"/>
        </p:xfrm>
        <a:graphic>
          <a:graphicData uri="http://schemas.openxmlformats.org/presentationml/2006/ole">
            <p:oleObj spid="_x0000_s46082" name="Image" r:id="rId3" imgW="2385000" imgH="1368000" progId="">
              <p:embed/>
            </p:oleObj>
          </a:graphicData>
        </a:graphic>
      </p:graphicFrame>
      <p:sp>
        <p:nvSpPr>
          <p:cNvPr id="5" name="Freeform 30"/>
          <p:cNvSpPr>
            <a:spLocks/>
          </p:cNvSpPr>
          <p:nvPr/>
        </p:nvSpPr>
        <p:spPr bwMode="ltGray">
          <a:xfrm>
            <a:off x="-3175" y="2938463"/>
            <a:ext cx="2271713" cy="3552825"/>
          </a:xfrm>
          <a:custGeom>
            <a:avLst/>
            <a:gdLst>
              <a:gd name="T0" fmla="*/ 0 w 1431"/>
              <a:gd name="T1" fmla="*/ 0 h 2238"/>
              <a:gd name="T2" fmla="*/ 1431 w 1431"/>
              <a:gd name="T3" fmla="*/ 0 h 2238"/>
              <a:gd name="T4" fmla="*/ 859 w 1431"/>
              <a:gd name="T5" fmla="*/ 1009 h 2238"/>
              <a:gd name="T6" fmla="*/ 839 w 1431"/>
              <a:gd name="T7" fmla="*/ 2228 h 2238"/>
              <a:gd name="T8" fmla="*/ 0 w 1431"/>
              <a:gd name="T9" fmla="*/ 2238 h 2238"/>
              <a:gd name="T10" fmla="*/ 0 w 1431"/>
              <a:gd name="T11" fmla="*/ 0 h 2238"/>
            </a:gdLst>
            <a:ahLst/>
            <a:cxnLst>
              <a:cxn ang="0">
                <a:pos x="T0" y="T1"/>
              </a:cxn>
              <a:cxn ang="0">
                <a:pos x="T2" y="T3"/>
              </a:cxn>
              <a:cxn ang="0">
                <a:pos x="T4" y="T5"/>
              </a:cxn>
              <a:cxn ang="0">
                <a:pos x="T6" y="T7"/>
              </a:cxn>
              <a:cxn ang="0">
                <a:pos x="T8" y="T9"/>
              </a:cxn>
              <a:cxn ang="0">
                <a:pos x="T10" y="T11"/>
              </a:cxn>
            </a:cxnLst>
            <a:rect l="0" t="0" r="r" b="b"/>
            <a:pathLst>
              <a:path w="1431" h="2238">
                <a:moveTo>
                  <a:pt x="0" y="0"/>
                </a:moveTo>
                <a:lnTo>
                  <a:pt x="1431" y="0"/>
                </a:lnTo>
                <a:cubicBezTo>
                  <a:pt x="1409" y="7"/>
                  <a:pt x="960" y="406"/>
                  <a:pt x="859" y="1009"/>
                </a:cubicBezTo>
                <a:cubicBezTo>
                  <a:pt x="757" y="1612"/>
                  <a:pt x="845" y="2101"/>
                  <a:pt x="839" y="2228"/>
                </a:cubicBezTo>
                <a:lnTo>
                  <a:pt x="0" y="2238"/>
                </a:lnTo>
                <a:lnTo>
                  <a:pt x="0" y="0"/>
                </a:lnTo>
                <a:close/>
              </a:path>
            </a:pathLst>
          </a:custGeom>
          <a:gradFill rotWithShape="1">
            <a:gsLst>
              <a:gs pos="0">
                <a:schemeClr val="accent2"/>
              </a:gs>
              <a:gs pos="100000">
                <a:schemeClr val="accent2">
                  <a:gamma/>
                  <a:tint val="0"/>
                  <a:invGamma/>
                </a:scheme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a:latin typeface="Arial" pitchFamily="34" charset="0"/>
              <a:ea typeface="+mn-ea"/>
            </a:endParaRPr>
          </a:p>
        </p:txBody>
      </p:sp>
      <p:sp>
        <p:nvSpPr>
          <p:cNvPr id="6" name="Line 31"/>
          <p:cNvSpPr>
            <a:spLocks noChangeShapeType="1"/>
          </p:cNvSpPr>
          <p:nvPr/>
        </p:nvSpPr>
        <p:spPr bwMode="auto">
          <a:xfrm>
            <a:off x="0" y="2938463"/>
            <a:ext cx="9144000" cy="0"/>
          </a:xfrm>
          <a:prstGeom prst="line">
            <a:avLst/>
          </a:prstGeom>
          <a:noFill/>
          <a:ln w="28575">
            <a:solidFill>
              <a:schemeClr val="tx1"/>
            </a:solidFill>
            <a:round/>
            <a:headEnd/>
            <a:tailEnd/>
          </a:ln>
          <a:effectLst/>
        </p:spPr>
        <p:txBody>
          <a:bodyPr/>
          <a:lstStyle/>
          <a:p>
            <a:endParaRPr lang="zh-CN" altLang="en-US"/>
          </a:p>
        </p:txBody>
      </p:sp>
      <p:grpSp>
        <p:nvGrpSpPr>
          <p:cNvPr id="7" name="Group 32"/>
          <p:cNvGrpSpPr>
            <a:grpSpLocks/>
          </p:cNvGrpSpPr>
          <p:nvPr/>
        </p:nvGrpSpPr>
        <p:grpSpPr bwMode="auto">
          <a:xfrm>
            <a:off x="1573213" y="1970088"/>
            <a:ext cx="7589837" cy="925512"/>
            <a:chOff x="991" y="1241"/>
            <a:chExt cx="4781" cy="583"/>
          </a:xfrm>
        </p:grpSpPr>
        <p:sp>
          <p:nvSpPr>
            <p:cNvPr id="8" name="Rectangle 33"/>
            <p:cNvSpPr>
              <a:spLocks noChangeArrowheads="1"/>
            </p:cNvSpPr>
            <p:nvPr userDrawn="1"/>
          </p:nvSpPr>
          <p:spPr bwMode="gray">
            <a:xfrm>
              <a:off x="993" y="1241"/>
              <a:ext cx="1876" cy="511"/>
            </a:xfrm>
            <a:prstGeom prst="rect">
              <a:avLst/>
            </a:prstGeom>
            <a:solidFill>
              <a:schemeClr val="tx2"/>
            </a:solidFill>
            <a:ln w="9525">
              <a:noFill/>
              <a:miter lim="800000"/>
              <a:headEnd/>
              <a:tailEnd/>
            </a:ln>
            <a:effectLst/>
          </p:spPr>
          <p:txBody>
            <a:bodyPr wrap="none" anchor="ctr"/>
            <a:lstStyle/>
            <a:p>
              <a:endParaRPr lang="zh-CN" altLang="en-US"/>
            </a:p>
          </p:txBody>
        </p:sp>
        <p:sp>
          <p:nvSpPr>
            <p:cNvPr id="9" name="Rectangle 34"/>
            <p:cNvSpPr>
              <a:spLocks noChangeArrowheads="1"/>
            </p:cNvSpPr>
            <p:nvPr userDrawn="1"/>
          </p:nvSpPr>
          <p:spPr bwMode="gray">
            <a:xfrm>
              <a:off x="991" y="1344"/>
              <a:ext cx="4781" cy="480"/>
            </a:xfrm>
            <a:prstGeom prst="rect">
              <a:avLst/>
            </a:prstGeom>
            <a:solidFill>
              <a:schemeClr val="tx1"/>
            </a:solidFill>
            <a:ln w="9525">
              <a:noFill/>
              <a:miter lim="800000"/>
              <a:headEnd/>
              <a:tailEnd/>
            </a:ln>
            <a:effectLst/>
          </p:spPr>
          <p:txBody>
            <a:bodyPr wrap="none" anchor="ctr"/>
            <a:lstStyle/>
            <a:p>
              <a:endParaRPr lang="zh-CN" altLang="en-US"/>
            </a:p>
          </p:txBody>
        </p:sp>
      </p:grpSp>
      <p:sp>
        <p:nvSpPr>
          <p:cNvPr id="3074" name="Rectangle 2"/>
          <p:cNvSpPr>
            <a:spLocks noGrp="1" noChangeArrowheads="1"/>
          </p:cNvSpPr>
          <p:nvPr>
            <p:ph type="ctrTitle"/>
          </p:nvPr>
        </p:nvSpPr>
        <p:spPr>
          <a:xfrm>
            <a:off x="1752600" y="2057400"/>
            <a:ext cx="7250113" cy="762000"/>
          </a:xfrm>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53882" dir="2700000" algn="ctr" rotWithShape="0">
                    <a:schemeClr val="tx1"/>
                  </a:outerShdw>
                </a:effectLst>
              </a14:hiddenEffects>
            </a:ext>
          </a:extLst>
        </p:spPr>
        <p:txBody>
          <a:bodyPr/>
          <a:lstStyle>
            <a:lvl1pPr>
              <a:defRPr sz="4400"/>
            </a:lvl1pPr>
          </a:lstStyle>
          <a:p>
            <a:pPr lvl="0"/>
            <a:r>
              <a:rPr lang="en-US" altLang="zh-CN" noProof="0" smtClean="0"/>
              <a:t>Click to edit Master title style</a:t>
            </a:r>
          </a:p>
        </p:txBody>
      </p:sp>
      <p:sp>
        <p:nvSpPr>
          <p:cNvPr id="3075" name="Rectangle 3"/>
          <p:cNvSpPr>
            <a:spLocks noGrp="1" noChangeArrowheads="1"/>
          </p:cNvSpPr>
          <p:nvPr>
            <p:ph type="subTitle" idx="1"/>
          </p:nvPr>
        </p:nvSpPr>
        <p:spPr bwMode="white">
          <a:xfrm>
            <a:off x="1752600" y="4267200"/>
            <a:ext cx="5715000" cy="533400"/>
          </a:xfrm>
        </p:spPr>
        <p:txBody>
          <a:bodyPr/>
          <a:lstStyle>
            <a:lvl1pPr marL="0" indent="0">
              <a:buFont typeface="Wingdings" pitchFamily="2" charset="2"/>
              <a:buNone/>
              <a:defRPr>
                <a:solidFill>
                  <a:schemeClr val="tx1"/>
                </a:solidFill>
                <a:latin typeface="Arial" pitchFamily="34" charset="0"/>
              </a:defRPr>
            </a:lvl1pPr>
          </a:lstStyle>
          <a:p>
            <a:pPr lvl="0"/>
            <a:r>
              <a:rPr lang="en-US" altLang="zh-CN" noProof="0" smtClean="0"/>
              <a:t>Click to edit Master subtitle style</a:t>
            </a:r>
          </a:p>
        </p:txBody>
      </p:sp>
      <p:sp>
        <p:nvSpPr>
          <p:cNvPr id="11" name="Rectangle 4"/>
          <p:cNvSpPr>
            <a:spLocks noGrp="1" noChangeArrowheads="1"/>
          </p:cNvSpPr>
          <p:nvPr>
            <p:ph type="dt" sz="half" idx="10"/>
          </p:nvPr>
        </p:nvSpPr>
        <p:spPr>
          <a:xfrm>
            <a:off x="457200" y="6564313"/>
            <a:ext cx="2133600" cy="15716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z="1400">
                <a:latin typeface="Times New Roman" pitchFamily="18" charset="0"/>
              </a:defRPr>
            </a:lvl1pPr>
          </a:lstStyle>
          <a:p>
            <a:pPr>
              <a:defRPr/>
            </a:pPr>
            <a:endParaRPr lang="en-US" altLang="zh-CN"/>
          </a:p>
        </p:txBody>
      </p:sp>
      <p:sp>
        <p:nvSpPr>
          <p:cNvPr id="12" name="Rectangle 5"/>
          <p:cNvSpPr>
            <a:spLocks noGrp="1" noChangeArrowheads="1"/>
          </p:cNvSpPr>
          <p:nvPr>
            <p:ph type="ftr" sz="quarter" idx="11"/>
          </p:nvPr>
        </p:nvSpPr>
        <p:spPr>
          <a:xfrm>
            <a:off x="3124200" y="6550025"/>
            <a:ext cx="2895600" cy="1714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ctr">
              <a:defRPr sz="1400">
                <a:latin typeface="Times New Roman" pitchFamily="18" charset="0"/>
              </a:defRPr>
            </a:lvl1pPr>
          </a:lstStyle>
          <a:p>
            <a:pPr>
              <a:defRPr/>
            </a:pPr>
            <a:endParaRPr lang="en-US" altLang="zh-CN"/>
          </a:p>
        </p:txBody>
      </p:sp>
      <p:sp>
        <p:nvSpPr>
          <p:cNvPr id="13" name="Rectangle 6"/>
          <p:cNvSpPr>
            <a:spLocks noGrp="1" noChangeArrowheads="1"/>
          </p:cNvSpPr>
          <p:nvPr>
            <p:ph type="sldNum" sz="quarter" idx="12"/>
          </p:nvPr>
        </p:nvSpPr>
        <p:spPr>
          <a:xfrm>
            <a:off x="6553200" y="6535738"/>
            <a:ext cx="2133600" cy="18573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r">
              <a:defRPr sz="1400">
                <a:latin typeface="Times New Roman" pitchFamily="18" charset="0"/>
              </a:defRPr>
            </a:lvl1pPr>
          </a:lstStyle>
          <a:p>
            <a:pPr>
              <a:defRPr/>
            </a:pPr>
            <a:fld id="{FC5BC065-7CF3-4FED-BBB9-EEAD467ECD40}"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6" name="Rectangle 6"/>
          <p:cNvSpPr>
            <a:spLocks noGrp="1" noChangeArrowheads="1"/>
          </p:cNvSpPr>
          <p:nvPr>
            <p:ph type="sldNum" sz="quarter" idx="12"/>
          </p:nvPr>
        </p:nvSpPr>
        <p:spPr>
          <a:ln/>
        </p:spPr>
        <p:txBody>
          <a:bodyPr/>
          <a:lstStyle>
            <a:lvl1pPr>
              <a:defRPr/>
            </a:lvl1pPr>
          </a:lstStyle>
          <a:p>
            <a:pPr>
              <a:defRPr/>
            </a:pPr>
            <a:fld id="{2992CC07-7D9A-41BA-B2B6-F3882D9B91D8}"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67550" y="503238"/>
            <a:ext cx="1924050" cy="58213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95400" y="503238"/>
            <a:ext cx="5619750" cy="58213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6" name="Rectangle 6"/>
          <p:cNvSpPr>
            <a:spLocks noGrp="1" noChangeArrowheads="1"/>
          </p:cNvSpPr>
          <p:nvPr>
            <p:ph type="sldNum" sz="quarter" idx="12"/>
          </p:nvPr>
        </p:nvSpPr>
        <p:spPr>
          <a:ln/>
        </p:spPr>
        <p:txBody>
          <a:bodyPr/>
          <a:lstStyle>
            <a:lvl1pPr>
              <a:defRPr/>
            </a:lvl1pPr>
          </a:lstStyle>
          <a:p>
            <a:pPr>
              <a:defRPr/>
            </a:pPr>
            <a:fld id="{BCAA8A88-89E2-46F1-AC87-B0CA8402950F}" type="slidenum">
              <a:rPr lang="zh-CN" altLang="en-US"/>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676400" y="503238"/>
            <a:ext cx="7239000" cy="5635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295400" y="1323975"/>
            <a:ext cx="7696200" cy="5000625"/>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6" name="Rectangle 6"/>
          <p:cNvSpPr>
            <a:spLocks noGrp="1" noChangeArrowheads="1"/>
          </p:cNvSpPr>
          <p:nvPr>
            <p:ph type="sldNum" sz="quarter" idx="12"/>
          </p:nvPr>
        </p:nvSpPr>
        <p:spPr>
          <a:ln/>
        </p:spPr>
        <p:txBody>
          <a:bodyPr/>
          <a:lstStyle>
            <a:lvl1pPr>
              <a:defRPr/>
            </a:lvl1pPr>
          </a:lstStyle>
          <a:p>
            <a:pPr>
              <a:defRPr/>
            </a:pPr>
            <a:fld id="{63F1FE1F-331B-428F-99BF-404EA2BCED13}"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6" name="Rectangle 6"/>
          <p:cNvSpPr>
            <a:spLocks noGrp="1" noChangeArrowheads="1"/>
          </p:cNvSpPr>
          <p:nvPr>
            <p:ph type="sldNum" sz="quarter" idx="12"/>
          </p:nvPr>
        </p:nvSpPr>
        <p:spPr>
          <a:ln/>
        </p:spPr>
        <p:txBody>
          <a:bodyPr/>
          <a:lstStyle>
            <a:lvl1pPr>
              <a:defRPr/>
            </a:lvl1pPr>
          </a:lstStyle>
          <a:p>
            <a:pPr>
              <a:defRPr/>
            </a:pPr>
            <a:fld id="{F80E5B73-5700-47A6-B7CF-1148B3162670}"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6" name="Rectangle 6"/>
          <p:cNvSpPr>
            <a:spLocks noGrp="1" noChangeArrowheads="1"/>
          </p:cNvSpPr>
          <p:nvPr>
            <p:ph type="sldNum" sz="quarter" idx="12"/>
          </p:nvPr>
        </p:nvSpPr>
        <p:spPr>
          <a:ln/>
        </p:spPr>
        <p:txBody>
          <a:bodyPr/>
          <a:lstStyle>
            <a:lvl1pPr>
              <a:defRPr/>
            </a:lvl1pPr>
          </a:lstStyle>
          <a:p>
            <a:pPr>
              <a:defRPr/>
            </a:pPr>
            <a:fld id="{31BB7779-C1A6-49D8-82E0-8FE405713C69}"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295400" y="1323975"/>
            <a:ext cx="37719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219700" y="1323975"/>
            <a:ext cx="37719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7" name="Rectangle 6"/>
          <p:cNvSpPr>
            <a:spLocks noGrp="1" noChangeArrowheads="1"/>
          </p:cNvSpPr>
          <p:nvPr>
            <p:ph type="sldNum" sz="quarter" idx="12"/>
          </p:nvPr>
        </p:nvSpPr>
        <p:spPr>
          <a:ln/>
        </p:spPr>
        <p:txBody>
          <a:bodyPr/>
          <a:lstStyle>
            <a:lvl1pPr>
              <a:defRPr/>
            </a:lvl1pPr>
          </a:lstStyle>
          <a:p>
            <a:pPr>
              <a:defRPr/>
            </a:pPr>
            <a:fld id="{C3FD2C7D-C6E3-4CD2-AFFE-8160CE10B375}"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9" name="Rectangle 6"/>
          <p:cNvSpPr>
            <a:spLocks noGrp="1" noChangeArrowheads="1"/>
          </p:cNvSpPr>
          <p:nvPr>
            <p:ph type="sldNum" sz="quarter" idx="12"/>
          </p:nvPr>
        </p:nvSpPr>
        <p:spPr>
          <a:ln/>
        </p:spPr>
        <p:txBody>
          <a:bodyPr/>
          <a:lstStyle>
            <a:lvl1pPr>
              <a:defRPr/>
            </a:lvl1pPr>
          </a:lstStyle>
          <a:p>
            <a:pPr>
              <a:defRPr/>
            </a:pPr>
            <a:fld id="{3747A204-A499-423D-8A0F-6A68851985BE}"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5" name="Rectangle 6"/>
          <p:cNvSpPr>
            <a:spLocks noGrp="1" noChangeArrowheads="1"/>
          </p:cNvSpPr>
          <p:nvPr>
            <p:ph type="sldNum" sz="quarter" idx="12"/>
          </p:nvPr>
        </p:nvSpPr>
        <p:spPr>
          <a:ln/>
        </p:spPr>
        <p:txBody>
          <a:bodyPr/>
          <a:lstStyle>
            <a:lvl1pPr>
              <a:defRPr/>
            </a:lvl1pPr>
          </a:lstStyle>
          <a:p>
            <a:pPr>
              <a:defRPr/>
            </a:pPr>
            <a:fld id="{8CAC2431-EA99-4E5E-B970-E6BC5DB59EC5}"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4" name="Rectangle 6"/>
          <p:cNvSpPr>
            <a:spLocks noGrp="1" noChangeArrowheads="1"/>
          </p:cNvSpPr>
          <p:nvPr>
            <p:ph type="sldNum" sz="quarter" idx="12"/>
          </p:nvPr>
        </p:nvSpPr>
        <p:spPr>
          <a:ln/>
        </p:spPr>
        <p:txBody>
          <a:bodyPr/>
          <a:lstStyle>
            <a:lvl1pPr>
              <a:defRPr/>
            </a:lvl1pPr>
          </a:lstStyle>
          <a:p>
            <a:pPr>
              <a:defRPr/>
            </a:pPr>
            <a:fld id="{EB82E89E-F8E7-47FE-A092-832663014793}"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7" name="Rectangle 6"/>
          <p:cNvSpPr>
            <a:spLocks noGrp="1" noChangeArrowheads="1"/>
          </p:cNvSpPr>
          <p:nvPr>
            <p:ph type="sldNum" sz="quarter" idx="12"/>
          </p:nvPr>
        </p:nvSpPr>
        <p:spPr>
          <a:ln/>
        </p:spPr>
        <p:txBody>
          <a:bodyPr/>
          <a:lstStyle>
            <a:lvl1pPr>
              <a:defRPr/>
            </a:lvl1pPr>
          </a:lstStyle>
          <a:p>
            <a:pPr>
              <a:defRPr/>
            </a:pPr>
            <a:fld id="{257EBDEA-69D7-4BB4-8C9D-72E3DC59445D}"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a:t>www.themegallery.com</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a:t>Company Logo</a:t>
            </a:r>
          </a:p>
        </p:txBody>
      </p:sp>
      <p:sp>
        <p:nvSpPr>
          <p:cNvPr id="7" name="Rectangle 6"/>
          <p:cNvSpPr>
            <a:spLocks noGrp="1" noChangeArrowheads="1"/>
          </p:cNvSpPr>
          <p:nvPr>
            <p:ph type="sldNum" sz="quarter" idx="12"/>
          </p:nvPr>
        </p:nvSpPr>
        <p:spPr>
          <a:ln/>
        </p:spPr>
        <p:txBody>
          <a:bodyPr/>
          <a:lstStyle>
            <a:lvl1pPr>
              <a:defRPr/>
            </a:lvl1pPr>
          </a:lstStyle>
          <a:p>
            <a:pPr>
              <a:defRPr/>
            </a:pPr>
            <a:fld id="{DDE0071B-152E-4007-B129-31128BA625AF}"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34"/>
          <p:cNvGraphicFramePr>
            <a:graphicFrameLocks noChangeAspect="1"/>
          </p:cNvGraphicFramePr>
          <p:nvPr/>
        </p:nvGraphicFramePr>
        <p:xfrm>
          <a:off x="12700" y="-3175"/>
          <a:ext cx="9131300" cy="611188"/>
        </p:xfrm>
        <a:graphic>
          <a:graphicData uri="http://schemas.openxmlformats.org/presentationml/2006/ole">
            <p:oleObj spid="_x0000_s1026" name="Image" r:id="rId15" imgW="2399800" imgH="612000" progId="">
              <p:embed/>
            </p:oleObj>
          </a:graphicData>
        </a:graphic>
      </p:graphicFrame>
      <p:grpSp>
        <p:nvGrpSpPr>
          <p:cNvPr id="1027" name="Group 35"/>
          <p:cNvGrpSpPr>
            <a:grpSpLocks/>
          </p:cNvGrpSpPr>
          <p:nvPr/>
        </p:nvGrpSpPr>
        <p:grpSpPr bwMode="auto">
          <a:xfrm>
            <a:off x="0" y="895350"/>
            <a:ext cx="1835150" cy="4667250"/>
            <a:chOff x="0" y="564"/>
            <a:chExt cx="1292" cy="2940"/>
          </a:xfrm>
        </p:grpSpPr>
        <p:sp>
          <p:nvSpPr>
            <p:cNvPr id="1060" name="AutoShape 36"/>
            <p:cNvSpPr>
              <a:spLocks noChangeArrowheads="1"/>
            </p:cNvSpPr>
            <p:nvPr/>
          </p:nvSpPr>
          <p:spPr bwMode="gray">
            <a:xfrm rot="559536">
              <a:off x="592" y="564"/>
              <a:ext cx="655" cy="2866"/>
            </a:xfrm>
            <a:prstGeom prst="moon">
              <a:avLst>
                <a:gd name="adj" fmla="val 50000"/>
              </a:avLst>
            </a:prstGeom>
            <a:gradFill rotWithShape="0">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p>
          </p:txBody>
        </p:sp>
        <p:sp>
          <p:nvSpPr>
            <p:cNvPr id="1061" name="Freeform 37"/>
            <p:cNvSpPr>
              <a:spLocks/>
            </p:cNvSpPr>
            <p:nvPr/>
          </p:nvSpPr>
          <p:spPr bwMode="gray">
            <a:xfrm>
              <a:off x="0" y="682"/>
              <a:ext cx="1292" cy="2822"/>
            </a:xfrm>
            <a:custGeom>
              <a:avLst/>
              <a:gdLst>
                <a:gd name="T0" fmla="*/ 1296 w 1584"/>
                <a:gd name="T1" fmla="*/ 2160 h 2160"/>
                <a:gd name="T2" fmla="*/ 0 w 1584"/>
                <a:gd name="T3" fmla="*/ 2160 h 2160"/>
                <a:gd name="T4" fmla="*/ 0 w 1584"/>
                <a:gd name="T5" fmla="*/ 0 h 2160"/>
                <a:gd name="T6" fmla="*/ 1584 w 1584"/>
                <a:gd name="T7" fmla="*/ 0 h 2160"/>
                <a:gd name="T8" fmla="*/ 960 w 1584"/>
                <a:gd name="T9" fmla="*/ 672 h 2160"/>
                <a:gd name="T10" fmla="*/ 864 w 1584"/>
                <a:gd name="T11" fmla="*/ 1344 h 2160"/>
                <a:gd name="T12" fmla="*/ 1056 w 1584"/>
                <a:gd name="T13" fmla="*/ 1920 h 2160"/>
                <a:gd name="T14" fmla="*/ 1296 w 1584"/>
                <a:gd name="T15" fmla="*/ 2160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4" h="2160">
                  <a:moveTo>
                    <a:pt x="1296" y="2160"/>
                  </a:moveTo>
                  <a:lnTo>
                    <a:pt x="0" y="2160"/>
                  </a:lnTo>
                  <a:lnTo>
                    <a:pt x="0" y="0"/>
                  </a:lnTo>
                  <a:lnTo>
                    <a:pt x="1584" y="0"/>
                  </a:lnTo>
                  <a:lnTo>
                    <a:pt x="960" y="672"/>
                  </a:lnTo>
                  <a:lnTo>
                    <a:pt x="864" y="1344"/>
                  </a:lnTo>
                  <a:lnTo>
                    <a:pt x="1056" y="1920"/>
                  </a:lnTo>
                  <a:lnTo>
                    <a:pt x="1296" y="2160"/>
                  </a:lnTo>
                  <a:close/>
                </a:path>
              </a:pathLst>
            </a:custGeom>
            <a:gradFill rotWithShape="0">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a:latin typeface="Arial" pitchFamily="34" charset="0"/>
                <a:ea typeface="+mn-ea"/>
              </a:endParaRPr>
            </a:p>
          </p:txBody>
        </p:sp>
      </p:grpSp>
      <p:sp>
        <p:nvSpPr>
          <p:cNvPr id="1028" name="Rectangle 38"/>
          <p:cNvSpPr>
            <a:spLocks noChangeArrowheads="1"/>
          </p:cNvSpPr>
          <p:nvPr/>
        </p:nvSpPr>
        <p:spPr bwMode="gray">
          <a:xfrm>
            <a:off x="0" y="457200"/>
            <a:ext cx="9144000" cy="685800"/>
          </a:xfrm>
          <a:prstGeom prst="rect">
            <a:avLst/>
          </a:prstGeom>
          <a:solidFill>
            <a:schemeClr val="tx2"/>
          </a:solidFill>
          <a:ln w="9525">
            <a:noFill/>
            <a:miter lim="800000"/>
            <a:headEnd/>
            <a:tailEnd/>
          </a:ln>
          <a:effectLst/>
        </p:spPr>
        <p:txBody>
          <a:bodyPr wrap="none" anchor="ctr"/>
          <a:lstStyle/>
          <a:p>
            <a:endParaRPr lang="zh-CN" altLang="en-US"/>
          </a:p>
        </p:txBody>
      </p:sp>
      <p:sp>
        <p:nvSpPr>
          <p:cNvPr id="1029" name="Rectangle 39"/>
          <p:cNvSpPr>
            <a:spLocks noChangeArrowheads="1"/>
          </p:cNvSpPr>
          <p:nvPr/>
        </p:nvSpPr>
        <p:spPr bwMode="gray">
          <a:xfrm>
            <a:off x="0" y="304800"/>
            <a:ext cx="3657600" cy="631825"/>
          </a:xfrm>
          <a:prstGeom prst="rect">
            <a:avLst/>
          </a:prstGeom>
          <a:solidFill>
            <a:schemeClr val="tx2"/>
          </a:solidFill>
          <a:ln w="9525">
            <a:noFill/>
            <a:miter lim="800000"/>
            <a:headEnd/>
            <a:tailEnd/>
          </a:ln>
          <a:effectLst/>
        </p:spPr>
        <p:txBody>
          <a:bodyPr wrap="none" anchor="ctr"/>
          <a:lstStyle/>
          <a:p>
            <a:endParaRPr lang="zh-CN" altLang="en-US"/>
          </a:p>
        </p:txBody>
      </p:sp>
      <p:sp>
        <p:nvSpPr>
          <p:cNvPr id="1030" name="Line 40"/>
          <p:cNvSpPr>
            <a:spLocks noChangeShapeType="1"/>
          </p:cNvSpPr>
          <p:nvPr/>
        </p:nvSpPr>
        <p:spPr bwMode="auto">
          <a:xfrm>
            <a:off x="228600" y="1066800"/>
            <a:ext cx="8915400" cy="0"/>
          </a:xfrm>
          <a:prstGeom prst="line">
            <a:avLst/>
          </a:prstGeom>
          <a:noFill/>
          <a:ln w="9525">
            <a:solidFill>
              <a:schemeClr val="bg1"/>
            </a:solidFill>
            <a:round/>
            <a:headEnd/>
            <a:tailEnd/>
          </a:ln>
          <a:effectLst/>
        </p:spPr>
        <p:txBody>
          <a:bodyPr/>
          <a:lstStyle/>
          <a:p>
            <a:endParaRPr lang="zh-CN" altLang="en-US"/>
          </a:p>
        </p:txBody>
      </p:sp>
      <p:sp>
        <p:nvSpPr>
          <p:cNvPr id="1065" name="Freeform 41"/>
          <p:cNvSpPr>
            <a:spLocks/>
          </p:cNvSpPr>
          <p:nvPr/>
        </p:nvSpPr>
        <p:spPr bwMode="gray">
          <a:xfrm>
            <a:off x="-9525" y="-1587"/>
            <a:ext cx="1838325" cy="1144588"/>
          </a:xfrm>
          <a:custGeom>
            <a:avLst/>
            <a:gdLst>
              <a:gd name="T0" fmla="*/ 0 w 1429"/>
              <a:gd name="T1" fmla="*/ 0 h 1032"/>
              <a:gd name="T2" fmla="*/ 1429 w 1429"/>
              <a:gd name="T3" fmla="*/ 1 h 1032"/>
              <a:gd name="T4" fmla="*/ 1098 w 1429"/>
              <a:gd name="T5" fmla="*/ 309 h 1032"/>
              <a:gd name="T6" fmla="*/ 885 w 1429"/>
              <a:gd name="T7" fmla="*/ 1032 h 1032"/>
              <a:gd name="T8" fmla="*/ 0 w 1429"/>
              <a:gd name="T9" fmla="*/ 1027 h 1032"/>
              <a:gd name="T10" fmla="*/ 0 w 1429"/>
              <a:gd name="T11" fmla="*/ 0 h 1032"/>
            </a:gdLst>
            <a:ahLst/>
            <a:cxnLst>
              <a:cxn ang="0">
                <a:pos x="T0" y="T1"/>
              </a:cxn>
              <a:cxn ang="0">
                <a:pos x="T2" y="T3"/>
              </a:cxn>
              <a:cxn ang="0">
                <a:pos x="T4" y="T5"/>
              </a:cxn>
              <a:cxn ang="0">
                <a:pos x="T6" y="T7"/>
              </a:cxn>
              <a:cxn ang="0">
                <a:pos x="T8" y="T9"/>
              </a:cxn>
              <a:cxn ang="0">
                <a:pos x="T10" y="T11"/>
              </a:cxn>
            </a:cxnLst>
            <a:rect l="0" t="0" r="r" b="b"/>
            <a:pathLst>
              <a:path w="1429" h="1032">
                <a:moveTo>
                  <a:pt x="0" y="0"/>
                </a:moveTo>
                <a:lnTo>
                  <a:pt x="1429" y="1"/>
                </a:lnTo>
                <a:cubicBezTo>
                  <a:pt x="1404" y="4"/>
                  <a:pt x="1266" y="99"/>
                  <a:pt x="1098" y="309"/>
                </a:cubicBezTo>
                <a:cubicBezTo>
                  <a:pt x="932" y="520"/>
                  <a:pt x="880" y="977"/>
                  <a:pt x="885" y="1032"/>
                </a:cubicBezTo>
                <a:lnTo>
                  <a:pt x="0" y="1027"/>
                </a:lnTo>
                <a:lnTo>
                  <a:pt x="0" y="0"/>
                </a:lnTo>
                <a:close/>
              </a:path>
            </a:pathLst>
          </a:custGeom>
          <a:gradFill rotWithShape="1">
            <a:gsLst>
              <a:gs pos="0">
                <a:schemeClr val="accent2"/>
              </a:gs>
              <a:gs pos="100000">
                <a:schemeClr val="accent2">
                  <a:gamma/>
                  <a:shade val="86275"/>
                  <a:invGamma/>
                </a:schemeClr>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a:latin typeface="Arial" pitchFamily="34" charset="0"/>
              <a:ea typeface="+mn-ea"/>
            </a:endParaRPr>
          </a:p>
        </p:txBody>
      </p:sp>
      <p:sp>
        <p:nvSpPr>
          <p:cNvPr id="1032" name="Rectangle 3"/>
          <p:cNvSpPr>
            <a:spLocks noGrp="1" noChangeArrowheads="1"/>
          </p:cNvSpPr>
          <p:nvPr>
            <p:ph type="body" idx="1"/>
          </p:nvPr>
        </p:nvSpPr>
        <p:spPr bwMode="auto">
          <a:xfrm>
            <a:off x="1295400" y="1323975"/>
            <a:ext cx="7696200" cy="5000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 name="Rectangle 4"/>
          <p:cNvSpPr>
            <a:spLocks noGrp="1" noChangeArrowheads="1"/>
          </p:cNvSpPr>
          <p:nvPr>
            <p:ph type="dt" sz="half" idx="2"/>
          </p:nvPr>
        </p:nvSpPr>
        <p:spPr bwMode="auto">
          <a:xfrm>
            <a:off x="228600" y="6475413"/>
            <a:ext cx="2667000"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defRPr>
            </a:lvl1pPr>
          </a:lstStyle>
          <a:p>
            <a:pPr>
              <a:defRPr/>
            </a:pPr>
            <a:r>
              <a:rPr lang="en-US" altLang="zh-CN"/>
              <a:t>www.themegallery.com</a:t>
            </a:r>
          </a:p>
        </p:txBody>
      </p:sp>
      <p:sp>
        <p:nvSpPr>
          <p:cNvPr id="3" name="Rectangle 5"/>
          <p:cNvSpPr>
            <a:spLocks noGrp="1" noChangeArrowheads="1"/>
          </p:cNvSpPr>
          <p:nvPr>
            <p:ph type="ftr" sz="quarter" idx="3"/>
          </p:nvPr>
        </p:nvSpPr>
        <p:spPr bwMode="auto">
          <a:xfrm>
            <a:off x="5943600" y="6486525"/>
            <a:ext cx="2895600" cy="29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defRPr>
            </a:lvl1pPr>
          </a:lstStyle>
          <a:p>
            <a:pPr>
              <a:defRPr/>
            </a:pPr>
            <a:r>
              <a:rPr lang="en-US" altLang="zh-CN"/>
              <a:t>Company Logo</a:t>
            </a:r>
          </a:p>
        </p:txBody>
      </p:sp>
      <p:sp>
        <p:nvSpPr>
          <p:cNvPr id="4" name="Rectangle 6"/>
          <p:cNvSpPr>
            <a:spLocks noGrp="1" noChangeArrowheads="1"/>
          </p:cNvSpPr>
          <p:nvPr>
            <p:ph type="sldNum" sz="quarter" idx="4"/>
          </p:nvPr>
        </p:nvSpPr>
        <p:spPr bwMode="auto">
          <a:xfrm>
            <a:off x="3276600" y="6480175"/>
            <a:ext cx="2133600"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pitchFamily="34" charset="0"/>
                <a:ea typeface="宋体" pitchFamily="2" charset="-122"/>
              </a:defRPr>
            </a:lvl1pPr>
          </a:lstStyle>
          <a:p>
            <a:pPr>
              <a:defRPr/>
            </a:pPr>
            <a:fld id="{C6EC6EF4-0BB3-4B7E-A3C9-D889082DD931}" type="slidenum">
              <a:rPr lang="zh-CN" altLang="en-US"/>
              <a:pPr>
                <a:defRPr/>
              </a:pPr>
              <a:t>‹#›</a:t>
            </a:fld>
            <a:endParaRPr lang="en-US" altLang="zh-CN"/>
          </a:p>
        </p:txBody>
      </p:sp>
      <p:sp>
        <p:nvSpPr>
          <p:cNvPr id="1036" name="Rectangle 2"/>
          <p:cNvSpPr>
            <a:spLocks noGrp="1" noChangeArrowheads="1"/>
          </p:cNvSpPr>
          <p:nvPr>
            <p:ph type="title"/>
          </p:nvPr>
        </p:nvSpPr>
        <p:spPr bwMode="white">
          <a:xfrm>
            <a:off x="1676400" y="503238"/>
            <a:ext cx="7239000" cy="56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pic>
        <p:nvPicPr>
          <p:cNvPr id="5" name="Picture 3"/>
          <p:cNvPicPr>
            <a:picLocks noChangeAspect="1" noChangeArrowheads="1"/>
          </p:cNvPicPr>
          <p:nvPr userDrawn="1"/>
        </p:nvPicPr>
        <p:blipFill>
          <a:blip r:embed="rId16" cstate="print"/>
          <a:srcRect/>
          <a:stretch>
            <a:fillRect/>
          </a:stretch>
        </p:blipFill>
        <p:spPr bwMode="auto">
          <a:xfrm>
            <a:off x="0" y="0"/>
            <a:ext cx="1123950" cy="11525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ctr" rtl="0" eaLnBrk="0" fontAlgn="base" hangingPunct="0">
        <a:spcBef>
          <a:spcPct val="0"/>
        </a:spcBef>
        <a:spcAft>
          <a:spcPct val="0"/>
        </a:spcAft>
        <a:defRPr sz="3600" b="1">
          <a:solidFill>
            <a:schemeClr val="accent1"/>
          </a:solidFill>
          <a:latin typeface="+mj-lt"/>
          <a:ea typeface="+mj-ea"/>
          <a:cs typeface="+mj-cs"/>
        </a:defRPr>
      </a:lvl1pPr>
      <a:lvl2pPr algn="ctr" rtl="0" eaLnBrk="0" fontAlgn="base" hangingPunct="0">
        <a:spcBef>
          <a:spcPct val="0"/>
        </a:spcBef>
        <a:spcAft>
          <a:spcPct val="0"/>
        </a:spcAft>
        <a:defRPr sz="3600" b="1">
          <a:solidFill>
            <a:schemeClr val="accent1"/>
          </a:solidFill>
          <a:latin typeface="Arial" pitchFamily="34" charset="0"/>
        </a:defRPr>
      </a:lvl2pPr>
      <a:lvl3pPr algn="ctr" rtl="0" eaLnBrk="0" fontAlgn="base" hangingPunct="0">
        <a:spcBef>
          <a:spcPct val="0"/>
        </a:spcBef>
        <a:spcAft>
          <a:spcPct val="0"/>
        </a:spcAft>
        <a:defRPr sz="3600" b="1">
          <a:solidFill>
            <a:schemeClr val="accent1"/>
          </a:solidFill>
          <a:latin typeface="Arial" pitchFamily="34" charset="0"/>
        </a:defRPr>
      </a:lvl3pPr>
      <a:lvl4pPr algn="ctr" rtl="0" eaLnBrk="0" fontAlgn="base" hangingPunct="0">
        <a:spcBef>
          <a:spcPct val="0"/>
        </a:spcBef>
        <a:spcAft>
          <a:spcPct val="0"/>
        </a:spcAft>
        <a:defRPr sz="3600" b="1">
          <a:solidFill>
            <a:schemeClr val="accent1"/>
          </a:solidFill>
          <a:latin typeface="Arial" pitchFamily="34" charset="0"/>
        </a:defRPr>
      </a:lvl4pPr>
      <a:lvl5pPr algn="ctr" rtl="0" eaLnBrk="0" fontAlgn="base" hangingPunct="0">
        <a:spcBef>
          <a:spcPct val="0"/>
        </a:spcBef>
        <a:spcAft>
          <a:spcPct val="0"/>
        </a:spcAft>
        <a:defRPr sz="3600" b="1">
          <a:solidFill>
            <a:schemeClr val="accent1"/>
          </a:solidFill>
          <a:latin typeface="Arial" pitchFamily="34" charset="0"/>
        </a:defRPr>
      </a:lvl5pPr>
      <a:lvl6pPr marL="457200" algn="ctr" rtl="0" fontAlgn="base">
        <a:spcBef>
          <a:spcPct val="0"/>
        </a:spcBef>
        <a:spcAft>
          <a:spcPct val="0"/>
        </a:spcAft>
        <a:defRPr sz="3600" b="1">
          <a:solidFill>
            <a:schemeClr val="accent1"/>
          </a:solidFill>
          <a:latin typeface="Arial" pitchFamily="34" charset="0"/>
        </a:defRPr>
      </a:lvl6pPr>
      <a:lvl7pPr marL="914400" algn="ctr" rtl="0" fontAlgn="base">
        <a:spcBef>
          <a:spcPct val="0"/>
        </a:spcBef>
        <a:spcAft>
          <a:spcPct val="0"/>
        </a:spcAft>
        <a:defRPr sz="3600" b="1">
          <a:solidFill>
            <a:schemeClr val="accent1"/>
          </a:solidFill>
          <a:latin typeface="Arial" pitchFamily="34" charset="0"/>
        </a:defRPr>
      </a:lvl7pPr>
      <a:lvl8pPr marL="1371600" algn="ctr" rtl="0" fontAlgn="base">
        <a:spcBef>
          <a:spcPct val="0"/>
        </a:spcBef>
        <a:spcAft>
          <a:spcPct val="0"/>
        </a:spcAft>
        <a:defRPr sz="3600" b="1">
          <a:solidFill>
            <a:schemeClr val="accent1"/>
          </a:solidFill>
          <a:latin typeface="Arial" pitchFamily="34" charset="0"/>
        </a:defRPr>
      </a:lvl8pPr>
      <a:lvl9pPr marL="1828800" algn="ctr" rtl="0" fontAlgn="base">
        <a:spcBef>
          <a:spcPct val="0"/>
        </a:spcBef>
        <a:spcAft>
          <a:spcPct val="0"/>
        </a:spcAft>
        <a:defRPr sz="3600" b="1">
          <a:solidFill>
            <a:schemeClr val="accent1"/>
          </a:solidFill>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j-lt"/>
        </a:defRPr>
      </a:lvl2pPr>
      <a:lvl3pPr marL="1143000" indent="-228600" algn="l" rtl="0" eaLnBrk="0" fontAlgn="base" hangingPunct="0">
        <a:spcBef>
          <a:spcPct val="20000"/>
        </a:spcBef>
        <a:spcAft>
          <a:spcPct val="0"/>
        </a:spcAft>
        <a:buClr>
          <a:schemeClr val="tx1"/>
        </a:buClr>
        <a:buChar char="•"/>
        <a:defRPr sz="2200">
          <a:solidFill>
            <a:schemeClr val="tx1"/>
          </a:solidFill>
          <a:latin typeface="+mj-lt"/>
        </a:defRPr>
      </a:lvl3pPr>
      <a:lvl4pPr marL="1600200" indent="-228600" algn="l" rtl="0" eaLnBrk="0" fontAlgn="base" hangingPunct="0">
        <a:spcBef>
          <a:spcPct val="20000"/>
        </a:spcBef>
        <a:spcAft>
          <a:spcPct val="0"/>
        </a:spcAft>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j-lt"/>
        </a:defRPr>
      </a:lvl6pPr>
      <a:lvl7pPr marL="2971800" indent="-228600" algn="l" rtl="0" fontAlgn="base">
        <a:spcBef>
          <a:spcPct val="20000"/>
        </a:spcBef>
        <a:spcAft>
          <a:spcPct val="0"/>
        </a:spcAft>
        <a:buChar char="»"/>
        <a:defRPr sz="2000">
          <a:solidFill>
            <a:schemeClr val="tx1"/>
          </a:solidFill>
          <a:latin typeface="+mj-lt"/>
        </a:defRPr>
      </a:lvl7pPr>
      <a:lvl8pPr marL="3429000" indent="-228600" algn="l" rtl="0" fontAlgn="base">
        <a:spcBef>
          <a:spcPct val="20000"/>
        </a:spcBef>
        <a:spcAft>
          <a:spcPct val="0"/>
        </a:spcAft>
        <a:buChar char="»"/>
        <a:defRPr sz="2000">
          <a:solidFill>
            <a:schemeClr val="tx1"/>
          </a:solidFill>
          <a:latin typeface="+mj-lt"/>
        </a:defRPr>
      </a:lvl8pPr>
      <a:lvl9pPr marL="3886200" indent="-228600" algn="l" rtl="0" fontAlgn="base">
        <a:spcBef>
          <a:spcPct val="20000"/>
        </a:spcBef>
        <a:spcAft>
          <a:spcPct val="0"/>
        </a:spcAft>
        <a:buChar char="»"/>
        <a:defRPr sz="2000">
          <a:solidFill>
            <a:schemeClr val="tx1"/>
          </a:solidFill>
          <a:latin typeface="+mj-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images.google.com.hk/imgres?imgurl=http://pic2.nipic.com/20090408/2383911_103028012_2.jpg&amp;imgrefurl=http://www.nipic.com/show/3/81/1a71a8e165fa8009.html&amp;usg=__2cT7C4zx4_APHyGG4VLYH2ucoLI=&amp;h=462&amp;w=462&amp;sz=55&amp;hl=zh-CN&amp;start=4&amp;itbs=1&amp;tbnid=a5NW6emb3PoJGM:&amp;tbnh=128&amp;tbnw=128&amp;prev=/images?q=%E4%B8%AD%E5%8D%8E%E4%B8%AD%E5%8C%BB%E8%8D%AF%E5%AD%A6%E4%BC%9A&amp;hl=zh-CN&amp;newwindow=1&amp;safe=strict&amp;gbv=2&amp;tbs=isch:1"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67.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mailto:yiyao@wanfangdata.com.cn"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subTitle" idx="1"/>
          </p:nvPr>
        </p:nvSpPr>
        <p:spPr>
          <a:xfrm>
            <a:off x="2819400" y="4495800"/>
            <a:ext cx="4038600" cy="533400"/>
          </a:xfrm>
        </p:spPr>
        <p:txBody>
          <a:bodyPr/>
          <a:lstStyle/>
          <a:p>
            <a:pPr algn="r" eaLnBrk="1" hangingPunct="1"/>
            <a:r>
              <a:rPr lang="en-US" altLang="zh-CN" sz="2000" dirty="0" smtClean="0">
                <a:ea typeface="굴림" pitchFamily="34" charset="-127"/>
              </a:rPr>
              <a:t>http://med</a:t>
            </a:r>
            <a:r>
              <a:rPr lang="en-US" altLang="ko-KR" sz="2000" dirty="0" smtClean="0">
                <a:ea typeface="굴림" pitchFamily="34" charset="-127"/>
              </a:rPr>
              <a:t>.</a:t>
            </a:r>
            <a:r>
              <a:rPr lang="en-US" altLang="zh-CN" sz="2000" dirty="0" smtClean="0">
                <a:ea typeface="굴림" pitchFamily="34" charset="-127"/>
              </a:rPr>
              <a:t>wanfangdata</a:t>
            </a:r>
            <a:r>
              <a:rPr lang="en-US" altLang="ko-KR" sz="2000" dirty="0" smtClean="0">
                <a:ea typeface="굴림" pitchFamily="34" charset="-127"/>
              </a:rPr>
              <a:t>.com</a:t>
            </a:r>
            <a:r>
              <a:rPr lang="en-US" altLang="zh-CN" sz="2000" dirty="0" smtClean="0">
                <a:ea typeface="굴림" pitchFamily="34" charset="-127"/>
              </a:rPr>
              <a:t>.cn</a:t>
            </a:r>
            <a:endParaRPr lang="ko-KR" altLang="en-US" sz="2000" dirty="0" smtClean="0">
              <a:ea typeface="굴림" pitchFamily="34" charset="-127"/>
            </a:endParaRPr>
          </a:p>
        </p:txBody>
      </p:sp>
      <p:pic>
        <p:nvPicPr>
          <p:cNvPr id="5123" name="Picture 7"/>
          <p:cNvPicPr>
            <a:picLocks noChangeAspect="1" noChangeArrowheads="1"/>
          </p:cNvPicPr>
          <p:nvPr/>
        </p:nvPicPr>
        <p:blipFill>
          <a:blip r:embed="rId2" cstate="print"/>
          <a:srcRect t="2229"/>
          <a:stretch>
            <a:fillRect/>
          </a:stretch>
        </p:blipFill>
        <p:spPr bwMode="auto">
          <a:xfrm>
            <a:off x="2133600" y="152400"/>
            <a:ext cx="1601446" cy="455613"/>
          </a:xfrm>
          <a:prstGeom prst="rect">
            <a:avLst/>
          </a:prstGeom>
          <a:noFill/>
          <a:ln w="9525">
            <a:noFill/>
            <a:miter lim="800000"/>
            <a:headEnd/>
            <a:tailEnd/>
          </a:ln>
        </p:spPr>
      </p:pic>
      <p:pic>
        <p:nvPicPr>
          <p:cNvPr id="5124" name="Picture 4" descr="C:\Documents and Settings\yhh\My Documents\My Pictures\logoS.PNG"/>
          <p:cNvPicPr>
            <a:picLocks noChangeAspect="1" noChangeArrowheads="1"/>
          </p:cNvPicPr>
          <p:nvPr/>
        </p:nvPicPr>
        <p:blipFill>
          <a:blip r:embed="rId3" cstate="print"/>
          <a:srcRect/>
          <a:stretch>
            <a:fillRect/>
          </a:stretch>
        </p:blipFill>
        <p:spPr bwMode="auto">
          <a:xfrm>
            <a:off x="3810000" y="152400"/>
            <a:ext cx="1965278" cy="457200"/>
          </a:xfrm>
          <a:prstGeom prst="rect">
            <a:avLst/>
          </a:prstGeom>
          <a:noFill/>
          <a:ln w="9525">
            <a:noFill/>
            <a:miter lim="800000"/>
            <a:headEnd/>
            <a:tailEnd/>
          </a:ln>
        </p:spPr>
      </p:pic>
      <p:pic>
        <p:nvPicPr>
          <p:cNvPr id="5125" name="Picture 20" descr="中华医学会"/>
          <p:cNvPicPr>
            <a:picLocks noChangeAspect="1" noChangeArrowheads="1"/>
          </p:cNvPicPr>
          <p:nvPr/>
        </p:nvPicPr>
        <p:blipFill>
          <a:blip r:embed="rId4" cstate="print"/>
          <a:srcRect/>
          <a:stretch>
            <a:fillRect/>
          </a:stretch>
        </p:blipFill>
        <p:spPr bwMode="auto">
          <a:xfrm>
            <a:off x="6629400" y="838200"/>
            <a:ext cx="1012825" cy="987425"/>
          </a:xfrm>
          <a:prstGeom prst="rect">
            <a:avLst/>
          </a:prstGeom>
          <a:noFill/>
          <a:ln w="9525">
            <a:noFill/>
            <a:miter lim="800000"/>
            <a:headEnd/>
            <a:tailEnd/>
          </a:ln>
        </p:spPr>
      </p:pic>
      <p:pic>
        <p:nvPicPr>
          <p:cNvPr id="5126" name="Picture 19" descr="中国医师协会"/>
          <p:cNvPicPr>
            <a:picLocks noChangeAspect="1" noChangeArrowheads="1"/>
          </p:cNvPicPr>
          <p:nvPr/>
        </p:nvPicPr>
        <p:blipFill>
          <a:blip r:embed="rId5" cstate="print"/>
          <a:srcRect/>
          <a:stretch>
            <a:fillRect/>
          </a:stretch>
        </p:blipFill>
        <p:spPr bwMode="auto">
          <a:xfrm>
            <a:off x="7848600" y="838200"/>
            <a:ext cx="1008062" cy="1008062"/>
          </a:xfrm>
          <a:prstGeom prst="rect">
            <a:avLst/>
          </a:prstGeom>
          <a:noFill/>
          <a:ln w="9525">
            <a:noFill/>
            <a:miter lim="800000"/>
            <a:headEnd/>
            <a:tailEnd/>
          </a:ln>
        </p:spPr>
      </p:pic>
      <p:sp>
        <p:nvSpPr>
          <p:cNvPr id="5127" name="Rectangle 4"/>
          <p:cNvSpPr>
            <a:spLocks noGrp="1" noChangeArrowheads="1"/>
          </p:cNvSpPr>
          <p:nvPr>
            <p:ph type="ctrTitle"/>
          </p:nvPr>
        </p:nvSpPr>
        <p:spPr>
          <a:xfrm>
            <a:off x="1295400" y="2057400"/>
            <a:ext cx="8029575" cy="936625"/>
          </a:xfrm>
        </p:spPr>
        <p:txBody>
          <a:bodyPr/>
          <a:lstStyle/>
          <a:p>
            <a:pPr eaLnBrk="1" hangingPunct="1">
              <a:lnSpc>
                <a:spcPct val="125000"/>
              </a:lnSpc>
            </a:pPr>
            <a:r>
              <a:rPr lang="zh-CN" altLang="en-US" sz="3600" dirty="0" smtClean="0">
                <a:latin typeface="微软雅黑" pitchFamily="34" charset="-122"/>
                <a:ea typeface="微软雅黑" pitchFamily="34" charset="-122"/>
              </a:rPr>
              <a:t>万方数据医学产品介绍与功能演示</a:t>
            </a:r>
            <a:endParaRPr lang="zh-CN" altLang="en-US" sz="3600" dirty="0" smtClean="0">
              <a:solidFill>
                <a:srgbClr val="003300"/>
              </a:solidFill>
              <a:latin typeface="微软雅黑" pitchFamily="34" charset="-122"/>
              <a:ea typeface="微软雅黑" pitchFamily="34" charset="-122"/>
            </a:endParaRPr>
          </a:p>
        </p:txBody>
      </p:sp>
      <p:sp>
        <p:nvSpPr>
          <p:cNvPr id="9" name="TextBox 8"/>
          <p:cNvSpPr txBox="1"/>
          <p:nvPr/>
        </p:nvSpPr>
        <p:spPr>
          <a:xfrm>
            <a:off x="2819400" y="3886200"/>
            <a:ext cx="4175125" cy="769441"/>
          </a:xfrm>
          <a:prstGeom prst="rect">
            <a:avLst/>
          </a:prstGeom>
          <a:noFill/>
        </p:spPr>
        <p:txBody>
          <a:bodyPr>
            <a:spAutoFit/>
          </a:bodyPr>
          <a:lstStyle/>
          <a:p>
            <a:pPr algn="ctr">
              <a:defRPr/>
            </a:pPr>
            <a:r>
              <a:rPr lang="zh-CN" altLang="en-US" sz="2400" b="1" dirty="0">
                <a:solidFill>
                  <a:schemeClr val="accent2">
                    <a:lumMod val="75000"/>
                  </a:schemeClr>
                </a:solidFill>
                <a:latin typeface="微软雅黑" pitchFamily="34" charset="-122"/>
                <a:ea typeface="微软雅黑" pitchFamily="34" charset="-122"/>
              </a:rPr>
              <a:t>万方数据医药事业部</a:t>
            </a:r>
            <a:endParaRPr lang="en-US" altLang="zh-CN" sz="2400" b="1" dirty="0">
              <a:solidFill>
                <a:schemeClr val="accent2">
                  <a:lumMod val="75000"/>
                </a:schemeClr>
              </a:solidFill>
              <a:latin typeface="微软雅黑" pitchFamily="34" charset="-122"/>
              <a:ea typeface="微软雅黑" pitchFamily="34" charset="-122"/>
            </a:endParaRPr>
          </a:p>
          <a:p>
            <a:pPr algn="ctr">
              <a:defRPr/>
            </a:pPr>
            <a:endParaRPr lang="en-US" altLang="zh-CN" sz="2000" b="1" dirty="0">
              <a:solidFill>
                <a:schemeClr val="accent1">
                  <a:lumMod val="7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228600" y="1600200"/>
            <a:ext cx="6840537" cy="609600"/>
          </a:xfrm>
        </p:spPr>
        <p:txBody>
          <a:bodyPr anchor="t"/>
          <a:lstStyle/>
          <a:p>
            <a:pPr marL="342900" indent="-342900" algn="l" fontAlgn="t">
              <a:spcBef>
                <a:spcPct val="20000"/>
              </a:spcBef>
              <a:buClr>
                <a:schemeClr val="accent1"/>
              </a:buClr>
              <a:buFont typeface="Wingdings" pitchFamily="2" charset="2"/>
              <a:buChar char="v"/>
            </a:pPr>
            <a:r>
              <a:rPr lang="en-US" altLang="zh-CN" sz="2400" dirty="0" smtClean="0">
                <a:solidFill>
                  <a:schemeClr val="tx1"/>
                </a:solidFill>
                <a:latin typeface="Times New Roman" pitchFamily="18" charset="0"/>
                <a:ea typeface="宋体" charset="-122"/>
              </a:rPr>
              <a:t>    </a:t>
            </a:r>
            <a:r>
              <a:rPr lang="zh-CN" altLang="en-US" sz="2400" dirty="0" smtClean="0">
                <a:solidFill>
                  <a:schemeClr val="tx1"/>
                </a:solidFill>
                <a:latin typeface="宋体" charset="-122"/>
                <a:sym typeface="Wingdings" pitchFamily="2" charset="2"/>
              </a:rPr>
              <a:t>  </a:t>
            </a:r>
            <a:r>
              <a:rPr lang="zh-CN" altLang="en-US" sz="2400" dirty="0" smtClean="0">
                <a:solidFill>
                  <a:schemeClr val="tx1"/>
                </a:solidFill>
                <a:latin typeface="Times New Roman" pitchFamily="18" charset="0"/>
                <a:ea typeface="宋体" charset="-122"/>
              </a:rPr>
              <a:t>学协会合作</a:t>
            </a:r>
            <a:r>
              <a:rPr lang="en-US" altLang="zh-CN" sz="2400" dirty="0" smtClean="0">
                <a:solidFill>
                  <a:schemeClr val="tx1"/>
                </a:solidFill>
                <a:latin typeface="Times New Roman" pitchFamily="18" charset="0"/>
                <a:ea typeface="宋体" charset="-122"/>
              </a:rPr>
              <a:t>——</a:t>
            </a:r>
            <a:r>
              <a:rPr lang="zh-CN" altLang="en-US" sz="2400" dirty="0" smtClean="0">
                <a:solidFill>
                  <a:schemeClr val="tx1"/>
                </a:solidFill>
                <a:latin typeface="Times New Roman" pitchFamily="18" charset="0"/>
                <a:ea typeface="宋体" charset="-122"/>
              </a:rPr>
              <a:t>专业精深</a:t>
            </a:r>
          </a:p>
        </p:txBody>
      </p:sp>
      <p:sp>
        <p:nvSpPr>
          <p:cNvPr id="13315" name="内容占位符 2"/>
          <p:cNvSpPr>
            <a:spLocks noGrp="1"/>
          </p:cNvSpPr>
          <p:nvPr>
            <p:ph idx="1"/>
          </p:nvPr>
        </p:nvSpPr>
        <p:spPr>
          <a:xfrm>
            <a:off x="457200" y="2652713"/>
            <a:ext cx="5114925" cy="3297237"/>
          </a:xfrm>
        </p:spPr>
        <p:txBody>
          <a:bodyPr/>
          <a:lstStyle/>
          <a:p>
            <a:pPr eaLnBrk="1" fontAlgn="t" hangingPunct="1">
              <a:buClr>
                <a:schemeClr val="tx1"/>
              </a:buClr>
              <a:buFont typeface="Wingdings" pitchFamily="2" charset="2"/>
              <a:buChar char="Ø"/>
            </a:pPr>
            <a:r>
              <a:rPr lang="zh-CN" altLang="zh-CN" sz="2000" dirty="0" smtClean="0">
                <a:solidFill>
                  <a:schemeClr val="tx1"/>
                </a:solidFill>
                <a:ea typeface="宋体" charset="-122"/>
              </a:rPr>
              <a:t>中华医学会</a:t>
            </a:r>
          </a:p>
          <a:p>
            <a:pPr eaLnBrk="1" fontAlgn="t" hangingPunct="1">
              <a:buClr>
                <a:schemeClr val="tx1"/>
              </a:buClr>
              <a:buFont typeface="Wingdings" pitchFamily="2" charset="2"/>
              <a:buChar char="Ø"/>
            </a:pPr>
            <a:r>
              <a:rPr lang="zh-CN" altLang="zh-CN" sz="2000" dirty="0" smtClean="0">
                <a:solidFill>
                  <a:schemeClr val="tx1"/>
                </a:solidFill>
                <a:ea typeface="宋体" charset="-122"/>
              </a:rPr>
              <a:t>中国医师协会</a:t>
            </a:r>
          </a:p>
          <a:p>
            <a:pPr eaLnBrk="1" fontAlgn="t" hangingPunct="1">
              <a:buClr>
                <a:schemeClr val="tx1"/>
              </a:buClr>
              <a:buFont typeface="Wingdings" pitchFamily="2" charset="2"/>
              <a:buChar char="Ø"/>
            </a:pPr>
            <a:r>
              <a:rPr lang="zh-CN" altLang="zh-CN" sz="2000" dirty="0" smtClean="0">
                <a:solidFill>
                  <a:schemeClr val="tx1"/>
                </a:solidFill>
                <a:ea typeface="宋体" charset="-122"/>
              </a:rPr>
              <a:t>中华中医药学会</a:t>
            </a:r>
          </a:p>
          <a:p>
            <a:pPr eaLnBrk="1" fontAlgn="t" hangingPunct="1">
              <a:buClr>
                <a:schemeClr val="tx1"/>
              </a:buClr>
              <a:buFont typeface="Wingdings" pitchFamily="2" charset="2"/>
              <a:buChar char="Ø"/>
            </a:pPr>
            <a:r>
              <a:rPr lang="zh-CN" altLang="zh-CN" sz="2000" dirty="0" smtClean="0">
                <a:solidFill>
                  <a:schemeClr val="tx1"/>
                </a:solidFill>
                <a:ea typeface="宋体" charset="-122"/>
              </a:rPr>
              <a:t>中国医学救援协会</a:t>
            </a:r>
          </a:p>
          <a:p>
            <a:pPr eaLnBrk="1" fontAlgn="t" hangingPunct="1">
              <a:buClr>
                <a:schemeClr val="tx1"/>
              </a:buClr>
              <a:buFont typeface="Wingdings" pitchFamily="2" charset="2"/>
              <a:buChar char="Ø"/>
            </a:pPr>
            <a:r>
              <a:rPr lang="zh-CN" altLang="zh-CN" sz="2000" dirty="0" smtClean="0">
                <a:solidFill>
                  <a:schemeClr val="tx1"/>
                </a:solidFill>
                <a:ea typeface="宋体" charset="-122"/>
              </a:rPr>
              <a:t>中国灾害防御协会救援医学会</a:t>
            </a:r>
          </a:p>
          <a:p>
            <a:pPr eaLnBrk="1" fontAlgn="t" hangingPunct="1">
              <a:buClr>
                <a:schemeClr val="tx1"/>
              </a:buClr>
              <a:buFont typeface="Wingdings" pitchFamily="2" charset="2"/>
              <a:buChar char="Ø"/>
            </a:pPr>
            <a:r>
              <a:rPr lang="zh-CN" altLang="zh-CN" sz="2000" dirty="0" smtClean="0">
                <a:solidFill>
                  <a:schemeClr val="tx1"/>
                </a:solidFill>
                <a:ea typeface="宋体" charset="-122"/>
              </a:rPr>
              <a:t>中国民族医药学会</a:t>
            </a:r>
          </a:p>
          <a:p>
            <a:pPr eaLnBrk="1" fontAlgn="t" hangingPunct="1">
              <a:buClr>
                <a:schemeClr val="tx1"/>
              </a:buClr>
              <a:buFont typeface="Wingdings" pitchFamily="2" charset="2"/>
              <a:buChar char="Ø"/>
            </a:pPr>
            <a:r>
              <a:rPr lang="zh-CN" altLang="zh-CN" sz="2000" dirty="0" smtClean="0">
                <a:solidFill>
                  <a:schemeClr val="tx1"/>
                </a:solidFill>
                <a:ea typeface="宋体" charset="-122"/>
              </a:rPr>
              <a:t>中华中医药学会养生康复专业委员会</a:t>
            </a:r>
          </a:p>
          <a:p>
            <a:pPr eaLnBrk="1" fontAlgn="t" hangingPunct="1">
              <a:buClr>
                <a:schemeClr val="tx1"/>
              </a:buClr>
              <a:buFont typeface="Wingdings" pitchFamily="2" charset="2"/>
              <a:buChar char="Ø"/>
            </a:pPr>
            <a:r>
              <a:rPr lang="zh-CN" altLang="zh-CN" sz="2000" dirty="0" smtClean="0">
                <a:solidFill>
                  <a:schemeClr val="tx1"/>
                </a:solidFill>
                <a:ea typeface="宋体" charset="-122"/>
              </a:rPr>
              <a:t>中国医学教育协会</a:t>
            </a:r>
          </a:p>
          <a:p>
            <a:pPr>
              <a:buFont typeface="Wingdings" pitchFamily="2" charset="2"/>
              <a:buNone/>
            </a:pPr>
            <a:endParaRPr lang="zh-CN" altLang="en-US" dirty="0" smtClean="0">
              <a:ea typeface="宋体" charset="-122"/>
            </a:endParaRPr>
          </a:p>
        </p:txBody>
      </p:sp>
      <p:sp>
        <p:nvSpPr>
          <p:cNvPr id="13316" name="矩形 4"/>
          <p:cNvSpPr>
            <a:spLocks noChangeArrowheads="1"/>
          </p:cNvSpPr>
          <p:nvPr/>
        </p:nvSpPr>
        <p:spPr bwMode="auto">
          <a:xfrm>
            <a:off x="5572125" y="2727325"/>
            <a:ext cx="3571875" cy="2862263"/>
          </a:xfrm>
          <a:prstGeom prst="rect">
            <a:avLst/>
          </a:prstGeom>
          <a:noFill/>
          <a:ln w="9525">
            <a:noFill/>
            <a:miter lim="800000"/>
            <a:headEnd/>
            <a:tailEnd/>
          </a:ln>
        </p:spPr>
        <p:txBody>
          <a:bodyPr>
            <a:spAutoFit/>
          </a:bodyPr>
          <a:lstStyle/>
          <a:p>
            <a:pPr indent="266700" algn="just">
              <a:lnSpc>
                <a:spcPct val="150000"/>
              </a:lnSpc>
              <a:buFont typeface="Wingdings" pitchFamily="2" charset="2"/>
              <a:buChar char="Ø"/>
            </a:pPr>
            <a:r>
              <a:rPr lang="zh-CN" altLang="zh-CN" sz="2000" b="1">
                <a:latin typeface="Arial" charset="0"/>
              </a:rPr>
              <a:t>期刊集团独家合作</a:t>
            </a:r>
          </a:p>
          <a:p>
            <a:pPr indent="266700" algn="just">
              <a:lnSpc>
                <a:spcPct val="150000"/>
              </a:lnSpc>
              <a:buFont typeface="Wingdings" pitchFamily="2" charset="2"/>
              <a:buChar char="Ø"/>
            </a:pPr>
            <a:r>
              <a:rPr lang="zh-CN" altLang="zh-CN" sz="2000" b="1">
                <a:latin typeface="Arial" charset="0"/>
              </a:rPr>
              <a:t>网络期刊</a:t>
            </a:r>
            <a:r>
              <a:rPr lang="en-US" altLang="zh-CN" sz="2000" b="1">
                <a:latin typeface="Arial" charset="0"/>
              </a:rPr>
              <a:t>OA</a:t>
            </a:r>
            <a:r>
              <a:rPr lang="zh-CN" altLang="zh-CN" sz="2000" b="1">
                <a:latin typeface="Arial" charset="0"/>
              </a:rPr>
              <a:t>出版</a:t>
            </a:r>
          </a:p>
          <a:p>
            <a:pPr indent="266700" algn="just">
              <a:lnSpc>
                <a:spcPct val="150000"/>
              </a:lnSpc>
              <a:buFont typeface="Wingdings" pitchFamily="2" charset="2"/>
              <a:buChar char="Ø"/>
            </a:pPr>
            <a:r>
              <a:rPr lang="zh-CN" altLang="zh-CN" sz="2000" b="1">
                <a:latin typeface="Arial" charset="0"/>
              </a:rPr>
              <a:t>医学知识库产品研发</a:t>
            </a:r>
          </a:p>
          <a:p>
            <a:pPr indent="266700" algn="just">
              <a:lnSpc>
                <a:spcPct val="150000"/>
              </a:lnSpc>
              <a:buFont typeface="Wingdings" pitchFamily="2" charset="2"/>
              <a:buChar char="Ø"/>
            </a:pPr>
            <a:r>
              <a:rPr lang="zh-CN" altLang="zh-CN" sz="2000" b="1">
                <a:latin typeface="Arial" charset="0"/>
              </a:rPr>
              <a:t>国家项目联合申请</a:t>
            </a:r>
          </a:p>
          <a:p>
            <a:pPr indent="266700" algn="just">
              <a:lnSpc>
                <a:spcPct val="150000"/>
              </a:lnSpc>
              <a:buFont typeface="Wingdings" pitchFamily="2" charset="2"/>
              <a:buChar char="Ø"/>
            </a:pPr>
            <a:r>
              <a:rPr lang="zh-CN" altLang="zh-CN" sz="2000" b="1">
                <a:latin typeface="Arial" charset="0"/>
              </a:rPr>
              <a:t>科普项目编审</a:t>
            </a:r>
          </a:p>
          <a:p>
            <a:pPr indent="266700" algn="just">
              <a:lnSpc>
                <a:spcPct val="150000"/>
              </a:lnSpc>
              <a:buFont typeface="Wingdings" pitchFamily="2" charset="2"/>
              <a:buChar char="Ø"/>
            </a:pPr>
            <a:r>
              <a:rPr lang="zh-CN" altLang="zh-CN" sz="2000" b="1">
                <a:latin typeface="Arial" charset="0"/>
              </a:rPr>
              <a:t>技术平台共建</a:t>
            </a:r>
            <a:endParaRPr lang="zh-CN" altLang="en-US" sz="2000" b="1">
              <a:latin typeface="Arial" charset="0"/>
            </a:endParaRPr>
          </a:p>
        </p:txBody>
      </p:sp>
      <p:sp>
        <p:nvSpPr>
          <p:cNvPr id="6" name="右箭头 5"/>
          <p:cNvSpPr/>
          <p:nvPr/>
        </p:nvSpPr>
        <p:spPr>
          <a:xfrm>
            <a:off x="4643438" y="3576436"/>
            <a:ext cx="928694" cy="428628"/>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defRPr/>
            </a:pPr>
            <a:endParaRPr lang="zh-CN" altLang="en-US" sz="1400">
              <a:solidFill>
                <a:srgbClr val="FFFFFF"/>
              </a:solidFill>
              <a:latin typeface="Times New Roman" pitchFamily="18" charset="0"/>
              <a:ea typeface="宋体" pitchFamily="2" charset="-122"/>
            </a:endParaRPr>
          </a:p>
        </p:txBody>
      </p:sp>
      <p:pic>
        <p:nvPicPr>
          <p:cNvPr id="13320" name="Picture 20" descr="中华医学会"/>
          <p:cNvPicPr>
            <a:picLocks noChangeAspect="1" noChangeArrowheads="1"/>
          </p:cNvPicPr>
          <p:nvPr/>
        </p:nvPicPr>
        <p:blipFill>
          <a:blip r:embed="rId3" cstate="print"/>
          <a:srcRect/>
          <a:stretch>
            <a:fillRect/>
          </a:stretch>
        </p:blipFill>
        <p:spPr bwMode="auto">
          <a:xfrm>
            <a:off x="6643688" y="1577975"/>
            <a:ext cx="865187" cy="842963"/>
          </a:xfrm>
          <a:prstGeom prst="rect">
            <a:avLst/>
          </a:prstGeom>
          <a:noFill/>
          <a:ln w="9525">
            <a:noFill/>
            <a:miter lim="800000"/>
            <a:headEnd/>
            <a:tailEnd/>
          </a:ln>
        </p:spPr>
      </p:pic>
      <p:pic>
        <p:nvPicPr>
          <p:cNvPr id="13321" name="Picture 19" descr="中国医师协会"/>
          <p:cNvPicPr>
            <a:picLocks noChangeAspect="1" noChangeArrowheads="1"/>
          </p:cNvPicPr>
          <p:nvPr/>
        </p:nvPicPr>
        <p:blipFill>
          <a:blip r:embed="rId4" cstate="print"/>
          <a:srcRect/>
          <a:stretch>
            <a:fillRect/>
          </a:stretch>
        </p:blipFill>
        <p:spPr bwMode="auto">
          <a:xfrm>
            <a:off x="7715250" y="1554163"/>
            <a:ext cx="866775" cy="866775"/>
          </a:xfrm>
          <a:prstGeom prst="rect">
            <a:avLst/>
          </a:prstGeom>
          <a:noFill/>
          <a:ln w="9525">
            <a:noFill/>
            <a:miter lim="800000"/>
            <a:headEnd/>
            <a:tailEnd/>
          </a:ln>
        </p:spPr>
      </p:pic>
      <p:pic>
        <p:nvPicPr>
          <p:cNvPr id="13322" name="Picture 16">
            <a:hlinkClick r:id="rId5"/>
          </p:cNvPr>
          <p:cNvPicPr>
            <a:picLocks noChangeAspect="1" noChangeArrowheads="1"/>
          </p:cNvPicPr>
          <p:nvPr/>
        </p:nvPicPr>
        <p:blipFill>
          <a:blip r:embed="rId6" cstate="print"/>
          <a:srcRect/>
          <a:stretch>
            <a:fillRect/>
          </a:stretch>
        </p:blipFill>
        <p:spPr bwMode="auto">
          <a:xfrm>
            <a:off x="5429250" y="1557338"/>
            <a:ext cx="869950" cy="869950"/>
          </a:xfrm>
          <a:prstGeom prst="rect">
            <a:avLst/>
          </a:prstGeom>
          <a:noFill/>
          <a:ln w="9525">
            <a:noFill/>
            <a:miter lim="800000"/>
            <a:headEnd/>
            <a:tailEnd/>
          </a:ln>
        </p:spPr>
      </p:pic>
      <p:sp>
        <p:nvSpPr>
          <p:cNvPr id="10" name="矩形 82"/>
          <p:cNvSpPr>
            <a:spLocks noChangeArrowheads="1"/>
          </p:cNvSpPr>
          <p:nvPr/>
        </p:nvSpPr>
        <p:spPr bwMode="auto">
          <a:xfrm>
            <a:off x="1476375" y="420688"/>
            <a:ext cx="8353425" cy="646112"/>
          </a:xfrm>
          <a:prstGeom prst="rect">
            <a:avLst/>
          </a:prstGeom>
          <a:noFill/>
          <a:ln w="9525">
            <a:noFill/>
            <a:miter lim="800000"/>
            <a:headEnd/>
            <a:tailEnd/>
          </a:ln>
        </p:spPr>
        <p:txBody>
          <a:bodyPr>
            <a:spAutoFit/>
          </a:bodyPr>
          <a:lstStyle/>
          <a:p>
            <a:pPr eaLnBrk="0" hangingPunct="0">
              <a:spcBef>
                <a:spcPct val="50000"/>
              </a:spcBef>
            </a:pPr>
            <a:r>
              <a:rPr lang="en-US" altLang="zh-CN" sz="3600" b="1" dirty="0">
                <a:solidFill>
                  <a:schemeClr val="bg1"/>
                </a:solidFill>
                <a:latin typeface="宋体" charset="-122"/>
              </a:rPr>
              <a:t>2 </a:t>
            </a:r>
            <a:r>
              <a:rPr lang="zh-CN" altLang="en-US" sz="3600" b="1" dirty="0">
                <a:solidFill>
                  <a:schemeClr val="bg1"/>
                </a:solidFill>
                <a:latin typeface="宋体" charset="-122"/>
              </a:rPr>
              <a:t>万方数据医学产品背景介绍</a:t>
            </a:r>
            <a:endParaRPr lang="zh-CN" altLang="en-US" sz="36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8"/>
          <p:cNvSpPr txBox="1">
            <a:spLocks noChangeArrowheads="1"/>
          </p:cNvSpPr>
          <p:nvPr/>
        </p:nvSpPr>
        <p:spPr bwMode="black">
          <a:xfrm>
            <a:off x="1344612" y="4329113"/>
            <a:ext cx="2312988" cy="274637"/>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a:solidFill>
                  <a:srgbClr val="1C1C1C"/>
                </a:solidFill>
                <a:latin typeface="黑体" pitchFamily="2" charset="-122"/>
              </a:rPr>
              <a:t>从“被动配合”</a:t>
            </a:r>
            <a:endParaRPr lang="en-US" altLang="zh-CN" sz="2000" b="1">
              <a:solidFill>
                <a:srgbClr val="1C1C1C"/>
              </a:solidFill>
              <a:latin typeface="黑体" pitchFamily="2" charset="-122"/>
            </a:endParaRPr>
          </a:p>
        </p:txBody>
      </p:sp>
      <p:sp>
        <p:nvSpPr>
          <p:cNvPr id="14339" name="Text Box 8"/>
          <p:cNvSpPr txBox="1">
            <a:spLocks noChangeArrowheads="1"/>
          </p:cNvSpPr>
          <p:nvPr/>
        </p:nvSpPr>
        <p:spPr bwMode="black">
          <a:xfrm>
            <a:off x="5778500" y="4292600"/>
            <a:ext cx="2527300" cy="274638"/>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dirty="0">
                <a:solidFill>
                  <a:srgbClr val="1C1C1C"/>
                </a:solidFill>
                <a:latin typeface="黑体" pitchFamily="2" charset="-122"/>
              </a:rPr>
              <a:t>到“主动合作”</a:t>
            </a:r>
            <a:endParaRPr lang="en-US" altLang="zh-CN" sz="2000" b="1" dirty="0">
              <a:solidFill>
                <a:srgbClr val="1C1C1C"/>
              </a:solidFill>
              <a:latin typeface="黑体" pitchFamily="2" charset="-122"/>
            </a:endParaRPr>
          </a:p>
        </p:txBody>
      </p:sp>
      <p:sp>
        <p:nvSpPr>
          <p:cNvPr id="14340" name="Text Box 8"/>
          <p:cNvSpPr txBox="1">
            <a:spLocks noChangeArrowheads="1"/>
          </p:cNvSpPr>
          <p:nvPr/>
        </p:nvSpPr>
        <p:spPr bwMode="black">
          <a:xfrm>
            <a:off x="1344612" y="4686300"/>
            <a:ext cx="2312988" cy="274638"/>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dirty="0">
                <a:solidFill>
                  <a:srgbClr val="1C1C1C"/>
                </a:solidFill>
                <a:latin typeface="黑体" pitchFamily="2" charset="-122"/>
              </a:rPr>
              <a:t>从“资源合作”</a:t>
            </a:r>
            <a:endParaRPr lang="en-US" altLang="zh-CN" sz="2000" b="1" dirty="0">
              <a:solidFill>
                <a:srgbClr val="1C1C1C"/>
              </a:solidFill>
              <a:latin typeface="黑体" pitchFamily="2" charset="-122"/>
            </a:endParaRPr>
          </a:p>
        </p:txBody>
      </p:sp>
      <p:sp>
        <p:nvSpPr>
          <p:cNvPr id="14341" name="Text Box 8"/>
          <p:cNvSpPr txBox="1">
            <a:spLocks noChangeArrowheads="1"/>
          </p:cNvSpPr>
          <p:nvPr/>
        </p:nvSpPr>
        <p:spPr bwMode="black">
          <a:xfrm>
            <a:off x="1344612" y="5043488"/>
            <a:ext cx="2312988" cy="274637"/>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dirty="0">
                <a:solidFill>
                  <a:srgbClr val="1C1C1C"/>
                </a:solidFill>
                <a:latin typeface="黑体" pitchFamily="2" charset="-122"/>
              </a:rPr>
              <a:t>从“分隔市场”</a:t>
            </a:r>
            <a:endParaRPr lang="en-US" altLang="zh-CN" sz="2000" b="1" dirty="0">
              <a:solidFill>
                <a:srgbClr val="1C1C1C"/>
              </a:solidFill>
              <a:latin typeface="黑体" pitchFamily="2" charset="-122"/>
            </a:endParaRPr>
          </a:p>
        </p:txBody>
      </p:sp>
      <p:sp>
        <p:nvSpPr>
          <p:cNvPr id="14342" name="Text Box 8"/>
          <p:cNvSpPr txBox="1">
            <a:spLocks noChangeArrowheads="1"/>
          </p:cNvSpPr>
          <p:nvPr/>
        </p:nvSpPr>
        <p:spPr bwMode="black">
          <a:xfrm>
            <a:off x="5778500" y="4652963"/>
            <a:ext cx="2527300" cy="274637"/>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dirty="0">
                <a:solidFill>
                  <a:srgbClr val="1C1C1C"/>
                </a:solidFill>
                <a:latin typeface="黑体" pitchFamily="2" charset="-122"/>
              </a:rPr>
              <a:t>到“战略合作”</a:t>
            </a:r>
            <a:endParaRPr lang="en-US" altLang="zh-CN" sz="2000" b="1" dirty="0">
              <a:solidFill>
                <a:srgbClr val="1C1C1C"/>
              </a:solidFill>
              <a:latin typeface="黑体" pitchFamily="2" charset="-122"/>
            </a:endParaRPr>
          </a:p>
        </p:txBody>
      </p:sp>
      <p:sp>
        <p:nvSpPr>
          <p:cNvPr id="14343" name="Rectangle 2"/>
          <p:cNvSpPr>
            <a:spLocks noChangeArrowheads="1"/>
          </p:cNvSpPr>
          <p:nvPr/>
        </p:nvSpPr>
        <p:spPr bwMode="auto">
          <a:xfrm>
            <a:off x="4552950" y="3543300"/>
            <a:ext cx="109538" cy="2201863"/>
          </a:xfrm>
          <a:prstGeom prst="rect">
            <a:avLst/>
          </a:prstGeom>
          <a:solidFill>
            <a:schemeClr val="hlink"/>
          </a:solidFill>
          <a:ln w="6350">
            <a:solidFill>
              <a:schemeClr val="tx1"/>
            </a:solidFill>
            <a:miter lim="800000"/>
            <a:headEnd/>
            <a:tailEnd/>
          </a:ln>
        </p:spPr>
        <p:txBody>
          <a:bodyPr wrap="none" lIns="0" tIns="0" rIns="0" bIns="0" anchor="ctr"/>
          <a:lstStyle/>
          <a:p>
            <a:endParaRPr lang="zh-CN" altLang="en-US"/>
          </a:p>
        </p:txBody>
      </p:sp>
      <p:sp>
        <p:nvSpPr>
          <p:cNvPr id="14344" name="Freeform 3"/>
          <p:cNvSpPr>
            <a:spLocks/>
          </p:cNvSpPr>
          <p:nvPr/>
        </p:nvSpPr>
        <p:spPr bwMode="auto">
          <a:xfrm>
            <a:off x="4214813" y="4214813"/>
            <a:ext cx="1385887" cy="920750"/>
          </a:xfrm>
          <a:custGeom>
            <a:avLst/>
            <a:gdLst>
              <a:gd name="T0" fmla="*/ 0 w 240"/>
              <a:gd name="T1" fmla="*/ 2147483647 h 136"/>
              <a:gd name="T2" fmla="*/ 2147483647 w 240"/>
              <a:gd name="T3" fmla="*/ 2147483647 h 136"/>
              <a:gd name="T4" fmla="*/ 2147483647 w 240"/>
              <a:gd name="T5" fmla="*/ 0 h 136"/>
              <a:gd name="T6" fmla="*/ 2147483647 w 240"/>
              <a:gd name="T7" fmla="*/ 2147483647 h 136"/>
              <a:gd name="T8" fmla="*/ 2147483647 w 240"/>
              <a:gd name="T9" fmla="*/ 2147483647 h 136"/>
              <a:gd name="T10" fmla="*/ 2147483647 w 240"/>
              <a:gd name="T11" fmla="*/ 2147483647 h 136"/>
              <a:gd name="T12" fmla="*/ 2147483647 w 240"/>
              <a:gd name="T13" fmla="*/ 2147483647 h 136"/>
              <a:gd name="T14" fmla="*/ 0 60000 65536"/>
              <a:gd name="T15" fmla="*/ 0 60000 65536"/>
              <a:gd name="T16" fmla="*/ 0 60000 65536"/>
              <a:gd name="T17" fmla="*/ 0 60000 65536"/>
              <a:gd name="T18" fmla="*/ 0 60000 65536"/>
              <a:gd name="T19" fmla="*/ 0 60000 65536"/>
              <a:gd name="T20" fmla="*/ 0 60000 65536"/>
              <a:gd name="T21" fmla="*/ 0 w 240"/>
              <a:gd name="T22" fmla="*/ 0 h 136"/>
              <a:gd name="T23" fmla="*/ 240 w 240"/>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36">
                <a:moveTo>
                  <a:pt x="0" y="34"/>
                </a:moveTo>
                <a:lnTo>
                  <a:pt x="110" y="34"/>
                </a:lnTo>
                <a:lnTo>
                  <a:pt x="110" y="0"/>
                </a:lnTo>
                <a:lnTo>
                  <a:pt x="240" y="68"/>
                </a:lnTo>
                <a:lnTo>
                  <a:pt x="106" y="136"/>
                </a:lnTo>
                <a:lnTo>
                  <a:pt x="106" y="102"/>
                </a:lnTo>
                <a:lnTo>
                  <a:pt x="2" y="102"/>
                </a:lnTo>
              </a:path>
            </a:pathLst>
          </a:custGeom>
          <a:solidFill>
            <a:schemeClr val="bg1"/>
          </a:solidFill>
          <a:ln w="22225">
            <a:solidFill>
              <a:schemeClr val="hlink"/>
            </a:solidFill>
            <a:round/>
            <a:headEnd/>
            <a:tailEnd/>
          </a:ln>
        </p:spPr>
        <p:txBody>
          <a:bodyPr wrap="none" lIns="0" tIns="0" rIns="0" bIns="0" anchor="ctr"/>
          <a:lstStyle/>
          <a:p>
            <a:endParaRPr lang="zh-CN" altLang="en-US"/>
          </a:p>
        </p:txBody>
      </p:sp>
      <p:sp>
        <p:nvSpPr>
          <p:cNvPr id="14345" name="Text Box 8"/>
          <p:cNvSpPr txBox="1">
            <a:spLocks noChangeArrowheads="1"/>
          </p:cNvSpPr>
          <p:nvPr/>
        </p:nvSpPr>
        <p:spPr bwMode="black">
          <a:xfrm>
            <a:off x="5778500" y="5013325"/>
            <a:ext cx="2527300" cy="274638"/>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dirty="0">
                <a:solidFill>
                  <a:srgbClr val="1C1C1C"/>
                </a:solidFill>
                <a:latin typeface="黑体" pitchFamily="2" charset="-122"/>
              </a:rPr>
              <a:t>到“整合市场”</a:t>
            </a:r>
            <a:endParaRPr lang="en-US" altLang="zh-CN" sz="2000" b="1" dirty="0">
              <a:solidFill>
                <a:srgbClr val="1C1C1C"/>
              </a:solidFill>
              <a:latin typeface="黑体" pitchFamily="2" charset="-122"/>
            </a:endParaRPr>
          </a:p>
        </p:txBody>
      </p:sp>
      <p:sp>
        <p:nvSpPr>
          <p:cNvPr id="14346" name="Text Box 8"/>
          <p:cNvSpPr txBox="1">
            <a:spLocks noChangeArrowheads="1"/>
          </p:cNvSpPr>
          <p:nvPr/>
        </p:nvSpPr>
        <p:spPr bwMode="black">
          <a:xfrm>
            <a:off x="1344612" y="5329238"/>
            <a:ext cx="2312988" cy="274637"/>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dirty="0">
                <a:solidFill>
                  <a:srgbClr val="1C1C1C"/>
                </a:solidFill>
                <a:latin typeface="黑体" pitchFamily="2" charset="-122"/>
              </a:rPr>
              <a:t>从“各自发展”</a:t>
            </a:r>
            <a:endParaRPr lang="en-US" altLang="zh-CN" sz="2000" b="1" dirty="0">
              <a:solidFill>
                <a:srgbClr val="1C1C1C"/>
              </a:solidFill>
              <a:latin typeface="黑体" pitchFamily="2" charset="-122"/>
            </a:endParaRPr>
          </a:p>
        </p:txBody>
      </p:sp>
      <p:sp>
        <p:nvSpPr>
          <p:cNvPr id="14347" name="Text Box 8"/>
          <p:cNvSpPr txBox="1">
            <a:spLocks noChangeArrowheads="1"/>
          </p:cNvSpPr>
          <p:nvPr/>
        </p:nvSpPr>
        <p:spPr bwMode="black">
          <a:xfrm>
            <a:off x="5778500" y="5386388"/>
            <a:ext cx="2527300" cy="274637"/>
          </a:xfrm>
          <a:prstGeom prst="rect">
            <a:avLst/>
          </a:prstGeom>
          <a:noFill/>
          <a:ln w="9525">
            <a:noFill/>
            <a:miter lim="800000"/>
            <a:headEnd/>
            <a:tailEnd/>
          </a:ln>
        </p:spPr>
        <p:txBody>
          <a:bodyPr>
            <a:spAutoFit/>
          </a:bodyPr>
          <a:lstStyle/>
          <a:p>
            <a:pPr marL="120650" indent="-120650">
              <a:lnSpc>
                <a:spcPct val="60000"/>
              </a:lnSpc>
              <a:spcBef>
                <a:spcPct val="50000"/>
              </a:spcBef>
              <a:buClr>
                <a:srgbClr val="1F3F5F"/>
              </a:buClr>
            </a:pPr>
            <a:r>
              <a:rPr lang="zh-CN" altLang="en-US" sz="2000" b="1" dirty="0">
                <a:solidFill>
                  <a:srgbClr val="1C1C1C"/>
                </a:solidFill>
                <a:latin typeface="黑体" pitchFamily="2" charset="-122"/>
              </a:rPr>
              <a:t>到“共同发展”</a:t>
            </a:r>
            <a:endParaRPr lang="en-US" altLang="zh-CN" sz="2000" b="1" dirty="0">
              <a:solidFill>
                <a:srgbClr val="1C1C1C"/>
              </a:solidFill>
              <a:latin typeface="黑体" pitchFamily="2" charset="-122"/>
            </a:endParaRPr>
          </a:p>
        </p:txBody>
      </p:sp>
      <p:pic>
        <p:nvPicPr>
          <p:cNvPr id="14348" name="Picture 5"/>
          <p:cNvPicPr>
            <a:picLocks noChangeAspect="1" noChangeArrowheads="1"/>
          </p:cNvPicPr>
          <p:nvPr/>
        </p:nvPicPr>
        <p:blipFill>
          <a:blip r:embed="rId2" cstate="print"/>
          <a:srcRect l="7458" t="15909" r="4306" b="10226"/>
          <a:stretch>
            <a:fillRect/>
          </a:stretch>
        </p:blipFill>
        <p:spPr bwMode="auto">
          <a:xfrm>
            <a:off x="685800" y="2667000"/>
            <a:ext cx="2000250" cy="544512"/>
          </a:xfrm>
          <a:prstGeom prst="rect">
            <a:avLst/>
          </a:prstGeom>
          <a:noFill/>
          <a:ln w="9525">
            <a:noFill/>
            <a:miter lim="800000"/>
            <a:headEnd/>
            <a:tailEnd/>
          </a:ln>
        </p:spPr>
      </p:pic>
      <p:pic>
        <p:nvPicPr>
          <p:cNvPr id="14349" name="Picture 6"/>
          <p:cNvPicPr>
            <a:picLocks noChangeAspect="1" noChangeArrowheads="1"/>
          </p:cNvPicPr>
          <p:nvPr/>
        </p:nvPicPr>
        <p:blipFill>
          <a:blip r:embed="rId3" cstate="print"/>
          <a:srcRect/>
          <a:stretch>
            <a:fillRect/>
          </a:stretch>
        </p:blipFill>
        <p:spPr bwMode="auto">
          <a:xfrm>
            <a:off x="6553200" y="2667000"/>
            <a:ext cx="1981200" cy="561975"/>
          </a:xfrm>
          <a:prstGeom prst="rect">
            <a:avLst/>
          </a:prstGeom>
          <a:noFill/>
          <a:ln w="9525">
            <a:noFill/>
            <a:miter lim="800000"/>
            <a:headEnd/>
            <a:tailEnd/>
          </a:ln>
        </p:spPr>
      </p:pic>
      <p:sp>
        <p:nvSpPr>
          <p:cNvPr id="14350" name="Rectangle 24"/>
          <p:cNvSpPr>
            <a:spLocks noChangeArrowheads="1"/>
          </p:cNvSpPr>
          <p:nvPr/>
        </p:nvSpPr>
        <p:spPr bwMode="auto">
          <a:xfrm>
            <a:off x="539750" y="1268413"/>
            <a:ext cx="7461250" cy="657225"/>
          </a:xfrm>
          <a:prstGeom prst="rect">
            <a:avLst/>
          </a:prstGeom>
          <a:noFill/>
          <a:ln w="9525">
            <a:noFill/>
            <a:miter lim="800000"/>
            <a:headEnd/>
            <a:tailEnd/>
          </a:ln>
        </p:spPr>
        <p:txBody>
          <a:bodyPr/>
          <a:lstStyle/>
          <a:p>
            <a:pPr marL="342900" indent="-342900" eaLnBrk="0" fontAlgn="t" hangingPunct="0">
              <a:spcBef>
                <a:spcPct val="20000"/>
              </a:spcBef>
              <a:buClr>
                <a:schemeClr val="accent1"/>
              </a:buClr>
              <a:buFont typeface="Wingdings" pitchFamily="2" charset="2"/>
              <a:buChar char="v"/>
            </a:pPr>
            <a:r>
              <a:rPr lang="zh-CN" altLang="en-US" sz="2400" b="1" dirty="0" smtClean="0">
                <a:latin typeface="宋体" charset="-122"/>
                <a:sym typeface="Wingdings" pitchFamily="2" charset="2"/>
              </a:rPr>
              <a:t> </a:t>
            </a:r>
            <a:r>
              <a:rPr lang="zh-CN" altLang="en-US" sz="2400" b="1" dirty="0" smtClean="0"/>
              <a:t>强</a:t>
            </a:r>
            <a:r>
              <a:rPr lang="zh-CN" altLang="en-US" sz="2400" b="1" dirty="0"/>
              <a:t>强联合</a:t>
            </a:r>
            <a:r>
              <a:rPr lang="en-US" altLang="zh-CN" sz="2400" b="1" dirty="0"/>
              <a:t>——</a:t>
            </a:r>
            <a:r>
              <a:rPr lang="zh-CN" altLang="en-US" sz="2400" b="1" dirty="0"/>
              <a:t>谋求中国医学数字出版的未来</a:t>
            </a:r>
          </a:p>
        </p:txBody>
      </p:sp>
      <p:sp>
        <p:nvSpPr>
          <p:cNvPr id="14351"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n-US" altLang="zh-CN"/>
              <a:t> </a:t>
            </a:r>
          </a:p>
        </p:txBody>
      </p:sp>
      <p:sp>
        <p:nvSpPr>
          <p:cNvPr id="18" name="矩形 82"/>
          <p:cNvSpPr>
            <a:spLocks noChangeArrowheads="1"/>
          </p:cNvSpPr>
          <p:nvPr/>
        </p:nvSpPr>
        <p:spPr bwMode="auto">
          <a:xfrm>
            <a:off x="1476375" y="420688"/>
            <a:ext cx="8353425" cy="646112"/>
          </a:xfrm>
          <a:prstGeom prst="rect">
            <a:avLst/>
          </a:prstGeom>
          <a:noFill/>
          <a:ln w="9525">
            <a:noFill/>
            <a:miter lim="800000"/>
            <a:headEnd/>
            <a:tailEnd/>
          </a:ln>
        </p:spPr>
        <p:txBody>
          <a:bodyPr>
            <a:spAutoFit/>
          </a:bodyPr>
          <a:lstStyle/>
          <a:p>
            <a:pPr eaLnBrk="0" hangingPunct="0">
              <a:spcBef>
                <a:spcPct val="50000"/>
              </a:spcBef>
            </a:pPr>
            <a:r>
              <a:rPr lang="en-US" altLang="zh-CN" sz="3600" b="1" dirty="0">
                <a:solidFill>
                  <a:schemeClr val="bg1"/>
                </a:solidFill>
                <a:latin typeface="宋体" charset="-122"/>
              </a:rPr>
              <a:t>2 </a:t>
            </a:r>
            <a:r>
              <a:rPr lang="zh-CN" altLang="en-US" sz="3600" b="1" dirty="0">
                <a:solidFill>
                  <a:schemeClr val="bg1"/>
                </a:solidFill>
                <a:latin typeface="宋体" charset="-122"/>
              </a:rPr>
              <a:t>万方数据医学产品背景介绍</a:t>
            </a:r>
            <a:endParaRPr lang="zh-CN" altLang="en-US" sz="3600" b="1" dirty="0">
              <a:solidFill>
                <a:schemeClr val="bg1"/>
              </a:solidFill>
            </a:endParaRPr>
          </a:p>
        </p:txBody>
      </p:sp>
      <p:pic>
        <p:nvPicPr>
          <p:cNvPr id="19" name="图片 18"/>
          <p:cNvPicPr/>
          <p:nvPr/>
        </p:nvPicPr>
        <p:blipFill>
          <a:blip r:embed="rId4" cstate="print"/>
          <a:srcRect/>
          <a:stretch>
            <a:fillRect/>
          </a:stretch>
        </p:blipFill>
        <p:spPr bwMode="auto">
          <a:xfrm>
            <a:off x="2971800" y="1828800"/>
            <a:ext cx="32004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内容占位符 2"/>
          <p:cNvSpPr>
            <a:spLocks noGrp="1"/>
          </p:cNvSpPr>
          <p:nvPr>
            <p:ph idx="1"/>
          </p:nvPr>
        </p:nvSpPr>
        <p:spPr>
          <a:xfrm>
            <a:off x="152400" y="1905000"/>
            <a:ext cx="8458200" cy="2303462"/>
          </a:xfrm>
        </p:spPr>
        <p:txBody>
          <a:bodyPr/>
          <a:lstStyle/>
          <a:p>
            <a:pPr eaLnBrk="1" fontAlgn="t" hangingPunct="1">
              <a:buClr>
                <a:schemeClr val="tx1"/>
              </a:buClr>
              <a:buFont typeface="Wingdings" pitchFamily="2" charset="2"/>
              <a:buChar char="Ø"/>
            </a:pPr>
            <a:r>
              <a:rPr lang="zh-CN" altLang="en-US" sz="2000" dirty="0" smtClean="0">
                <a:solidFill>
                  <a:schemeClr val="tx1"/>
                </a:solidFill>
                <a:ea typeface="宋体" charset="-122"/>
              </a:rPr>
              <a:t>北京大学信息管理系</a:t>
            </a:r>
            <a:r>
              <a:rPr lang="en-US" altLang="zh-CN" sz="2000" dirty="0" smtClean="0">
                <a:solidFill>
                  <a:schemeClr val="tx1"/>
                </a:solidFill>
                <a:ea typeface="宋体" charset="-122"/>
              </a:rPr>
              <a:t>——</a:t>
            </a:r>
            <a:r>
              <a:rPr lang="zh-CN" altLang="en-US" sz="2000" dirty="0" smtClean="0">
                <a:solidFill>
                  <a:schemeClr val="tx1"/>
                </a:solidFill>
                <a:ea typeface="宋体" charset="-122"/>
              </a:rPr>
              <a:t>智能信息服务研究联合实验室</a:t>
            </a:r>
          </a:p>
          <a:p>
            <a:pPr eaLnBrk="1" fontAlgn="t" hangingPunct="1">
              <a:buClr>
                <a:schemeClr val="tx1"/>
              </a:buClr>
              <a:buFont typeface="Wingdings" pitchFamily="2" charset="2"/>
              <a:buChar char="Ø"/>
            </a:pPr>
            <a:r>
              <a:rPr lang="zh-CN" altLang="en-US" sz="2000" dirty="0" smtClean="0">
                <a:solidFill>
                  <a:schemeClr val="tx1"/>
                </a:solidFill>
                <a:ea typeface="宋体" charset="-122"/>
              </a:rPr>
              <a:t>南京理工大学经济管理学院</a:t>
            </a:r>
            <a:r>
              <a:rPr lang="en-US" altLang="zh-CN" sz="2000" dirty="0" smtClean="0">
                <a:solidFill>
                  <a:schemeClr val="tx1"/>
                </a:solidFill>
                <a:ea typeface="宋体" charset="-122"/>
              </a:rPr>
              <a:t>——</a:t>
            </a:r>
            <a:r>
              <a:rPr lang="zh-CN" altLang="en-US" sz="2000" dirty="0" smtClean="0">
                <a:solidFill>
                  <a:schemeClr val="tx1"/>
                </a:solidFill>
                <a:ea typeface="宋体" charset="-122"/>
              </a:rPr>
              <a:t>企业创新服务联合实验室</a:t>
            </a:r>
          </a:p>
          <a:p>
            <a:pPr eaLnBrk="1" fontAlgn="t" hangingPunct="1">
              <a:buClr>
                <a:schemeClr val="tx1"/>
              </a:buClr>
              <a:buFont typeface="Wingdings" pitchFamily="2" charset="2"/>
              <a:buChar char="Ø"/>
            </a:pPr>
            <a:r>
              <a:rPr lang="zh-CN" altLang="en-US" sz="2000" dirty="0" smtClean="0">
                <a:solidFill>
                  <a:schemeClr val="tx1"/>
                </a:solidFill>
                <a:ea typeface="宋体" charset="-122"/>
              </a:rPr>
              <a:t>南京大学信息管理系</a:t>
            </a:r>
            <a:r>
              <a:rPr lang="en-US" altLang="zh-CN" sz="2000" dirty="0" smtClean="0">
                <a:solidFill>
                  <a:schemeClr val="tx1"/>
                </a:solidFill>
                <a:ea typeface="宋体" charset="-122"/>
              </a:rPr>
              <a:t>——</a:t>
            </a:r>
            <a:r>
              <a:rPr lang="zh-CN" altLang="en-US" sz="2000" dirty="0" smtClean="0">
                <a:solidFill>
                  <a:schemeClr val="tx1"/>
                </a:solidFill>
                <a:ea typeface="宋体" charset="-122"/>
              </a:rPr>
              <a:t>情报分析与知识服务联合</a:t>
            </a:r>
            <a:r>
              <a:rPr lang="zh-CN" altLang="en-US" sz="2000" dirty="0" smtClean="0">
                <a:solidFill>
                  <a:schemeClr val="tx1"/>
                </a:solidFill>
                <a:ea typeface="宋体" charset="-122"/>
              </a:rPr>
              <a:t>实验室</a:t>
            </a:r>
            <a:r>
              <a:rPr lang="zh-CN" altLang="en-US" sz="2000" dirty="0" smtClean="0">
                <a:solidFill>
                  <a:srgbClr val="C00000"/>
                </a:solidFill>
                <a:ea typeface="宋体" charset="-122"/>
              </a:rPr>
              <a:t>（</a:t>
            </a:r>
            <a:r>
              <a:rPr lang="zh-CN" altLang="en-US" sz="2000" dirty="0" smtClean="0">
                <a:solidFill>
                  <a:srgbClr val="C00000"/>
                </a:solidFill>
                <a:ea typeface="宋体" charset="-122"/>
              </a:rPr>
              <a:t>中国医学期刊评价体系）</a:t>
            </a:r>
            <a:endParaRPr lang="en-US" altLang="zh-CN" sz="2000" dirty="0" smtClean="0">
              <a:solidFill>
                <a:srgbClr val="C00000"/>
              </a:solidFill>
              <a:ea typeface="宋体" charset="-122"/>
            </a:endParaRPr>
          </a:p>
          <a:p>
            <a:pPr eaLnBrk="1" fontAlgn="t" hangingPunct="1">
              <a:buClr>
                <a:schemeClr val="tx1"/>
              </a:buClr>
              <a:buFont typeface="Wingdings" pitchFamily="2" charset="2"/>
              <a:buChar char="Ø"/>
            </a:pPr>
            <a:r>
              <a:rPr lang="zh-CN" altLang="en-US" sz="2000" dirty="0" smtClean="0">
                <a:solidFill>
                  <a:schemeClr val="tx1"/>
                </a:solidFill>
                <a:ea typeface="宋体" charset="-122"/>
              </a:rPr>
              <a:t>北理、北邮、中信所</a:t>
            </a:r>
            <a:r>
              <a:rPr lang="en-US" altLang="zh-CN" sz="2000" dirty="0" smtClean="0">
                <a:solidFill>
                  <a:schemeClr val="tx1"/>
                </a:solidFill>
                <a:ea typeface="宋体" charset="-122"/>
              </a:rPr>
              <a:t>——</a:t>
            </a:r>
            <a:r>
              <a:rPr lang="zh-CN" altLang="en-US" sz="2000" dirty="0" smtClean="0">
                <a:solidFill>
                  <a:schemeClr val="tx1"/>
                </a:solidFill>
                <a:ea typeface="宋体" charset="-122"/>
              </a:rPr>
              <a:t>数据挖掘开放实验室</a:t>
            </a:r>
            <a:r>
              <a:rPr lang="zh-CN" altLang="en-US" sz="2000" dirty="0" smtClean="0">
                <a:solidFill>
                  <a:srgbClr val="C00000"/>
                </a:solidFill>
                <a:ea typeface="宋体" charset="-122"/>
              </a:rPr>
              <a:t>（机构学术空间）</a:t>
            </a:r>
            <a:endParaRPr lang="en-US" altLang="zh-CN" sz="2000" dirty="0" smtClean="0">
              <a:solidFill>
                <a:srgbClr val="C00000"/>
              </a:solidFill>
              <a:ea typeface="宋体" charset="-122"/>
            </a:endParaRPr>
          </a:p>
          <a:p>
            <a:pPr eaLnBrk="1" fontAlgn="t" hangingPunct="1">
              <a:buClr>
                <a:schemeClr val="tx1"/>
              </a:buClr>
              <a:buFont typeface="Wingdings" pitchFamily="2" charset="2"/>
              <a:buChar char="Ø"/>
            </a:pPr>
            <a:r>
              <a:rPr lang="zh-CN" altLang="en-US" sz="2000" dirty="0" smtClean="0">
                <a:solidFill>
                  <a:schemeClr val="tx1"/>
                </a:solidFill>
                <a:ea typeface="宋体" charset="-122"/>
              </a:rPr>
              <a:t>武汉大学信息管理学院</a:t>
            </a:r>
            <a:r>
              <a:rPr lang="en-US" altLang="zh-CN" sz="2000" dirty="0" smtClean="0">
                <a:solidFill>
                  <a:schemeClr val="tx1"/>
                </a:solidFill>
                <a:ea typeface="宋体" charset="-122"/>
              </a:rPr>
              <a:t>——</a:t>
            </a:r>
            <a:r>
              <a:rPr lang="zh-CN" altLang="en-US" sz="2000" dirty="0" smtClean="0">
                <a:solidFill>
                  <a:schemeClr val="tx1"/>
                </a:solidFill>
                <a:ea typeface="宋体" charset="-122"/>
              </a:rPr>
              <a:t>数字资源研究与开发联合实验室</a:t>
            </a:r>
          </a:p>
        </p:txBody>
      </p:sp>
      <p:pic>
        <p:nvPicPr>
          <p:cNvPr id="5" name="Picture 5" descr="IMG_2311"/>
          <p:cNvPicPr>
            <a:picLocks noChangeAspect="1" noChangeArrowheads="1"/>
          </p:cNvPicPr>
          <p:nvPr/>
        </p:nvPicPr>
        <p:blipFill>
          <a:blip r:embed="rId2" cstate="print"/>
          <a:srcRect/>
          <a:stretch>
            <a:fillRect/>
          </a:stretch>
        </p:blipFill>
        <p:spPr bwMode="auto">
          <a:xfrm>
            <a:off x="4943475" y="4508500"/>
            <a:ext cx="1789113" cy="1357313"/>
          </a:xfrm>
          <a:prstGeom prst="rect">
            <a:avLst/>
          </a:prstGeom>
          <a:noFill/>
          <a:ln w="9525">
            <a:noFill/>
            <a:miter lim="800000"/>
            <a:headEnd/>
            <a:tailEnd/>
          </a:ln>
        </p:spPr>
      </p:pic>
      <p:pic>
        <p:nvPicPr>
          <p:cNvPr id="6" name="Picture 9" descr="IMG_2308"/>
          <p:cNvPicPr>
            <a:picLocks noChangeAspect="1" noChangeArrowheads="1"/>
          </p:cNvPicPr>
          <p:nvPr/>
        </p:nvPicPr>
        <p:blipFill>
          <a:blip r:embed="rId3" cstate="print"/>
          <a:srcRect/>
          <a:stretch>
            <a:fillRect/>
          </a:stretch>
        </p:blipFill>
        <p:spPr bwMode="auto">
          <a:xfrm>
            <a:off x="7092950" y="4545013"/>
            <a:ext cx="1706563" cy="1331912"/>
          </a:xfrm>
          <a:prstGeom prst="rect">
            <a:avLst/>
          </a:prstGeom>
          <a:noFill/>
          <a:ln w="9525">
            <a:noFill/>
            <a:miter lim="800000"/>
            <a:headEnd/>
            <a:tailEnd/>
          </a:ln>
        </p:spPr>
      </p:pic>
      <p:pic>
        <p:nvPicPr>
          <p:cNvPr id="7" name="Picture 9" descr="IMG_2305"/>
          <p:cNvPicPr>
            <a:picLocks noChangeAspect="1" noChangeArrowheads="1"/>
          </p:cNvPicPr>
          <p:nvPr/>
        </p:nvPicPr>
        <p:blipFill>
          <a:blip r:embed="rId4" cstate="print"/>
          <a:srcRect/>
          <a:stretch>
            <a:fillRect/>
          </a:stretch>
        </p:blipFill>
        <p:spPr bwMode="auto">
          <a:xfrm>
            <a:off x="450850" y="4508500"/>
            <a:ext cx="1889125" cy="1357313"/>
          </a:xfrm>
          <a:prstGeom prst="rect">
            <a:avLst/>
          </a:prstGeom>
          <a:noFill/>
          <a:ln w="9525">
            <a:noFill/>
            <a:miter lim="800000"/>
            <a:headEnd/>
            <a:tailEnd/>
          </a:ln>
        </p:spPr>
      </p:pic>
      <p:pic>
        <p:nvPicPr>
          <p:cNvPr id="8" name="Picture 10" descr="IMG_2299"/>
          <p:cNvPicPr>
            <a:picLocks noChangeAspect="1" noChangeArrowheads="1"/>
          </p:cNvPicPr>
          <p:nvPr/>
        </p:nvPicPr>
        <p:blipFill>
          <a:blip r:embed="rId5" cstate="print"/>
          <a:srcRect/>
          <a:stretch>
            <a:fillRect/>
          </a:stretch>
        </p:blipFill>
        <p:spPr bwMode="auto">
          <a:xfrm>
            <a:off x="2674938" y="4508500"/>
            <a:ext cx="1968500" cy="1352550"/>
          </a:xfrm>
          <a:prstGeom prst="rect">
            <a:avLst/>
          </a:prstGeom>
          <a:noFill/>
          <a:ln w="9525">
            <a:noFill/>
            <a:miter lim="800000"/>
            <a:headEnd/>
            <a:tailEnd/>
          </a:ln>
        </p:spPr>
      </p:pic>
      <p:sp>
        <p:nvSpPr>
          <p:cNvPr id="15367" name="内容占位符 2"/>
          <p:cNvSpPr txBox="1">
            <a:spLocks/>
          </p:cNvSpPr>
          <p:nvPr/>
        </p:nvSpPr>
        <p:spPr bwMode="auto">
          <a:xfrm>
            <a:off x="-228600" y="1219200"/>
            <a:ext cx="5535612" cy="431800"/>
          </a:xfrm>
          <a:prstGeom prst="rect">
            <a:avLst/>
          </a:prstGeom>
          <a:noFill/>
          <a:ln w="9525">
            <a:noFill/>
            <a:miter lim="800000"/>
            <a:headEnd/>
            <a:tailEnd/>
          </a:ln>
        </p:spPr>
        <p:txBody>
          <a:bodyPr/>
          <a:lstStyle/>
          <a:p>
            <a:pPr marL="342900" indent="-342900" fontAlgn="t">
              <a:spcBef>
                <a:spcPct val="20000"/>
              </a:spcBef>
              <a:buClr>
                <a:schemeClr val="accent1"/>
              </a:buClr>
              <a:buFont typeface="Wingdings" pitchFamily="2" charset="2"/>
              <a:buChar char="v"/>
            </a:pPr>
            <a:r>
              <a:rPr lang="zh-CN" altLang="en-US" sz="2400" b="1" dirty="0" smtClean="0">
                <a:latin typeface="宋体" charset="-122"/>
                <a:sym typeface="Wingdings" pitchFamily="2" charset="2"/>
              </a:rPr>
              <a:t> </a:t>
            </a:r>
            <a:r>
              <a:rPr lang="zh-CN" altLang="en-US" sz="2400" b="1" dirty="0" smtClean="0">
                <a:latin typeface="Arial" charset="0"/>
              </a:rPr>
              <a:t>万方</a:t>
            </a:r>
            <a:r>
              <a:rPr lang="zh-CN" altLang="en-US" sz="2400" b="1" dirty="0">
                <a:latin typeface="Arial" charset="0"/>
              </a:rPr>
              <a:t>数据联合实验室</a:t>
            </a:r>
          </a:p>
        </p:txBody>
      </p:sp>
      <p:sp>
        <p:nvSpPr>
          <p:cNvPr id="9" name="矩形 82"/>
          <p:cNvSpPr>
            <a:spLocks noChangeArrowheads="1"/>
          </p:cNvSpPr>
          <p:nvPr/>
        </p:nvSpPr>
        <p:spPr bwMode="auto">
          <a:xfrm>
            <a:off x="1476375" y="420688"/>
            <a:ext cx="8353425" cy="646112"/>
          </a:xfrm>
          <a:prstGeom prst="rect">
            <a:avLst/>
          </a:prstGeom>
          <a:noFill/>
          <a:ln w="9525">
            <a:noFill/>
            <a:miter lim="800000"/>
            <a:headEnd/>
            <a:tailEnd/>
          </a:ln>
        </p:spPr>
        <p:txBody>
          <a:bodyPr>
            <a:spAutoFit/>
          </a:bodyPr>
          <a:lstStyle/>
          <a:p>
            <a:pPr eaLnBrk="0" hangingPunct="0">
              <a:spcBef>
                <a:spcPct val="50000"/>
              </a:spcBef>
            </a:pPr>
            <a:r>
              <a:rPr lang="en-US" altLang="zh-CN" sz="3600" b="1" dirty="0">
                <a:solidFill>
                  <a:schemeClr val="bg1"/>
                </a:solidFill>
                <a:latin typeface="宋体" charset="-122"/>
              </a:rPr>
              <a:t>2 </a:t>
            </a:r>
            <a:r>
              <a:rPr lang="zh-CN" altLang="en-US" sz="3600" b="1" dirty="0">
                <a:solidFill>
                  <a:schemeClr val="bg1"/>
                </a:solidFill>
                <a:latin typeface="宋体" charset="-122"/>
              </a:rPr>
              <a:t>万方数据医学产品背景介绍</a:t>
            </a:r>
            <a:endParaRPr lang="zh-CN" alt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2000"/>
                                        <p:tgtEl>
                                          <p:spTgt spid="5"/>
                                        </p:tgtEl>
                                      </p:cBhvr>
                                    </p:animEffect>
                                  </p:childTnLst>
                                </p:cTn>
                              </p:par>
                            </p:childTnLst>
                          </p:cTn>
                        </p:par>
                        <p:par>
                          <p:cTn id="8" fill="hold" nodeType="afterGroup">
                            <p:stCondLst>
                              <p:cond delay="2000"/>
                            </p:stCondLst>
                            <p:childTnLst>
                              <p:par>
                                <p:cTn id="9" presetID="18" presetClass="entr" presetSubtype="1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2000"/>
                                        <p:tgtEl>
                                          <p:spTgt spid="6"/>
                                        </p:tgtEl>
                                      </p:cBhvr>
                                    </p:animEffect>
                                  </p:childTnLst>
                                </p:cTn>
                              </p:par>
                            </p:childTnLst>
                          </p:cTn>
                        </p:par>
                        <p:par>
                          <p:cTn id="12" fill="hold" nodeType="afterGroup">
                            <p:stCondLst>
                              <p:cond delay="4000"/>
                            </p:stCondLst>
                            <p:childTnLst>
                              <p:par>
                                <p:cTn id="13" presetID="18" presetClass="entr" presetSubtype="1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2000"/>
                                        <p:tgtEl>
                                          <p:spTgt spid="7"/>
                                        </p:tgtEl>
                                      </p:cBhvr>
                                    </p:animEffect>
                                  </p:childTnLst>
                                </p:cTn>
                              </p:par>
                            </p:childTnLst>
                          </p:cTn>
                        </p:par>
                        <p:par>
                          <p:cTn id="16" fill="hold" nodeType="afterGroup">
                            <p:stCondLst>
                              <p:cond delay="6000"/>
                            </p:stCondLst>
                            <p:childTnLst>
                              <p:par>
                                <p:cTn id="17" presetID="18" presetClass="entr" presetSubtype="1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0" hangingPunct="0"/>
            <a:fld id="{3BA596C4-8F83-49CE-B8C0-03EFDC469B83}" type="slidenum">
              <a:rPr lang="en-US" altLang="zh-CN" sz="1200">
                <a:solidFill>
                  <a:srgbClr val="898989"/>
                </a:solidFill>
                <a:latin typeface="Calibri" pitchFamily="34" charset="0"/>
              </a:rPr>
              <a:pPr algn="r" eaLnBrk="0" hangingPunct="0"/>
              <a:t>13</a:t>
            </a:fld>
            <a:endParaRPr lang="en-US" altLang="zh-CN" sz="1200">
              <a:solidFill>
                <a:srgbClr val="898989"/>
              </a:solidFill>
              <a:latin typeface="Calibri" pitchFamily="34" charset="0"/>
            </a:endParaRPr>
          </a:p>
        </p:txBody>
      </p:sp>
      <p:sp>
        <p:nvSpPr>
          <p:cNvPr id="16387" name="TextBox 19"/>
          <p:cNvSpPr txBox="1">
            <a:spLocks noChangeArrowheads="1"/>
          </p:cNvSpPr>
          <p:nvPr/>
        </p:nvSpPr>
        <p:spPr bwMode="auto">
          <a:xfrm>
            <a:off x="-228600" y="1676400"/>
            <a:ext cx="9372600" cy="3003899"/>
          </a:xfrm>
          <a:prstGeom prst="rect">
            <a:avLst/>
          </a:prstGeom>
          <a:noFill/>
          <a:ln w="9525">
            <a:noFill/>
            <a:miter lim="800000"/>
            <a:headEnd/>
            <a:tailEnd/>
          </a:ln>
        </p:spPr>
        <p:txBody>
          <a:bodyPr wrap="square">
            <a:spAutoFit/>
          </a:bodyPr>
          <a:lstStyle/>
          <a:p>
            <a:pPr marL="342900" indent="12700" fontAlgn="t">
              <a:lnSpc>
                <a:spcPct val="150000"/>
              </a:lnSpc>
              <a:spcBef>
                <a:spcPct val="20000"/>
              </a:spcBef>
              <a:buClr>
                <a:srgbClr val="1C1C1C"/>
              </a:buClr>
              <a:buFont typeface="Wingdings" pitchFamily="2" charset="2"/>
              <a:buChar char="Ø"/>
            </a:pPr>
            <a:r>
              <a:rPr lang="zh-CN" altLang="zh-CN" sz="2000" dirty="0">
                <a:latin typeface="Arial" charset="0"/>
              </a:rPr>
              <a:t>华中科技大学</a:t>
            </a:r>
            <a:r>
              <a:rPr lang="zh-CN" altLang="zh-CN" sz="2000" dirty="0" smtClean="0">
                <a:latin typeface="Arial" charset="0"/>
              </a:rPr>
              <a:t>同济医学院</a:t>
            </a:r>
            <a:r>
              <a:rPr lang="en-US" altLang="zh-CN" sz="2000" dirty="0" smtClean="0"/>
              <a:t>——</a:t>
            </a:r>
            <a:r>
              <a:rPr lang="zh-CN" altLang="zh-CN" sz="2000" dirty="0" smtClean="0"/>
              <a:t>信息素质教育</a:t>
            </a:r>
            <a:r>
              <a:rPr lang="zh-CN" altLang="zh-CN" sz="2000" dirty="0" smtClean="0"/>
              <a:t>实验室</a:t>
            </a:r>
            <a:r>
              <a:rPr lang="zh-CN" altLang="en-US" sz="2000" dirty="0" smtClean="0">
                <a:solidFill>
                  <a:srgbClr val="C00000"/>
                </a:solidFill>
                <a:latin typeface="黑体" pitchFamily="2" charset="-122"/>
              </a:rPr>
              <a:t>（中华医学会I类学分教育）</a:t>
            </a:r>
            <a:endParaRPr lang="en-US" altLang="zh-CN" sz="2000" dirty="0" smtClean="0">
              <a:solidFill>
                <a:srgbClr val="C00000"/>
              </a:solidFill>
              <a:latin typeface="Arial" charset="0"/>
            </a:endParaRPr>
          </a:p>
          <a:p>
            <a:pPr marL="342900" indent="12700" fontAlgn="t">
              <a:lnSpc>
                <a:spcPct val="150000"/>
              </a:lnSpc>
              <a:spcBef>
                <a:spcPct val="20000"/>
              </a:spcBef>
              <a:buClr>
                <a:srgbClr val="1C1C1C"/>
              </a:buClr>
              <a:buFont typeface="Wingdings" pitchFamily="2" charset="2"/>
              <a:buChar char="Ø"/>
            </a:pPr>
            <a:r>
              <a:rPr lang="zh-CN" altLang="zh-CN" sz="2000" dirty="0" smtClean="0">
                <a:latin typeface="Arial" charset="0"/>
              </a:rPr>
              <a:t>中南</a:t>
            </a:r>
            <a:r>
              <a:rPr lang="zh-CN" altLang="zh-CN" sz="2000" dirty="0">
                <a:latin typeface="Arial" charset="0"/>
              </a:rPr>
              <a:t>大学湘雅</a:t>
            </a:r>
            <a:r>
              <a:rPr lang="zh-CN" altLang="zh-CN" sz="2000" dirty="0" smtClean="0">
                <a:latin typeface="Arial" charset="0"/>
              </a:rPr>
              <a:t>医学院</a:t>
            </a:r>
            <a:r>
              <a:rPr lang="en-US" altLang="zh-CN" sz="2000" dirty="0" smtClean="0"/>
              <a:t>——</a:t>
            </a:r>
            <a:r>
              <a:rPr lang="zh-CN" altLang="zh-CN" sz="2000" dirty="0" smtClean="0"/>
              <a:t>医学知识服务创新</a:t>
            </a:r>
            <a:r>
              <a:rPr lang="zh-CN" altLang="en-US" sz="2000" dirty="0" smtClean="0"/>
              <a:t>实</a:t>
            </a:r>
            <a:r>
              <a:rPr lang="zh-CN" altLang="zh-CN" sz="2000" dirty="0" smtClean="0"/>
              <a:t>验室</a:t>
            </a:r>
            <a:r>
              <a:rPr lang="zh-CN" altLang="en-US" sz="2000" dirty="0" smtClean="0">
                <a:solidFill>
                  <a:srgbClr val="C00000"/>
                </a:solidFill>
                <a:latin typeface="黑体" pitchFamily="2" charset="-122"/>
              </a:rPr>
              <a:t>（国外</a:t>
            </a:r>
            <a:r>
              <a:rPr lang="en-US" altLang="zh-CN" sz="2000" dirty="0" smtClean="0">
                <a:solidFill>
                  <a:srgbClr val="C00000"/>
                </a:solidFill>
                <a:latin typeface="黑体" pitchFamily="2" charset="-122"/>
              </a:rPr>
              <a:t>OA</a:t>
            </a:r>
            <a:r>
              <a:rPr lang="zh-CN" altLang="en-US" sz="2000" dirty="0" smtClean="0">
                <a:solidFill>
                  <a:srgbClr val="C00000"/>
                </a:solidFill>
                <a:latin typeface="黑体" pitchFamily="2" charset="-122"/>
              </a:rPr>
              <a:t>期刊评价系统）</a:t>
            </a:r>
            <a:endParaRPr lang="zh-CN" altLang="en-US" sz="2000" dirty="0" smtClean="0">
              <a:solidFill>
                <a:srgbClr val="C00000"/>
              </a:solidFill>
              <a:latin typeface="Arial" charset="0"/>
            </a:endParaRPr>
          </a:p>
          <a:p>
            <a:pPr marL="342900" indent="12700" fontAlgn="t">
              <a:lnSpc>
                <a:spcPct val="150000"/>
              </a:lnSpc>
              <a:spcBef>
                <a:spcPct val="20000"/>
              </a:spcBef>
              <a:buClr>
                <a:srgbClr val="1C1C1C"/>
              </a:buClr>
              <a:buFont typeface="Wingdings" pitchFamily="2" charset="2"/>
              <a:buChar char="Ø"/>
            </a:pPr>
            <a:r>
              <a:rPr lang="zh-CN" altLang="zh-CN" sz="2000" dirty="0" smtClean="0">
                <a:latin typeface="Arial" charset="0"/>
              </a:rPr>
              <a:t>中国</a:t>
            </a:r>
            <a:r>
              <a:rPr lang="zh-CN" altLang="zh-CN" sz="2000" dirty="0">
                <a:latin typeface="Arial" charset="0"/>
              </a:rPr>
              <a:t>医学科学院</a:t>
            </a:r>
            <a:r>
              <a:rPr lang="en-US" altLang="zh-CN" sz="2000" dirty="0">
                <a:latin typeface="Arial" charset="0"/>
              </a:rPr>
              <a:t>/</a:t>
            </a:r>
            <a:r>
              <a:rPr lang="zh-CN" altLang="zh-CN" sz="2000" dirty="0" smtClean="0">
                <a:latin typeface="Arial" charset="0"/>
              </a:rPr>
              <a:t>北京协和医学信息研究所</a:t>
            </a:r>
            <a:r>
              <a:rPr lang="en-US" altLang="zh-CN" sz="2000" dirty="0" smtClean="0">
                <a:latin typeface="黑体" pitchFamily="2" charset="-122"/>
              </a:rPr>
              <a:t>——</a:t>
            </a:r>
            <a:r>
              <a:rPr lang="zh-CN" altLang="zh-CN" sz="2000" dirty="0" smtClean="0">
                <a:latin typeface="Arial" charset="0"/>
              </a:rPr>
              <a:t>医学</a:t>
            </a:r>
            <a:r>
              <a:rPr lang="zh-CN" altLang="zh-CN" sz="2000" dirty="0">
                <a:latin typeface="Arial" charset="0"/>
              </a:rPr>
              <a:t>知识组织与信息分析评价创新联合</a:t>
            </a:r>
            <a:r>
              <a:rPr lang="zh-CN" altLang="zh-CN" sz="2000" dirty="0" smtClean="0">
                <a:latin typeface="Arial" charset="0"/>
              </a:rPr>
              <a:t>实验室</a:t>
            </a:r>
            <a:endParaRPr lang="en-US" altLang="zh-CN" sz="2000" dirty="0" smtClean="0">
              <a:latin typeface="Arial" charset="0"/>
            </a:endParaRPr>
          </a:p>
          <a:p>
            <a:pPr marL="342900" indent="12700" fontAlgn="t">
              <a:lnSpc>
                <a:spcPct val="150000"/>
              </a:lnSpc>
              <a:spcBef>
                <a:spcPct val="20000"/>
              </a:spcBef>
              <a:buClr>
                <a:srgbClr val="1C1C1C"/>
              </a:buClr>
              <a:buFont typeface="Wingdings" pitchFamily="2" charset="2"/>
              <a:buChar char="Ø"/>
            </a:pPr>
            <a:r>
              <a:rPr lang="zh-CN" altLang="en-US" sz="2000" dirty="0" smtClean="0"/>
              <a:t>吉林大学公共卫生学院</a:t>
            </a:r>
            <a:r>
              <a:rPr lang="en-US" altLang="zh-CN" sz="2000" dirty="0" smtClean="0">
                <a:latin typeface="黑体" pitchFamily="2" charset="-122"/>
              </a:rPr>
              <a:t>——</a:t>
            </a:r>
            <a:r>
              <a:rPr lang="zh-CN" altLang="en-US" sz="2000" dirty="0" smtClean="0"/>
              <a:t>医学信息检索与数据挖掘方法研究联合实验室</a:t>
            </a:r>
            <a:endParaRPr lang="en-US" altLang="zh-CN" sz="2000" dirty="0" smtClean="0"/>
          </a:p>
          <a:p>
            <a:pPr marL="342900" indent="12700" fontAlgn="t">
              <a:lnSpc>
                <a:spcPct val="150000"/>
              </a:lnSpc>
              <a:spcBef>
                <a:spcPct val="20000"/>
              </a:spcBef>
              <a:buClr>
                <a:srgbClr val="1C1C1C"/>
              </a:buClr>
            </a:pPr>
            <a:endParaRPr lang="zh-CN" altLang="en-US" sz="1600" dirty="0">
              <a:latin typeface="Arial" charset="0"/>
            </a:endParaRPr>
          </a:p>
        </p:txBody>
      </p:sp>
      <p:pic>
        <p:nvPicPr>
          <p:cNvPr id="16388" name="Picture 6" descr="20081218091221482"/>
          <p:cNvPicPr>
            <a:picLocks noChangeAspect="1" noChangeArrowheads="1"/>
          </p:cNvPicPr>
          <p:nvPr/>
        </p:nvPicPr>
        <p:blipFill>
          <a:blip r:embed="rId2" cstate="print"/>
          <a:srcRect/>
          <a:stretch>
            <a:fillRect/>
          </a:stretch>
        </p:blipFill>
        <p:spPr bwMode="auto">
          <a:xfrm>
            <a:off x="357188" y="5029200"/>
            <a:ext cx="2309812" cy="1646238"/>
          </a:xfrm>
          <a:prstGeom prst="rect">
            <a:avLst/>
          </a:prstGeom>
          <a:noFill/>
          <a:ln w="9525">
            <a:noFill/>
            <a:miter lim="800000"/>
            <a:headEnd/>
            <a:tailEnd/>
          </a:ln>
        </p:spPr>
      </p:pic>
      <p:pic>
        <p:nvPicPr>
          <p:cNvPr id="16389" name="Picture 5" descr="200812160252062"/>
          <p:cNvPicPr>
            <a:picLocks noChangeAspect="1" noChangeArrowheads="1"/>
          </p:cNvPicPr>
          <p:nvPr/>
        </p:nvPicPr>
        <p:blipFill>
          <a:blip r:embed="rId3" cstate="print"/>
          <a:srcRect/>
          <a:stretch>
            <a:fillRect/>
          </a:stretch>
        </p:blipFill>
        <p:spPr bwMode="auto">
          <a:xfrm>
            <a:off x="2937704" y="5029200"/>
            <a:ext cx="2548696" cy="1620838"/>
          </a:xfrm>
          <a:prstGeom prst="rect">
            <a:avLst/>
          </a:prstGeom>
          <a:noFill/>
          <a:ln w="9525">
            <a:noFill/>
            <a:miter lim="800000"/>
            <a:headEnd/>
            <a:tailEnd/>
          </a:ln>
        </p:spPr>
      </p:pic>
      <p:sp>
        <p:nvSpPr>
          <p:cNvPr id="16390" name="内容占位符 2"/>
          <p:cNvSpPr txBox="1">
            <a:spLocks/>
          </p:cNvSpPr>
          <p:nvPr/>
        </p:nvSpPr>
        <p:spPr bwMode="auto">
          <a:xfrm>
            <a:off x="-228600" y="1295400"/>
            <a:ext cx="5535613" cy="431800"/>
          </a:xfrm>
          <a:prstGeom prst="rect">
            <a:avLst/>
          </a:prstGeom>
          <a:noFill/>
          <a:ln w="9525">
            <a:noFill/>
            <a:miter lim="800000"/>
            <a:headEnd/>
            <a:tailEnd/>
          </a:ln>
        </p:spPr>
        <p:txBody>
          <a:bodyPr/>
          <a:lstStyle/>
          <a:p>
            <a:pPr marL="342900" indent="-342900" fontAlgn="t">
              <a:spcBef>
                <a:spcPct val="20000"/>
              </a:spcBef>
              <a:buClr>
                <a:schemeClr val="accent1"/>
              </a:buClr>
              <a:buFont typeface="Wingdings" pitchFamily="2" charset="2"/>
              <a:buChar char="v"/>
            </a:pPr>
            <a:r>
              <a:rPr lang="zh-CN" altLang="en-US" sz="2400" b="1" dirty="0" smtClean="0">
                <a:latin typeface="宋体" charset="-122"/>
                <a:sym typeface="Wingdings" pitchFamily="2" charset="2"/>
              </a:rPr>
              <a:t> </a:t>
            </a:r>
            <a:r>
              <a:rPr lang="zh-CN" altLang="en-US" sz="2400" b="1" dirty="0" smtClean="0"/>
              <a:t>万方</a:t>
            </a:r>
            <a:r>
              <a:rPr lang="zh-CN" altLang="en-US" sz="2400" b="1" dirty="0"/>
              <a:t>数据联合实验室</a:t>
            </a:r>
            <a:endParaRPr lang="zh-CN" altLang="en-US" sz="2400" b="1" dirty="0">
              <a:latin typeface="Arial" charset="0"/>
            </a:endParaRPr>
          </a:p>
        </p:txBody>
      </p:sp>
      <p:pic>
        <p:nvPicPr>
          <p:cNvPr id="8" name="Picture 2"/>
          <p:cNvPicPr>
            <a:picLocks noChangeAspect="1" noChangeArrowheads="1"/>
          </p:cNvPicPr>
          <p:nvPr/>
        </p:nvPicPr>
        <p:blipFill>
          <a:blip r:embed="rId4" cstate="print"/>
          <a:srcRect/>
          <a:stretch>
            <a:fillRect/>
          </a:stretch>
        </p:blipFill>
        <p:spPr bwMode="auto">
          <a:xfrm>
            <a:off x="5715000" y="5029199"/>
            <a:ext cx="2438400" cy="161364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 name="矩形 82"/>
          <p:cNvSpPr>
            <a:spLocks noChangeArrowheads="1"/>
          </p:cNvSpPr>
          <p:nvPr/>
        </p:nvSpPr>
        <p:spPr bwMode="auto">
          <a:xfrm>
            <a:off x="1476375" y="420688"/>
            <a:ext cx="8353425" cy="646112"/>
          </a:xfrm>
          <a:prstGeom prst="rect">
            <a:avLst/>
          </a:prstGeom>
          <a:noFill/>
          <a:ln w="9525">
            <a:noFill/>
            <a:miter lim="800000"/>
            <a:headEnd/>
            <a:tailEnd/>
          </a:ln>
        </p:spPr>
        <p:txBody>
          <a:bodyPr>
            <a:spAutoFit/>
          </a:bodyPr>
          <a:lstStyle/>
          <a:p>
            <a:pPr eaLnBrk="0" hangingPunct="0">
              <a:spcBef>
                <a:spcPct val="50000"/>
              </a:spcBef>
            </a:pPr>
            <a:r>
              <a:rPr lang="en-US" altLang="zh-CN" sz="3600" b="1" dirty="0">
                <a:solidFill>
                  <a:schemeClr val="bg1"/>
                </a:solidFill>
                <a:latin typeface="宋体" charset="-122"/>
              </a:rPr>
              <a:t>2 </a:t>
            </a:r>
            <a:r>
              <a:rPr lang="zh-CN" altLang="en-US" sz="3600" b="1" dirty="0">
                <a:solidFill>
                  <a:schemeClr val="bg1"/>
                </a:solidFill>
                <a:latin typeface="宋体" charset="-122"/>
              </a:rPr>
              <a:t>万方数据医学产品背景介绍</a:t>
            </a:r>
            <a:endParaRPr lang="zh-CN" altLang="en-US" sz="36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835696" y="3428999"/>
            <a:ext cx="5923502" cy="1186113"/>
            <a:chOff x="1237" y="2909"/>
            <a:chExt cx="3457" cy="233"/>
          </a:xfrm>
          <a:solidFill>
            <a:srgbClr val="C00000"/>
          </a:solidFill>
        </p:grpSpPr>
        <p:sp>
          <p:nvSpPr>
            <p:cNvPr id="5" name="AutoShape 17"/>
            <p:cNvSpPr>
              <a:spLocks noChangeArrowheads="1"/>
            </p:cNvSpPr>
            <p:nvPr/>
          </p:nvSpPr>
          <p:spPr bwMode="gray">
            <a:xfrm>
              <a:off x="1237" y="2909"/>
              <a:ext cx="3448" cy="227"/>
            </a:xfrm>
            <a:prstGeom prst="roundRect">
              <a:avLst>
                <a:gd name="adj" fmla="val 16667"/>
              </a:avLst>
            </a:prstGeom>
            <a:solidFill>
              <a:srgbClr val="FFFF00"/>
            </a:solidFill>
            <a:ln w="9525">
              <a:noFill/>
              <a:round/>
              <a:headEnd/>
              <a:tailEnd/>
            </a:ln>
          </p:spPr>
          <p:txBody>
            <a:bodyPr wrap="none" anchor="ctr"/>
            <a:lstStyle/>
            <a:p>
              <a:pPr eaLnBrk="0" hangingPunct="0">
                <a:defRPr/>
              </a:pPr>
              <a:endParaRPr lang="zh-CN" altLang="en-US"/>
            </a:p>
          </p:txBody>
        </p:sp>
        <p:grpSp>
          <p:nvGrpSpPr>
            <p:cNvPr id="3" name="Group 18"/>
            <p:cNvGrpSpPr>
              <a:grpSpLocks/>
            </p:cNvGrpSpPr>
            <p:nvPr/>
          </p:nvGrpSpPr>
          <p:grpSpPr bwMode="auto">
            <a:xfrm>
              <a:off x="1247" y="2915"/>
              <a:ext cx="3447" cy="227"/>
              <a:chOff x="1247" y="1509"/>
              <a:chExt cx="3447" cy="227"/>
            </a:xfrm>
            <a:grpFill/>
          </p:grpSpPr>
          <p:sp>
            <p:nvSpPr>
              <p:cNvPr id="7" name="Line 19"/>
              <p:cNvSpPr>
                <a:spLocks noChangeShapeType="1"/>
              </p:cNvSpPr>
              <p:nvPr/>
            </p:nvSpPr>
            <p:spPr bwMode="gray">
              <a:xfrm>
                <a:off x="1247" y="1661"/>
                <a:ext cx="3447" cy="0"/>
              </a:xfrm>
              <a:prstGeom prst="line">
                <a:avLst/>
              </a:prstGeom>
              <a:grpFill/>
              <a:ln w="9525">
                <a:solidFill>
                  <a:schemeClr val="bg1"/>
                </a:solidFill>
                <a:round/>
                <a:headEnd/>
                <a:tailEnd/>
              </a:ln>
            </p:spPr>
            <p:txBody>
              <a:bodyPr/>
              <a:lstStyle/>
              <a:p>
                <a:pPr>
                  <a:defRPr/>
                </a:pPr>
                <a:endParaRPr lang="zh-CN" altLang="en-US"/>
              </a:p>
            </p:txBody>
          </p:sp>
          <p:sp>
            <p:nvSpPr>
              <p:cNvPr id="8" name="Line 20"/>
              <p:cNvSpPr>
                <a:spLocks noChangeShapeType="1"/>
              </p:cNvSpPr>
              <p:nvPr/>
            </p:nvSpPr>
            <p:spPr bwMode="gray">
              <a:xfrm>
                <a:off x="1429" y="1509"/>
                <a:ext cx="0" cy="227"/>
              </a:xfrm>
              <a:prstGeom prst="line">
                <a:avLst/>
              </a:prstGeom>
              <a:grpFill/>
              <a:ln w="9525">
                <a:solidFill>
                  <a:schemeClr val="bg1"/>
                </a:solidFill>
                <a:round/>
                <a:headEnd/>
                <a:tailEnd/>
              </a:ln>
            </p:spPr>
            <p:txBody>
              <a:bodyPr/>
              <a:lstStyle/>
              <a:p>
                <a:pPr>
                  <a:defRPr/>
                </a:pPr>
                <a:endParaRPr lang="zh-CN" altLang="en-US"/>
              </a:p>
            </p:txBody>
          </p:sp>
        </p:grpSp>
      </p:grpSp>
      <p:sp>
        <p:nvSpPr>
          <p:cNvPr id="17411" name="Text Box 32"/>
          <p:cNvSpPr txBox="1">
            <a:spLocks noChangeArrowheads="1"/>
          </p:cNvSpPr>
          <p:nvPr/>
        </p:nvSpPr>
        <p:spPr bwMode="auto">
          <a:xfrm>
            <a:off x="2051050" y="3716338"/>
            <a:ext cx="5384800" cy="457200"/>
          </a:xfrm>
          <a:prstGeom prst="rect">
            <a:avLst/>
          </a:prstGeom>
          <a:noFill/>
          <a:ln w="9525">
            <a:noFill/>
            <a:miter lim="800000"/>
            <a:headEnd/>
            <a:tailEnd/>
          </a:ln>
        </p:spPr>
        <p:txBody>
          <a:bodyPr>
            <a:spAutoFit/>
          </a:bodyPr>
          <a:lstStyle/>
          <a:p>
            <a:pPr eaLnBrk="0" hangingPunct="0">
              <a:spcBef>
                <a:spcPct val="50000"/>
              </a:spcBef>
            </a:pPr>
            <a:r>
              <a:rPr lang="en-US" altLang="zh-CN" sz="2400" b="1" dirty="0">
                <a:latin typeface="宋体" charset="-122"/>
              </a:rPr>
              <a:t>  3 </a:t>
            </a:r>
            <a:r>
              <a:rPr lang="zh-CN" altLang="en-US" sz="2400" b="1" dirty="0">
                <a:latin typeface="宋体" charset="-122"/>
              </a:rPr>
              <a:t>万方医学网功能介绍</a:t>
            </a:r>
            <a:endParaRPr lang="en-US" altLang="zh-CN" sz="2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p:txBody>
          <a:bodyPr/>
          <a:lstStyle/>
          <a:p>
            <a:endParaRPr lang="zh-CN" altLang="en-US" smtClean="0">
              <a:ea typeface="宋体" charset="-122"/>
            </a:endParaRPr>
          </a:p>
        </p:txBody>
      </p:sp>
      <p:pic>
        <p:nvPicPr>
          <p:cNvPr id="47106" name="Picture 2" descr="C:\Users\chen\Desktop\1.png"/>
          <p:cNvPicPr>
            <a:picLocks noChangeAspect="1" noChangeArrowheads="1"/>
          </p:cNvPicPr>
          <p:nvPr/>
        </p:nvPicPr>
        <p:blipFill>
          <a:blip r:embed="rId2" cstate="print"/>
          <a:srcRect/>
          <a:stretch>
            <a:fillRect/>
          </a:stretch>
        </p:blipFill>
        <p:spPr bwMode="auto">
          <a:xfrm>
            <a:off x="381000" y="152400"/>
            <a:ext cx="8534400" cy="833698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r>
              <a:rPr lang="zh-CN" altLang="en-US" dirty="0" smtClean="0">
                <a:solidFill>
                  <a:schemeClr val="bg1"/>
                </a:solidFill>
                <a:ea typeface="宋体" charset="-122"/>
              </a:rPr>
              <a:t>万方医学网功能设计的理念</a:t>
            </a:r>
          </a:p>
        </p:txBody>
      </p:sp>
      <p:sp>
        <p:nvSpPr>
          <p:cNvPr id="10" name="圆角矩形 9"/>
          <p:cNvSpPr/>
          <p:nvPr/>
        </p:nvSpPr>
        <p:spPr bwMode="auto">
          <a:xfrm>
            <a:off x="1976438" y="1714500"/>
            <a:ext cx="5332412" cy="642938"/>
          </a:xfrm>
          <a:prstGeom prst="roundRect">
            <a:avLst>
              <a:gd name="adj" fmla="val 50000"/>
            </a:avLst>
          </a:prstGeom>
          <a:solidFill>
            <a:srgbClr val="C0504D">
              <a:lumMod val="75000"/>
            </a:srgbClr>
          </a:solidFill>
          <a:ln w="25400" cap="flat" cmpd="sng" algn="ctr">
            <a:solidFill>
              <a:srgbClr val="4F9FD4"/>
            </a:solidFill>
            <a:prstDash val="solid"/>
          </a:ln>
          <a:effectLst/>
        </p:spPr>
        <p:txBody>
          <a:bodyPr anchor="ctr"/>
          <a:lstStyle/>
          <a:p>
            <a:pPr algn="ctr" fontAlgn="auto">
              <a:spcBef>
                <a:spcPts val="0"/>
              </a:spcBef>
              <a:spcAft>
                <a:spcPts val="0"/>
              </a:spcAft>
              <a:defRPr/>
            </a:pPr>
            <a:r>
              <a:rPr lang="zh-CN" altLang="en-US" b="1" kern="0" dirty="0">
                <a:solidFill>
                  <a:sysClr val="window" lastClr="FFFFFF"/>
                </a:solidFill>
                <a:latin typeface="微软雅黑"/>
                <a:ea typeface="微软雅黑"/>
              </a:rPr>
              <a:t>万方医学网信息服务整体框架</a:t>
            </a:r>
          </a:p>
        </p:txBody>
      </p:sp>
      <p:sp>
        <p:nvSpPr>
          <p:cNvPr id="11" name="圆角矩形 10"/>
          <p:cNvSpPr/>
          <p:nvPr/>
        </p:nvSpPr>
        <p:spPr bwMode="auto">
          <a:xfrm>
            <a:off x="3357563" y="2786063"/>
            <a:ext cx="2714625" cy="406400"/>
          </a:xfrm>
          <a:prstGeom prst="roundRect">
            <a:avLst>
              <a:gd name="adj" fmla="val 50000"/>
            </a:avLst>
          </a:prstGeom>
          <a:solidFill>
            <a:sysClr val="window" lastClr="FFFFFF">
              <a:lumMod val="50000"/>
            </a:sysClr>
          </a:solidFill>
          <a:ln w="25400" cap="flat" cmpd="sng" algn="ctr">
            <a:solidFill>
              <a:srgbClr val="4F81BD"/>
            </a:solidFill>
            <a:prstDash val="solid"/>
          </a:ln>
          <a:effectLst/>
        </p:spPr>
        <p:txBody>
          <a:bodyPr anchor="ctr"/>
          <a:lstStyle/>
          <a:p>
            <a:pPr algn="ctr" fontAlgn="auto">
              <a:spcBef>
                <a:spcPts val="0"/>
              </a:spcBef>
              <a:spcAft>
                <a:spcPts val="0"/>
              </a:spcAft>
              <a:defRPr/>
            </a:pPr>
            <a:r>
              <a:rPr lang="zh-CN" altLang="en-US" b="1" kern="0">
                <a:solidFill>
                  <a:sysClr val="window" lastClr="FFFFFF"/>
                </a:solidFill>
                <a:latin typeface="微软雅黑"/>
                <a:ea typeface="微软雅黑"/>
              </a:rPr>
              <a:t>数据</a:t>
            </a:r>
          </a:p>
        </p:txBody>
      </p:sp>
      <p:sp>
        <p:nvSpPr>
          <p:cNvPr id="12" name="圆角矩形 11"/>
          <p:cNvSpPr/>
          <p:nvPr/>
        </p:nvSpPr>
        <p:spPr bwMode="auto">
          <a:xfrm>
            <a:off x="3348038" y="4214813"/>
            <a:ext cx="2714625" cy="406400"/>
          </a:xfrm>
          <a:prstGeom prst="roundRect">
            <a:avLst>
              <a:gd name="adj" fmla="val 50000"/>
            </a:avLst>
          </a:prstGeom>
          <a:solidFill>
            <a:sysClr val="window" lastClr="FFFFFF">
              <a:lumMod val="50000"/>
            </a:sysClr>
          </a:solidFill>
          <a:ln w="25400" cap="flat" cmpd="sng" algn="ctr">
            <a:solidFill>
              <a:srgbClr val="4F81BD"/>
            </a:solidFill>
            <a:prstDash val="solid"/>
          </a:ln>
          <a:effectLst/>
        </p:spPr>
        <p:txBody>
          <a:bodyPr anchor="ctr"/>
          <a:lstStyle/>
          <a:p>
            <a:pPr algn="ctr" fontAlgn="auto">
              <a:spcBef>
                <a:spcPts val="0"/>
              </a:spcBef>
              <a:spcAft>
                <a:spcPts val="0"/>
              </a:spcAft>
              <a:defRPr/>
            </a:pPr>
            <a:r>
              <a:rPr lang="en-US" altLang="zh-CN" kern="0">
                <a:solidFill>
                  <a:sysClr val="window" lastClr="FFFFFF"/>
                </a:solidFill>
                <a:latin typeface="Calibri" pitchFamily="34" charset="0"/>
                <a:ea typeface="宋体" pitchFamily="2" charset="-122"/>
              </a:rPr>
              <a:t>  </a:t>
            </a:r>
            <a:r>
              <a:rPr lang="zh-CN" altLang="en-US" b="1" kern="0">
                <a:solidFill>
                  <a:sysClr val="window" lastClr="FFFFFF"/>
                </a:solidFill>
                <a:latin typeface="微软雅黑"/>
                <a:ea typeface="微软雅黑"/>
              </a:rPr>
              <a:t>专家智慧</a:t>
            </a:r>
          </a:p>
        </p:txBody>
      </p:sp>
      <p:sp>
        <p:nvSpPr>
          <p:cNvPr id="13" name="圆角矩形 12"/>
          <p:cNvSpPr/>
          <p:nvPr/>
        </p:nvSpPr>
        <p:spPr bwMode="auto">
          <a:xfrm>
            <a:off x="3348038" y="3500438"/>
            <a:ext cx="2714625" cy="406400"/>
          </a:xfrm>
          <a:prstGeom prst="roundRect">
            <a:avLst>
              <a:gd name="adj" fmla="val 50000"/>
            </a:avLst>
          </a:prstGeom>
          <a:solidFill>
            <a:sysClr val="window" lastClr="FFFFFF">
              <a:lumMod val="50000"/>
            </a:sysClr>
          </a:solidFill>
          <a:ln w="25400" cap="flat" cmpd="sng" algn="ctr">
            <a:solidFill>
              <a:srgbClr val="4F81BD"/>
            </a:solidFill>
            <a:prstDash val="solid"/>
          </a:ln>
          <a:effectLst/>
        </p:spPr>
        <p:txBody>
          <a:bodyPr anchor="ctr"/>
          <a:lstStyle/>
          <a:p>
            <a:pPr algn="ctr" fontAlgn="auto">
              <a:spcBef>
                <a:spcPts val="0"/>
              </a:spcBef>
              <a:spcAft>
                <a:spcPts val="0"/>
              </a:spcAft>
              <a:defRPr/>
            </a:pPr>
            <a:r>
              <a:rPr lang="zh-CN" altLang="en-US" b="1" kern="0">
                <a:solidFill>
                  <a:sysClr val="window" lastClr="FFFFFF"/>
                </a:solidFill>
                <a:latin typeface="微软雅黑"/>
                <a:ea typeface="微软雅黑"/>
              </a:rPr>
              <a:t>工具</a:t>
            </a:r>
          </a:p>
        </p:txBody>
      </p:sp>
      <p:sp>
        <p:nvSpPr>
          <p:cNvPr id="15" name="圆角矩形 14"/>
          <p:cNvSpPr/>
          <p:nvPr/>
        </p:nvSpPr>
        <p:spPr bwMode="auto">
          <a:xfrm>
            <a:off x="2071688" y="5000625"/>
            <a:ext cx="5260975" cy="642938"/>
          </a:xfrm>
          <a:prstGeom prst="roundRect">
            <a:avLst>
              <a:gd name="adj" fmla="val 50000"/>
            </a:avLst>
          </a:prstGeom>
          <a:solidFill>
            <a:srgbClr val="C0504D">
              <a:lumMod val="75000"/>
            </a:srgbClr>
          </a:solidFill>
          <a:ln w="25400" cap="flat" cmpd="sng" algn="ctr">
            <a:solidFill>
              <a:srgbClr val="4F9FD4"/>
            </a:solidFill>
            <a:prstDash val="solid"/>
          </a:ln>
          <a:effectLst/>
        </p:spPr>
        <p:txBody>
          <a:bodyPr anchor="ctr"/>
          <a:lstStyle/>
          <a:p>
            <a:pPr algn="ctr" fontAlgn="auto">
              <a:spcBef>
                <a:spcPts val="0"/>
              </a:spcBef>
              <a:spcAft>
                <a:spcPts val="0"/>
              </a:spcAft>
              <a:defRPr/>
            </a:pPr>
            <a:r>
              <a:rPr lang="zh-CN" altLang="en-US" b="1" kern="0" dirty="0">
                <a:solidFill>
                  <a:sysClr val="window" lastClr="FFFFFF"/>
                </a:solidFill>
                <a:latin typeface="微软雅黑"/>
                <a:ea typeface="微软雅黑"/>
              </a:rPr>
              <a:t>信息共享</a:t>
            </a:r>
            <a:r>
              <a:rPr lang="en-US" altLang="zh-CN" b="1" kern="0" dirty="0">
                <a:solidFill>
                  <a:sysClr val="window" lastClr="FFFFFF"/>
                </a:solidFill>
                <a:latin typeface="微软雅黑"/>
                <a:ea typeface="微软雅黑"/>
              </a:rPr>
              <a:t>+</a:t>
            </a:r>
            <a:r>
              <a:rPr lang="zh-CN" altLang="en-US" b="1" kern="0" dirty="0">
                <a:solidFill>
                  <a:sysClr val="window" lastClr="FFFFFF"/>
                </a:solidFill>
                <a:latin typeface="微软雅黑"/>
                <a:ea typeface="微软雅黑"/>
              </a:rPr>
              <a:t>科学决策</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533400" y="1600201"/>
          <a:ext cx="8001000" cy="5181599"/>
        </p:xfrm>
        <a:graphic>
          <a:graphicData uri="http://schemas.openxmlformats.org/drawingml/2006/table">
            <a:tbl>
              <a:tblPr/>
              <a:tblGrid>
                <a:gridCol w="1128295"/>
                <a:gridCol w="1700463"/>
                <a:gridCol w="2408989"/>
                <a:gridCol w="2763253"/>
              </a:tblGrid>
              <a:tr h="289799">
                <a:tc>
                  <a:txBody>
                    <a:bodyPr/>
                    <a:lstStyle/>
                    <a:p>
                      <a:pPr algn="ctr">
                        <a:spcAft>
                          <a:spcPts val="0"/>
                        </a:spcAft>
                      </a:pP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730A"/>
                    </a:solidFill>
                  </a:tcPr>
                </a:tc>
                <a:tc>
                  <a:txBody>
                    <a:bodyPr/>
                    <a:lstStyle/>
                    <a:p>
                      <a:pPr algn="ctr">
                        <a:spcAft>
                          <a:spcPts val="0"/>
                        </a:spcAft>
                      </a:pPr>
                      <a:r>
                        <a:rPr lang="zh-CN" sz="1600" b="1" kern="100" dirty="0">
                          <a:solidFill>
                            <a:srgbClr val="FFFFFF"/>
                          </a:solidFill>
                          <a:latin typeface="宋体" pitchFamily="2" charset="-122"/>
                          <a:ea typeface="宋体" pitchFamily="2" charset="-122"/>
                          <a:cs typeface="Times New Roman"/>
                        </a:rPr>
                        <a:t>资源类型</a:t>
                      </a: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730A"/>
                    </a:solidFill>
                  </a:tcPr>
                </a:tc>
                <a:tc>
                  <a:txBody>
                    <a:bodyPr/>
                    <a:lstStyle/>
                    <a:p>
                      <a:pPr algn="ctr">
                        <a:spcAft>
                          <a:spcPts val="0"/>
                        </a:spcAft>
                      </a:pPr>
                      <a:r>
                        <a:rPr lang="zh-CN" sz="1600" b="1" kern="100">
                          <a:solidFill>
                            <a:srgbClr val="FFFFFF"/>
                          </a:solidFill>
                          <a:latin typeface="宋体" pitchFamily="2" charset="-122"/>
                          <a:ea typeface="宋体" pitchFamily="2" charset="-122"/>
                          <a:cs typeface="Times New Roman"/>
                        </a:rPr>
                        <a:t>资源种类</a:t>
                      </a:r>
                      <a:endParaRPr lang="zh-CN" sz="1600" kern="10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730A"/>
                    </a:solidFill>
                  </a:tcPr>
                </a:tc>
                <a:tc>
                  <a:txBody>
                    <a:bodyPr/>
                    <a:lstStyle/>
                    <a:p>
                      <a:pPr algn="ctr">
                        <a:spcAft>
                          <a:spcPts val="0"/>
                        </a:spcAft>
                      </a:pPr>
                      <a:r>
                        <a:rPr lang="zh-CN" sz="1600" b="1" kern="100">
                          <a:solidFill>
                            <a:srgbClr val="FFFFFF"/>
                          </a:solidFill>
                          <a:latin typeface="宋体" pitchFamily="2" charset="-122"/>
                          <a:ea typeface="宋体" pitchFamily="2" charset="-122"/>
                          <a:cs typeface="Times New Roman"/>
                        </a:rPr>
                        <a:t>资源数量</a:t>
                      </a:r>
                      <a:endParaRPr lang="zh-CN" sz="1600" kern="10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730A"/>
                    </a:solidFill>
                  </a:tcPr>
                </a:tc>
              </a:tr>
              <a:tr h="289799">
                <a:tc rowSpan="9">
                  <a:txBody>
                    <a:bodyPr/>
                    <a:lstStyle/>
                    <a:p>
                      <a:pPr algn="ctr">
                        <a:spcAft>
                          <a:spcPts val="0"/>
                        </a:spcAft>
                      </a:pPr>
                      <a:r>
                        <a:rPr lang="zh-CN" sz="1600" b="1" kern="100" dirty="0">
                          <a:solidFill>
                            <a:srgbClr val="000000"/>
                          </a:solidFill>
                          <a:latin typeface="宋体" pitchFamily="2" charset="-122"/>
                          <a:ea typeface="宋体" pitchFamily="2" charset="-122"/>
                          <a:cs typeface="Times New Roman"/>
                        </a:rPr>
                        <a:t>中文</a:t>
                      </a:r>
                      <a:endParaRPr lang="zh-CN" sz="1600" kern="100" dirty="0">
                        <a:solidFill>
                          <a:srgbClr val="000000"/>
                        </a:solidFill>
                        <a:latin typeface="宋体" pitchFamily="2" charset="-122"/>
                        <a:ea typeface="宋体" pitchFamily="2" charset="-122"/>
                        <a:cs typeface="Times New Roman"/>
                      </a:endParaRPr>
                    </a:p>
                    <a:p>
                      <a:pPr algn="ctr">
                        <a:spcAft>
                          <a:spcPts val="0"/>
                        </a:spcAft>
                      </a:pPr>
                      <a:r>
                        <a:rPr lang="zh-CN" sz="1600" b="1" kern="100" dirty="0">
                          <a:solidFill>
                            <a:srgbClr val="000000"/>
                          </a:solidFill>
                          <a:latin typeface="宋体" pitchFamily="2" charset="-122"/>
                          <a:ea typeface="宋体" pitchFamily="2" charset="-122"/>
                          <a:cs typeface="Times New Roman"/>
                        </a:rPr>
                        <a:t>资源</a:t>
                      </a: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rowSpan="2">
                  <a:txBody>
                    <a:bodyPr/>
                    <a:lstStyle/>
                    <a:p>
                      <a:pPr algn="ctr">
                        <a:spcAft>
                          <a:spcPts val="0"/>
                        </a:spcAft>
                      </a:pPr>
                      <a:r>
                        <a:rPr lang="zh-CN" sz="1600" kern="100">
                          <a:solidFill>
                            <a:srgbClr val="000000"/>
                          </a:solidFill>
                          <a:latin typeface="宋体" pitchFamily="2" charset="-122"/>
                          <a:ea typeface="宋体" pitchFamily="2" charset="-122"/>
                          <a:cs typeface="Times New Roman"/>
                        </a:rPr>
                        <a:t>中文期刊</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中文合作期刊</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1100</a:t>
                      </a:r>
                      <a:r>
                        <a:rPr lang="zh-CN" sz="1600" kern="100">
                          <a:solidFill>
                            <a:srgbClr val="000000"/>
                          </a:solidFill>
                          <a:latin typeface="宋体" pitchFamily="2" charset="-122"/>
                          <a:ea typeface="宋体" pitchFamily="2" charset="-122"/>
                          <a:cs typeface="Times New Roman"/>
                        </a:rPr>
                        <a:t>余种</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89799">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中文期刊论文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570</a:t>
                      </a:r>
                      <a:r>
                        <a:rPr lang="zh-CN" sz="1600" kern="100">
                          <a:solidFill>
                            <a:srgbClr val="000000"/>
                          </a:solidFill>
                          <a:latin typeface="宋体" pitchFamily="2" charset="-122"/>
                          <a:ea typeface="宋体" pitchFamily="2" charset="-122"/>
                          <a:cs typeface="Times New Roman"/>
                        </a:rPr>
                        <a:t>余万篇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289799">
                <a:tc vMerge="1">
                  <a:txBody>
                    <a:bodyPr/>
                    <a:lstStyle/>
                    <a:p>
                      <a:endParaRPr lang="zh-CN" altLang="en-US"/>
                    </a:p>
                  </a:txBody>
                  <a:tcPr/>
                </a:tc>
                <a:tc rowSpan="3">
                  <a:txBody>
                    <a:bodyPr/>
                    <a:lstStyle/>
                    <a:p>
                      <a:pPr algn="ctr">
                        <a:spcAft>
                          <a:spcPts val="0"/>
                        </a:spcAft>
                      </a:pPr>
                      <a:r>
                        <a:rPr lang="zh-CN" sz="1600" kern="100" dirty="0">
                          <a:solidFill>
                            <a:srgbClr val="000000"/>
                          </a:solidFill>
                          <a:latin typeface="宋体" pitchFamily="2" charset="-122"/>
                          <a:ea typeface="宋体" pitchFamily="2" charset="-122"/>
                          <a:cs typeface="Times New Roman"/>
                        </a:rPr>
                        <a:t>独家期刊</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独家合作期刊</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220</a:t>
                      </a:r>
                      <a:r>
                        <a:rPr lang="zh-CN" sz="1600" kern="100">
                          <a:solidFill>
                            <a:srgbClr val="000000"/>
                          </a:solidFill>
                          <a:latin typeface="宋体" pitchFamily="2" charset="-122"/>
                          <a:ea typeface="宋体" pitchFamily="2" charset="-122"/>
                          <a:cs typeface="Times New Roman"/>
                        </a:rPr>
                        <a:t>余种</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32038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中华医学会独家系列</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dirty="0">
                          <a:solidFill>
                            <a:srgbClr val="000000"/>
                          </a:solidFill>
                          <a:latin typeface="宋体" pitchFamily="2" charset="-122"/>
                          <a:ea typeface="宋体" pitchFamily="2" charset="-122"/>
                          <a:cs typeface="Times New Roman"/>
                        </a:rPr>
                        <a:t>123</a:t>
                      </a:r>
                      <a:r>
                        <a:rPr lang="zh-CN" sz="1600" kern="100" dirty="0">
                          <a:solidFill>
                            <a:srgbClr val="000000"/>
                          </a:solidFill>
                          <a:latin typeface="宋体" pitchFamily="2" charset="-122"/>
                          <a:ea typeface="宋体" pitchFamily="2" charset="-122"/>
                          <a:cs typeface="Times New Roman"/>
                        </a:rPr>
                        <a:t>种</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344968">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600" kern="100" dirty="0">
                          <a:solidFill>
                            <a:srgbClr val="000000"/>
                          </a:solidFill>
                          <a:latin typeface="宋体" pitchFamily="2" charset="-122"/>
                          <a:ea typeface="宋体" pitchFamily="2" charset="-122"/>
                          <a:cs typeface="Times New Roman"/>
                        </a:rPr>
                        <a:t>中国医师协会独家系列</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21</a:t>
                      </a:r>
                      <a:r>
                        <a:rPr lang="zh-CN" sz="1600" kern="100">
                          <a:solidFill>
                            <a:srgbClr val="000000"/>
                          </a:solidFill>
                          <a:latin typeface="宋体" pitchFamily="2" charset="-122"/>
                          <a:ea typeface="宋体" pitchFamily="2" charset="-122"/>
                          <a:cs typeface="Times New Roman"/>
                        </a:rPr>
                        <a:t>种</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89799">
                <a:tc vMerge="1">
                  <a:txBody>
                    <a:bodyPr/>
                    <a:lstStyle/>
                    <a:p>
                      <a:endParaRPr lang="zh-CN" altLang="en-US"/>
                    </a:p>
                  </a:txBody>
                  <a:tcPr/>
                </a:tc>
                <a:tc rowSpan="2">
                  <a:txBody>
                    <a:bodyPr/>
                    <a:lstStyle/>
                    <a:p>
                      <a:pPr algn="ctr">
                        <a:spcAft>
                          <a:spcPts val="0"/>
                        </a:spcAft>
                      </a:pPr>
                      <a:r>
                        <a:rPr lang="zh-CN" sz="1600" kern="100" dirty="0">
                          <a:solidFill>
                            <a:srgbClr val="000000"/>
                          </a:solidFill>
                          <a:latin typeface="宋体" pitchFamily="2" charset="-122"/>
                          <a:ea typeface="宋体" pitchFamily="2" charset="-122"/>
                          <a:cs typeface="Times New Roman"/>
                        </a:rPr>
                        <a:t>学位论文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学位论文文摘</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dirty="0">
                          <a:solidFill>
                            <a:srgbClr val="000000"/>
                          </a:solidFill>
                          <a:latin typeface="宋体" pitchFamily="2" charset="-122"/>
                          <a:ea typeface="宋体" pitchFamily="2" charset="-122"/>
                          <a:cs typeface="Times New Roman"/>
                        </a:rPr>
                        <a:t>35</a:t>
                      </a:r>
                      <a:r>
                        <a:rPr lang="zh-CN" sz="1600" kern="100" dirty="0">
                          <a:solidFill>
                            <a:srgbClr val="000000"/>
                          </a:solidFill>
                          <a:latin typeface="宋体" pitchFamily="2" charset="-122"/>
                          <a:ea typeface="宋体" pitchFamily="2" charset="-122"/>
                          <a:cs typeface="Times New Roman"/>
                        </a:rPr>
                        <a:t>余万条</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289799">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学位论文全文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en-US" sz="1600" kern="100" dirty="0">
                          <a:solidFill>
                            <a:srgbClr val="000000"/>
                          </a:solidFill>
                          <a:latin typeface="宋体" pitchFamily="2" charset="-122"/>
                          <a:ea typeface="宋体" pitchFamily="2" charset="-122"/>
                          <a:cs typeface="Times New Roman"/>
                        </a:rPr>
                        <a:t>22</a:t>
                      </a:r>
                      <a:r>
                        <a:rPr lang="zh-CN" sz="1600" kern="100" dirty="0">
                          <a:solidFill>
                            <a:srgbClr val="000000"/>
                          </a:solidFill>
                          <a:latin typeface="宋体" pitchFamily="2" charset="-122"/>
                          <a:ea typeface="宋体" pitchFamily="2" charset="-122"/>
                          <a:cs typeface="Times New Roman"/>
                        </a:rPr>
                        <a:t>余万篇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89799">
                <a:tc vMerge="1">
                  <a:txBody>
                    <a:bodyPr/>
                    <a:lstStyle/>
                    <a:p>
                      <a:endParaRPr lang="zh-CN" altLang="en-US"/>
                    </a:p>
                  </a:txBody>
                  <a:tcPr/>
                </a:tc>
                <a:tc rowSpan="2">
                  <a:txBody>
                    <a:bodyPr/>
                    <a:lstStyle/>
                    <a:p>
                      <a:pPr algn="ctr">
                        <a:spcAft>
                          <a:spcPts val="0"/>
                        </a:spcAft>
                      </a:pPr>
                      <a:r>
                        <a:rPr lang="zh-CN" sz="1600" kern="100">
                          <a:solidFill>
                            <a:srgbClr val="000000"/>
                          </a:solidFill>
                          <a:latin typeface="宋体" pitchFamily="2" charset="-122"/>
                          <a:ea typeface="宋体" pitchFamily="2" charset="-122"/>
                          <a:cs typeface="Times New Roman"/>
                        </a:rPr>
                        <a:t>会议论文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会议论文文摘</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dirty="0">
                          <a:solidFill>
                            <a:srgbClr val="000000"/>
                          </a:solidFill>
                          <a:latin typeface="宋体" pitchFamily="2" charset="-122"/>
                          <a:ea typeface="宋体" pitchFamily="2" charset="-122"/>
                          <a:cs typeface="Times New Roman"/>
                        </a:rPr>
                        <a:t>28</a:t>
                      </a:r>
                      <a:r>
                        <a:rPr lang="zh-CN" sz="1600" kern="100" dirty="0">
                          <a:solidFill>
                            <a:srgbClr val="000000"/>
                          </a:solidFill>
                          <a:latin typeface="宋体" pitchFamily="2" charset="-122"/>
                          <a:ea typeface="宋体" pitchFamily="2" charset="-122"/>
                          <a:cs typeface="Times New Roman"/>
                        </a:rPr>
                        <a:t>余万条</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289799">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会议论文全文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28</a:t>
                      </a:r>
                      <a:r>
                        <a:rPr lang="zh-CN" sz="1600" kern="100">
                          <a:solidFill>
                            <a:srgbClr val="000000"/>
                          </a:solidFill>
                          <a:latin typeface="宋体" pitchFamily="2" charset="-122"/>
                          <a:ea typeface="宋体" pitchFamily="2" charset="-122"/>
                          <a:cs typeface="Times New Roman"/>
                        </a:rPr>
                        <a:t>余万篇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89799">
                <a:tc rowSpan="3">
                  <a:txBody>
                    <a:bodyPr/>
                    <a:lstStyle/>
                    <a:p>
                      <a:pPr algn="ctr">
                        <a:spcAft>
                          <a:spcPts val="0"/>
                        </a:spcAft>
                      </a:pPr>
                      <a:r>
                        <a:rPr lang="zh-CN" sz="1600" b="1" kern="100">
                          <a:solidFill>
                            <a:srgbClr val="000000"/>
                          </a:solidFill>
                          <a:latin typeface="宋体" pitchFamily="2" charset="-122"/>
                          <a:ea typeface="宋体" pitchFamily="2" charset="-122"/>
                          <a:cs typeface="Times New Roman"/>
                        </a:rPr>
                        <a:t>外文资源</a:t>
                      </a:r>
                      <a:endParaRPr lang="zh-CN" sz="1600" kern="10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PubMed</a:t>
                      </a:r>
                      <a:endParaRPr lang="zh-CN" sz="1600" kern="10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rowSpan="2">
                  <a:txBody>
                    <a:bodyPr/>
                    <a:lstStyle/>
                    <a:p>
                      <a:pPr algn="ctr">
                        <a:spcAft>
                          <a:spcPts val="0"/>
                        </a:spcAft>
                      </a:pPr>
                      <a:r>
                        <a:rPr lang="en-US" sz="1600" kern="100">
                          <a:solidFill>
                            <a:srgbClr val="000000"/>
                          </a:solidFill>
                          <a:latin typeface="宋体" pitchFamily="2" charset="-122"/>
                          <a:ea typeface="宋体" pitchFamily="2" charset="-122"/>
                          <a:cs typeface="Times New Roman"/>
                        </a:rPr>
                        <a:t>26000</a:t>
                      </a:r>
                      <a:r>
                        <a:rPr lang="zh-CN" sz="1600" kern="100">
                          <a:solidFill>
                            <a:srgbClr val="000000"/>
                          </a:solidFill>
                          <a:latin typeface="宋体" pitchFamily="2" charset="-122"/>
                          <a:ea typeface="宋体" pitchFamily="2" charset="-122"/>
                          <a:cs typeface="Times New Roman"/>
                        </a:rPr>
                        <a:t>余种</a:t>
                      </a:r>
                    </a:p>
                    <a:p>
                      <a:pPr algn="ctr">
                        <a:spcAft>
                          <a:spcPts val="0"/>
                        </a:spcAft>
                      </a:pPr>
                      <a:r>
                        <a:rPr lang="zh-CN" sz="1600" kern="100">
                          <a:solidFill>
                            <a:srgbClr val="000000"/>
                          </a:solidFill>
                          <a:latin typeface="宋体" pitchFamily="2" charset="-122"/>
                          <a:ea typeface="宋体" pitchFamily="2" charset="-122"/>
                          <a:cs typeface="Times New Roman"/>
                        </a:rPr>
                        <a:t>（英语、俄语、日语）</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rowSpan="2">
                  <a:txBody>
                    <a:bodyPr/>
                    <a:lstStyle/>
                    <a:p>
                      <a:pPr algn="ctr">
                        <a:spcAft>
                          <a:spcPts val="0"/>
                        </a:spcAft>
                      </a:pPr>
                      <a:r>
                        <a:rPr lang="zh-CN" sz="1600" kern="100" dirty="0">
                          <a:solidFill>
                            <a:srgbClr val="000000"/>
                          </a:solidFill>
                          <a:latin typeface="宋体" pitchFamily="2" charset="-122"/>
                          <a:ea typeface="宋体" pitchFamily="2" charset="-122"/>
                          <a:cs typeface="Times New Roman"/>
                        </a:rPr>
                        <a:t>题录：</a:t>
                      </a:r>
                      <a:r>
                        <a:rPr lang="en-US" sz="1600" kern="100" dirty="0">
                          <a:solidFill>
                            <a:srgbClr val="000000"/>
                          </a:solidFill>
                          <a:latin typeface="宋体" pitchFamily="2" charset="-122"/>
                          <a:ea typeface="宋体" pitchFamily="2" charset="-122"/>
                          <a:cs typeface="Times New Roman"/>
                        </a:rPr>
                        <a:t>2000</a:t>
                      </a:r>
                      <a:r>
                        <a:rPr lang="zh-CN" sz="1600" kern="100" dirty="0">
                          <a:solidFill>
                            <a:srgbClr val="000000"/>
                          </a:solidFill>
                          <a:latin typeface="宋体" pitchFamily="2" charset="-122"/>
                          <a:ea typeface="宋体" pitchFamily="2" charset="-122"/>
                          <a:cs typeface="Times New Roman"/>
                        </a:rPr>
                        <a:t>余万篇</a:t>
                      </a:r>
                    </a:p>
                    <a:p>
                      <a:pPr algn="ctr">
                        <a:spcAft>
                          <a:spcPts val="0"/>
                        </a:spcAft>
                      </a:pPr>
                      <a:r>
                        <a:rPr lang="zh-CN" sz="1600" kern="100" dirty="0">
                          <a:solidFill>
                            <a:srgbClr val="000000"/>
                          </a:solidFill>
                          <a:latin typeface="宋体" pitchFamily="2" charset="-122"/>
                          <a:ea typeface="宋体" pitchFamily="2" charset="-122"/>
                          <a:cs typeface="Times New Roman"/>
                        </a:rPr>
                        <a:t>全文传递</a:t>
                      </a:r>
                      <a:r>
                        <a:rPr lang="zh-CN" sz="1600" kern="100" dirty="0" smtClean="0">
                          <a:solidFill>
                            <a:srgbClr val="000000"/>
                          </a:solidFill>
                          <a:latin typeface="宋体" pitchFamily="2" charset="-122"/>
                          <a:ea typeface="宋体" pitchFamily="2" charset="-122"/>
                          <a:cs typeface="Times New Roman"/>
                        </a:rPr>
                        <a:t>：</a:t>
                      </a:r>
                      <a:r>
                        <a:rPr lang="en-US" sz="1600" kern="100" dirty="0" smtClean="0">
                          <a:solidFill>
                            <a:srgbClr val="000000"/>
                          </a:solidFill>
                          <a:latin typeface="宋体" pitchFamily="2" charset="-122"/>
                          <a:ea typeface="宋体" pitchFamily="2" charset="-122"/>
                          <a:cs typeface="Times New Roman"/>
                        </a:rPr>
                        <a:t>700</a:t>
                      </a:r>
                      <a:r>
                        <a:rPr lang="zh-CN" sz="1600" kern="100" dirty="0">
                          <a:solidFill>
                            <a:srgbClr val="000000"/>
                          </a:solidFill>
                          <a:latin typeface="宋体" pitchFamily="2" charset="-122"/>
                          <a:ea typeface="宋体" pitchFamily="2" charset="-122"/>
                          <a:cs typeface="Times New Roman"/>
                        </a:rPr>
                        <a:t>余万篇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314343">
                <a:tc vMerge="1">
                  <a:txBody>
                    <a:bodyPr/>
                    <a:lstStyle/>
                    <a:p>
                      <a:endParaRPr lang="zh-CN" altLang="en-US"/>
                    </a:p>
                  </a:txBody>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NSTL</a:t>
                      </a:r>
                      <a:endParaRPr lang="zh-CN" sz="1600" kern="10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endParaRPr lang="zh-CN" altLang="en-US"/>
                    </a:p>
                  </a:txBody>
                  <a:tcPr/>
                </a:tc>
                <a:tc vMerge="1">
                  <a:txBody>
                    <a:bodyPr/>
                    <a:lstStyle/>
                    <a:p>
                      <a:endParaRPr lang="zh-CN" altLang="en-US"/>
                    </a:p>
                  </a:txBody>
                  <a:tcPr/>
                </a:tc>
              </a:tr>
              <a:tr h="320959">
                <a:tc vMerge="1">
                  <a:txBody>
                    <a:bodyPr/>
                    <a:lstStyle/>
                    <a:p>
                      <a:endParaRPr lang="zh-CN" altLang="en-US"/>
                    </a:p>
                  </a:txBody>
                  <a:tcPr/>
                </a:tc>
                <a:tc>
                  <a:txBody>
                    <a:bodyPr/>
                    <a:lstStyle/>
                    <a:p>
                      <a:pPr algn="ctr">
                        <a:lnSpc>
                          <a:spcPct val="115000"/>
                        </a:lnSpc>
                        <a:spcAft>
                          <a:spcPts val="0"/>
                        </a:spcAft>
                      </a:pPr>
                      <a:r>
                        <a:rPr lang="en-US" sz="1600" kern="100">
                          <a:solidFill>
                            <a:srgbClr val="000000"/>
                          </a:solidFill>
                          <a:latin typeface="宋体" pitchFamily="2" charset="-122"/>
                          <a:ea typeface="宋体" pitchFamily="2" charset="-122"/>
                          <a:cs typeface="Times New Roman"/>
                        </a:rPr>
                        <a:t>OA</a:t>
                      </a:r>
                      <a:r>
                        <a:rPr lang="zh-CN" sz="1600" kern="100">
                          <a:solidFill>
                            <a:srgbClr val="000000"/>
                          </a:solidFill>
                          <a:latin typeface="宋体" pitchFamily="2" charset="-122"/>
                          <a:ea typeface="宋体" pitchFamily="2" charset="-122"/>
                          <a:cs typeface="Times New Roman"/>
                        </a:rPr>
                        <a:t>期刊</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1700</a:t>
                      </a:r>
                      <a:r>
                        <a:rPr lang="zh-CN" sz="1600" kern="100">
                          <a:solidFill>
                            <a:srgbClr val="000000"/>
                          </a:solidFill>
                          <a:latin typeface="宋体" pitchFamily="2" charset="-122"/>
                          <a:ea typeface="宋体" pitchFamily="2" charset="-122"/>
                          <a:cs typeface="Times New Roman"/>
                        </a:rPr>
                        <a:t>余种</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a:solidFill>
                            <a:srgbClr val="000000"/>
                          </a:solidFill>
                          <a:latin typeface="宋体" pitchFamily="2" charset="-122"/>
                          <a:ea typeface="宋体" pitchFamily="2" charset="-122"/>
                          <a:cs typeface="Times New Roman"/>
                        </a:rPr>
                        <a:t>260</a:t>
                      </a:r>
                      <a:r>
                        <a:rPr lang="zh-CN" sz="1600" kern="100">
                          <a:solidFill>
                            <a:srgbClr val="000000"/>
                          </a:solidFill>
                          <a:latin typeface="宋体" pitchFamily="2" charset="-122"/>
                          <a:ea typeface="宋体" pitchFamily="2" charset="-122"/>
                          <a:cs typeface="Times New Roman"/>
                        </a:rPr>
                        <a:t>万篇</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367130">
                <a:tc rowSpan="4">
                  <a:txBody>
                    <a:bodyPr/>
                    <a:lstStyle/>
                    <a:p>
                      <a:pPr algn="ctr">
                        <a:spcAft>
                          <a:spcPts val="0"/>
                        </a:spcAft>
                      </a:pPr>
                      <a:r>
                        <a:rPr lang="zh-CN" sz="1600" b="1" kern="100" dirty="0">
                          <a:solidFill>
                            <a:srgbClr val="000000"/>
                          </a:solidFill>
                          <a:latin typeface="宋体" pitchFamily="2" charset="-122"/>
                          <a:ea typeface="宋体" pitchFamily="2" charset="-122"/>
                          <a:cs typeface="Times New Roman"/>
                        </a:rPr>
                        <a:t>特色资源</a:t>
                      </a: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视频</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医学视频</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spcAft>
                          <a:spcPts val="0"/>
                        </a:spcAft>
                      </a:pPr>
                      <a:r>
                        <a:rPr lang="en-US" sz="1600" kern="100" dirty="0">
                          <a:solidFill>
                            <a:srgbClr val="000000"/>
                          </a:solidFill>
                          <a:latin typeface="宋体" pitchFamily="2" charset="-122"/>
                          <a:ea typeface="宋体" pitchFamily="2" charset="-122"/>
                          <a:cs typeface="Times New Roman"/>
                        </a:rPr>
                        <a:t>1025</a:t>
                      </a:r>
                      <a:r>
                        <a:rPr lang="zh-CN" sz="1600" kern="100" dirty="0">
                          <a:solidFill>
                            <a:srgbClr val="000000"/>
                          </a:solidFill>
                          <a:latin typeface="宋体" pitchFamily="2" charset="-122"/>
                          <a:ea typeface="宋体" pitchFamily="2" charset="-122"/>
                          <a:cs typeface="Times New Roman"/>
                        </a:rPr>
                        <a:t>部，约</a:t>
                      </a:r>
                      <a:r>
                        <a:rPr lang="en-US" sz="1600" kern="100" dirty="0">
                          <a:solidFill>
                            <a:srgbClr val="000000"/>
                          </a:solidFill>
                          <a:latin typeface="宋体" pitchFamily="2" charset="-122"/>
                          <a:ea typeface="宋体" pitchFamily="2" charset="-122"/>
                          <a:cs typeface="Times New Roman"/>
                        </a:rPr>
                        <a:t>44196</a:t>
                      </a:r>
                      <a:r>
                        <a:rPr lang="zh-CN" sz="1600" kern="100" dirty="0">
                          <a:solidFill>
                            <a:srgbClr val="000000"/>
                          </a:solidFill>
                          <a:latin typeface="宋体" pitchFamily="2" charset="-122"/>
                          <a:ea typeface="宋体" pitchFamily="2" charset="-122"/>
                          <a:cs typeface="Times New Roman"/>
                        </a:rPr>
                        <a:t>分钟</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89799">
                <a:tc vMerge="1">
                  <a:txBody>
                    <a:bodyPr/>
                    <a:lstStyle/>
                    <a:p>
                      <a:endParaRPr lang="zh-CN" altLang="en-US"/>
                    </a:p>
                  </a:txBody>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图书</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zh-CN" sz="1600" kern="100">
                          <a:solidFill>
                            <a:srgbClr val="000000"/>
                          </a:solidFill>
                          <a:latin typeface="宋体" pitchFamily="2" charset="-122"/>
                          <a:ea typeface="宋体" pitchFamily="2" charset="-122"/>
                          <a:cs typeface="Times New Roman"/>
                        </a:rPr>
                        <a:t>医学图书</a:t>
                      </a: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sz="1600" kern="100" dirty="0" smtClean="0">
                          <a:solidFill>
                            <a:srgbClr val="000000"/>
                          </a:solidFill>
                          <a:latin typeface="宋体" pitchFamily="2" charset="-122"/>
                          <a:ea typeface="宋体" pitchFamily="2" charset="-122"/>
                          <a:cs typeface="Times New Roman"/>
                        </a:rPr>
                        <a:t>51850</a:t>
                      </a:r>
                      <a:r>
                        <a:rPr lang="zh-CN" sz="1600" kern="100" dirty="0" smtClean="0">
                          <a:solidFill>
                            <a:srgbClr val="000000"/>
                          </a:solidFill>
                          <a:latin typeface="宋体" pitchFamily="2" charset="-122"/>
                          <a:ea typeface="宋体" pitchFamily="2" charset="-122"/>
                          <a:cs typeface="Times New Roman"/>
                        </a:rPr>
                        <a:t>种</a:t>
                      </a: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289799">
                <a:tc vMerge="1">
                  <a:txBody>
                    <a:bodyPr/>
                    <a:lstStyle/>
                    <a:p>
                      <a:pPr algn="ctr">
                        <a:spcAft>
                          <a:spcPts val="0"/>
                        </a:spcAft>
                      </a:pPr>
                      <a:endParaRPr lang="zh-CN" sz="1600" kern="100" dirty="0">
                        <a:solidFill>
                          <a:srgbClr val="000000"/>
                        </a:solidFill>
                        <a:latin typeface="Calibri"/>
                        <a:ea typeface="宋体"/>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rowSpan="2">
                  <a:txBody>
                    <a:bodyPr/>
                    <a:lstStyle/>
                    <a:p>
                      <a:pPr algn="ctr">
                        <a:spcAft>
                          <a:spcPts val="0"/>
                        </a:spcAft>
                      </a:pPr>
                      <a:r>
                        <a:rPr lang="en-US" altLang="zh-CN" sz="1600" kern="100" dirty="0" smtClean="0">
                          <a:solidFill>
                            <a:srgbClr val="000000"/>
                          </a:solidFill>
                          <a:latin typeface="宋体" pitchFamily="2" charset="-122"/>
                          <a:ea typeface="宋体" pitchFamily="2" charset="-122"/>
                          <a:cs typeface="Times New Roman"/>
                        </a:rPr>
                        <a:t>DOI</a:t>
                      </a: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altLang="zh-CN" sz="1600" kern="100" dirty="0" smtClean="0">
                          <a:solidFill>
                            <a:srgbClr val="000000"/>
                          </a:solidFill>
                          <a:latin typeface="宋体" pitchFamily="2" charset="-122"/>
                          <a:ea typeface="宋体" pitchFamily="2" charset="-122"/>
                          <a:cs typeface="Times New Roman"/>
                        </a:rPr>
                        <a:t>DOI</a:t>
                      </a:r>
                      <a:r>
                        <a:rPr lang="zh-CN" altLang="en-US" sz="1600" kern="100" dirty="0" smtClean="0">
                          <a:solidFill>
                            <a:srgbClr val="000000"/>
                          </a:solidFill>
                          <a:latin typeface="宋体" pitchFamily="2" charset="-122"/>
                          <a:ea typeface="宋体" pitchFamily="2" charset="-122"/>
                          <a:cs typeface="Times New Roman"/>
                        </a:rPr>
                        <a:t>注册量</a:t>
                      </a: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50</a:t>
                      </a:r>
                      <a:r>
                        <a:rPr kumimoji="0" lang="zh-CN" altLang="zh-CN" sz="1600" b="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余万条</a:t>
                      </a:r>
                      <a:endParaRPr kumimoji="0" lang="zh-CN" altLang="zh-CN" sz="16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r h="326024">
                <a:tc vMerge="1">
                  <a:txBody>
                    <a:bodyPr/>
                    <a:lstStyle/>
                    <a:p>
                      <a:pPr algn="ctr">
                        <a:spcAft>
                          <a:spcPts val="0"/>
                        </a:spcAft>
                      </a:pPr>
                      <a:endParaRPr lang="zh-CN" sz="1600" kern="100" dirty="0">
                        <a:solidFill>
                          <a:srgbClr val="000000"/>
                        </a:solidFill>
                        <a:latin typeface="Calibri"/>
                        <a:ea typeface="宋体"/>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vMerge="1">
                  <a:txBody>
                    <a:bodyPr/>
                    <a:lstStyle/>
                    <a:p>
                      <a:pPr algn="ctr">
                        <a:spcAft>
                          <a:spcPts val="0"/>
                        </a:spcAft>
                      </a:pPr>
                      <a:endParaRPr lang="zh-CN" sz="1600" kern="100" dirty="0">
                        <a:solidFill>
                          <a:srgbClr val="000000"/>
                        </a:solidFill>
                        <a:latin typeface="Calibri"/>
                        <a:ea typeface="宋体"/>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algn="ctr">
                        <a:spcAft>
                          <a:spcPts val="0"/>
                        </a:spcAft>
                      </a:pPr>
                      <a:r>
                        <a:rPr lang="en-US" altLang="zh-CN" sz="1600" kern="100" dirty="0" smtClean="0">
                          <a:solidFill>
                            <a:srgbClr val="000000"/>
                          </a:solidFill>
                          <a:latin typeface="宋体" pitchFamily="2" charset="-122"/>
                          <a:ea typeface="宋体" pitchFamily="2" charset="-122"/>
                          <a:cs typeface="Times New Roman"/>
                        </a:rPr>
                        <a:t>DOI</a:t>
                      </a:r>
                      <a:r>
                        <a:rPr lang="zh-CN" altLang="en-US" sz="1600" kern="100" dirty="0" smtClean="0">
                          <a:solidFill>
                            <a:srgbClr val="000000"/>
                          </a:solidFill>
                          <a:latin typeface="宋体" pitchFamily="2" charset="-122"/>
                          <a:ea typeface="宋体" pitchFamily="2" charset="-122"/>
                          <a:cs typeface="Times New Roman"/>
                        </a:rPr>
                        <a:t>链接量</a:t>
                      </a:r>
                      <a:endParaRPr lang="zh-CN" sz="1600" kern="100" dirty="0">
                        <a:solidFill>
                          <a:srgbClr val="000000"/>
                        </a:solidFill>
                        <a:latin typeface="宋体" pitchFamily="2" charset="-122"/>
                        <a:ea typeface="宋体" pitchFamily="2" charset="-122"/>
                        <a:cs typeface="Times New Roman"/>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700</a:t>
                      </a:r>
                      <a:r>
                        <a:rPr kumimoji="0" lang="zh-CN" altLang="zh-CN" sz="1600" b="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余万条</a:t>
                      </a:r>
                      <a:endParaRPr kumimoji="0" lang="zh-CN" altLang="zh-CN" sz="16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txBody>
                  <a:tcPr marL="60323" marR="60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F6F9"/>
                    </a:solidFill>
                  </a:tcPr>
                </a:tc>
              </a:tr>
            </a:tbl>
          </a:graphicData>
        </a:graphic>
      </p:graphicFrame>
      <p:sp>
        <p:nvSpPr>
          <p:cNvPr id="20482" name="Rectangle 3"/>
          <p:cNvSpPr>
            <a:spLocks noGrp="1" noChangeArrowheads="1"/>
          </p:cNvSpPr>
          <p:nvPr>
            <p:ph type="body" sz="half" idx="4294967295"/>
          </p:nvPr>
        </p:nvSpPr>
        <p:spPr>
          <a:xfrm>
            <a:off x="112713" y="1082675"/>
            <a:ext cx="7888287" cy="517525"/>
          </a:xfrm>
        </p:spPr>
        <p:txBody>
          <a:bodyPr/>
          <a:lstStyle/>
          <a:p>
            <a:pPr eaLnBrk="1" hangingPunct="1">
              <a:buClrTx/>
              <a:buFont typeface="Wingdings" pitchFamily="2" charset="2"/>
              <a:buChar char="Ø"/>
            </a:pPr>
            <a:r>
              <a:rPr lang="zh-CN" altLang="en-US" sz="2400" b="1" dirty="0" smtClean="0">
                <a:solidFill>
                  <a:schemeClr val="tx1"/>
                </a:solidFill>
                <a:ea typeface="宋体" charset="-122"/>
              </a:rPr>
              <a:t>万方医学网资源列表</a:t>
            </a:r>
            <a:endParaRPr lang="en-US" altLang="zh-CN" sz="2400" b="1" dirty="0" smtClean="0">
              <a:solidFill>
                <a:schemeClr val="tx1"/>
              </a:solidFill>
              <a:ea typeface="宋体" charset="-122"/>
            </a:endParaRPr>
          </a:p>
          <a:p>
            <a:pPr eaLnBrk="1" hangingPunct="1">
              <a:buFont typeface="Wingdings" pitchFamily="2" charset="2"/>
              <a:buNone/>
            </a:pPr>
            <a:endParaRPr lang="zh-CN" altLang="en-US" sz="2400" dirty="0" smtClean="0">
              <a:ea typeface="宋体" charset="-122"/>
            </a:endParaRPr>
          </a:p>
          <a:p>
            <a:pPr eaLnBrk="1" hangingPunct="1">
              <a:buFont typeface="Wingdings" pitchFamily="2" charset="2"/>
              <a:buNone/>
            </a:pPr>
            <a:r>
              <a:rPr lang="zh-CN" altLang="en-US" sz="2400" dirty="0" smtClean="0">
                <a:ea typeface="宋体" charset="-122"/>
              </a:rPr>
              <a:t>    </a:t>
            </a:r>
          </a:p>
        </p:txBody>
      </p:sp>
      <p:sp>
        <p:nvSpPr>
          <p:cNvPr id="20540" name="标题 22"/>
          <p:cNvSpPr txBox="1">
            <a:spLocks/>
          </p:cNvSpPr>
          <p:nvPr/>
        </p:nvSpPr>
        <p:spPr bwMode="auto">
          <a:xfrm>
            <a:off x="3733800" y="381000"/>
            <a:ext cx="1925638" cy="708025"/>
          </a:xfrm>
          <a:prstGeom prst="rect">
            <a:avLst/>
          </a:prstGeom>
          <a:noFill/>
          <a:ln w="9525">
            <a:noFill/>
            <a:miter lim="800000"/>
            <a:headEnd/>
            <a:tailEnd/>
          </a:ln>
        </p:spPr>
        <p:txBody>
          <a:bodyPr wrap="none">
            <a:spAutoFit/>
          </a:bodyPr>
          <a:lstStyle/>
          <a:p>
            <a:pPr algn="ctr" eaLnBrk="0" hangingPunct="0"/>
            <a:r>
              <a:rPr lang="zh-CN" altLang="en-US" sz="4000" b="1" dirty="0">
                <a:solidFill>
                  <a:schemeClr val="bg1"/>
                </a:solidFill>
                <a:latin typeface="Arial" charset="0"/>
              </a:rPr>
              <a:t>数     据</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2667000"/>
            <a:ext cx="9144000" cy="1762125"/>
          </a:xfrm>
          <a:prstGeom prst="rect">
            <a:avLst/>
          </a:prstGeom>
          <a:noFill/>
          <a:ln w="9525">
            <a:noFill/>
            <a:miter lim="800000"/>
            <a:headEnd/>
            <a:tailEnd/>
          </a:ln>
        </p:spPr>
      </p:pic>
      <p:sp>
        <p:nvSpPr>
          <p:cNvPr id="21506" name="标题 22"/>
          <p:cNvSpPr txBox="1">
            <a:spLocks/>
          </p:cNvSpPr>
          <p:nvPr/>
        </p:nvSpPr>
        <p:spPr bwMode="auto">
          <a:xfrm>
            <a:off x="3733800" y="381000"/>
            <a:ext cx="1925638" cy="708025"/>
          </a:xfrm>
          <a:prstGeom prst="rect">
            <a:avLst/>
          </a:prstGeom>
          <a:noFill/>
          <a:ln w="9525">
            <a:noFill/>
            <a:miter lim="800000"/>
            <a:headEnd/>
            <a:tailEnd/>
          </a:ln>
        </p:spPr>
        <p:txBody>
          <a:bodyPr wrap="none">
            <a:spAutoFit/>
          </a:bodyPr>
          <a:lstStyle/>
          <a:p>
            <a:pPr algn="ctr" eaLnBrk="0" hangingPunct="0"/>
            <a:r>
              <a:rPr lang="zh-CN" altLang="en-US" sz="4000" b="1" dirty="0">
                <a:solidFill>
                  <a:schemeClr val="bg1"/>
                </a:solidFill>
                <a:latin typeface="Arial" charset="0"/>
              </a:rPr>
              <a:t>工     具</a:t>
            </a:r>
          </a:p>
        </p:txBody>
      </p:sp>
      <p:sp>
        <p:nvSpPr>
          <p:cNvPr id="3" name="圆角矩形 2"/>
          <p:cNvSpPr>
            <a:spLocks noChangeArrowheads="1"/>
          </p:cNvSpPr>
          <p:nvPr/>
        </p:nvSpPr>
        <p:spPr bwMode="auto">
          <a:xfrm>
            <a:off x="1042988" y="2924175"/>
            <a:ext cx="8101012" cy="649288"/>
          </a:xfrm>
          <a:prstGeom prst="roundRect">
            <a:avLst>
              <a:gd name="adj" fmla="val 16667"/>
            </a:avLst>
          </a:prstGeom>
          <a:noFill/>
          <a:ln w="38100" algn="ctr">
            <a:solidFill>
              <a:srgbClr val="FF0000"/>
            </a:solidFill>
            <a:round/>
            <a:headEnd/>
            <a:tailEnd/>
          </a:ln>
        </p:spPr>
        <p:txBody>
          <a:bodyPr/>
          <a:lstStyle/>
          <a:p>
            <a:pPr eaLnBrk="0" hangingPunct="0"/>
            <a:endParaRPr lang="zh-CN" altLang="en-US"/>
          </a:p>
        </p:txBody>
      </p:sp>
      <p:sp>
        <p:nvSpPr>
          <p:cNvPr id="4" name="矩形标注 3"/>
          <p:cNvSpPr>
            <a:spLocks noChangeArrowheads="1"/>
          </p:cNvSpPr>
          <p:nvPr/>
        </p:nvSpPr>
        <p:spPr bwMode="auto">
          <a:xfrm>
            <a:off x="2627313" y="1773238"/>
            <a:ext cx="3240087" cy="792162"/>
          </a:xfrm>
          <a:prstGeom prst="wedgeRectCallout">
            <a:avLst>
              <a:gd name="adj1" fmla="val -17940"/>
              <a:gd name="adj2" fmla="val 87755"/>
            </a:avLst>
          </a:prstGeom>
          <a:noFill/>
          <a:ln w="38100" algn="ctr">
            <a:solidFill>
              <a:srgbClr val="FF0000"/>
            </a:solidFill>
            <a:round/>
            <a:headEnd/>
            <a:tailEnd/>
          </a:ln>
        </p:spPr>
        <p:txBody>
          <a:bodyPr/>
          <a:lstStyle/>
          <a:p>
            <a:pPr algn="ctr" eaLnBrk="0" hangingPunct="0"/>
            <a:r>
              <a:rPr lang="zh-CN" altLang="en-US" sz="3200"/>
              <a:t>传统检索工具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gray">
          <a:xfrm flipV="1">
            <a:off x="5251450" y="2306638"/>
            <a:ext cx="863600" cy="649287"/>
          </a:xfrm>
          <a:prstGeom prst="line">
            <a:avLst/>
          </a:prstGeom>
          <a:noFill/>
          <a:ln w="76200">
            <a:solidFill>
              <a:srgbClr val="B2B2B2"/>
            </a:solidFill>
            <a:round/>
            <a:headEnd/>
            <a:tailEnd/>
          </a:ln>
        </p:spPr>
        <p:txBody>
          <a:bodyPr/>
          <a:lstStyle/>
          <a:p>
            <a:endParaRPr lang="zh-CN" altLang="en-US"/>
          </a:p>
        </p:txBody>
      </p:sp>
      <p:sp>
        <p:nvSpPr>
          <p:cNvPr id="22531" name="Line 3"/>
          <p:cNvSpPr>
            <a:spLocks noChangeShapeType="1"/>
          </p:cNvSpPr>
          <p:nvPr/>
        </p:nvSpPr>
        <p:spPr bwMode="gray">
          <a:xfrm flipH="1" flipV="1">
            <a:off x="6645275" y="2306638"/>
            <a:ext cx="862013" cy="658812"/>
          </a:xfrm>
          <a:prstGeom prst="line">
            <a:avLst/>
          </a:prstGeom>
          <a:noFill/>
          <a:ln w="76200">
            <a:solidFill>
              <a:srgbClr val="B2B2B2"/>
            </a:solidFill>
            <a:round/>
            <a:headEnd/>
            <a:tailEnd/>
          </a:ln>
        </p:spPr>
        <p:txBody>
          <a:bodyPr/>
          <a:lstStyle/>
          <a:p>
            <a:endParaRPr lang="zh-CN" altLang="en-US"/>
          </a:p>
        </p:txBody>
      </p:sp>
      <p:sp>
        <p:nvSpPr>
          <p:cNvPr id="22532" name="Line 4"/>
          <p:cNvSpPr>
            <a:spLocks noChangeShapeType="1"/>
          </p:cNvSpPr>
          <p:nvPr/>
        </p:nvSpPr>
        <p:spPr bwMode="gray">
          <a:xfrm flipH="1">
            <a:off x="5824538" y="4819650"/>
            <a:ext cx="1079500" cy="0"/>
          </a:xfrm>
          <a:prstGeom prst="line">
            <a:avLst/>
          </a:prstGeom>
          <a:noFill/>
          <a:ln w="76200">
            <a:solidFill>
              <a:srgbClr val="B2B2B2"/>
            </a:solidFill>
            <a:round/>
            <a:headEnd/>
            <a:tailEnd/>
          </a:ln>
        </p:spPr>
        <p:txBody>
          <a:bodyPr/>
          <a:lstStyle/>
          <a:p>
            <a:endParaRPr lang="zh-CN" altLang="en-US"/>
          </a:p>
        </p:txBody>
      </p:sp>
      <p:sp>
        <p:nvSpPr>
          <p:cNvPr id="22533" name="Line 5"/>
          <p:cNvSpPr>
            <a:spLocks noChangeShapeType="1"/>
          </p:cNvSpPr>
          <p:nvPr/>
        </p:nvSpPr>
        <p:spPr bwMode="gray">
          <a:xfrm flipH="1">
            <a:off x="7354888" y="3511550"/>
            <a:ext cx="341312" cy="1000125"/>
          </a:xfrm>
          <a:prstGeom prst="line">
            <a:avLst/>
          </a:prstGeom>
          <a:noFill/>
          <a:ln w="76200">
            <a:solidFill>
              <a:srgbClr val="B2B2B2"/>
            </a:solidFill>
            <a:round/>
            <a:headEnd/>
            <a:tailEnd/>
          </a:ln>
        </p:spPr>
        <p:txBody>
          <a:bodyPr/>
          <a:lstStyle/>
          <a:p>
            <a:endParaRPr lang="zh-CN" altLang="en-US"/>
          </a:p>
        </p:txBody>
      </p:sp>
      <p:sp>
        <p:nvSpPr>
          <p:cNvPr id="22534" name="Line 6"/>
          <p:cNvSpPr>
            <a:spLocks noChangeShapeType="1"/>
          </p:cNvSpPr>
          <p:nvPr/>
        </p:nvSpPr>
        <p:spPr bwMode="gray">
          <a:xfrm>
            <a:off x="5046663" y="3511550"/>
            <a:ext cx="342900" cy="1000125"/>
          </a:xfrm>
          <a:prstGeom prst="line">
            <a:avLst/>
          </a:prstGeom>
          <a:noFill/>
          <a:ln w="76200">
            <a:solidFill>
              <a:srgbClr val="B2B2B2"/>
            </a:solidFill>
            <a:round/>
            <a:headEnd/>
            <a:tailEnd/>
          </a:ln>
        </p:spPr>
        <p:txBody>
          <a:bodyPr/>
          <a:lstStyle/>
          <a:p>
            <a:endParaRPr lang="zh-CN" altLang="en-US"/>
          </a:p>
        </p:txBody>
      </p:sp>
      <p:sp>
        <p:nvSpPr>
          <p:cNvPr id="22535" name="AutoShape 7"/>
          <p:cNvSpPr>
            <a:spLocks noChangeArrowheads="1"/>
          </p:cNvSpPr>
          <p:nvPr/>
        </p:nvSpPr>
        <p:spPr bwMode="grayWhite">
          <a:xfrm>
            <a:off x="4968875" y="4494213"/>
            <a:ext cx="863600" cy="820737"/>
          </a:xfrm>
          <a:prstGeom prst="pentagon">
            <a:avLst/>
          </a:prstGeom>
          <a:solidFill>
            <a:srgbClr val="CC3300">
              <a:alpha val="50195"/>
            </a:srgbClr>
          </a:solidFill>
          <a:ln w="76200" algn="ctr">
            <a:solidFill>
              <a:srgbClr val="CC3300"/>
            </a:solidFill>
            <a:miter lim="800000"/>
            <a:headEnd/>
            <a:tailEnd/>
          </a:ln>
        </p:spPr>
        <p:txBody>
          <a:bodyPr wrap="none" anchor="ctr"/>
          <a:lstStyle/>
          <a:p>
            <a:endParaRPr lang="zh-CN" altLang="en-US"/>
          </a:p>
        </p:txBody>
      </p:sp>
      <p:sp>
        <p:nvSpPr>
          <p:cNvPr id="22536" name="AutoShape 8"/>
          <p:cNvSpPr>
            <a:spLocks noChangeArrowheads="1"/>
          </p:cNvSpPr>
          <p:nvPr/>
        </p:nvSpPr>
        <p:spPr bwMode="grayWhite">
          <a:xfrm>
            <a:off x="4338638" y="2635250"/>
            <a:ext cx="922337" cy="874713"/>
          </a:xfrm>
          <a:prstGeom prst="pentagon">
            <a:avLst/>
          </a:prstGeom>
          <a:solidFill>
            <a:schemeClr val="folHlink">
              <a:alpha val="50195"/>
            </a:schemeClr>
          </a:solidFill>
          <a:ln w="76200" algn="ctr">
            <a:solidFill>
              <a:schemeClr val="folHlink"/>
            </a:solidFill>
            <a:miter lim="800000"/>
            <a:headEnd/>
            <a:tailEnd/>
          </a:ln>
        </p:spPr>
        <p:txBody>
          <a:bodyPr wrap="none" anchor="ctr"/>
          <a:lstStyle/>
          <a:p>
            <a:endParaRPr lang="zh-CN" altLang="en-US"/>
          </a:p>
        </p:txBody>
      </p:sp>
      <p:sp>
        <p:nvSpPr>
          <p:cNvPr id="22537" name="AutoShape 9"/>
          <p:cNvSpPr>
            <a:spLocks noChangeArrowheads="1"/>
          </p:cNvSpPr>
          <p:nvPr/>
        </p:nvSpPr>
        <p:spPr bwMode="grayWhite">
          <a:xfrm>
            <a:off x="7500938" y="2643188"/>
            <a:ext cx="906462" cy="860425"/>
          </a:xfrm>
          <a:prstGeom prst="pentagon">
            <a:avLst/>
          </a:prstGeom>
          <a:solidFill>
            <a:schemeClr val="accent2">
              <a:alpha val="50195"/>
            </a:schemeClr>
          </a:solidFill>
          <a:ln w="76200" algn="ctr">
            <a:solidFill>
              <a:schemeClr val="accent2"/>
            </a:solidFill>
            <a:miter lim="800000"/>
            <a:headEnd/>
            <a:tailEnd/>
          </a:ln>
        </p:spPr>
        <p:txBody>
          <a:bodyPr wrap="none" anchor="ctr"/>
          <a:lstStyle/>
          <a:p>
            <a:endParaRPr lang="zh-CN" altLang="en-US"/>
          </a:p>
        </p:txBody>
      </p:sp>
      <p:sp>
        <p:nvSpPr>
          <p:cNvPr id="22538" name="AutoShape 10"/>
          <p:cNvSpPr>
            <a:spLocks noChangeArrowheads="1"/>
          </p:cNvSpPr>
          <p:nvPr/>
        </p:nvSpPr>
        <p:spPr bwMode="grayWhite">
          <a:xfrm>
            <a:off x="5961063" y="1493838"/>
            <a:ext cx="846137" cy="803275"/>
          </a:xfrm>
          <a:prstGeom prst="pentagon">
            <a:avLst/>
          </a:prstGeom>
          <a:solidFill>
            <a:schemeClr val="accent1">
              <a:alpha val="50195"/>
            </a:schemeClr>
          </a:solidFill>
          <a:ln w="76200" algn="ctr">
            <a:solidFill>
              <a:srgbClr val="FF9933"/>
            </a:solidFill>
            <a:miter lim="800000"/>
            <a:headEnd/>
            <a:tailEnd/>
          </a:ln>
        </p:spPr>
        <p:txBody>
          <a:bodyPr wrap="none" anchor="ctr"/>
          <a:lstStyle/>
          <a:p>
            <a:endParaRPr lang="zh-CN" altLang="en-US"/>
          </a:p>
        </p:txBody>
      </p:sp>
      <p:sp>
        <p:nvSpPr>
          <p:cNvPr id="22539" name="AutoShape 11"/>
          <p:cNvSpPr>
            <a:spLocks noChangeArrowheads="1"/>
          </p:cNvSpPr>
          <p:nvPr/>
        </p:nvSpPr>
        <p:spPr bwMode="grayWhite">
          <a:xfrm>
            <a:off x="6911975" y="4489450"/>
            <a:ext cx="862013" cy="820738"/>
          </a:xfrm>
          <a:prstGeom prst="pentagon">
            <a:avLst/>
          </a:prstGeom>
          <a:solidFill>
            <a:srgbClr val="339966">
              <a:alpha val="50195"/>
            </a:srgbClr>
          </a:solidFill>
          <a:ln w="76200" algn="ctr">
            <a:solidFill>
              <a:srgbClr val="008000"/>
            </a:solidFill>
            <a:miter lim="800000"/>
            <a:headEnd/>
            <a:tailEnd/>
          </a:ln>
        </p:spPr>
        <p:txBody>
          <a:bodyPr wrap="none" anchor="ctr"/>
          <a:lstStyle/>
          <a:p>
            <a:endParaRPr lang="zh-CN" altLang="en-US"/>
          </a:p>
        </p:txBody>
      </p:sp>
      <p:sp>
        <p:nvSpPr>
          <p:cNvPr id="15373" name="Rectangle 34"/>
          <p:cNvSpPr>
            <a:spLocks noChangeArrowheads="1"/>
          </p:cNvSpPr>
          <p:nvPr/>
        </p:nvSpPr>
        <p:spPr bwMode="auto">
          <a:xfrm>
            <a:off x="5724525" y="3213100"/>
            <a:ext cx="1751013" cy="708025"/>
          </a:xfrm>
          <a:prstGeom prst="rect">
            <a:avLst/>
          </a:prstGeom>
          <a:noFill/>
          <a:ln w="9525" algn="ctr">
            <a:noFill/>
            <a:miter lim="800000"/>
            <a:headEnd/>
            <a:tailEnd/>
          </a:ln>
        </p:spPr>
        <p:txBody>
          <a:bodyPr>
            <a:spAutoFit/>
          </a:bodyPr>
          <a:lstStyle/>
          <a:p>
            <a:pPr>
              <a:defRPr/>
            </a:pPr>
            <a:r>
              <a:rPr lang="zh-CN" altLang="en-US" sz="4000" b="1" kern="0" dirty="0">
                <a:solidFill>
                  <a:srgbClr val="1C1C1C"/>
                </a:solidFill>
                <a:latin typeface="黑体" pitchFamily="49" charset="-122"/>
                <a:ea typeface="黑体" pitchFamily="49" charset="-122"/>
              </a:rPr>
              <a:t>文献</a:t>
            </a:r>
            <a:endParaRPr lang="en-US" altLang="zh-CN" sz="4000" b="1" kern="0" dirty="0">
              <a:solidFill>
                <a:srgbClr val="1C1C1C"/>
              </a:solidFill>
              <a:latin typeface="黑体" pitchFamily="49" charset="-122"/>
              <a:ea typeface="黑体" pitchFamily="49" charset="-122"/>
            </a:endParaRPr>
          </a:p>
        </p:txBody>
      </p:sp>
      <p:sp>
        <p:nvSpPr>
          <p:cNvPr id="20499" name="AutoShape 35"/>
          <p:cNvSpPr>
            <a:spLocks/>
          </p:cNvSpPr>
          <p:nvPr/>
        </p:nvSpPr>
        <p:spPr bwMode="auto">
          <a:xfrm>
            <a:off x="3151188" y="1574800"/>
            <a:ext cx="2292350" cy="547688"/>
          </a:xfrm>
          <a:prstGeom prst="accentCallout2">
            <a:avLst>
              <a:gd name="adj1" fmla="val 18750"/>
              <a:gd name="adj2" fmla="val 104532"/>
              <a:gd name="adj3" fmla="val 18750"/>
              <a:gd name="adj4" fmla="val 114520"/>
              <a:gd name="adj5" fmla="val 46093"/>
              <a:gd name="adj6" fmla="val 119890"/>
            </a:avLst>
          </a:prstGeom>
          <a:noFill/>
          <a:ln w="9525">
            <a:solidFill>
              <a:schemeClr val="tx1"/>
            </a:solidFill>
            <a:miter lim="800000"/>
            <a:headEnd/>
            <a:tailEnd/>
          </a:ln>
        </p:spPr>
        <p:txBody>
          <a:bodyPr anchor="ctr"/>
          <a:lstStyle/>
          <a:p>
            <a:pPr algn="r">
              <a:defRPr/>
            </a:pPr>
            <a:r>
              <a:rPr lang="zh-CN" altLang="en-US" sz="2800" b="1" kern="0" dirty="0">
                <a:solidFill>
                  <a:srgbClr val="1C1C1C"/>
                </a:solidFill>
                <a:latin typeface="黑体" pitchFamily="49" charset="-122"/>
                <a:ea typeface="黑体" pitchFamily="49" charset="-122"/>
              </a:rPr>
              <a:t>学科</a:t>
            </a:r>
            <a:endParaRPr lang="en-US" altLang="zh-CN" sz="2800" b="1" kern="0" dirty="0">
              <a:solidFill>
                <a:srgbClr val="1C1C1C"/>
              </a:solidFill>
              <a:latin typeface="黑体" pitchFamily="49" charset="-122"/>
              <a:ea typeface="黑体" pitchFamily="49" charset="-122"/>
            </a:endParaRPr>
          </a:p>
        </p:txBody>
      </p:sp>
      <p:sp>
        <p:nvSpPr>
          <p:cNvPr id="20500" name="AutoShape 36"/>
          <p:cNvSpPr>
            <a:spLocks/>
          </p:cNvSpPr>
          <p:nvPr/>
        </p:nvSpPr>
        <p:spPr bwMode="auto">
          <a:xfrm>
            <a:off x="1214438" y="3143250"/>
            <a:ext cx="2574925" cy="547688"/>
          </a:xfrm>
          <a:prstGeom prst="accentCallout2">
            <a:avLst>
              <a:gd name="adj1" fmla="val 18750"/>
              <a:gd name="adj2" fmla="val 104532"/>
              <a:gd name="adj3" fmla="val 18750"/>
              <a:gd name="adj4" fmla="val 113125"/>
              <a:gd name="adj5" fmla="val -19009"/>
              <a:gd name="adj6" fmla="val 122097"/>
            </a:avLst>
          </a:prstGeom>
          <a:noFill/>
          <a:ln w="9525">
            <a:solidFill>
              <a:schemeClr val="tx1"/>
            </a:solidFill>
            <a:miter lim="800000"/>
            <a:headEnd/>
            <a:tailEnd/>
          </a:ln>
        </p:spPr>
        <p:txBody>
          <a:bodyPr anchor="ctr"/>
          <a:lstStyle/>
          <a:p>
            <a:pPr algn="r">
              <a:defRPr/>
            </a:pPr>
            <a:r>
              <a:rPr lang="zh-CN" altLang="en-US" sz="2800" b="1" kern="0" dirty="0">
                <a:solidFill>
                  <a:srgbClr val="1C1C1C"/>
                </a:solidFill>
                <a:latin typeface="黑体" pitchFamily="49" charset="-122"/>
                <a:ea typeface="黑体" pitchFamily="49" charset="-122"/>
              </a:rPr>
              <a:t>主题</a:t>
            </a:r>
            <a:endParaRPr lang="en-US" altLang="zh-CN" sz="2800" b="1" kern="0" dirty="0">
              <a:solidFill>
                <a:srgbClr val="1C1C1C"/>
              </a:solidFill>
              <a:latin typeface="黑体" pitchFamily="49" charset="-122"/>
              <a:ea typeface="黑体" pitchFamily="49" charset="-122"/>
            </a:endParaRPr>
          </a:p>
        </p:txBody>
      </p:sp>
      <p:sp>
        <p:nvSpPr>
          <p:cNvPr id="20501" name="AutoShape 37"/>
          <p:cNvSpPr>
            <a:spLocks/>
          </p:cNvSpPr>
          <p:nvPr/>
        </p:nvSpPr>
        <p:spPr bwMode="auto">
          <a:xfrm>
            <a:off x="2214563" y="4714875"/>
            <a:ext cx="2368550" cy="547688"/>
          </a:xfrm>
          <a:prstGeom prst="accentCallout2">
            <a:avLst>
              <a:gd name="adj1" fmla="val 18750"/>
              <a:gd name="adj2" fmla="val 104532"/>
              <a:gd name="adj3" fmla="val 18750"/>
              <a:gd name="adj4" fmla="val 117847"/>
              <a:gd name="adj5" fmla="val 2164"/>
              <a:gd name="adj6" fmla="val 120890"/>
            </a:avLst>
          </a:prstGeom>
          <a:noFill/>
          <a:ln w="9525">
            <a:solidFill>
              <a:schemeClr val="tx1"/>
            </a:solidFill>
            <a:miter lim="800000"/>
            <a:headEnd/>
            <a:tailEnd/>
          </a:ln>
        </p:spPr>
        <p:txBody>
          <a:bodyPr anchor="ctr"/>
          <a:lstStyle/>
          <a:p>
            <a:pPr algn="r">
              <a:defRPr/>
            </a:pPr>
            <a:r>
              <a:rPr lang="zh-CN" altLang="en-US" sz="2800" b="1" kern="0" dirty="0">
                <a:solidFill>
                  <a:srgbClr val="1C1C1C"/>
                </a:solidFill>
                <a:latin typeface="黑体" pitchFamily="49" charset="-122"/>
                <a:ea typeface="黑体" pitchFamily="49" charset="-122"/>
              </a:rPr>
              <a:t>基金</a:t>
            </a:r>
            <a:endParaRPr lang="en-US" altLang="zh-CN" sz="2800" b="1" kern="0" dirty="0">
              <a:solidFill>
                <a:srgbClr val="1C1C1C"/>
              </a:solidFill>
              <a:latin typeface="黑体" pitchFamily="49" charset="-122"/>
              <a:ea typeface="黑体" pitchFamily="49" charset="-122"/>
            </a:endParaRPr>
          </a:p>
        </p:txBody>
      </p:sp>
      <p:sp>
        <p:nvSpPr>
          <p:cNvPr id="20502" name="AutoShape 38"/>
          <p:cNvSpPr>
            <a:spLocks/>
          </p:cNvSpPr>
          <p:nvPr/>
        </p:nvSpPr>
        <p:spPr bwMode="auto">
          <a:xfrm>
            <a:off x="8247063" y="4689475"/>
            <a:ext cx="2144712" cy="547688"/>
          </a:xfrm>
          <a:prstGeom prst="accentCallout2">
            <a:avLst>
              <a:gd name="adj1" fmla="val 18750"/>
              <a:gd name="adj2" fmla="val -4532"/>
              <a:gd name="adj3" fmla="val 18750"/>
              <a:gd name="adj4" fmla="val -19829"/>
              <a:gd name="adj5" fmla="val -7428"/>
              <a:gd name="adj6" fmla="val -25700"/>
            </a:avLst>
          </a:prstGeom>
          <a:noFill/>
          <a:ln w="9525">
            <a:solidFill>
              <a:schemeClr val="tx1"/>
            </a:solidFill>
            <a:miter lim="800000"/>
            <a:headEnd/>
            <a:tailEnd/>
          </a:ln>
        </p:spPr>
        <p:txBody>
          <a:bodyPr anchor="ctr"/>
          <a:lstStyle/>
          <a:p>
            <a:pPr>
              <a:defRPr/>
            </a:pPr>
            <a:r>
              <a:rPr lang="zh-CN" altLang="en-US" sz="2800" b="1" kern="0" dirty="0">
                <a:solidFill>
                  <a:srgbClr val="1C1C1C"/>
                </a:solidFill>
                <a:latin typeface="黑体" pitchFamily="49" charset="-122"/>
                <a:ea typeface="黑体" pitchFamily="49" charset="-122"/>
              </a:rPr>
              <a:t>机构</a:t>
            </a:r>
            <a:endParaRPr lang="en-US" altLang="zh-CN" sz="2800" b="1" kern="0" dirty="0">
              <a:solidFill>
                <a:srgbClr val="1C1C1C"/>
              </a:solidFill>
              <a:latin typeface="黑体" pitchFamily="49" charset="-122"/>
              <a:ea typeface="黑体" pitchFamily="49" charset="-122"/>
            </a:endParaRPr>
          </a:p>
        </p:txBody>
      </p:sp>
      <p:sp>
        <p:nvSpPr>
          <p:cNvPr id="20503" name="AutoShape 39"/>
          <p:cNvSpPr>
            <a:spLocks/>
          </p:cNvSpPr>
          <p:nvPr/>
        </p:nvSpPr>
        <p:spPr bwMode="auto">
          <a:xfrm>
            <a:off x="8172450" y="1928813"/>
            <a:ext cx="1943100" cy="547687"/>
          </a:xfrm>
          <a:prstGeom prst="accentCallout2">
            <a:avLst>
              <a:gd name="adj1" fmla="val 18750"/>
              <a:gd name="adj2" fmla="val -4532"/>
              <a:gd name="adj3" fmla="val 18750"/>
              <a:gd name="adj4" fmla="val -12750"/>
              <a:gd name="adj5" fmla="val 161507"/>
              <a:gd name="adj6" fmla="val -21135"/>
            </a:avLst>
          </a:prstGeom>
          <a:noFill/>
          <a:ln w="9525">
            <a:solidFill>
              <a:schemeClr val="tx1"/>
            </a:solidFill>
            <a:miter lim="800000"/>
            <a:headEnd/>
            <a:tailEnd/>
          </a:ln>
        </p:spPr>
        <p:txBody>
          <a:bodyPr anchor="ctr"/>
          <a:lstStyle/>
          <a:p>
            <a:pPr>
              <a:defRPr/>
            </a:pPr>
            <a:r>
              <a:rPr lang="zh-CN" altLang="en-US" sz="2800" b="1" kern="0" dirty="0">
                <a:solidFill>
                  <a:srgbClr val="1C1C1C"/>
                </a:solidFill>
                <a:latin typeface="黑体" pitchFamily="49" charset="-122"/>
                <a:ea typeface="黑体" pitchFamily="49" charset="-122"/>
              </a:rPr>
              <a:t>作者</a:t>
            </a:r>
            <a:endParaRPr lang="en-US" altLang="zh-CN" sz="2800" b="1" kern="0" dirty="0">
              <a:solidFill>
                <a:srgbClr val="1C1C1C"/>
              </a:solidFill>
              <a:latin typeface="黑体" pitchFamily="49" charset="-122"/>
              <a:ea typeface="黑体" pitchFamily="49" charset="-122"/>
            </a:endParaRPr>
          </a:p>
        </p:txBody>
      </p:sp>
      <p:sp>
        <p:nvSpPr>
          <p:cNvPr id="22546" name="标题 22"/>
          <p:cNvSpPr>
            <a:spLocks noGrp="1"/>
          </p:cNvSpPr>
          <p:nvPr>
            <p:ph type="title"/>
          </p:nvPr>
        </p:nvSpPr>
        <p:spPr>
          <a:xfrm>
            <a:off x="2931304" y="488047"/>
            <a:ext cx="3581429" cy="646331"/>
          </a:xfrm>
        </p:spPr>
        <p:txBody>
          <a:bodyPr wrap="none">
            <a:spAutoFit/>
          </a:bodyPr>
          <a:lstStyle/>
          <a:p>
            <a:r>
              <a:rPr lang="zh-CN" altLang="en-US" dirty="0" smtClean="0">
                <a:solidFill>
                  <a:schemeClr val="bg1"/>
                </a:solidFill>
                <a:ea typeface="宋体" charset="-122"/>
              </a:rPr>
              <a:t>知识获取五要素</a:t>
            </a:r>
            <a:r>
              <a:rPr lang="en-US" altLang="zh-CN" dirty="0" smtClean="0">
                <a:solidFill>
                  <a:schemeClr val="bg1"/>
                </a:solidFill>
                <a:ea typeface="宋体" charset="-122"/>
              </a:rPr>
              <a:t>!</a:t>
            </a:r>
            <a:endParaRPr lang="zh-CN" altLang="en-US" dirty="0" smtClean="0">
              <a:solidFill>
                <a:schemeClr val="bg1"/>
              </a:solidFill>
              <a:ea typeface="宋体" charset="-122"/>
            </a:endParaRPr>
          </a:p>
        </p:txBody>
      </p:sp>
      <p:pic>
        <p:nvPicPr>
          <p:cNvPr id="23" name="Picture 4" descr="少量人群,五人组,所有人物,人,衣服_创意图片_Getty /Images 中国"/>
          <p:cNvPicPr>
            <a:picLocks noChangeAspect="1" noChangeArrowheads="1"/>
          </p:cNvPicPr>
          <p:nvPr/>
        </p:nvPicPr>
        <p:blipFill>
          <a:blip r:embed="rId3" cstate="print"/>
          <a:stretch>
            <a:fillRect/>
          </a:stretch>
        </p:blipFill>
        <p:spPr bwMode="auto">
          <a:xfrm>
            <a:off x="500063" y="3852863"/>
            <a:ext cx="3000375" cy="1933575"/>
          </a:xfrm>
          <a:prstGeom prst="rect">
            <a:avLst/>
          </a:prstGeom>
          <a:ln>
            <a:noFill/>
          </a:ln>
          <a:effectLst>
            <a:outerShdw blurRad="292100" dist="139700" dir="2700000" algn="tl" rotWithShape="0">
              <a:srgbClr val="333333">
                <a:alpha val="65000"/>
              </a:srgbClr>
            </a:outerShdw>
          </a:effectLst>
        </p:spPr>
      </p:pic>
      <p:pic>
        <p:nvPicPr>
          <p:cNvPr id="22548" name="Picture 6" descr="少量人群,五人组,所有人物,人,衣服_创意图片_Getty /Images 中国"/>
          <p:cNvPicPr>
            <a:picLocks noChangeAspect="1" noChangeArrowheads="1"/>
          </p:cNvPicPr>
          <p:nvPr/>
        </p:nvPicPr>
        <p:blipFill>
          <a:blip r:embed="rId4" cstate="print"/>
          <a:srcRect/>
          <a:stretch>
            <a:fillRect/>
          </a:stretch>
        </p:blipFill>
        <p:spPr bwMode="auto">
          <a:xfrm>
            <a:off x="428625" y="1214438"/>
            <a:ext cx="2965450" cy="1785937"/>
          </a:xfrm>
          <a:prstGeom prst="rect">
            <a:avLst/>
          </a:prstGeom>
          <a:noFill/>
          <a:ln w="9525">
            <a:noFill/>
            <a:miter lim="800000"/>
            <a:headEnd/>
            <a:tailEnd/>
          </a:ln>
          <a:effectLst>
            <a:outerShdw dist="139700" dir="2700000" algn="tl" rotWithShape="0">
              <a:srgbClr val="333333">
                <a:alpha val="64998"/>
              </a:srgbClr>
            </a:outerShdw>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66800" y="503238"/>
            <a:ext cx="7239000" cy="563562"/>
          </a:xfrm>
        </p:spPr>
        <p:txBody>
          <a:bodyPr/>
          <a:lstStyle/>
          <a:p>
            <a:pPr eaLnBrk="1" hangingPunct="1"/>
            <a:r>
              <a:rPr lang="zh-CN" altLang="en-US" sz="4400" dirty="0" smtClean="0">
                <a:ea typeface="굴림" pitchFamily="34" charset="-127"/>
              </a:rPr>
              <a:t>目 录</a:t>
            </a:r>
          </a:p>
        </p:txBody>
      </p:sp>
      <p:grpSp>
        <p:nvGrpSpPr>
          <p:cNvPr id="2" name="Group 4"/>
          <p:cNvGrpSpPr>
            <a:grpSpLocks/>
          </p:cNvGrpSpPr>
          <p:nvPr/>
        </p:nvGrpSpPr>
        <p:grpSpPr bwMode="auto">
          <a:xfrm>
            <a:off x="1835150" y="2852738"/>
            <a:ext cx="5905500" cy="792162"/>
            <a:chOff x="1246" y="1911"/>
            <a:chExt cx="3448" cy="272"/>
          </a:xfrm>
        </p:grpSpPr>
        <p:sp>
          <p:nvSpPr>
            <p:cNvPr id="6161" name="AutoShape 5"/>
            <p:cNvSpPr>
              <a:spLocks noChangeArrowheads="1"/>
            </p:cNvSpPr>
            <p:nvPr/>
          </p:nvSpPr>
          <p:spPr bwMode="gray">
            <a:xfrm>
              <a:off x="1246" y="1956"/>
              <a:ext cx="3448" cy="227"/>
            </a:xfrm>
            <a:prstGeom prst="roundRect">
              <a:avLst>
                <a:gd name="adj" fmla="val 16667"/>
              </a:avLst>
            </a:prstGeom>
            <a:solidFill>
              <a:schemeClr val="accent1"/>
            </a:solidFill>
            <a:ln w="9525">
              <a:noFill/>
              <a:round/>
              <a:headEnd/>
              <a:tailEnd/>
            </a:ln>
          </p:spPr>
          <p:txBody>
            <a:bodyPr wrap="none" anchor="ctr"/>
            <a:lstStyle/>
            <a:p>
              <a:pPr eaLnBrk="0" hangingPunct="0"/>
              <a:endParaRPr lang="zh-CN" altLang="en-US"/>
            </a:p>
          </p:txBody>
        </p:sp>
        <p:grpSp>
          <p:nvGrpSpPr>
            <p:cNvPr id="3" name="Group 6"/>
            <p:cNvGrpSpPr>
              <a:grpSpLocks/>
            </p:cNvGrpSpPr>
            <p:nvPr/>
          </p:nvGrpSpPr>
          <p:grpSpPr bwMode="auto">
            <a:xfrm>
              <a:off x="1247" y="1955"/>
              <a:ext cx="3447" cy="227"/>
              <a:chOff x="1247" y="1509"/>
              <a:chExt cx="3447" cy="227"/>
            </a:xfrm>
          </p:grpSpPr>
          <p:sp>
            <p:nvSpPr>
              <p:cNvPr id="6164" name="Line 7"/>
              <p:cNvSpPr>
                <a:spLocks noChangeShapeType="1"/>
              </p:cNvSpPr>
              <p:nvPr/>
            </p:nvSpPr>
            <p:spPr bwMode="gray">
              <a:xfrm>
                <a:off x="1247" y="1661"/>
                <a:ext cx="3447" cy="0"/>
              </a:xfrm>
              <a:prstGeom prst="line">
                <a:avLst/>
              </a:prstGeom>
              <a:noFill/>
              <a:ln w="9525">
                <a:solidFill>
                  <a:schemeClr val="bg1"/>
                </a:solidFill>
                <a:round/>
                <a:headEnd/>
                <a:tailEnd/>
              </a:ln>
            </p:spPr>
            <p:txBody>
              <a:bodyPr/>
              <a:lstStyle/>
              <a:p>
                <a:endParaRPr lang="zh-CN" altLang="en-US"/>
              </a:p>
            </p:txBody>
          </p:sp>
          <p:sp>
            <p:nvSpPr>
              <p:cNvPr id="6165" name="Line 8"/>
              <p:cNvSpPr>
                <a:spLocks noChangeShapeType="1"/>
              </p:cNvSpPr>
              <p:nvPr/>
            </p:nvSpPr>
            <p:spPr bwMode="gray">
              <a:xfrm>
                <a:off x="1429" y="1509"/>
                <a:ext cx="0" cy="227"/>
              </a:xfrm>
              <a:prstGeom prst="line">
                <a:avLst/>
              </a:prstGeom>
              <a:noFill/>
              <a:ln w="9525">
                <a:solidFill>
                  <a:schemeClr val="bg1"/>
                </a:solidFill>
                <a:round/>
                <a:headEnd/>
                <a:tailEnd/>
              </a:ln>
            </p:spPr>
            <p:txBody>
              <a:bodyPr/>
              <a:lstStyle/>
              <a:p>
                <a:endParaRPr lang="zh-CN" altLang="en-US"/>
              </a:p>
            </p:txBody>
          </p:sp>
        </p:grpSp>
        <p:sp>
          <p:nvSpPr>
            <p:cNvPr id="6163" name="Rectangle 9"/>
            <p:cNvSpPr>
              <a:spLocks noChangeArrowheads="1"/>
            </p:cNvSpPr>
            <p:nvPr/>
          </p:nvSpPr>
          <p:spPr bwMode="gray">
            <a:xfrm>
              <a:off x="1410" y="1911"/>
              <a:ext cx="2585" cy="157"/>
            </a:xfrm>
            <a:prstGeom prst="rect">
              <a:avLst/>
            </a:prstGeom>
            <a:noFill/>
            <a:ln w="9525">
              <a:noFill/>
              <a:miter lim="800000"/>
              <a:headEnd/>
              <a:tailEnd/>
            </a:ln>
          </p:spPr>
          <p:txBody>
            <a:bodyPr>
              <a:spAutoFit/>
            </a:bodyPr>
            <a:lstStyle/>
            <a:p>
              <a:pPr latinLnBrk="1"/>
              <a:endParaRPr kumimoji="1" lang="ko-KR" altLang="en-US" sz="2400" b="1">
                <a:solidFill>
                  <a:srgbClr val="FFFFFF"/>
                </a:solidFill>
                <a:latin typeface="Arial" charset="0"/>
              </a:endParaRPr>
            </a:p>
          </p:txBody>
        </p:sp>
      </p:grpSp>
      <p:grpSp>
        <p:nvGrpSpPr>
          <p:cNvPr id="4" name="Group 10"/>
          <p:cNvGrpSpPr>
            <a:grpSpLocks/>
          </p:cNvGrpSpPr>
          <p:nvPr/>
        </p:nvGrpSpPr>
        <p:grpSpPr bwMode="auto">
          <a:xfrm>
            <a:off x="1835150" y="1985963"/>
            <a:ext cx="5905500" cy="823912"/>
            <a:chOff x="1237" y="1488"/>
            <a:chExt cx="3457" cy="275"/>
          </a:xfrm>
        </p:grpSpPr>
        <p:sp>
          <p:nvSpPr>
            <p:cNvPr id="6156" name="AutoShape 11"/>
            <p:cNvSpPr>
              <a:spLocks noChangeArrowheads="1"/>
            </p:cNvSpPr>
            <p:nvPr/>
          </p:nvSpPr>
          <p:spPr bwMode="gray">
            <a:xfrm>
              <a:off x="1237" y="1507"/>
              <a:ext cx="3448" cy="227"/>
            </a:xfrm>
            <a:prstGeom prst="roundRect">
              <a:avLst>
                <a:gd name="adj" fmla="val 16667"/>
              </a:avLst>
            </a:prstGeom>
            <a:solidFill>
              <a:schemeClr val="accent2"/>
            </a:solidFill>
            <a:ln w="9525">
              <a:noFill/>
              <a:round/>
              <a:headEnd/>
              <a:tailEnd/>
            </a:ln>
          </p:spPr>
          <p:txBody>
            <a:bodyPr wrap="none" anchor="ctr"/>
            <a:lstStyle/>
            <a:p>
              <a:pPr eaLnBrk="0" hangingPunct="0"/>
              <a:endParaRPr lang="zh-CN" altLang="en-US"/>
            </a:p>
          </p:txBody>
        </p:sp>
        <p:grpSp>
          <p:nvGrpSpPr>
            <p:cNvPr id="5" name="Group 12"/>
            <p:cNvGrpSpPr>
              <a:grpSpLocks/>
            </p:cNvGrpSpPr>
            <p:nvPr/>
          </p:nvGrpSpPr>
          <p:grpSpPr bwMode="auto">
            <a:xfrm>
              <a:off x="1247" y="1525"/>
              <a:ext cx="3447" cy="227"/>
              <a:chOff x="1247" y="1509"/>
              <a:chExt cx="3447" cy="227"/>
            </a:xfrm>
          </p:grpSpPr>
          <p:sp>
            <p:nvSpPr>
              <p:cNvPr id="6159" name="Line 13"/>
              <p:cNvSpPr>
                <a:spLocks noChangeShapeType="1"/>
              </p:cNvSpPr>
              <p:nvPr/>
            </p:nvSpPr>
            <p:spPr bwMode="gray">
              <a:xfrm>
                <a:off x="1247" y="1661"/>
                <a:ext cx="3447" cy="0"/>
              </a:xfrm>
              <a:prstGeom prst="line">
                <a:avLst/>
              </a:prstGeom>
              <a:noFill/>
              <a:ln w="9525">
                <a:solidFill>
                  <a:schemeClr val="bg1"/>
                </a:solidFill>
                <a:round/>
                <a:headEnd/>
                <a:tailEnd/>
              </a:ln>
            </p:spPr>
            <p:txBody>
              <a:bodyPr/>
              <a:lstStyle/>
              <a:p>
                <a:endParaRPr lang="zh-CN" altLang="en-US"/>
              </a:p>
            </p:txBody>
          </p:sp>
          <p:sp>
            <p:nvSpPr>
              <p:cNvPr id="6160" name="Line 14"/>
              <p:cNvSpPr>
                <a:spLocks noChangeShapeType="1"/>
              </p:cNvSpPr>
              <p:nvPr/>
            </p:nvSpPr>
            <p:spPr bwMode="gray">
              <a:xfrm>
                <a:off x="1429" y="1509"/>
                <a:ext cx="0" cy="227"/>
              </a:xfrm>
              <a:prstGeom prst="line">
                <a:avLst/>
              </a:prstGeom>
              <a:noFill/>
              <a:ln w="9525">
                <a:solidFill>
                  <a:schemeClr val="bg1"/>
                </a:solidFill>
                <a:round/>
                <a:headEnd/>
                <a:tailEnd/>
              </a:ln>
            </p:spPr>
            <p:txBody>
              <a:bodyPr/>
              <a:lstStyle/>
              <a:p>
                <a:endParaRPr lang="zh-CN" altLang="en-US"/>
              </a:p>
            </p:txBody>
          </p:sp>
        </p:grpSp>
        <p:sp>
          <p:nvSpPr>
            <p:cNvPr id="6158" name="Rectangle 15"/>
            <p:cNvSpPr>
              <a:spLocks noChangeArrowheads="1"/>
            </p:cNvSpPr>
            <p:nvPr/>
          </p:nvSpPr>
          <p:spPr bwMode="gray">
            <a:xfrm>
              <a:off x="1401" y="1488"/>
              <a:ext cx="162" cy="275"/>
            </a:xfrm>
            <a:prstGeom prst="rect">
              <a:avLst/>
            </a:prstGeom>
            <a:noFill/>
            <a:ln w="9525">
              <a:noFill/>
              <a:miter lim="800000"/>
              <a:headEnd/>
              <a:tailEnd/>
            </a:ln>
          </p:spPr>
          <p:txBody>
            <a:bodyPr wrap="none">
              <a:spAutoFit/>
            </a:bodyPr>
            <a:lstStyle/>
            <a:p>
              <a:pPr latinLnBrk="1"/>
              <a:r>
                <a:rPr kumimoji="1" lang="ko-KR" altLang="en-US" sz="2400" b="1">
                  <a:latin typeface="Arial" charset="0"/>
                  <a:ea typeface="굴림" pitchFamily="34" charset="-127"/>
                </a:rPr>
                <a:t> </a:t>
              </a:r>
              <a:endParaRPr kumimoji="1" lang="ko-KR" altLang="zh-CN" sz="2400" b="1">
                <a:latin typeface="Arial" charset="0"/>
                <a:ea typeface="굴림" pitchFamily="34" charset="-127"/>
              </a:endParaRPr>
            </a:p>
            <a:p>
              <a:pPr latinLnBrk="1"/>
              <a:r>
                <a:rPr kumimoji="1" lang="en-US" altLang="ko-KR" sz="2400" b="1">
                  <a:solidFill>
                    <a:srgbClr val="FFFFFF"/>
                  </a:solidFill>
                  <a:latin typeface="Arial" charset="0"/>
                  <a:ea typeface="굴림" pitchFamily="34" charset="-127"/>
                </a:rPr>
                <a:t> </a:t>
              </a:r>
            </a:p>
          </p:txBody>
        </p:sp>
      </p:grpSp>
      <p:sp>
        <p:nvSpPr>
          <p:cNvPr id="6149" name="Text Box 28"/>
          <p:cNvSpPr txBox="1">
            <a:spLocks noChangeArrowheads="1"/>
          </p:cNvSpPr>
          <p:nvPr/>
        </p:nvSpPr>
        <p:spPr bwMode="auto">
          <a:xfrm>
            <a:off x="2498724" y="2128838"/>
            <a:ext cx="4740275" cy="461665"/>
          </a:xfrm>
          <a:prstGeom prst="rect">
            <a:avLst/>
          </a:prstGeom>
          <a:noFill/>
          <a:ln w="9525">
            <a:noFill/>
            <a:miter lim="800000"/>
            <a:headEnd/>
            <a:tailEnd/>
          </a:ln>
        </p:spPr>
        <p:txBody>
          <a:bodyPr wrap="square">
            <a:spAutoFit/>
          </a:bodyPr>
          <a:lstStyle/>
          <a:p>
            <a:r>
              <a:rPr lang="en-US" altLang="zh-CN" sz="2400" b="1" dirty="0">
                <a:latin typeface="宋体" charset="-122"/>
              </a:rPr>
              <a:t>1 </a:t>
            </a:r>
            <a:r>
              <a:rPr lang="zh-CN" altLang="en-US" sz="2400" b="1" dirty="0"/>
              <a:t>万方</a:t>
            </a:r>
            <a:r>
              <a:rPr lang="zh-CN" altLang="en-US" sz="2400" b="1" dirty="0" smtClean="0"/>
              <a:t>数据股份有限公司简介</a:t>
            </a:r>
            <a:endParaRPr lang="en-US" altLang="zh-CN" sz="2400" b="1" dirty="0"/>
          </a:p>
        </p:txBody>
      </p:sp>
      <p:sp>
        <p:nvSpPr>
          <p:cNvPr id="6150" name="Text Box 32"/>
          <p:cNvSpPr txBox="1">
            <a:spLocks noChangeArrowheads="1"/>
          </p:cNvSpPr>
          <p:nvPr/>
        </p:nvSpPr>
        <p:spPr bwMode="auto">
          <a:xfrm>
            <a:off x="2197100" y="3006725"/>
            <a:ext cx="5399088" cy="461963"/>
          </a:xfrm>
          <a:prstGeom prst="rect">
            <a:avLst/>
          </a:prstGeom>
          <a:noFill/>
          <a:ln w="9525">
            <a:noFill/>
            <a:miter lim="800000"/>
            <a:headEnd/>
            <a:tailEnd/>
          </a:ln>
        </p:spPr>
        <p:txBody>
          <a:bodyPr>
            <a:spAutoFit/>
          </a:bodyPr>
          <a:lstStyle/>
          <a:p>
            <a:pPr eaLnBrk="0" hangingPunct="0">
              <a:spcBef>
                <a:spcPct val="50000"/>
              </a:spcBef>
            </a:pPr>
            <a:r>
              <a:rPr lang="en-US" altLang="zh-CN" sz="2400" b="1" dirty="0">
                <a:latin typeface="宋体" charset="-122"/>
              </a:rPr>
              <a:t>  2 </a:t>
            </a:r>
            <a:r>
              <a:rPr lang="zh-CN" altLang="en-US" sz="2400" b="1" dirty="0">
                <a:latin typeface="宋体" charset="-122"/>
              </a:rPr>
              <a:t>万方数据医学产品背景介绍</a:t>
            </a:r>
            <a:endParaRPr lang="zh-CN" altLang="en-US" sz="2400" b="1" dirty="0"/>
          </a:p>
        </p:txBody>
      </p:sp>
      <p:grpSp>
        <p:nvGrpSpPr>
          <p:cNvPr id="6" name="Group 16"/>
          <p:cNvGrpSpPr>
            <a:grpSpLocks/>
          </p:cNvGrpSpPr>
          <p:nvPr/>
        </p:nvGrpSpPr>
        <p:grpSpPr bwMode="auto">
          <a:xfrm>
            <a:off x="1835696" y="4742438"/>
            <a:ext cx="5976664" cy="702786"/>
            <a:chOff x="1237" y="2909"/>
            <a:chExt cx="3457" cy="233"/>
          </a:xfrm>
          <a:solidFill>
            <a:schemeClr val="bg1">
              <a:lumMod val="50000"/>
            </a:schemeClr>
          </a:solidFill>
        </p:grpSpPr>
        <p:sp>
          <p:nvSpPr>
            <p:cNvPr id="9227" name="AutoShape 17"/>
            <p:cNvSpPr>
              <a:spLocks noChangeArrowheads="1"/>
            </p:cNvSpPr>
            <p:nvPr/>
          </p:nvSpPr>
          <p:spPr bwMode="gray">
            <a:xfrm>
              <a:off x="1237" y="2909"/>
              <a:ext cx="3448" cy="227"/>
            </a:xfrm>
            <a:prstGeom prst="roundRect">
              <a:avLst>
                <a:gd name="adj" fmla="val 16667"/>
              </a:avLst>
            </a:prstGeom>
            <a:grpFill/>
            <a:ln w="9525">
              <a:noFill/>
              <a:round/>
              <a:headEnd/>
              <a:tailEnd/>
            </a:ln>
          </p:spPr>
          <p:txBody>
            <a:bodyPr wrap="none" anchor="ctr"/>
            <a:lstStyle/>
            <a:p>
              <a:pPr eaLnBrk="0" hangingPunct="0">
                <a:defRPr/>
              </a:pPr>
              <a:endParaRPr lang="zh-CN" altLang="en-US"/>
            </a:p>
          </p:txBody>
        </p:sp>
        <p:grpSp>
          <p:nvGrpSpPr>
            <p:cNvPr id="7" name="Group 18"/>
            <p:cNvGrpSpPr>
              <a:grpSpLocks/>
            </p:cNvGrpSpPr>
            <p:nvPr/>
          </p:nvGrpSpPr>
          <p:grpSpPr bwMode="auto">
            <a:xfrm>
              <a:off x="1247" y="2915"/>
              <a:ext cx="3447" cy="227"/>
              <a:chOff x="1247" y="1509"/>
              <a:chExt cx="3447" cy="227"/>
            </a:xfrm>
            <a:grpFill/>
          </p:grpSpPr>
          <p:sp>
            <p:nvSpPr>
              <p:cNvPr id="9230" name="Line 19"/>
              <p:cNvSpPr>
                <a:spLocks noChangeShapeType="1"/>
              </p:cNvSpPr>
              <p:nvPr/>
            </p:nvSpPr>
            <p:spPr bwMode="gray">
              <a:xfrm>
                <a:off x="1247" y="1661"/>
                <a:ext cx="3447" cy="0"/>
              </a:xfrm>
              <a:prstGeom prst="line">
                <a:avLst/>
              </a:prstGeom>
              <a:grpFill/>
              <a:ln w="9525">
                <a:solidFill>
                  <a:schemeClr val="bg1"/>
                </a:solidFill>
                <a:round/>
                <a:headEnd/>
                <a:tailEnd/>
              </a:ln>
            </p:spPr>
            <p:txBody>
              <a:bodyPr/>
              <a:lstStyle/>
              <a:p>
                <a:pPr>
                  <a:defRPr/>
                </a:pPr>
                <a:endParaRPr lang="zh-CN" altLang="en-US"/>
              </a:p>
            </p:txBody>
          </p:sp>
          <p:sp>
            <p:nvSpPr>
              <p:cNvPr id="9231" name="Line 20"/>
              <p:cNvSpPr>
                <a:spLocks noChangeShapeType="1"/>
              </p:cNvSpPr>
              <p:nvPr/>
            </p:nvSpPr>
            <p:spPr bwMode="gray">
              <a:xfrm>
                <a:off x="1429" y="1509"/>
                <a:ext cx="0" cy="227"/>
              </a:xfrm>
              <a:prstGeom prst="line">
                <a:avLst/>
              </a:prstGeom>
              <a:grpFill/>
              <a:ln w="9525">
                <a:solidFill>
                  <a:schemeClr val="bg1"/>
                </a:solidFill>
                <a:round/>
                <a:headEnd/>
                <a:tailEnd/>
              </a:ln>
            </p:spPr>
            <p:txBody>
              <a:bodyPr/>
              <a:lstStyle/>
              <a:p>
                <a:pPr>
                  <a:defRPr/>
                </a:pPr>
                <a:endParaRPr lang="zh-CN" altLang="en-US"/>
              </a:p>
            </p:txBody>
          </p:sp>
        </p:grpSp>
      </p:grpSp>
      <p:sp>
        <p:nvSpPr>
          <p:cNvPr id="6152" name="Text Box 32"/>
          <p:cNvSpPr txBox="1">
            <a:spLocks noChangeArrowheads="1"/>
          </p:cNvSpPr>
          <p:nvPr/>
        </p:nvSpPr>
        <p:spPr bwMode="auto">
          <a:xfrm>
            <a:off x="2211388" y="3811588"/>
            <a:ext cx="5184775" cy="1417637"/>
          </a:xfrm>
          <a:prstGeom prst="rect">
            <a:avLst/>
          </a:prstGeom>
          <a:noFill/>
          <a:ln w="9525">
            <a:noFill/>
            <a:miter lim="800000"/>
            <a:headEnd/>
            <a:tailEnd/>
          </a:ln>
        </p:spPr>
        <p:txBody>
          <a:bodyPr>
            <a:spAutoFit/>
          </a:bodyPr>
          <a:lstStyle/>
          <a:p>
            <a:pPr eaLnBrk="0" hangingPunct="0">
              <a:spcBef>
                <a:spcPct val="50000"/>
              </a:spcBef>
            </a:pPr>
            <a:r>
              <a:rPr lang="en-US" altLang="zh-CN" sz="2400" b="1">
                <a:solidFill>
                  <a:schemeClr val="bg1"/>
                </a:solidFill>
                <a:latin typeface="宋体" charset="-122"/>
              </a:rPr>
              <a:t>  4 </a:t>
            </a:r>
            <a:r>
              <a:rPr lang="zh-CN" altLang="en-US" sz="2400" b="1">
                <a:solidFill>
                  <a:schemeClr val="bg1"/>
                </a:solidFill>
              </a:rPr>
              <a:t>万方医学网介绍</a:t>
            </a:r>
            <a:endParaRPr lang="en-US" altLang="zh-CN" sz="2400" b="1">
              <a:solidFill>
                <a:schemeClr val="bg1"/>
              </a:solidFill>
            </a:endParaRPr>
          </a:p>
          <a:p>
            <a:pPr eaLnBrk="0" hangingPunct="0">
              <a:spcBef>
                <a:spcPct val="50000"/>
              </a:spcBef>
            </a:pPr>
            <a:endParaRPr lang="zh-CN" altLang="en-US" sz="2400" b="1">
              <a:solidFill>
                <a:schemeClr val="bg1"/>
              </a:solidFill>
              <a:latin typeface="宋体" charset="-122"/>
            </a:endParaRPr>
          </a:p>
          <a:p>
            <a:pPr eaLnBrk="0" hangingPunct="0">
              <a:spcBef>
                <a:spcPct val="50000"/>
              </a:spcBef>
            </a:pPr>
            <a:endParaRPr lang="en-US" altLang="zh-CN"/>
          </a:p>
        </p:txBody>
      </p:sp>
      <p:grpSp>
        <p:nvGrpSpPr>
          <p:cNvPr id="8" name="Group 4"/>
          <p:cNvGrpSpPr>
            <a:grpSpLocks/>
          </p:cNvGrpSpPr>
          <p:nvPr/>
        </p:nvGrpSpPr>
        <p:grpSpPr bwMode="auto">
          <a:xfrm>
            <a:off x="1835696" y="3845101"/>
            <a:ext cx="5904656" cy="664019"/>
            <a:chOff x="1246" y="1955"/>
            <a:chExt cx="3448" cy="228"/>
          </a:xfrm>
          <a:solidFill>
            <a:srgbClr val="00B0F0"/>
          </a:solidFill>
        </p:grpSpPr>
        <p:sp>
          <p:nvSpPr>
            <p:cNvPr id="26" name="AutoShape 5"/>
            <p:cNvSpPr>
              <a:spLocks noChangeArrowheads="1"/>
            </p:cNvSpPr>
            <p:nvPr/>
          </p:nvSpPr>
          <p:spPr bwMode="gray">
            <a:xfrm>
              <a:off x="1246" y="1956"/>
              <a:ext cx="3448" cy="227"/>
            </a:xfrm>
            <a:prstGeom prst="roundRect">
              <a:avLst>
                <a:gd name="adj" fmla="val 16667"/>
              </a:avLst>
            </a:prstGeom>
            <a:solidFill>
              <a:srgbClr val="FFFF00"/>
            </a:solidFill>
            <a:ln w="9525">
              <a:noFill/>
              <a:round/>
              <a:headEnd/>
              <a:tailEnd/>
            </a:ln>
          </p:spPr>
          <p:txBody>
            <a:bodyPr wrap="none" anchor="ctr"/>
            <a:lstStyle/>
            <a:p>
              <a:pPr eaLnBrk="0" hangingPunct="0">
                <a:defRPr/>
              </a:pPr>
              <a:endParaRPr lang="zh-CN" altLang="en-US">
                <a:ea typeface="宋体" pitchFamily="2" charset="-122"/>
              </a:endParaRPr>
            </a:p>
          </p:txBody>
        </p:sp>
        <p:grpSp>
          <p:nvGrpSpPr>
            <p:cNvPr id="9" name="Group 6"/>
            <p:cNvGrpSpPr>
              <a:grpSpLocks/>
            </p:cNvGrpSpPr>
            <p:nvPr/>
          </p:nvGrpSpPr>
          <p:grpSpPr bwMode="auto">
            <a:xfrm>
              <a:off x="1247" y="1955"/>
              <a:ext cx="3447" cy="227"/>
              <a:chOff x="1247" y="1509"/>
              <a:chExt cx="3447" cy="227"/>
            </a:xfrm>
            <a:grpFill/>
          </p:grpSpPr>
          <p:sp>
            <p:nvSpPr>
              <p:cNvPr id="28" name="Line 7"/>
              <p:cNvSpPr>
                <a:spLocks noChangeShapeType="1"/>
              </p:cNvSpPr>
              <p:nvPr/>
            </p:nvSpPr>
            <p:spPr bwMode="gray">
              <a:xfrm>
                <a:off x="1247" y="1661"/>
                <a:ext cx="3447" cy="0"/>
              </a:xfrm>
              <a:prstGeom prst="line">
                <a:avLst/>
              </a:prstGeom>
              <a:grpFill/>
              <a:ln w="9525">
                <a:solidFill>
                  <a:schemeClr val="bg1"/>
                </a:solidFill>
                <a:round/>
                <a:headEnd/>
                <a:tailEnd/>
              </a:ln>
            </p:spPr>
            <p:txBody>
              <a:bodyPr/>
              <a:lstStyle/>
              <a:p>
                <a:pPr>
                  <a:defRPr/>
                </a:pPr>
                <a:endParaRPr lang="zh-CN" altLang="en-US">
                  <a:ea typeface="宋体" pitchFamily="2" charset="-122"/>
                </a:endParaRPr>
              </a:p>
            </p:txBody>
          </p:sp>
          <p:sp>
            <p:nvSpPr>
              <p:cNvPr id="29" name="Line 8"/>
              <p:cNvSpPr>
                <a:spLocks noChangeShapeType="1"/>
              </p:cNvSpPr>
              <p:nvPr/>
            </p:nvSpPr>
            <p:spPr bwMode="gray">
              <a:xfrm>
                <a:off x="1429" y="1509"/>
                <a:ext cx="0" cy="227"/>
              </a:xfrm>
              <a:prstGeom prst="line">
                <a:avLst/>
              </a:prstGeom>
              <a:grpFill/>
              <a:ln w="9525">
                <a:solidFill>
                  <a:schemeClr val="bg1"/>
                </a:solidFill>
                <a:round/>
                <a:headEnd/>
                <a:tailEnd/>
              </a:ln>
            </p:spPr>
            <p:txBody>
              <a:bodyPr/>
              <a:lstStyle/>
              <a:p>
                <a:pPr>
                  <a:defRPr/>
                </a:pPr>
                <a:endParaRPr lang="zh-CN" altLang="en-US">
                  <a:ea typeface="宋体" pitchFamily="2" charset="-122"/>
                </a:endParaRPr>
              </a:p>
            </p:txBody>
          </p:sp>
        </p:grpSp>
      </p:grpSp>
      <p:sp>
        <p:nvSpPr>
          <p:cNvPr id="6154" name="Text Box 32"/>
          <p:cNvSpPr txBox="1">
            <a:spLocks noChangeArrowheads="1"/>
          </p:cNvSpPr>
          <p:nvPr/>
        </p:nvSpPr>
        <p:spPr bwMode="auto">
          <a:xfrm>
            <a:off x="2195513" y="3811588"/>
            <a:ext cx="5184775" cy="461962"/>
          </a:xfrm>
          <a:prstGeom prst="rect">
            <a:avLst/>
          </a:prstGeom>
          <a:noFill/>
          <a:ln w="9525">
            <a:noFill/>
            <a:miter lim="800000"/>
            <a:headEnd/>
            <a:tailEnd/>
          </a:ln>
        </p:spPr>
        <p:txBody>
          <a:bodyPr>
            <a:spAutoFit/>
          </a:bodyPr>
          <a:lstStyle/>
          <a:p>
            <a:pPr eaLnBrk="0" hangingPunct="0">
              <a:spcBef>
                <a:spcPct val="50000"/>
              </a:spcBef>
            </a:pPr>
            <a:r>
              <a:rPr lang="en-US" altLang="zh-CN" sz="2400" b="1" dirty="0">
                <a:latin typeface="宋体" charset="-122"/>
              </a:rPr>
              <a:t>  3 </a:t>
            </a:r>
            <a:r>
              <a:rPr lang="zh-CN" altLang="en-US" sz="2400" b="1" dirty="0">
                <a:latin typeface="宋体" charset="-122"/>
              </a:rPr>
              <a:t>万方医学网功能</a:t>
            </a:r>
            <a:r>
              <a:rPr lang="zh-CN" altLang="en-US" sz="2400" b="1" dirty="0" smtClean="0">
                <a:latin typeface="宋体" charset="-122"/>
              </a:rPr>
              <a:t>介绍及演示</a:t>
            </a:r>
            <a:endParaRPr lang="zh-CN" altLang="en-US" sz="2400" b="1" dirty="0"/>
          </a:p>
        </p:txBody>
      </p:sp>
      <p:sp>
        <p:nvSpPr>
          <p:cNvPr id="6155" name="Text Box 32"/>
          <p:cNvSpPr txBox="1">
            <a:spLocks noChangeArrowheads="1"/>
          </p:cNvSpPr>
          <p:nvPr/>
        </p:nvSpPr>
        <p:spPr bwMode="auto">
          <a:xfrm>
            <a:off x="2195513" y="4748213"/>
            <a:ext cx="5184775" cy="461962"/>
          </a:xfrm>
          <a:prstGeom prst="rect">
            <a:avLst/>
          </a:prstGeom>
          <a:noFill/>
          <a:ln w="9525">
            <a:noFill/>
            <a:miter lim="800000"/>
            <a:headEnd/>
            <a:tailEnd/>
          </a:ln>
        </p:spPr>
        <p:txBody>
          <a:bodyPr>
            <a:spAutoFit/>
          </a:bodyPr>
          <a:lstStyle/>
          <a:p>
            <a:pPr eaLnBrk="0" hangingPunct="0">
              <a:spcBef>
                <a:spcPct val="50000"/>
              </a:spcBef>
            </a:pPr>
            <a:r>
              <a:rPr lang="en-US" altLang="zh-CN" sz="2400" b="1" dirty="0">
                <a:latin typeface="宋体" charset="-122"/>
              </a:rPr>
              <a:t>  4 </a:t>
            </a:r>
            <a:r>
              <a:rPr lang="zh-CN" altLang="en-US" sz="2400" b="1" dirty="0">
                <a:latin typeface="宋体" charset="-122"/>
              </a:rPr>
              <a:t>遇到问题怎么办？</a:t>
            </a:r>
            <a:endParaRPr lang="zh-CN" altLang="en-US"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chen\Desktop\1.png"/>
          <p:cNvPicPr>
            <a:picLocks noChangeAspect="1" noChangeArrowheads="1"/>
          </p:cNvPicPr>
          <p:nvPr/>
        </p:nvPicPr>
        <p:blipFill>
          <a:blip r:embed="rId2" cstate="print"/>
          <a:srcRect/>
          <a:stretch>
            <a:fillRect/>
          </a:stretch>
        </p:blipFill>
        <p:spPr bwMode="auto">
          <a:xfrm>
            <a:off x="644907" y="1600200"/>
            <a:ext cx="8194293" cy="5257800"/>
          </a:xfrm>
          <a:prstGeom prst="rect">
            <a:avLst/>
          </a:prstGeom>
          <a:noFill/>
        </p:spPr>
      </p:pic>
      <p:sp>
        <p:nvSpPr>
          <p:cNvPr id="23555" name="TextBox 1"/>
          <p:cNvSpPr txBox="1">
            <a:spLocks noChangeArrowheads="1"/>
          </p:cNvSpPr>
          <p:nvPr/>
        </p:nvSpPr>
        <p:spPr bwMode="auto">
          <a:xfrm>
            <a:off x="539750" y="1125538"/>
            <a:ext cx="4643438" cy="460375"/>
          </a:xfrm>
          <a:prstGeom prst="rect">
            <a:avLst/>
          </a:prstGeom>
          <a:noFill/>
          <a:ln w="9525">
            <a:noFill/>
            <a:miter lim="800000"/>
            <a:headEnd/>
            <a:tailEnd/>
          </a:ln>
        </p:spPr>
        <p:txBody>
          <a:bodyPr>
            <a:spAutoFit/>
          </a:bodyPr>
          <a:lstStyle/>
          <a:p>
            <a:pPr eaLnBrk="0" hangingPunct="0"/>
            <a:r>
              <a:rPr lang="zh-CN" altLang="en-US" sz="2400" b="1" dirty="0">
                <a:latin typeface="宋体" charset="-122"/>
                <a:sym typeface="Wingdings" pitchFamily="2" charset="2"/>
              </a:rPr>
              <a:t> 论文检索</a:t>
            </a:r>
            <a:endParaRPr lang="zh-CN" altLang="en-US" sz="2400" b="1" dirty="0">
              <a:latin typeface="宋体" charset="-122"/>
            </a:endParaRPr>
          </a:p>
        </p:txBody>
      </p:sp>
      <p:sp>
        <p:nvSpPr>
          <p:cNvPr id="23556" name="Rectangle 2"/>
          <p:cNvSpPr txBox="1">
            <a:spLocks noChangeArrowheads="1"/>
          </p:cNvSpPr>
          <p:nvPr/>
        </p:nvSpPr>
        <p:spPr bwMode="auto">
          <a:xfrm>
            <a:off x="990600"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传统检索工具（</a:t>
            </a:r>
            <a:r>
              <a:rPr lang="en-US" altLang="zh-CN" sz="3600" b="1" dirty="0">
                <a:solidFill>
                  <a:schemeClr val="bg1"/>
                </a:solidFill>
                <a:latin typeface="宋体" charset="-122"/>
              </a:rPr>
              <a:t>1</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论文检索</a:t>
            </a:r>
            <a:endParaRPr lang="zh-CN" altLang="en-US" sz="3600" b="1" dirty="0">
              <a:solidFill>
                <a:schemeClr val="bg1"/>
              </a:solidFill>
              <a:latin typeface="Arial" charset="0"/>
            </a:endParaRPr>
          </a:p>
        </p:txBody>
      </p:sp>
      <p:sp>
        <p:nvSpPr>
          <p:cNvPr id="23557" name="AutoShape 8"/>
          <p:cNvSpPr>
            <a:spLocks noChangeArrowheads="1"/>
          </p:cNvSpPr>
          <p:nvPr/>
        </p:nvSpPr>
        <p:spPr bwMode="auto">
          <a:xfrm>
            <a:off x="1547813" y="2211388"/>
            <a:ext cx="719137" cy="354012"/>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23558" name="AutoShape 8"/>
          <p:cNvSpPr>
            <a:spLocks noChangeArrowheads="1"/>
          </p:cNvSpPr>
          <p:nvPr/>
        </p:nvSpPr>
        <p:spPr bwMode="auto">
          <a:xfrm>
            <a:off x="755650" y="2852738"/>
            <a:ext cx="1512888" cy="1655762"/>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23559" name="AutoShape 7"/>
          <p:cNvSpPr>
            <a:spLocks noChangeArrowheads="1"/>
          </p:cNvSpPr>
          <p:nvPr/>
        </p:nvSpPr>
        <p:spPr bwMode="auto">
          <a:xfrm rot="5400000">
            <a:off x="714375" y="4837113"/>
            <a:ext cx="1512888" cy="855662"/>
          </a:xfrm>
          <a:prstGeom prst="leftArrowCallout">
            <a:avLst>
              <a:gd name="adj1" fmla="val 23111"/>
              <a:gd name="adj2" fmla="val 35000"/>
              <a:gd name="adj3" fmla="val 34232"/>
              <a:gd name="adj4" fmla="val 76282"/>
            </a:avLst>
          </a:prstGeom>
          <a:solidFill>
            <a:srgbClr val="FFFFFF"/>
          </a:solidFill>
          <a:ln w="25400">
            <a:solidFill>
              <a:srgbClr val="FF0000"/>
            </a:solidFill>
            <a:miter lim="800000"/>
            <a:headEnd/>
            <a:tailEnd/>
          </a:ln>
        </p:spPr>
        <p:txBody>
          <a:bodyPr/>
          <a:lstStyle/>
          <a:p>
            <a:pPr eaLnBrk="0" hangingPunct="0"/>
            <a:endParaRPr lang="en-US" altLang="zh-CN" sz="2000" b="1"/>
          </a:p>
        </p:txBody>
      </p:sp>
      <p:sp>
        <p:nvSpPr>
          <p:cNvPr id="23560" name="TextBox 26"/>
          <p:cNvSpPr txBox="1">
            <a:spLocks noChangeArrowheads="1"/>
          </p:cNvSpPr>
          <p:nvPr/>
        </p:nvSpPr>
        <p:spPr bwMode="auto">
          <a:xfrm>
            <a:off x="1084263" y="4943475"/>
            <a:ext cx="857250" cy="1077913"/>
          </a:xfrm>
          <a:prstGeom prst="rect">
            <a:avLst/>
          </a:prstGeom>
          <a:noFill/>
          <a:ln w="9525">
            <a:noFill/>
            <a:miter lim="800000"/>
            <a:headEnd/>
            <a:tailEnd/>
          </a:ln>
        </p:spPr>
        <p:txBody>
          <a:bodyPr>
            <a:spAutoFit/>
          </a:bodyPr>
          <a:lstStyle/>
          <a:p>
            <a:pPr eaLnBrk="0" hangingPunct="0"/>
            <a:r>
              <a:rPr lang="zh-CN" altLang="en-US" sz="1600" b="1"/>
              <a:t>科室</a:t>
            </a:r>
            <a:endParaRPr lang="en-US" altLang="zh-CN" sz="1600" b="1"/>
          </a:p>
          <a:p>
            <a:pPr eaLnBrk="0" hangingPunct="0"/>
            <a:r>
              <a:rPr lang="zh-CN" altLang="en-US" sz="1600" b="1"/>
              <a:t>限定</a:t>
            </a:r>
            <a:endParaRPr lang="en-US" altLang="zh-CN" sz="1600" b="1"/>
          </a:p>
          <a:p>
            <a:pPr eaLnBrk="0" hangingPunct="0"/>
            <a:r>
              <a:rPr lang="zh-CN" altLang="en-US" sz="1600" b="1"/>
              <a:t>分类</a:t>
            </a:r>
            <a:endParaRPr lang="en-US" altLang="zh-CN" sz="1600" b="1"/>
          </a:p>
          <a:p>
            <a:pPr eaLnBrk="0" hangingPunct="0"/>
            <a:r>
              <a:rPr lang="zh-CN" altLang="en-US" sz="1600" b="1"/>
              <a:t>限定</a:t>
            </a:r>
          </a:p>
        </p:txBody>
      </p:sp>
      <p:sp>
        <p:nvSpPr>
          <p:cNvPr id="23561" name="AutoShape 8"/>
          <p:cNvSpPr>
            <a:spLocks noChangeArrowheads="1"/>
          </p:cNvSpPr>
          <p:nvPr/>
        </p:nvSpPr>
        <p:spPr bwMode="auto">
          <a:xfrm>
            <a:off x="2484438" y="2895600"/>
            <a:ext cx="5618162" cy="347662"/>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23562" name="AutoShape 7"/>
          <p:cNvSpPr>
            <a:spLocks noChangeArrowheads="1"/>
          </p:cNvSpPr>
          <p:nvPr/>
        </p:nvSpPr>
        <p:spPr bwMode="auto">
          <a:xfrm>
            <a:off x="7631113" y="2924175"/>
            <a:ext cx="1512887" cy="355600"/>
          </a:xfrm>
          <a:prstGeom prst="leftArrowCallout">
            <a:avLst>
              <a:gd name="adj1" fmla="val 23111"/>
              <a:gd name="adj2" fmla="val 25000"/>
              <a:gd name="adj3" fmla="val 63305"/>
              <a:gd name="adj4" fmla="val 76282"/>
            </a:avLst>
          </a:prstGeom>
          <a:solidFill>
            <a:srgbClr val="FFFFFF"/>
          </a:solidFill>
          <a:ln w="25400">
            <a:solidFill>
              <a:srgbClr val="FF0000"/>
            </a:solidFill>
            <a:miter lim="800000"/>
            <a:headEnd/>
            <a:tailEnd/>
          </a:ln>
        </p:spPr>
        <p:txBody>
          <a:bodyPr/>
          <a:lstStyle/>
          <a:p>
            <a:pPr algn="just" eaLnBrk="0" hangingPunct="0"/>
            <a:r>
              <a:rPr lang="zh-CN" altLang="en-US" sz="1400" b="1"/>
              <a:t>检索选择区</a:t>
            </a:r>
          </a:p>
        </p:txBody>
      </p:sp>
      <p:sp>
        <p:nvSpPr>
          <p:cNvPr id="23563" name="AutoShape 8"/>
          <p:cNvSpPr>
            <a:spLocks noChangeArrowheads="1"/>
          </p:cNvSpPr>
          <p:nvPr/>
        </p:nvSpPr>
        <p:spPr bwMode="auto">
          <a:xfrm>
            <a:off x="2484438" y="3352800"/>
            <a:ext cx="5618162" cy="1079500"/>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23564" name="AutoShape 7"/>
          <p:cNvSpPr>
            <a:spLocks noChangeArrowheads="1"/>
          </p:cNvSpPr>
          <p:nvPr/>
        </p:nvSpPr>
        <p:spPr bwMode="auto">
          <a:xfrm>
            <a:off x="7740650" y="3865563"/>
            <a:ext cx="1368425" cy="284162"/>
          </a:xfrm>
          <a:prstGeom prst="leftArrowCallout">
            <a:avLst>
              <a:gd name="adj1" fmla="val 23111"/>
              <a:gd name="adj2" fmla="val 35000"/>
              <a:gd name="adj3" fmla="val 63161"/>
              <a:gd name="adj4" fmla="val 76282"/>
            </a:avLst>
          </a:prstGeom>
          <a:solidFill>
            <a:srgbClr val="FFFFFF"/>
          </a:solidFill>
          <a:ln w="25400">
            <a:solidFill>
              <a:srgbClr val="FF0000"/>
            </a:solidFill>
            <a:miter lim="800000"/>
            <a:headEnd/>
            <a:tailEnd/>
          </a:ln>
        </p:spPr>
        <p:txBody>
          <a:bodyPr/>
          <a:lstStyle/>
          <a:p>
            <a:pPr algn="just" eaLnBrk="0" hangingPunct="0"/>
            <a:r>
              <a:rPr lang="zh-CN" altLang="en-US" sz="1400" b="1"/>
              <a:t>检索框</a:t>
            </a:r>
          </a:p>
        </p:txBody>
      </p:sp>
      <p:sp>
        <p:nvSpPr>
          <p:cNvPr id="23565" name="AutoShape 8"/>
          <p:cNvSpPr>
            <a:spLocks noChangeArrowheads="1"/>
          </p:cNvSpPr>
          <p:nvPr/>
        </p:nvSpPr>
        <p:spPr bwMode="auto">
          <a:xfrm>
            <a:off x="2514600" y="4605338"/>
            <a:ext cx="5618162" cy="1871662"/>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23566" name="AutoShape 7"/>
          <p:cNvSpPr>
            <a:spLocks noChangeArrowheads="1"/>
          </p:cNvSpPr>
          <p:nvPr/>
        </p:nvSpPr>
        <p:spPr bwMode="auto">
          <a:xfrm>
            <a:off x="7415213" y="5589588"/>
            <a:ext cx="1728787" cy="287337"/>
          </a:xfrm>
          <a:prstGeom prst="leftArrowCallout">
            <a:avLst>
              <a:gd name="adj1" fmla="val 23111"/>
              <a:gd name="adj2" fmla="val 25000"/>
              <a:gd name="adj3" fmla="val 63564"/>
              <a:gd name="adj4" fmla="val 76282"/>
            </a:avLst>
          </a:prstGeom>
          <a:solidFill>
            <a:srgbClr val="FFFFFF"/>
          </a:solidFill>
          <a:ln w="25400">
            <a:solidFill>
              <a:srgbClr val="FF0000"/>
            </a:solidFill>
            <a:miter lim="800000"/>
            <a:headEnd/>
            <a:tailEnd/>
          </a:ln>
        </p:spPr>
        <p:txBody>
          <a:bodyPr/>
          <a:lstStyle/>
          <a:p>
            <a:pPr algn="just" eaLnBrk="0" hangingPunct="0"/>
            <a:r>
              <a:rPr lang="zh-CN" altLang="en-US" sz="1400" b="1"/>
              <a:t>文献类型限定</a:t>
            </a:r>
          </a:p>
        </p:txBody>
      </p:sp>
      <p:sp>
        <p:nvSpPr>
          <p:cNvPr id="23567" name="AutoShape 8"/>
          <p:cNvSpPr>
            <a:spLocks noChangeArrowheads="1"/>
          </p:cNvSpPr>
          <p:nvPr/>
        </p:nvSpPr>
        <p:spPr bwMode="auto">
          <a:xfrm>
            <a:off x="2514600" y="6642100"/>
            <a:ext cx="5618163" cy="215900"/>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23568" name="AutoShape 7"/>
          <p:cNvSpPr>
            <a:spLocks noChangeArrowheads="1"/>
          </p:cNvSpPr>
          <p:nvPr/>
        </p:nvSpPr>
        <p:spPr bwMode="auto">
          <a:xfrm rot="10800000" flipH="1">
            <a:off x="7562850" y="6524625"/>
            <a:ext cx="1581150" cy="288925"/>
          </a:xfrm>
          <a:prstGeom prst="leftArrowCallout">
            <a:avLst>
              <a:gd name="adj1" fmla="val 23111"/>
              <a:gd name="adj2" fmla="val 25000"/>
              <a:gd name="adj3" fmla="val 63137"/>
              <a:gd name="adj4" fmla="val 76282"/>
            </a:avLst>
          </a:prstGeom>
          <a:solidFill>
            <a:srgbClr val="FFFFFF"/>
          </a:solidFill>
          <a:ln w="25400">
            <a:solidFill>
              <a:srgbClr val="FF0000"/>
            </a:solidFill>
            <a:miter lim="800000"/>
            <a:headEnd/>
            <a:tailEnd/>
          </a:ln>
        </p:spPr>
        <p:txBody>
          <a:bodyPr/>
          <a:lstStyle/>
          <a:p>
            <a:pPr eaLnBrk="0" hangingPunct="0"/>
            <a:endParaRPr lang="zh-CN" altLang="en-US" sz="2000" b="1"/>
          </a:p>
        </p:txBody>
      </p:sp>
      <p:sp>
        <p:nvSpPr>
          <p:cNvPr id="23569" name="TextBox 37"/>
          <p:cNvSpPr txBox="1">
            <a:spLocks noChangeArrowheads="1"/>
          </p:cNvSpPr>
          <p:nvPr/>
        </p:nvSpPr>
        <p:spPr bwMode="auto">
          <a:xfrm flipH="1">
            <a:off x="8023225" y="6505575"/>
            <a:ext cx="1120775" cy="307975"/>
          </a:xfrm>
          <a:prstGeom prst="rect">
            <a:avLst/>
          </a:prstGeom>
          <a:noFill/>
          <a:ln w="9525">
            <a:noFill/>
            <a:miter lim="800000"/>
            <a:headEnd/>
            <a:tailEnd/>
          </a:ln>
        </p:spPr>
        <p:txBody>
          <a:bodyPr>
            <a:spAutoFit/>
          </a:bodyPr>
          <a:lstStyle/>
          <a:p>
            <a:r>
              <a:rPr lang="zh-CN" altLang="en-US" sz="1400" b="1"/>
              <a:t>检索历史区</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1\ADMINI~1\LOCALS~1\Temp\}]OA)]5C]HSY4_MMPQOA}LN.jpg"/>
          <p:cNvPicPr>
            <a:picLocks noChangeAspect="1" noChangeArrowheads="1"/>
          </p:cNvPicPr>
          <p:nvPr/>
        </p:nvPicPr>
        <p:blipFill>
          <a:blip r:embed="rId2" cstate="print"/>
          <a:srcRect/>
          <a:stretch>
            <a:fillRect/>
          </a:stretch>
        </p:blipFill>
        <p:spPr bwMode="auto">
          <a:xfrm>
            <a:off x="755650" y="1268413"/>
            <a:ext cx="7058025" cy="2343150"/>
          </a:xfrm>
          <a:prstGeom prst="rect">
            <a:avLst/>
          </a:prstGeom>
          <a:noFill/>
          <a:ln w="9525">
            <a:noFill/>
            <a:miter lim="800000"/>
            <a:headEnd/>
            <a:tailEnd/>
          </a:ln>
        </p:spPr>
      </p:pic>
      <p:sp>
        <p:nvSpPr>
          <p:cNvPr id="4" name="圆角矩形 3"/>
          <p:cNvSpPr>
            <a:spLocks noChangeArrowheads="1"/>
          </p:cNvSpPr>
          <p:nvPr/>
        </p:nvSpPr>
        <p:spPr bwMode="auto">
          <a:xfrm>
            <a:off x="827088" y="1989138"/>
            <a:ext cx="504825" cy="719137"/>
          </a:xfrm>
          <a:prstGeom prst="roundRect">
            <a:avLst>
              <a:gd name="adj" fmla="val 16667"/>
            </a:avLst>
          </a:prstGeom>
          <a:noFill/>
          <a:ln w="28575" algn="ctr">
            <a:solidFill>
              <a:srgbClr val="FF0000"/>
            </a:solidFill>
            <a:round/>
            <a:headEnd/>
            <a:tailEnd/>
          </a:ln>
        </p:spPr>
        <p:txBody>
          <a:bodyPr/>
          <a:lstStyle/>
          <a:p>
            <a:pPr eaLnBrk="0" hangingPunct="0"/>
            <a:endParaRPr lang="zh-CN" altLang="en-US">
              <a:ea typeface="黑体" pitchFamily="2" charset="-122"/>
            </a:endParaRPr>
          </a:p>
        </p:txBody>
      </p:sp>
      <p:sp>
        <p:nvSpPr>
          <p:cNvPr id="5" name="圆角矩形 4"/>
          <p:cNvSpPr>
            <a:spLocks noChangeArrowheads="1"/>
          </p:cNvSpPr>
          <p:nvPr/>
        </p:nvSpPr>
        <p:spPr bwMode="auto">
          <a:xfrm>
            <a:off x="827088" y="3213100"/>
            <a:ext cx="5040312" cy="360363"/>
          </a:xfrm>
          <a:prstGeom prst="roundRect">
            <a:avLst>
              <a:gd name="adj" fmla="val 16667"/>
            </a:avLst>
          </a:prstGeom>
          <a:noFill/>
          <a:ln w="28575" algn="ctr">
            <a:solidFill>
              <a:srgbClr val="FF0000"/>
            </a:solidFill>
            <a:round/>
            <a:headEnd/>
            <a:tailEnd/>
          </a:ln>
        </p:spPr>
        <p:txBody>
          <a:bodyPr/>
          <a:lstStyle/>
          <a:p>
            <a:pPr eaLnBrk="0" hangingPunct="0"/>
            <a:endParaRPr lang="zh-CN" altLang="en-US">
              <a:ea typeface="黑体" pitchFamily="2" charset="-122"/>
            </a:endParaRPr>
          </a:p>
        </p:txBody>
      </p:sp>
      <p:cxnSp>
        <p:nvCxnSpPr>
          <p:cNvPr id="8" name="直接箭头连接符 7"/>
          <p:cNvCxnSpPr>
            <a:cxnSpLocks noChangeShapeType="1"/>
          </p:cNvCxnSpPr>
          <p:nvPr/>
        </p:nvCxnSpPr>
        <p:spPr bwMode="auto">
          <a:xfrm>
            <a:off x="2700338" y="1773238"/>
            <a:ext cx="4248150" cy="1943100"/>
          </a:xfrm>
          <a:prstGeom prst="straightConnector1">
            <a:avLst/>
          </a:prstGeom>
          <a:noFill/>
          <a:ln w="28575" algn="ctr">
            <a:solidFill>
              <a:srgbClr val="FF0000"/>
            </a:solidFill>
            <a:round/>
            <a:headEnd/>
            <a:tailEnd type="arrow" w="med" len="med"/>
          </a:ln>
        </p:spPr>
      </p:cxnSp>
      <p:pic>
        <p:nvPicPr>
          <p:cNvPr id="116739" name="Picture 3" descr="C:\DOCUME~1\ADMINI~1\LOCALS~1\Temp\LV6H}D57_8E6DEW$2M1Z)D2.jpg"/>
          <p:cNvPicPr>
            <a:picLocks noChangeAspect="1" noChangeArrowheads="1"/>
          </p:cNvPicPr>
          <p:nvPr/>
        </p:nvPicPr>
        <p:blipFill>
          <a:blip r:embed="rId3" cstate="print"/>
          <a:srcRect/>
          <a:stretch>
            <a:fillRect/>
          </a:stretch>
        </p:blipFill>
        <p:spPr bwMode="auto">
          <a:xfrm>
            <a:off x="6802438" y="3789363"/>
            <a:ext cx="2233612" cy="2879725"/>
          </a:xfrm>
          <a:prstGeom prst="rect">
            <a:avLst/>
          </a:prstGeom>
          <a:noFill/>
          <a:ln w="9525">
            <a:noFill/>
            <a:miter lim="800000"/>
            <a:headEnd/>
            <a:tailEnd/>
          </a:ln>
        </p:spPr>
      </p:pic>
      <p:pic>
        <p:nvPicPr>
          <p:cNvPr id="116740" name="Picture 4" descr="C:\DOCUME~1\ADMINI~1\LOCALS~1\Temp\S`PT$JLQF_COB5TB4]@FWAK.jpg"/>
          <p:cNvPicPr>
            <a:picLocks noChangeAspect="1" noChangeArrowheads="1"/>
          </p:cNvPicPr>
          <p:nvPr/>
        </p:nvPicPr>
        <p:blipFill>
          <a:blip r:embed="rId4" cstate="print"/>
          <a:srcRect/>
          <a:stretch>
            <a:fillRect/>
          </a:stretch>
        </p:blipFill>
        <p:spPr bwMode="auto">
          <a:xfrm>
            <a:off x="898525" y="4437063"/>
            <a:ext cx="1871663" cy="2087562"/>
          </a:xfrm>
          <a:prstGeom prst="rect">
            <a:avLst/>
          </a:prstGeom>
          <a:noFill/>
          <a:ln w="9525">
            <a:noFill/>
            <a:miter lim="800000"/>
            <a:headEnd/>
            <a:tailEnd/>
          </a:ln>
        </p:spPr>
      </p:pic>
      <p:pic>
        <p:nvPicPr>
          <p:cNvPr id="116743" name="Picture 7" descr="C:\DOCUME~1\ADMINI~1\LOCALS~1\Temp\}}7]2_NFCWX`}TO3R]~8X[5.jpg"/>
          <p:cNvPicPr>
            <a:picLocks noChangeAspect="1" noChangeArrowheads="1"/>
          </p:cNvPicPr>
          <p:nvPr/>
        </p:nvPicPr>
        <p:blipFill>
          <a:blip r:embed="rId5" cstate="print"/>
          <a:srcRect/>
          <a:stretch>
            <a:fillRect/>
          </a:stretch>
        </p:blipFill>
        <p:spPr bwMode="auto">
          <a:xfrm>
            <a:off x="3706813" y="4076700"/>
            <a:ext cx="2232025" cy="2520950"/>
          </a:xfrm>
          <a:prstGeom prst="rect">
            <a:avLst/>
          </a:prstGeom>
          <a:noFill/>
          <a:ln w="9525">
            <a:noFill/>
            <a:miter lim="800000"/>
            <a:headEnd/>
            <a:tailEnd/>
          </a:ln>
        </p:spPr>
      </p:pic>
      <p:sp>
        <p:nvSpPr>
          <p:cNvPr id="10" name="TextBox 9"/>
          <p:cNvSpPr txBox="1"/>
          <p:nvPr/>
        </p:nvSpPr>
        <p:spPr>
          <a:xfrm>
            <a:off x="6238875" y="4343400"/>
            <a:ext cx="554038" cy="1447800"/>
          </a:xfrm>
          <a:prstGeom prst="rect">
            <a:avLst/>
          </a:prstGeom>
          <a:noFill/>
        </p:spPr>
        <p:txBody>
          <a:bodyPr vert="eaVert">
            <a:spAutoFit/>
          </a:bodyPr>
          <a:lstStyle/>
          <a:p>
            <a:pPr>
              <a:defRPr/>
            </a:pPr>
            <a:r>
              <a:rPr lang="zh-CN" altLang="en-US" sz="2400" dirty="0">
                <a:solidFill>
                  <a:srgbClr val="000000"/>
                </a:solidFill>
                <a:latin typeface="+mj-ea"/>
                <a:ea typeface="+mj-ea"/>
              </a:rPr>
              <a:t>期刊</a:t>
            </a:r>
          </a:p>
        </p:txBody>
      </p:sp>
      <p:sp>
        <p:nvSpPr>
          <p:cNvPr id="11" name="TextBox 10"/>
          <p:cNvSpPr txBox="1"/>
          <p:nvPr/>
        </p:nvSpPr>
        <p:spPr>
          <a:xfrm>
            <a:off x="3114675" y="4572000"/>
            <a:ext cx="554038" cy="1447800"/>
          </a:xfrm>
          <a:prstGeom prst="rect">
            <a:avLst/>
          </a:prstGeom>
          <a:noFill/>
        </p:spPr>
        <p:txBody>
          <a:bodyPr vert="eaVert">
            <a:spAutoFit/>
          </a:bodyPr>
          <a:lstStyle/>
          <a:p>
            <a:pPr>
              <a:defRPr/>
            </a:pPr>
            <a:r>
              <a:rPr lang="zh-CN" altLang="en-US" sz="2400" dirty="0">
                <a:solidFill>
                  <a:srgbClr val="000000"/>
                </a:solidFill>
                <a:latin typeface="+mj-ea"/>
                <a:ea typeface="+mj-ea"/>
              </a:rPr>
              <a:t>会议</a:t>
            </a:r>
          </a:p>
        </p:txBody>
      </p:sp>
      <p:sp>
        <p:nvSpPr>
          <p:cNvPr id="12" name="TextBox 11"/>
          <p:cNvSpPr txBox="1"/>
          <p:nvPr/>
        </p:nvSpPr>
        <p:spPr>
          <a:xfrm>
            <a:off x="295275" y="4800600"/>
            <a:ext cx="554038" cy="1447800"/>
          </a:xfrm>
          <a:prstGeom prst="rect">
            <a:avLst/>
          </a:prstGeom>
          <a:noFill/>
        </p:spPr>
        <p:txBody>
          <a:bodyPr vert="eaVert">
            <a:spAutoFit/>
          </a:bodyPr>
          <a:lstStyle/>
          <a:p>
            <a:pPr>
              <a:defRPr/>
            </a:pPr>
            <a:r>
              <a:rPr lang="zh-CN" altLang="en-US" sz="2400" dirty="0">
                <a:solidFill>
                  <a:srgbClr val="000000"/>
                </a:solidFill>
                <a:latin typeface="+mj-ea"/>
                <a:ea typeface="+mj-ea"/>
              </a:rPr>
              <a:t>学位</a:t>
            </a:r>
          </a:p>
        </p:txBody>
      </p:sp>
      <p:sp>
        <p:nvSpPr>
          <p:cNvPr id="13" name="Rectangle 2"/>
          <p:cNvSpPr txBox="1">
            <a:spLocks noChangeArrowheads="1"/>
          </p:cNvSpPr>
          <p:nvPr/>
        </p:nvSpPr>
        <p:spPr>
          <a:xfrm>
            <a:off x="990600" y="457200"/>
            <a:ext cx="7239000" cy="685800"/>
          </a:xfrm>
          <a:prstGeom prst="rect">
            <a:avLst/>
          </a:prstGeom>
        </p:spPr>
        <p:txBody>
          <a:bodyPr/>
          <a:lstStyle/>
          <a:p>
            <a:pPr algn="ctr">
              <a:defRPr/>
            </a:pPr>
            <a:r>
              <a:rPr lang="zh-CN" altLang="en-US" sz="3200" b="1" kern="0" dirty="0">
                <a:solidFill>
                  <a:schemeClr val="bg1"/>
                </a:solidFill>
                <a:latin typeface="黑体" pitchFamily="2" charset="-122"/>
                <a:ea typeface="黑体" pitchFamily="2" charset="-122"/>
                <a:cs typeface="+mj-cs"/>
              </a:rPr>
              <a:t>检索字段</a:t>
            </a:r>
            <a:endParaRPr lang="en-US" altLang="zh-CN" sz="3200" b="1" dirty="0">
              <a:solidFill>
                <a:schemeClr val="bg1"/>
              </a:solidFill>
              <a:latin typeface="黑体" pitchFamily="2" charset="-122"/>
              <a:ea typeface="黑体" pitchFamily="2" charset="-122"/>
            </a:endParaRPr>
          </a:p>
          <a:p>
            <a:pPr>
              <a:defRPr/>
            </a:pPr>
            <a:endParaRPr lang="en-US" altLang="zh-CN" sz="3200" b="1" kern="0" dirty="0">
              <a:solidFill>
                <a:schemeClr val="bg1"/>
              </a:solidFill>
              <a:latin typeface="黑体" pitchFamily="2" charset="-122"/>
              <a:ea typeface="黑体" pitchFamily="2"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nodeType="withEffect">
                                  <p:stCondLst>
                                    <p:cond delay="0"/>
                                  </p:stCondLst>
                                  <p:childTnLst>
                                    <p:set>
                                      <p:cBhvr>
                                        <p:cTn id="19" dur="1" fill="hold">
                                          <p:stCondLst>
                                            <p:cond delay="0"/>
                                          </p:stCondLst>
                                        </p:cTn>
                                        <p:tgtEl>
                                          <p:spTgt spid="116739"/>
                                        </p:tgtEl>
                                        <p:attrNameLst>
                                          <p:attrName>style.visibility</p:attrName>
                                        </p:attrNameLst>
                                      </p:cBhvr>
                                      <p:to>
                                        <p:strVal val="visible"/>
                                      </p:to>
                                    </p:set>
                                    <p:animEffect transition="in" filter="checkerboard(across)">
                                      <p:cBhvr>
                                        <p:cTn id="20" dur="500"/>
                                        <p:tgtEl>
                                          <p:spTgt spid="116739"/>
                                        </p:tgtEl>
                                      </p:cBhvr>
                                    </p:animEffect>
                                  </p:childTnLst>
                                </p:cTn>
                              </p:par>
                              <p:par>
                                <p:cTn id="21" presetID="5" presetClass="entr" presetSubtype="10" fill="hold" nodeType="withEffect">
                                  <p:stCondLst>
                                    <p:cond delay="0"/>
                                  </p:stCondLst>
                                  <p:childTnLst>
                                    <p:set>
                                      <p:cBhvr>
                                        <p:cTn id="22" dur="1" fill="hold">
                                          <p:stCondLst>
                                            <p:cond delay="0"/>
                                          </p:stCondLst>
                                        </p:cTn>
                                        <p:tgtEl>
                                          <p:spTgt spid="116743"/>
                                        </p:tgtEl>
                                        <p:attrNameLst>
                                          <p:attrName>style.visibility</p:attrName>
                                        </p:attrNameLst>
                                      </p:cBhvr>
                                      <p:to>
                                        <p:strVal val="visible"/>
                                      </p:to>
                                    </p:set>
                                    <p:animEffect transition="in" filter="checkerboard(across)">
                                      <p:cBhvr>
                                        <p:cTn id="23" dur="500"/>
                                        <p:tgtEl>
                                          <p:spTgt spid="116743"/>
                                        </p:tgtEl>
                                      </p:cBhvr>
                                    </p:animEffect>
                                  </p:childTnLst>
                                </p:cTn>
                              </p:par>
                              <p:par>
                                <p:cTn id="24" presetID="5" presetClass="entr" presetSubtype="10" fill="hold" nodeType="withEffect">
                                  <p:stCondLst>
                                    <p:cond delay="0"/>
                                  </p:stCondLst>
                                  <p:childTnLst>
                                    <p:set>
                                      <p:cBhvr>
                                        <p:cTn id="25" dur="1" fill="hold">
                                          <p:stCondLst>
                                            <p:cond delay="0"/>
                                          </p:stCondLst>
                                        </p:cTn>
                                        <p:tgtEl>
                                          <p:spTgt spid="116740"/>
                                        </p:tgtEl>
                                        <p:attrNameLst>
                                          <p:attrName>style.visibility</p:attrName>
                                        </p:attrNameLst>
                                      </p:cBhvr>
                                      <p:to>
                                        <p:strVal val="visible"/>
                                      </p:to>
                                    </p:set>
                                    <p:animEffect transition="in" filter="checkerboard(across)">
                                      <p:cBhvr>
                                        <p:cTn id="26" dur="500"/>
                                        <p:tgtEl>
                                          <p:spTgt spid="11674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C:\DOCUME~1\ADMINI~1\LOCALS~1\Temp\S@0_NOL2UYCTGTS$6)D`MNK.jpg"/>
          <p:cNvPicPr>
            <a:picLocks noChangeAspect="1" noChangeArrowheads="1"/>
          </p:cNvPicPr>
          <p:nvPr/>
        </p:nvPicPr>
        <p:blipFill>
          <a:blip r:embed="rId2" cstate="print"/>
          <a:srcRect/>
          <a:stretch>
            <a:fillRect/>
          </a:stretch>
        </p:blipFill>
        <p:spPr bwMode="auto">
          <a:xfrm>
            <a:off x="611188" y="1268413"/>
            <a:ext cx="2028825" cy="1895475"/>
          </a:xfrm>
          <a:prstGeom prst="rect">
            <a:avLst/>
          </a:prstGeom>
          <a:noFill/>
          <a:ln w="9525">
            <a:noFill/>
            <a:miter lim="800000"/>
            <a:headEnd/>
            <a:tailEnd/>
          </a:ln>
        </p:spPr>
      </p:pic>
      <p:pic>
        <p:nvPicPr>
          <p:cNvPr id="25603" name="Picture 2" descr="C:\DOCUME~1\ADMINI~1\LOCALS~1\Temp\P(M76}I(JI3(CQDDK2]]FA6.jpg"/>
          <p:cNvPicPr>
            <a:picLocks noChangeAspect="1" noChangeArrowheads="1"/>
          </p:cNvPicPr>
          <p:nvPr/>
        </p:nvPicPr>
        <p:blipFill>
          <a:blip r:embed="rId3" cstate="print"/>
          <a:srcRect/>
          <a:stretch>
            <a:fillRect/>
          </a:stretch>
        </p:blipFill>
        <p:spPr bwMode="auto">
          <a:xfrm>
            <a:off x="2627313" y="2897188"/>
            <a:ext cx="1943100" cy="3960812"/>
          </a:xfrm>
          <a:prstGeom prst="rect">
            <a:avLst/>
          </a:prstGeom>
          <a:noFill/>
          <a:ln w="9525">
            <a:noFill/>
            <a:miter lim="800000"/>
            <a:headEnd/>
            <a:tailEnd/>
          </a:ln>
        </p:spPr>
      </p:pic>
      <p:sp>
        <p:nvSpPr>
          <p:cNvPr id="25604" name="右箭头 10"/>
          <p:cNvSpPr>
            <a:spLocks noChangeArrowheads="1"/>
          </p:cNvSpPr>
          <p:nvPr/>
        </p:nvSpPr>
        <p:spPr bwMode="auto">
          <a:xfrm rot="1958244">
            <a:off x="1817688" y="2590800"/>
            <a:ext cx="1046162" cy="504825"/>
          </a:xfrm>
          <a:prstGeom prst="rightArrow">
            <a:avLst>
              <a:gd name="adj1" fmla="val 50000"/>
              <a:gd name="adj2" fmla="val 49870"/>
            </a:avLst>
          </a:prstGeom>
          <a:noFill/>
          <a:ln w="9525" algn="ctr">
            <a:solidFill>
              <a:srgbClr val="FF0000"/>
            </a:solidFill>
            <a:round/>
            <a:headEnd/>
            <a:tailEnd/>
          </a:ln>
        </p:spPr>
        <p:txBody>
          <a:bodyPr/>
          <a:lstStyle/>
          <a:p>
            <a:pPr eaLnBrk="0" hangingPunct="0"/>
            <a:endParaRPr lang="zh-CN" altLang="en-US">
              <a:ea typeface="黑体" pitchFamily="2" charset="-122"/>
            </a:endParaRPr>
          </a:p>
        </p:txBody>
      </p:sp>
      <p:pic>
        <p:nvPicPr>
          <p:cNvPr id="25605" name="Picture 3" descr="C:\DOCUME~1\ADMINI~1\LOCALS~1\Temp\2@1REI)Z6`XE~]M92UEVALU.jpg"/>
          <p:cNvPicPr>
            <a:picLocks noChangeAspect="1" noChangeArrowheads="1"/>
          </p:cNvPicPr>
          <p:nvPr/>
        </p:nvPicPr>
        <p:blipFill>
          <a:blip r:embed="rId4" cstate="print"/>
          <a:srcRect/>
          <a:stretch>
            <a:fillRect/>
          </a:stretch>
        </p:blipFill>
        <p:spPr bwMode="auto">
          <a:xfrm>
            <a:off x="4716463" y="1268413"/>
            <a:ext cx="1895475" cy="1584325"/>
          </a:xfrm>
          <a:prstGeom prst="rect">
            <a:avLst/>
          </a:prstGeom>
          <a:noFill/>
          <a:ln w="9525">
            <a:noFill/>
            <a:miter lim="800000"/>
            <a:headEnd/>
            <a:tailEnd/>
          </a:ln>
        </p:spPr>
      </p:pic>
      <p:pic>
        <p:nvPicPr>
          <p:cNvPr id="25606" name="Picture 4" descr="C:\DOCUME~1\ADMINI~1\LOCALS~1\Temp\SB64TW`1Y8PU3NP5A(MEROV.jpg"/>
          <p:cNvPicPr>
            <a:picLocks noChangeAspect="1" noChangeArrowheads="1"/>
          </p:cNvPicPr>
          <p:nvPr/>
        </p:nvPicPr>
        <p:blipFill>
          <a:blip r:embed="rId5" cstate="print"/>
          <a:srcRect/>
          <a:stretch>
            <a:fillRect/>
          </a:stretch>
        </p:blipFill>
        <p:spPr bwMode="auto">
          <a:xfrm>
            <a:off x="6588125" y="2286000"/>
            <a:ext cx="2305050" cy="4572000"/>
          </a:xfrm>
          <a:prstGeom prst="rect">
            <a:avLst/>
          </a:prstGeom>
          <a:noFill/>
          <a:ln w="9525">
            <a:noFill/>
            <a:miter lim="800000"/>
            <a:headEnd/>
            <a:tailEnd/>
          </a:ln>
        </p:spPr>
      </p:pic>
      <p:sp>
        <p:nvSpPr>
          <p:cNvPr id="25607" name="右箭头 14"/>
          <p:cNvSpPr>
            <a:spLocks noChangeArrowheads="1"/>
          </p:cNvSpPr>
          <p:nvPr/>
        </p:nvSpPr>
        <p:spPr bwMode="auto">
          <a:xfrm rot="1958244">
            <a:off x="5849938" y="2590800"/>
            <a:ext cx="1046162" cy="504825"/>
          </a:xfrm>
          <a:prstGeom prst="rightArrow">
            <a:avLst>
              <a:gd name="adj1" fmla="val 50000"/>
              <a:gd name="adj2" fmla="val 49870"/>
            </a:avLst>
          </a:prstGeom>
          <a:noFill/>
          <a:ln w="9525" algn="ctr">
            <a:solidFill>
              <a:srgbClr val="FF0000"/>
            </a:solidFill>
            <a:round/>
            <a:headEnd/>
            <a:tailEnd/>
          </a:ln>
        </p:spPr>
        <p:txBody>
          <a:bodyPr/>
          <a:lstStyle/>
          <a:p>
            <a:pPr eaLnBrk="0" hangingPunct="0"/>
            <a:endParaRPr lang="zh-CN" altLang="en-US">
              <a:ea typeface="黑体" pitchFamily="2" charset="-122"/>
            </a:endParaRPr>
          </a:p>
        </p:txBody>
      </p:sp>
      <p:sp>
        <p:nvSpPr>
          <p:cNvPr id="9" name="Rectangle 2"/>
          <p:cNvSpPr txBox="1">
            <a:spLocks noChangeArrowheads="1"/>
          </p:cNvSpPr>
          <p:nvPr/>
        </p:nvSpPr>
        <p:spPr>
          <a:xfrm>
            <a:off x="990600" y="457200"/>
            <a:ext cx="7239000" cy="685800"/>
          </a:xfrm>
          <a:prstGeom prst="rect">
            <a:avLst/>
          </a:prstGeom>
        </p:spPr>
        <p:txBody>
          <a:bodyPr/>
          <a:lstStyle/>
          <a:p>
            <a:pPr algn="ctr">
              <a:defRPr/>
            </a:pPr>
            <a:r>
              <a:rPr lang="zh-CN" altLang="en-US" sz="3200" b="1" kern="0" dirty="0">
                <a:solidFill>
                  <a:schemeClr val="bg1"/>
                </a:solidFill>
                <a:latin typeface="黑体" pitchFamily="2" charset="-122"/>
                <a:ea typeface="黑体" pitchFamily="2" charset="-122"/>
                <a:cs typeface="+mj-cs"/>
              </a:rPr>
              <a:t>检索限定</a:t>
            </a:r>
            <a:endParaRPr lang="en-US" altLang="zh-CN" sz="3200" b="1" dirty="0">
              <a:solidFill>
                <a:schemeClr val="bg1"/>
              </a:solidFill>
              <a:latin typeface="黑体" pitchFamily="2" charset="-122"/>
              <a:ea typeface="黑体" pitchFamily="2" charset="-122"/>
            </a:endParaRPr>
          </a:p>
          <a:p>
            <a:pPr>
              <a:defRPr/>
            </a:pPr>
            <a:endParaRPr lang="en-US" altLang="zh-CN" sz="3200" b="1" kern="0" dirty="0">
              <a:solidFill>
                <a:schemeClr val="bg1"/>
              </a:solidFill>
              <a:latin typeface="黑体" pitchFamily="2" charset="-122"/>
              <a:ea typeface="黑体" pitchFamily="2" charset="-122"/>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64392" y="2286000"/>
            <a:ext cx="8779608" cy="3276600"/>
          </a:xfrm>
          <a:prstGeom prst="rect">
            <a:avLst/>
          </a:prstGeom>
          <a:noFill/>
          <a:ln w="9525">
            <a:noFill/>
            <a:miter lim="800000"/>
            <a:headEnd/>
            <a:tailEnd/>
          </a:ln>
        </p:spPr>
      </p:pic>
      <p:sp>
        <p:nvSpPr>
          <p:cNvPr id="3" name="Rectangle 2"/>
          <p:cNvSpPr txBox="1">
            <a:spLocks noChangeArrowheads="1"/>
          </p:cNvSpPr>
          <p:nvPr/>
        </p:nvSpPr>
        <p:spPr>
          <a:xfrm>
            <a:off x="1042988" y="457200"/>
            <a:ext cx="7239000" cy="685800"/>
          </a:xfrm>
          <a:prstGeom prst="rect">
            <a:avLst/>
          </a:prstGeom>
        </p:spPr>
        <p:txBody>
          <a:bodyPr/>
          <a:lstStyle/>
          <a:p>
            <a:pPr algn="ctr">
              <a:defRPr/>
            </a:pPr>
            <a:r>
              <a:rPr lang="zh-CN" altLang="en-US" sz="3200" b="1" kern="0" dirty="0">
                <a:solidFill>
                  <a:schemeClr val="bg1"/>
                </a:solidFill>
                <a:latin typeface="黑体" pitchFamily="2" charset="-122"/>
                <a:ea typeface="黑体" pitchFamily="2" charset="-122"/>
                <a:cs typeface="+mj-cs"/>
              </a:rPr>
              <a:t>期刊检索限定</a:t>
            </a:r>
            <a:r>
              <a:rPr lang="en-US" altLang="zh-CN" sz="3200" b="1" kern="0" dirty="0">
                <a:solidFill>
                  <a:schemeClr val="bg1"/>
                </a:solidFill>
                <a:latin typeface="黑体" pitchFamily="2" charset="-122"/>
                <a:ea typeface="黑体" pitchFamily="2" charset="-122"/>
                <a:cs typeface="+mj-cs"/>
              </a:rPr>
              <a:t>——</a:t>
            </a:r>
            <a:r>
              <a:rPr lang="zh-CN" altLang="en-US" sz="3200" b="1" kern="0" dirty="0">
                <a:solidFill>
                  <a:schemeClr val="bg1"/>
                </a:solidFill>
                <a:latin typeface="黑体" pitchFamily="2" charset="-122"/>
                <a:ea typeface="黑体" pitchFamily="2" charset="-122"/>
                <a:cs typeface="+mj-cs"/>
              </a:rPr>
              <a:t>文献类型</a:t>
            </a:r>
            <a:endParaRPr lang="en-US" altLang="zh-CN" sz="3200" b="1" dirty="0">
              <a:solidFill>
                <a:schemeClr val="bg1"/>
              </a:solidFill>
              <a:latin typeface="黑体" pitchFamily="2" charset="-122"/>
              <a:ea typeface="黑体" pitchFamily="2" charset="-122"/>
            </a:endParaRPr>
          </a:p>
          <a:p>
            <a:pPr>
              <a:defRPr/>
            </a:pPr>
            <a:endParaRPr lang="en-US" altLang="zh-CN" sz="3200" b="1" kern="0" dirty="0">
              <a:solidFill>
                <a:schemeClr val="bg1"/>
              </a:solidFill>
              <a:latin typeface="黑体" pitchFamily="2" charset="-122"/>
              <a:ea typeface="黑体" pitchFamily="2" charset="-122"/>
              <a:cs typeface="+mj-cs"/>
            </a:endParaRPr>
          </a:p>
        </p:txBody>
      </p:sp>
      <p:sp>
        <p:nvSpPr>
          <p:cNvPr id="5" name="圆角矩形 4"/>
          <p:cNvSpPr/>
          <p:nvPr/>
        </p:nvSpPr>
        <p:spPr>
          <a:xfrm>
            <a:off x="533400" y="2743200"/>
            <a:ext cx="1066800" cy="2743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0" y="1143000"/>
            <a:ext cx="9144000" cy="3779274"/>
          </a:xfrm>
          <a:prstGeom prst="rect">
            <a:avLst/>
          </a:prstGeom>
          <a:noFill/>
          <a:ln w="9525">
            <a:noFill/>
            <a:miter lim="800000"/>
            <a:headEnd/>
            <a:tailEnd/>
          </a:ln>
        </p:spPr>
      </p:pic>
      <p:sp>
        <p:nvSpPr>
          <p:cNvPr id="2" name="Rectangle 2"/>
          <p:cNvSpPr txBox="1">
            <a:spLocks noChangeArrowheads="1"/>
          </p:cNvSpPr>
          <p:nvPr/>
        </p:nvSpPr>
        <p:spPr>
          <a:xfrm>
            <a:off x="993775" y="457200"/>
            <a:ext cx="7239000" cy="685800"/>
          </a:xfrm>
          <a:prstGeom prst="rect">
            <a:avLst/>
          </a:prstGeom>
        </p:spPr>
        <p:txBody>
          <a:bodyPr/>
          <a:lstStyle/>
          <a:p>
            <a:pPr algn="ctr">
              <a:defRPr/>
            </a:pPr>
            <a:r>
              <a:rPr lang="zh-CN" altLang="en-US" sz="3200" b="1" kern="0" dirty="0">
                <a:solidFill>
                  <a:schemeClr val="bg1"/>
                </a:solidFill>
                <a:latin typeface="黑体" pitchFamily="2" charset="-122"/>
                <a:ea typeface="黑体" pitchFamily="2" charset="-122"/>
                <a:cs typeface="+mj-cs"/>
              </a:rPr>
              <a:t>检索演示</a:t>
            </a:r>
            <a:endParaRPr lang="en-US" altLang="zh-CN" sz="3200" b="1" kern="0" dirty="0">
              <a:solidFill>
                <a:schemeClr val="bg1"/>
              </a:solidFill>
              <a:latin typeface="黑体" pitchFamily="2" charset="-122"/>
              <a:ea typeface="黑体" pitchFamily="2" charset="-122"/>
              <a:cs typeface="+mj-cs"/>
            </a:endParaRPr>
          </a:p>
        </p:txBody>
      </p:sp>
      <p:sp>
        <p:nvSpPr>
          <p:cNvPr id="27652" name="AutoShape 6"/>
          <p:cNvSpPr>
            <a:spLocks noChangeArrowheads="1"/>
          </p:cNvSpPr>
          <p:nvPr/>
        </p:nvSpPr>
        <p:spPr bwMode="auto">
          <a:xfrm>
            <a:off x="2743200" y="1371600"/>
            <a:ext cx="3276600" cy="404812"/>
          </a:xfrm>
          <a:prstGeom prst="flowChartAlternateProcess">
            <a:avLst/>
          </a:prstGeom>
          <a:noFill/>
          <a:ln w="25400">
            <a:solidFill>
              <a:srgbClr val="FF0000"/>
            </a:solidFill>
            <a:miter lim="800000"/>
            <a:headEnd/>
            <a:tailEnd/>
          </a:ln>
        </p:spPr>
        <p:txBody>
          <a:bodyPr/>
          <a:lstStyle/>
          <a:p>
            <a:endParaRPr lang="zh-CN" altLang="en-US"/>
          </a:p>
        </p:txBody>
      </p:sp>
      <p:sp>
        <p:nvSpPr>
          <p:cNvPr id="27653" name="AutoShape 7"/>
          <p:cNvSpPr>
            <a:spLocks noChangeArrowheads="1"/>
          </p:cNvSpPr>
          <p:nvPr/>
        </p:nvSpPr>
        <p:spPr bwMode="auto">
          <a:xfrm>
            <a:off x="6019800" y="1295400"/>
            <a:ext cx="2335213" cy="649288"/>
          </a:xfrm>
          <a:prstGeom prst="leftArrowCallout">
            <a:avLst>
              <a:gd name="adj1" fmla="val 23111"/>
              <a:gd name="adj2" fmla="val 25000"/>
              <a:gd name="adj3" fmla="val 63340"/>
              <a:gd name="adj4" fmla="val 76282"/>
            </a:avLst>
          </a:prstGeom>
          <a:solidFill>
            <a:srgbClr val="FFFFFF"/>
          </a:solidFill>
          <a:ln w="25400">
            <a:solidFill>
              <a:srgbClr val="FF0000"/>
            </a:solidFill>
            <a:miter lim="800000"/>
            <a:headEnd/>
            <a:tailEnd/>
          </a:ln>
        </p:spPr>
        <p:txBody>
          <a:bodyPr/>
          <a:lstStyle/>
          <a:p>
            <a:pPr algn="just"/>
            <a:r>
              <a:rPr lang="zh-CN" altLang="en-US" b="1" dirty="0"/>
              <a:t>输入“麻疹”快速进行检索</a:t>
            </a:r>
          </a:p>
        </p:txBody>
      </p:sp>
      <p:sp>
        <p:nvSpPr>
          <p:cNvPr id="6" name="AutoShape 8"/>
          <p:cNvSpPr>
            <a:spLocks noChangeArrowheads="1"/>
          </p:cNvSpPr>
          <p:nvPr/>
        </p:nvSpPr>
        <p:spPr bwMode="auto">
          <a:xfrm>
            <a:off x="1066800" y="1828800"/>
            <a:ext cx="720725" cy="409575"/>
          </a:xfrm>
          <a:prstGeom prst="flowChartAlternateProcess">
            <a:avLst/>
          </a:prstGeom>
          <a:noFill/>
          <a:ln w="25400">
            <a:solidFill>
              <a:srgbClr val="FF0000"/>
            </a:solidFill>
            <a:miter lim="800000"/>
            <a:headEnd/>
            <a:tailEnd/>
          </a:ln>
        </p:spPr>
        <p:txBody>
          <a:bodyPr/>
          <a:lstStyle/>
          <a:p>
            <a:endParaRPr lang="zh-CN" altLang="en-US"/>
          </a:p>
        </p:txBody>
      </p:sp>
      <p:sp>
        <p:nvSpPr>
          <p:cNvPr id="7" name="AutoShape 13"/>
          <p:cNvSpPr>
            <a:spLocks noChangeArrowheads="1"/>
          </p:cNvSpPr>
          <p:nvPr/>
        </p:nvSpPr>
        <p:spPr bwMode="auto">
          <a:xfrm>
            <a:off x="1828800" y="1905000"/>
            <a:ext cx="1987550" cy="665163"/>
          </a:xfrm>
          <a:prstGeom prst="leftArrowCallout">
            <a:avLst>
              <a:gd name="adj1" fmla="val 23111"/>
              <a:gd name="adj2" fmla="val 25000"/>
              <a:gd name="adj3" fmla="val 39855"/>
              <a:gd name="adj4" fmla="val 76282"/>
            </a:avLst>
          </a:prstGeom>
          <a:solidFill>
            <a:srgbClr val="FFFFFF"/>
          </a:solidFill>
          <a:ln w="25400">
            <a:solidFill>
              <a:srgbClr val="FF0000"/>
            </a:solidFill>
            <a:miter lim="800000"/>
            <a:headEnd/>
            <a:tailEnd/>
          </a:ln>
        </p:spPr>
        <p:txBody>
          <a:bodyPr/>
          <a:lstStyle/>
          <a:p>
            <a:pPr algn="just"/>
            <a:r>
              <a:rPr lang="zh-CN" altLang="en-US" b="1" dirty="0"/>
              <a:t>高级检索</a:t>
            </a:r>
          </a:p>
          <a:p>
            <a:pPr algn="just"/>
            <a:r>
              <a:rPr lang="zh-CN" altLang="en-US" b="1" dirty="0"/>
              <a:t>页面导航区</a:t>
            </a:r>
            <a:endParaRPr lang="en-US" altLang="zh-CN" b="1" dirty="0"/>
          </a:p>
        </p:txBody>
      </p:sp>
      <p:pic>
        <p:nvPicPr>
          <p:cNvPr id="49155" name="Picture 3"/>
          <p:cNvPicPr>
            <a:picLocks noChangeAspect="1" noChangeArrowheads="1"/>
          </p:cNvPicPr>
          <p:nvPr/>
        </p:nvPicPr>
        <p:blipFill>
          <a:blip r:embed="rId3" cstate="print"/>
          <a:srcRect/>
          <a:stretch>
            <a:fillRect/>
          </a:stretch>
        </p:blipFill>
        <p:spPr bwMode="auto">
          <a:xfrm>
            <a:off x="1143000" y="2362200"/>
            <a:ext cx="7658100" cy="2435961"/>
          </a:xfrm>
          <a:prstGeom prst="rect">
            <a:avLst/>
          </a:prstGeom>
          <a:noFill/>
          <a:ln w="9525">
            <a:noFill/>
            <a:miter lim="800000"/>
            <a:headEnd/>
            <a:tailEnd/>
          </a:ln>
        </p:spPr>
      </p:pic>
      <p:sp>
        <p:nvSpPr>
          <p:cNvPr id="9" name="AutoShape 6"/>
          <p:cNvSpPr>
            <a:spLocks noChangeArrowheads="1"/>
          </p:cNvSpPr>
          <p:nvPr/>
        </p:nvSpPr>
        <p:spPr bwMode="auto">
          <a:xfrm>
            <a:off x="2895600" y="3048000"/>
            <a:ext cx="5078412" cy="360362"/>
          </a:xfrm>
          <a:prstGeom prst="flowChartAlternateProcess">
            <a:avLst/>
          </a:prstGeom>
          <a:noFill/>
          <a:ln w="25400">
            <a:solidFill>
              <a:srgbClr val="FF0000"/>
            </a:solidFill>
            <a:miter lim="800000"/>
            <a:headEnd/>
            <a:tailEnd/>
          </a:ln>
        </p:spPr>
        <p:txBody>
          <a:bodyPr/>
          <a:lstStyle/>
          <a:p>
            <a:endParaRPr lang="zh-CN" altLang="en-US"/>
          </a:p>
        </p:txBody>
      </p:sp>
      <p:pic>
        <p:nvPicPr>
          <p:cNvPr id="49156" name="Picture 4"/>
          <p:cNvPicPr>
            <a:picLocks noChangeAspect="1" noChangeArrowheads="1"/>
          </p:cNvPicPr>
          <p:nvPr/>
        </p:nvPicPr>
        <p:blipFill>
          <a:blip r:embed="rId4" cstate="print"/>
          <a:srcRect/>
          <a:stretch>
            <a:fillRect/>
          </a:stretch>
        </p:blipFill>
        <p:spPr bwMode="auto">
          <a:xfrm>
            <a:off x="0" y="2464461"/>
            <a:ext cx="8934450" cy="4393539"/>
          </a:xfrm>
          <a:prstGeom prst="rect">
            <a:avLst/>
          </a:prstGeom>
          <a:noFill/>
          <a:ln w="9525">
            <a:noFill/>
            <a:miter lim="800000"/>
            <a:headEnd/>
            <a:tailEnd/>
          </a:ln>
        </p:spPr>
      </p:pic>
      <p:sp>
        <p:nvSpPr>
          <p:cNvPr id="11" name="AutoShape 6"/>
          <p:cNvSpPr>
            <a:spLocks noChangeArrowheads="1"/>
          </p:cNvSpPr>
          <p:nvPr/>
        </p:nvSpPr>
        <p:spPr bwMode="auto">
          <a:xfrm>
            <a:off x="1981200" y="5181600"/>
            <a:ext cx="3168650" cy="288925"/>
          </a:xfrm>
          <a:prstGeom prst="flowChartAlternateProcess">
            <a:avLst/>
          </a:prstGeom>
          <a:noFill/>
          <a:ln w="25400">
            <a:solidFill>
              <a:srgbClr val="FF0000"/>
            </a:solidFill>
            <a:miter lim="800000"/>
            <a:headEnd/>
            <a:tailEnd/>
          </a:ln>
        </p:spPr>
        <p:txBody>
          <a:bodyPr/>
          <a:lstStyle/>
          <a:p>
            <a:endParaRPr lang="zh-CN" altLang="en-US"/>
          </a:p>
        </p:txBody>
      </p:sp>
      <p:sp>
        <p:nvSpPr>
          <p:cNvPr id="12" name="矩形标注 11"/>
          <p:cNvSpPr>
            <a:spLocks noChangeArrowheads="1"/>
          </p:cNvSpPr>
          <p:nvPr/>
        </p:nvSpPr>
        <p:spPr bwMode="auto">
          <a:xfrm>
            <a:off x="5994400" y="4108450"/>
            <a:ext cx="1727200" cy="612775"/>
          </a:xfrm>
          <a:prstGeom prst="wedgeRectCallout">
            <a:avLst>
              <a:gd name="adj1" fmla="val -76676"/>
              <a:gd name="adj2" fmla="val 116773"/>
            </a:avLst>
          </a:prstGeom>
          <a:solidFill>
            <a:schemeClr val="bg1"/>
          </a:solidFill>
          <a:ln w="28575" algn="ctr">
            <a:solidFill>
              <a:srgbClr val="FF0000"/>
            </a:solidFill>
            <a:round/>
            <a:headEnd/>
            <a:tailEnd/>
          </a:ln>
        </p:spPr>
        <p:txBody>
          <a:bodyPr/>
          <a:lstStyle/>
          <a:p>
            <a:pPr algn="just"/>
            <a:r>
              <a:rPr lang="zh-CN" altLang="en-US" b="1" dirty="0" smtClean="0"/>
              <a:t>命中</a:t>
            </a:r>
            <a:r>
              <a:rPr lang="en-US" altLang="zh-CN" b="1" dirty="0" smtClean="0"/>
              <a:t>43519</a:t>
            </a:r>
            <a:r>
              <a:rPr lang="zh-CN" altLang="en-US" b="1" dirty="0" smtClean="0"/>
              <a:t>条</a:t>
            </a:r>
            <a:r>
              <a:rPr lang="zh-CN" altLang="en-US" b="1" dirty="0"/>
              <a:t>，</a:t>
            </a:r>
            <a:r>
              <a:rPr lang="zh-CN" altLang="en-US" b="1" dirty="0" smtClean="0"/>
              <a:t>共</a:t>
            </a:r>
            <a:r>
              <a:rPr lang="en-US" altLang="zh-CN" b="1" dirty="0" smtClean="0"/>
              <a:t>4352</a:t>
            </a:r>
            <a:r>
              <a:rPr lang="zh-CN" altLang="en-US" b="1" dirty="0" smtClean="0"/>
              <a:t>页</a:t>
            </a:r>
            <a:endParaRPr lang="zh-CN" altLang="en-US" b="1" dirty="0"/>
          </a:p>
        </p:txBody>
      </p:sp>
      <p:sp>
        <p:nvSpPr>
          <p:cNvPr id="16" name="AutoShape 6"/>
          <p:cNvSpPr>
            <a:spLocks noChangeArrowheads="1"/>
          </p:cNvSpPr>
          <p:nvPr/>
        </p:nvSpPr>
        <p:spPr bwMode="auto">
          <a:xfrm>
            <a:off x="2057400" y="4648200"/>
            <a:ext cx="3352800" cy="304800"/>
          </a:xfrm>
          <a:prstGeom prst="flowChartAlternateProcess">
            <a:avLst/>
          </a:prstGeom>
          <a:noFill/>
          <a:ln w="25400">
            <a:solidFill>
              <a:srgbClr val="FF0000"/>
            </a:solidFill>
            <a:miter lim="800000"/>
            <a:headEnd/>
            <a:tailE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 calcmode="lin" valueType="num">
                                      <p:cBhvr additive="base">
                                        <p:cTn id="12" dur="500" fill="hold"/>
                                        <p:tgtEl>
                                          <p:spTgt spid="27652"/>
                                        </p:tgtEl>
                                        <p:attrNameLst>
                                          <p:attrName>ppt_x</p:attrName>
                                        </p:attrNameLst>
                                      </p:cBhvr>
                                      <p:tavLst>
                                        <p:tav tm="0">
                                          <p:val>
                                            <p:strVal val="#ppt_x"/>
                                          </p:val>
                                        </p:tav>
                                        <p:tav tm="100000">
                                          <p:val>
                                            <p:strVal val="#ppt_x"/>
                                          </p:val>
                                        </p:tav>
                                      </p:tavLst>
                                    </p:anim>
                                    <p:anim calcmode="lin" valueType="num">
                                      <p:cBhvr additive="base">
                                        <p:cTn id="13" dur="500" fill="hold"/>
                                        <p:tgtEl>
                                          <p:spTgt spid="2765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7653"/>
                                        </p:tgtEl>
                                        <p:attrNameLst>
                                          <p:attrName>style.visibility</p:attrName>
                                        </p:attrNameLst>
                                      </p:cBhvr>
                                      <p:to>
                                        <p:strVal val="visible"/>
                                      </p:to>
                                    </p:set>
                                    <p:anim calcmode="lin" valueType="num">
                                      <p:cBhvr additive="base">
                                        <p:cTn id="16" dur="500" fill="hold"/>
                                        <p:tgtEl>
                                          <p:spTgt spid="27653"/>
                                        </p:tgtEl>
                                        <p:attrNameLst>
                                          <p:attrName>ppt_x</p:attrName>
                                        </p:attrNameLst>
                                      </p:cBhvr>
                                      <p:tavLst>
                                        <p:tav tm="0">
                                          <p:val>
                                            <p:strVal val="#ppt_x"/>
                                          </p:val>
                                        </p:tav>
                                        <p:tav tm="100000">
                                          <p:val>
                                            <p:strVal val="#ppt_x"/>
                                          </p:val>
                                        </p:tav>
                                      </p:tavLst>
                                    </p:anim>
                                    <p:anim calcmode="lin" valueType="num">
                                      <p:cBhvr additive="base">
                                        <p:cTn id="17"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9155"/>
                                        </p:tgtEl>
                                        <p:attrNameLst>
                                          <p:attrName>style.visibility</p:attrName>
                                        </p:attrNameLst>
                                      </p:cBhvr>
                                      <p:to>
                                        <p:strVal val="visible"/>
                                      </p:to>
                                    </p:set>
                                    <p:animEffect transition="in" filter="blinds(horizontal)">
                                      <p:cBhvr>
                                        <p:cTn id="32" dur="500"/>
                                        <p:tgtEl>
                                          <p:spTgt spid="4915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9156"/>
                                        </p:tgtEl>
                                        <p:attrNameLst>
                                          <p:attrName>style.visibility</p:attrName>
                                        </p:attrNameLst>
                                      </p:cBhvr>
                                      <p:to>
                                        <p:strVal val="visible"/>
                                      </p:to>
                                    </p:set>
                                    <p:animEffect transition="in" filter="blinds(horizontal)">
                                      <p:cBhvr>
                                        <p:cTn id="43" dur="500"/>
                                        <p:tgtEl>
                                          <p:spTgt spid="4915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3" grpId="0" animBg="1"/>
      <p:bldP spid="6" grpId="0" animBg="1"/>
      <p:bldP spid="7" grpId="0" animBg="1"/>
      <p:bldP spid="9" grpId="0" animBg="1"/>
      <p:bldP spid="11"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p:cNvPicPr>
            <a:picLocks noChangeAspect="1" noChangeArrowheads="1"/>
          </p:cNvPicPr>
          <p:nvPr/>
        </p:nvPicPr>
        <p:blipFill>
          <a:blip r:embed="rId2" cstate="print"/>
          <a:srcRect/>
          <a:stretch>
            <a:fillRect/>
          </a:stretch>
        </p:blipFill>
        <p:spPr bwMode="auto">
          <a:xfrm>
            <a:off x="7010400" y="1295400"/>
            <a:ext cx="1982901" cy="2209800"/>
          </a:xfrm>
          <a:prstGeom prst="rect">
            <a:avLst/>
          </a:prstGeom>
          <a:noFill/>
          <a:ln w="9525">
            <a:noFill/>
            <a:miter lim="800000"/>
            <a:headEnd/>
            <a:tailEnd/>
          </a:ln>
        </p:spPr>
      </p:pic>
      <p:pic>
        <p:nvPicPr>
          <p:cNvPr id="50179" name="Picture 3" descr="C:\Users\chen\Desktop\1.jpg.png"/>
          <p:cNvPicPr>
            <a:picLocks noChangeAspect="1" noChangeArrowheads="1"/>
          </p:cNvPicPr>
          <p:nvPr/>
        </p:nvPicPr>
        <p:blipFill>
          <a:blip r:embed="rId3" cstate="print"/>
          <a:srcRect/>
          <a:stretch>
            <a:fillRect/>
          </a:stretch>
        </p:blipFill>
        <p:spPr bwMode="auto">
          <a:xfrm>
            <a:off x="304800" y="1143000"/>
            <a:ext cx="3788669" cy="5486400"/>
          </a:xfrm>
          <a:prstGeom prst="rect">
            <a:avLst/>
          </a:prstGeom>
          <a:noFill/>
        </p:spPr>
      </p:pic>
      <p:sp>
        <p:nvSpPr>
          <p:cNvPr id="2" name="Rectangle 2"/>
          <p:cNvSpPr txBox="1">
            <a:spLocks noChangeArrowheads="1"/>
          </p:cNvSpPr>
          <p:nvPr/>
        </p:nvSpPr>
        <p:spPr>
          <a:xfrm>
            <a:off x="971550" y="457200"/>
            <a:ext cx="7239000" cy="685800"/>
          </a:xfrm>
          <a:prstGeom prst="rect">
            <a:avLst/>
          </a:prstGeom>
        </p:spPr>
        <p:txBody>
          <a:bodyPr/>
          <a:lstStyle/>
          <a:p>
            <a:pPr algn="ctr">
              <a:defRPr/>
            </a:pPr>
            <a:r>
              <a:rPr lang="zh-CN" altLang="en-US" sz="3200" b="1" kern="0" dirty="0">
                <a:solidFill>
                  <a:schemeClr val="bg1"/>
                </a:solidFill>
                <a:latin typeface="黑体" pitchFamily="2" charset="-122"/>
                <a:ea typeface="黑体" pitchFamily="2" charset="-122"/>
                <a:cs typeface="+mj-cs"/>
              </a:rPr>
              <a:t>检索结果页</a:t>
            </a:r>
            <a:endParaRPr lang="en-US" altLang="zh-CN" sz="3200" b="1" kern="0" dirty="0">
              <a:solidFill>
                <a:schemeClr val="bg1"/>
              </a:solidFill>
              <a:latin typeface="黑体" pitchFamily="2" charset="-122"/>
              <a:ea typeface="黑体" pitchFamily="2" charset="-122"/>
              <a:cs typeface="+mj-cs"/>
            </a:endParaRPr>
          </a:p>
        </p:txBody>
      </p:sp>
      <p:sp>
        <p:nvSpPr>
          <p:cNvPr id="4" name="圆角矩形 3"/>
          <p:cNvSpPr>
            <a:spLocks noChangeArrowheads="1"/>
          </p:cNvSpPr>
          <p:nvPr/>
        </p:nvSpPr>
        <p:spPr bwMode="auto">
          <a:xfrm>
            <a:off x="304800" y="1676400"/>
            <a:ext cx="912813" cy="44958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cxnSp>
        <p:nvCxnSpPr>
          <p:cNvPr id="5" name="直接箭头连接符 4"/>
          <p:cNvCxnSpPr>
            <a:cxnSpLocks noChangeShapeType="1"/>
          </p:cNvCxnSpPr>
          <p:nvPr/>
        </p:nvCxnSpPr>
        <p:spPr bwMode="auto">
          <a:xfrm flipV="1">
            <a:off x="1258888" y="1676400"/>
            <a:ext cx="3617912" cy="528640"/>
          </a:xfrm>
          <a:prstGeom prst="straightConnector1">
            <a:avLst/>
          </a:prstGeom>
          <a:noFill/>
          <a:ln w="28575" algn="ctr">
            <a:solidFill>
              <a:srgbClr val="FF0000"/>
            </a:solidFill>
            <a:round/>
            <a:headEnd/>
            <a:tailEnd type="arrow" w="med" len="med"/>
          </a:ln>
        </p:spPr>
      </p:cxnSp>
      <p:sp>
        <p:nvSpPr>
          <p:cNvPr id="16" name="圆角矩形 15"/>
          <p:cNvSpPr>
            <a:spLocks noChangeArrowheads="1"/>
          </p:cNvSpPr>
          <p:nvPr/>
        </p:nvSpPr>
        <p:spPr bwMode="auto">
          <a:xfrm>
            <a:off x="7010400" y="2514600"/>
            <a:ext cx="1981200" cy="2286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pic>
        <p:nvPicPr>
          <p:cNvPr id="50180" name="Picture 4"/>
          <p:cNvPicPr>
            <a:picLocks noChangeAspect="1" noChangeArrowheads="1"/>
          </p:cNvPicPr>
          <p:nvPr/>
        </p:nvPicPr>
        <p:blipFill>
          <a:blip r:embed="rId4" cstate="print"/>
          <a:srcRect/>
          <a:stretch>
            <a:fillRect/>
          </a:stretch>
        </p:blipFill>
        <p:spPr bwMode="auto">
          <a:xfrm>
            <a:off x="4876800" y="1219200"/>
            <a:ext cx="2133600" cy="1258019"/>
          </a:xfrm>
          <a:prstGeom prst="rect">
            <a:avLst/>
          </a:prstGeom>
          <a:noFill/>
          <a:ln w="9525">
            <a:noFill/>
            <a:miter lim="800000"/>
            <a:headEnd/>
            <a:tailEnd/>
          </a:ln>
        </p:spPr>
      </p:pic>
      <p:pic>
        <p:nvPicPr>
          <p:cNvPr id="50181" name="Picture 5"/>
          <p:cNvPicPr>
            <a:picLocks noChangeAspect="1" noChangeArrowheads="1"/>
          </p:cNvPicPr>
          <p:nvPr/>
        </p:nvPicPr>
        <p:blipFill>
          <a:blip r:embed="rId5" cstate="print"/>
          <a:srcRect/>
          <a:stretch>
            <a:fillRect/>
          </a:stretch>
        </p:blipFill>
        <p:spPr bwMode="auto">
          <a:xfrm>
            <a:off x="4876800" y="2362200"/>
            <a:ext cx="2133600" cy="2286000"/>
          </a:xfrm>
          <a:prstGeom prst="rect">
            <a:avLst/>
          </a:prstGeom>
          <a:noFill/>
          <a:ln w="9525">
            <a:noFill/>
            <a:miter lim="800000"/>
            <a:headEnd/>
            <a:tailEnd/>
          </a:ln>
        </p:spPr>
      </p:pic>
      <p:pic>
        <p:nvPicPr>
          <p:cNvPr id="50182" name="Picture 6"/>
          <p:cNvPicPr>
            <a:picLocks noChangeAspect="1" noChangeArrowheads="1"/>
          </p:cNvPicPr>
          <p:nvPr/>
        </p:nvPicPr>
        <p:blipFill>
          <a:blip r:embed="rId6" cstate="print"/>
          <a:srcRect/>
          <a:stretch>
            <a:fillRect/>
          </a:stretch>
        </p:blipFill>
        <p:spPr bwMode="auto">
          <a:xfrm>
            <a:off x="4953000" y="4714875"/>
            <a:ext cx="1962150" cy="2143125"/>
          </a:xfrm>
          <a:prstGeom prst="rect">
            <a:avLst/>
          </a:prstGeom>
          <a:noFill/>
          <a:ln w="9525">
            <a:noFill/>
            <a:miter lim="800000"/>
            <a:headEnd/>
            <a:tailEnd/>
          </a:ln>
        </p:spPr>
      </p:pic>
      <p:pic>
        <p:nvPicPr>
          <p:cNvPr id="50184" name="Picture 8"/>
          <p:cNvPicPr>
            <a:picLocks noChangeAspect="1" noChangeArrowheads="1"/>
          </p:cNvPicPr>
          <p:nvPr/>
        </p:nvPicPr>
        <p:blipFill>
          <a:blip r:embed="rId7" cstate="print"/>
          <a:srcRect/>
          <a:stretch>
            <a:fillRect/>
          </a:stretch>
        </p:blipFill>
        <p:spPr bwMode="auto">
          <a:xfrm>
            <a:off x="7010400" y="3538071"/>
            <a:ext cx="1998428" cy="2253129"/>
          </a:xfrm>
          <a:prstGeom prst="rect">
            <a:avLst/>
          </a:prstGeom>
          <a:noFill/>
          <a:ln w="9525">
            <a:noFill/>
            <a:miter lim="800000"/>
            <a:headEnd/>
            <a:tailEnd/>
          </a:ln>
        </p:spPr>
      </p:pic>
      <p:pic>
        <p:nvPicPr>
          <p:cNvPr id="50186" name="Picture 10"/>
          <p:cNvPicPr>
            <a:picLocks noChangeAspect="1" noChangeArrowheads="1"/>
          </p:cNvPicPr>
          <p:nvPr/>
        </p:nvPicPr>
        <p:blipFill>
          <a:blip r:embed="rId8" cstate="print"/>
          <a:srcRect/>
          <a:stretch>
            <a:fillRect/>
          </a:stretch>
        </p:blipFill>
        <p:spPr bwMode="auto">
          <a:xfrm>
            <a:off x="0" y="1171575"/>
            <a:ext cx="9296400" cy="5686425"/>
          </a:xfrm>
          <a:prstGeom prst="rect">
            <a:avLst/>
          </a:prstGeom>
          <a:noFill/>
          <a:ln w="9525">
            <a:noFill/>
            <a:miter lim="800000"/>
            <a:headEnd/>
            <a:tailEnd/>
          </a:ln>
        </p:spPr>
      </p:pic>
      <p:sp>
        <p:nvSpPr>
          <p:cNvPr id="18" name="圆角矩形 17"/>
          <p:cNvSpPr>
            <a:spLocks noChangeArrowheads="1"/>
          </p:cNvSpPr>
          <p:nvPr/>
        </p:nvSpPr>
        <p:spPr bwMode="auto">
          <a:xfrm>
            <a:off x="2057400" y="3886200"/>
            <a:ext cx="5113337" cy="3603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0180"/>
                                        </p:tgtEl>
                                        <p:attrNameLst>
                                          <p:attrName>style.visibility</p:attrName>
                                        </p:attrNameLst>
                                      </p:cBhvr>
                                      <p:to>
                                        <p:strVal val="visible"/>
                                      </p:to>
                                    </p:set>
                                    <p:animEffect transition="in" filter="blinds(horizontal)">
                                      <p:cBhvr>
                                        <p:cTn id="22" dur="500"/>
                                        <p:tgtEl>
                                          <p:spTgt spid="50180"/>
                                        </p:tgtEl>
                                      </p:cBhvr>
                                    </p:animEffect>
                                  </p:childTnLst>
                                </p:cTn>
                              </p:par>
                              <p:par>
                                <p:cTn id="23" presetID="3" presetClass="entr" presetSubtype="10" fill="hold" nodeType="withEffect">
                                  <p:stCondLst>
                                    <p:cond delay="0"/>
                                  </p:stCondLst>
                                  <p:childTnLst>
                                    <p:set>
                                      <p:cBhvr>
                                        <p:cTn id="24" dur="1" fill="hold">
                                          <p:stCondLst>
                                            <p:cond delay="0"/>
                                          </p:stCondLst>
                                        </p:cTn>
                                        <p:tgtEl>
                                          <p:spTgt spid="50183"/>
                                        </p:tgtEl>
                                        <p:attrNameLst>
                                          <p:attrName>style.visibility</p:attrName>
                                        </p:attrNameLst>
                                      </p:cBhvr>
                                      <p:to>
                                        <p:strVal val="visible"/>
                                      </p:to>
                                    </p:set>
                                    <p:animEffect transition="in" filter="blinds(horizontal)">
                                      <p:cBhvr>
                                        <p:cTn id="25" dur="500"/>
                                        <p:tgtEl>
                                          <p:spTgt spid="50183"/>
                                        </p:tgtEl>
                                      </p:cBhvr>
                                    </p:animEffect>
                                  </p:childTnLst>
                                </p:cTn>
                              </p:par>
                              <p:par>
                                <p:cTn id="26" presetID="3" presetClass="entr" presetSubtype="10" fill="hold" nodeType="withEffect">
                                  <p:stCondLst>
                                    <p:cond delay="0"/>
                                  </p:stCondLst>
                                  <p:childTnLst>
                                    <p:set>
                                      <p:cBhvr>
                                        <p:cTn id="27" dur="1" fill="hold">
                                          <p:stCondLst>
                                            <p:cond delay="0"/>
                                          </p:stCondLst>
                                        </p:cTn>
                                        <p:tgtEl>
                                          <p:spTgt spid="50181"/>
                                        </p:tgtEl>
                                        <p:attrNameLst>
                                          <p:attrName>style.visibility</p:attrName>
                                        </p:attrNameLst>
                                      </p:cBhvr>
                                      <p:to>
                                        <p:strVal val="visible"/>
                                      </p:to>
                                    </p:set>
                                    <p:animEffect transition="in" filter="blinds(horizontal)">
                                      <p:cBhvr>
                                        <p:cTn id="28" dur="500"/>
                                        <p:tgtEl>
                                          <p:spTgt spid="50181"/>
                                        </p:tgtEl>
                                      </p:cBhvr>
                                    </p:animEffect>
                                  </p:childTnLst>
                                </p:cTn>
                              </p:par>
                              <p:par>
                                <p:cTn id="29" presetID="3" presetClass="entr" presetSubtype="10" fill="hold" nodeType="withEffect">
                                  <p:stCondLst>
                                    <p:cond delay="0"/>
                                  </p:stCondLst>
                                  <p:childTnLst>
                                    <p:set>
                                      <p:cBhvr>
                                        <p:cTn id="30" dur="1" fill="hold">
                                          <p:stCondLst>
                                            <p:cond delay="0"/>
                                          </p:stCondLst>
                                        </p:cTn>
                                        <p:tgtEl>
                                          <p:spTgt spid="50184"/>
                                        </p:tgtEl>
                                        <p:attrNameLst>
                                          <p:attrName>style.visibility</p:attrName>
                                        </p:attrNameLst>
                                      </p:cBhvr>
                                      <p:to>
                                        <p:strVal val="visible"/>
                                      </p:to>
                                    </p:set>
                                    <p:animEffect transition="in" filter="blinds(horizontal)">
                                      <p:cBhvr>
                                        <p:cTn id="31" dur="500"/>
                                        <p:tgtEl>
                                          <p:spTgt spid="50184"/>
                                        </p:tgtEl>
                                      </p:cBhvr>
                                    </p:animEffect>
                                  </p:childTnLst>
                                </p:cTn>
                              </p:par>
                              <p:par>
                                <p:cTn id="32" presetID="3" presetClass="entr" presetSubtype="10" fill="hold" nodeType="withEffect">
                                  <p:stCondLst>
                                    <p:cond delay="0"/>
                                  </p:stCondLst>
                                  <p:childTnLst>
                                    <p:set>
                                      <p:cBhvr>
                                        <p:cTn id="33" dur="1" fill="hold">
                                          <p:stCondLst>
                                            <p:cond delay="0"/>
                                          </p:stCondLst>
                                        </p:cTn>
                                        <p:tgtEl>
                                          <p:spTgt spid="50182"/>
                                        </p:tgtEl>
                                        <p:attrNameLst>
                                          <p:attrName>style.visibility</p:attrName>
                                        </p:attrNameLst>
                                      </p:cBhvr>
                                      <p:to>
                                        <p:strVal val="visible"/>
                                      </p:to>
                                    </p:set>
                                    <p:animEffect transition="in" filter="blinds(horizontal)">
                                      <p:cBhvr>
                                        <p:cTn id="34" dur="500"/>
                                        <p:tgtEl>
                                          <p:spTgt spid="5018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50186"/>
                                        </p:tgtEl>
                                        <p:attrNameLst>
                                          <p:attrName>style.visibility</p:attrName>
                                        </p:attrNameLst>
                                      </p:cBhvr>
                                      <p:to>
                                        <p:strVal val="visible"/>
                                      </p:to>
                                    </p:set>
                                    <p:animEffect transition="in" filter="blinds(horizontal)">
                                      <p:cBhvr>
                                        <p:cTn id="45" dur="500"/>
                                        <p:tgtEl>
                                          <p:spTgt spid="5018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C:\Users\Gong\AppData\Roaming\Tencent\Users\382062504\QQ\WinTemp\RichOle\FSOJ37B1M5H5O9$28RZL6IC.jpg"/>
          <p:cNvPicPr>
            <a:picLocks noChangeAspect="1" noChangeArrowheads="1"/>
          </p:cNvPicPr>
          <p:nvPr/>
        </p:nvPicPr>
        <p:blipFill>
          <a:blip r:embed="rId2" cstate="print"/>
          <a:srcRect/>
          <a:stretch>
            <a:fillRect/>
          </a:stretch>
        </p:blipFill>
        <p:spPr bwMode="auto">
          <a:xfrm>
            <a:off x="346075" y="1260475"/>
            <a:ext cx="4445000" cy="5256213"/>
          </a:xfrm>
          <a:prstGeom prst="rect">
            <a:avLst/>
          </a:prstGeom>
          <a:noFill/>
          <a:ln w="9525">
            <a:noFill/>
            <a:miter lim="800000"/>
            <a:headEnd/>
            <a:tailEnd/>
          </a:ln>
        </p:spPr>
      </p:pic>
      <p:sp>
        <p:nvSpPr>
          <p:cNvPr id="3" name="圆角矩形 2"/>
          <p:cNvSpPr>
            <a:spLocks noChangeArrowheads="1"/>
          </p:cNvSpPr>
          <p:nvPr/>
        </p:nvSpPr>
        <p:spPr bwMode="auto">
          <a:xfrm>
            <a:off x="3779838" y="2492375"/>
            <a:ext cx="900112" cy="288131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cxnSp>
        <p:nvCxnSpPr>
          <p:cNvPr id="4" name="直接箭头连接符 3"/>
          <p:cNvCxnSpPr>
            <a:cxnSpLocks noChangeShapeType="1"/>
          </p:cNvCxnSpPr>
          <p:nvPr/>
        </p:nvCxnSpPr>
        <p:spPr bwMode="auto">
          <a:xfrm flipV="1">
            <a:off x="4157663" y="1916113"/>
            <a:ext cx="1566862" cy="576262"/>
          </a:xfrm>
          <a:prstGeom prst="straightConnector1">
            <a:avLst/>
          </a:prstGeom>
          <a:noFill/>
          <a:ln w="28575" algn="ctr">
            <a:solidFill>
              <a:srgbClr val="FF0000"/>
            </a:solidFill>
            <a:round/>
            <a:headEnd/>
            <a:tailEnd type="arrow" w="med" len="med"/>
          </a:ln>
        </p:spPr>
      </p:cxnSp>
      <p:pic>
        <p:nvPicPr>
          <p:cNvPr id="91137" name="Picture 1" descr="C:\Users\Gong\AppData\Roaming\Tencent\Users\382062504\QQ\WinTemp\RichOle\XA$4)2SJ7JH{)ML{W34$A1E.jpg"/>
          <p:cNvPicPr>
            <a:picLocks noChangeAspect="1" noChangeArrowheads="1"/>
          </p:cNvPicPr>
          <p:nvPr/>
        </p:nvPicPr>
        <p:blipFill>
          <a:blip r:embed="rId3" cstate="print"/>
          <a:srcRect/>
          <a:stretch>
            <a:fillRect/>
          </a:stretch>
        </p:blipFill>
        <p:spPr bwMode="auto">
          <a:xfrm>
            <a:off x="5724525" y="1125538"/>
            <a:ext cx="2447925" cy="5607050"/>
          </a:xfrm>
          <a:prstGeom prst="rect">
            <a:avLst/>
          </a:prstGeom>
          <a:noFill/>
          <a:ln w="9525">
            <a:noFill/>
            <a:miter lim="800000"/>
            <a:headEnd/>
            <a:tailEnd/>
          </a:ln>
        </p:spPr>
      </p:pic>
      <p:sp>
        <p:nvSpPr>
          <p:cNvPr id="11" name="圆角矩形 18"/>
          <p:cNvSpPr>
            <a:spLocks noChangeArrowheads="1"/>
          </p:cNvSpPr>
          <p:nvPr/>
        </p:nvSpPr>
        <p:spPr bwMode="auto">
          <a:xfrm>
            <a:off x="6573838" y="2781300"/>
            <a:ext cx="661987" cy="287338"/>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pic>
        <p:nvPicPr>
          <p:cNvPr id="91138" name="Picture 2" descr="C:\Users\Gong\AppData\Roaming\Tencent\Users\382062504\QQ\WinTemp\RichOle\4B_HG1)IKCQK242AI_8$8JN.jpg"/>
          <p:cNvPicPr>
            <a:picLocks noChangeAspect="1" noChangeArrowheads="1"/>
          </p:cNvPicPr>
          <p:nvPr/>
        </p:nvPicPr>
        <p:blipFill>
          <a:blip r:embed="rId4" cstate="print"/>
          <a:srcRect/>
          <a:stretch>
            <a:fillRect/>
          </a:stretch>
        </p:blipFill>
        <p:spPr bwMode="auto">
          <a:xfrm>
            <a:off x="-36513" y="1119188"/>
            <a:ext cx="9182101" cy="5613400"/>
          </a:xfrm>
          <a:prstGeom prst="rect">
            <a:avLst/>
          </a:prstGeom>
          <a:noFill/>
          <a:ln w="9525">
            <a:noFill/>
            <a:miter lim="800000"/>
            <a:headEnd/>
            <a:tailEnd/>
          </a:ln>
        </p:spPr>
      </p:pic>
      <p:sp>
        <p:nvSpPr>
          <p:cNvPr id="13" name="圆角矩形 20"/>
          <p:cNvSpPr>
            <a:spLocks noChangeArrowheads="1"/>
          </p:cNvSpPr>
          <p:nvPr/>
        </p:nvSpPr>
        <p:spPr bwMode="auto">
          <a:xfrm>
            <a:off x="2411413" y="5876925"/>
            <a:ext cx="647700" cy="3603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1137"/>
                                        </p:tgtEl>
                                        <p:attrNameLst>
                                          <p:attrName>style.visibility</p:attrName>
                                        </p:attrNameLst>
                                      </p:cBhvr>
                                      <p:to>
                                        <p:strVal val="visible"/>
                                      </p:to>
                                    </p:set>
                                    <p:animEffect transition="in" filter="randombar(horizontal)">
                                      <p:cBhvr>
                                        <p:cTn id="17" dur="500"/>
                                        <p:tgtEl>
                                          <p:spTgt spid="9113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1138"/>
                                        </p:tgtEl>
                                        <p:attrNameLst>
                                          <p:attrName>style.visibility</p:attrName>
                                        </p:attrNameLst>
                                      </p:cBhvr>
                                      <p:to>
                                        <p:strVal val="visible"/>
                                      </p:to>
                                    </p:set>
                                    <p:animEffect transition="in" filter="wheel(1)">
                                      <p:cBhvr>
                                        <p:cTn id="27" dur="2000"/>
                                        <p:tgtEl>
                                          <p:spTgt spid="91138"/>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amond(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28688" y="457200"/>
            <a:ext cx="7456487" cy="609600"/>
          </a:xfrm>
          <a:prstGeom prst="rect">
            <a:avLst/>
          </a:prstGeom>
        </p:spPr>
        <p:txBody>
          <a:bodyPr/>
          <a:lstStyle/>
          <a:p>
            <a:pPr algn="ctr" eaLnBrk="0" hangingPunct="0">
              <a:defRPr/>
            </a:pPr>
            <a:r>
              <a:rPr lang="zh-CN" altLang="en-US" sz="3600" b="1" kern="0" dirty="0">
                <a:solidFill>
                  <a:schemeClr val="bg1"/>
                </a:solidFill>
                <a:latin typeface="宋体" pitchFamily="2" charset="-122"/>
                <a:ea typeface="宋体" pitchFamily="2" charset="-122"/>
                <a:cs typeface="+mj-cs"/>
              </a:rPr>
              <a:t>二次检索</a:t>
            </a:r>
            <a:endParaRPr lang="zh-CN" altLang="en-US" sz="3600" b="1" kern="0" dirty="0">
              <a:solidFill>
                <a:schemeClr val="bg1"/>
              </a:solidFill>
              <a:latin typeface="+mj-lt"/>
              <a:ea typeface="宋体" pitchFamily="2" charset="-122"/>
              <a:cs typeface="+mj-cs"/>
            </a:endParaRPr>
          </a:p>
        </p:txBody>
      </p:sp>
      <p:pic>
        <p:nvPicPr>
          <p:cNvPr id="30723" name="Picture 1" descr="C:\Users\Gong\AppData\Roaming\Tencent\Users\382062504\QQ\WinTemp\RichOle\6WTJ~I44Z_Y3VLMNW2@IMQM.jpg"/>
          <p:cNvPicPr>
            <a:picLocks noChangeAspect="1" noChangeArrowheads="1"/>
          </p:cNvPicPr>
          <p:nvPr/>
        </p:nvPicPr>
        <p:blipFill>
          <a:blip r:embed="rId2" cstate="print"/>
          <a:srcRect/>
          <a:stretch>
            <a:fillRect/>
          </a:stretch>
        </p:blipFill>
        <p:spPr bwMode="auto">
          <a:xfrm>
            <a:off x="0" y="1268413"/>
            <a:ext cx="9144000" cy="4876800"/>
          </a:xfrm>
          <a:prstGeom prst="rect">
            <a:avLst/>
          </a:prstGeom>
          <a:noFill/>
          <a:ln w="9525">
            <a:noFill/>
            <a:miter lim="800000"/>
            <a:headEnd/>
            <a:tailEnd/>
          </a:ln>
        </p:spPr>
      </p:pic>
      <p:sp>
        <p:nvSpPr>
          <p:cNvPr id="4" name="AutoShape 6"/>
          <p:cNvSpPr>
            <a:spLocks noChangeArrowheads="1"/>
          </p:cNvSpPr>
          <p:nvPr/>
        </p:nvSpPr>
        <p:spPr bwMode="auto">
          <a:xfrm>
            <a:off x="1979613" y="4005263"/>
            <a:ext cx="3168650" cy="288925"/>
          </a:xfrm>
          <a:prstGeom prst="flowChartAlternateProcess">
            <a:avLst/>
          </a:prstGeom>
          <a:noFill/>
          <a:ln w="25400">
            <a:solidFill>
              <a:srgbClr val="FF0000"/>
            </a:solidFill>
            <a:miter lim="800000"/>
            <a:headEnd/>
            <a:tailEnd/>
          </a:ln>
        </p:spPr>
        <p:txBody>
          <a:bodyPr/>
          <a:lstStyle/>
          <a:p>
            <a:endParaRPr lang="zh-CN" altLang="en-US"/>
          </a:p>
        </p:txBody>
      </p:sp>
      <p:sp>
        <p:nvSpPr>
          <p:cNvPr id="5" name="矩形标注 4"/>
          <p:cNvSpPr>
            <a:spLocks noChangeArrowheads="1"/>
          </p:cNvSpPr>
          <p:nvPr/>
        </p:nvSpPr>
        <p:spPr bwMode="auto">
          <a:xfrm>
            <a:off x="4864100" y="4581525"/>
            <a:ext cx="1727200" cy="612775"/>
          </a:xfrm>
          <a:prstGeom prst="wedgeRectCallout">
            <a:avLst>
              <a:gd name="adj1" fmla="val -54343"/>
              <a:gd name="adj2" fmla="val -86079"/>
            </a:avLst>
          </a:prstGeom>
          <a:solidFill>
            <a:schemeClr val="bg1"/>
          </a:solidFill>
          <a:ln w="28575" algn="ctr">
            <a:solidFill>
              <a:srgbClr val="FF0000"/>
            </a:solidFill>
            <a:round/>
            <a:headEnd/>
            <a:tailEnd/>
          </a:ln>
        </p:spPr>
        <p:txBody>
          <a:bodyPr/>
          <a:lstStyle/>
          <a:p>
            <a:pPr algn="just"/>
            <a:r>
              <a:rPr lang="zh-CN" altLang="en-US" b="1"/>
              <a:t>命中</a:t>
            </a:r>
            <a:r>
              <a:rPr lang="en-US" altLang="zh-CN" b="1"/>
              <a:t>15654</a:t>
            </a:r>
            <a:r>
              <a:rPr lang="zh-CN" altLang="en-US" b="1"/>
              <a:t>条，共</a:t>
            </a:r>
            <a:r>
              <a:rPr lang="en-US" altLang="zh-CN" b="1"/>
              <a:t>1566</a:t>
            </a:r>
            <a:r>
              <a:rPr lang="zh-CN" altLang="en-US" b="1"/>
              <a:t>页</a:t>
            </a:r>
          </a:p>
        </p:txBody>
      </p:sp>
      <p:sp>
        <p:nvSpPr>
          <p:cNvPr id="6" name="圆角矩形 5"/>
          <p:cNvSpPr>
            <a:spLocks noChangeArrowheads="1"/>
          </p:cNvSpPr>
          <p:nvPr/>
        </p:nvSpPr>
        <p:spPr bwMode="auto">
          <a:xfrm>
            <a:off x="2482850" y="2066925"/>
            <a:ext cx="4465638" cy="4318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7" name="圆角矩形 6"/>
          <p:cNvSpPr>
            <a:spLocks noChangeArrowheads="1"/>
          </p:cNvSpPr>
          <p:nvPr/>
        </p:nvSpPr>
        <p:spPr bwMode="auto">
          <a:xfrm>
            <a:off x="2139950" y="2743200"/>
            <a:ext cx="3600450" cy="3603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8" name="圆角矩形 7"/>
          <p:cNvSpPr>
            <a:spLocks noChangeArrowheads="1"/>
          </p:cNvSpPr>
          <p:nvPr/>
        </p:nvSpPr>
        <p:spPr bwMode="auto">
          <a:xfrm>
            <a:off x="5940425" y="3141663"/>
            <a:ext cx="1008063" cy="287337"/>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pic>
        <p:nvPicPr>
          <p:cNvPr id="92162" name="Picture 2" descr="C:\Users\Gong\AppData\Roaming\Tencent\Users\382062504\QQ\WinTemp\RichOle\K_14$63C~51VY9[`E_WZE$A.jpg"/>
          <p:cNvPicPr>
            <a:picLocks noChangeAspect="1" noChangeArrowheads="1"/>
          </p:cNvPicPr>
          <p:nvPr/>
        </p:nvPicPr>
        <p:blipFill>
          <a:blip r:embed="rId3" cstate="print"/>
          <a:srcRect/>
          <a:stretch>
            <a:fillRect/>
          </a:stretch>
        </p:blipFill>
        <p:spPr bwMode="auto">
          <a:xfrm>
            <a:off x="0" y="1273175"/>
            <a:ext cx="9210675" cy="4943475"/>
          </a:xfrm>
          <a:prstGeom prst="rect">
            <a:avLst/>
          </a:prstGeom>
          <a:noFill/>
          <a:ln w="9525">
            <a:noFill/>
            <a:miter lim="800000"/>
            <a:headEnd/>
            <a:tailEnd/>
          </a:ln>
        </p:spPr>
      </p:pic>
      <p:sp>
        <p:nvSpPr>
          <p:cNvPr id="10" name="AutoShape 6"/>
          <p:cNvSpPr>
            <a:spLocks noChangeArrowheads="1"/>
          </p:cNvSpPr>
          <p:nvPr/>
        </p:nvSpPr>
        <p:spPr bwMode="auto">
          <a:xfrm>
            <a:off x="1979613" y="4216400"/>
            <a:ext cx="3168650" cy="288925"/>
          </a:xfrm>
          <a:prstGeom prst="flowChartAlternateProcess">
            <a:avLst/>
          </a:prstGeom>
          <a:noFill/>
          <a:ln w="25400">
            <a:solidFill>
              <a:srgbClr val="FF0000"/>
            </a:solidFill>
            <a:miter lim="800000"/>
            <a:headEnd/>
            <a:tailEnd/>
          </a:ln>
        </p:spPr>
        <p:txBody>
          <a:bodyPr/>
          <a:lstStyle/>
          <a:p>
            <a:endParaRPr lang="zh-CN" altLang="en-US"/>
          </a:p>
        </p:txBody>
      </p:sp>
      <p:sp>
        <p:nvSpPr>
          <p:cNvPr id="11" name="矩形标注 10"/>
          <p:cNvSpPr>
            <a:spLocks noChangeArrowheads="1"/>
          </p:cNvSpPr>
          <p:nvPr/>
        </p:nvSpPr>
        <p:spPr bwMode="auto">
          <a:xfrm>
            <a:off x="5722938" y="3135313"/>
            <a:ext cx="1727200" cy="612775"/>
          </a:xfrm>
          <a:prstGeom prst="wedgeRectCallout">
            <a:avLst>
              <a:gd name="adj1" fmla="val -76676"/>
              <a:gd name="adj2" fmla="val 116773"/>
            </a:avLst>
          </a:prstGeom>
          <a:solidFill>
            <a:schemeClr val="bg1"/>
          </a:solidFill>
          <a:ln w="28575" algn="ctr">
            <a:solidFill>
              <a:srgbClr val="FF0000"/>
            </a:solidFill>
            <a:round/>
            <a:headEnd/>
            <a:tailEnd/>
          </a:ln>
        </p:spPr>
        <p:txBody>
          <a:bodyPr/>
          <a:lstStyle/>
          <a:p>
            <a:pPr algn="just"/>
            <a:r>
              <a:rPr lang="zh-CN" altLang="en-US" b="1"/>
              <a:t>命中</a:t>
            </a:r>
            <a:r>
              <a:rPr lang="en-US" altLang="zh-CN" b="1"/>
              <a:t>1468</a:t>
            </a:r>
            <a:r>
              <a:rPr lang="zh-CN" altLang="en-US" b="1"/>
              <a:t>条，共</a:t>
            </a:r>
            <a:r>
              <a:rPr lang="en-US" altLang="zh-CN" b="1"/>
              <a:t>147</a:t>
            </a:r>
            <a:r>
              <a:rPr lang="zh-CN" altLang="en-US" b="1"/>
              <a:t>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2162"/>
                                        </p:tgtEl>
                                        <p:attrNameLst>
                                          <p:attrName>style.visibility</p:attrName>
                                        </p:attrNameLst>
                                      </p:cBhvr>
                                      <p:to>
                                        <p:strVal val="visible"/>
                                      </p:to>
                                    </p:set>
                                    <p:anim calcmode="lin" valueType="num">
                                      <p:cBhvr additive="base">
                                        <p:cTn id="30" dur="500" fill="hold"/>
                                        <p:tgtEl>
                                          <p:spTgt spid="92162"/>
                                        </p:tgtEl>
                                        <p:attrNameLst>
                                          <p:attrName>ppt_x</p:attrName>
                                        </p:attrNameLst>
                                      </p:cBhvr>
                                      <p:tavLst>
                                        <p:tav tm="0">
                                          <p:val>
                                            <p:strVal val="#ppt_x"/>
                                          </p:val>
                                        </p:tav>
                                        <p:tav tm="100000">
                                          <p:val>
                                            <p:strVal val="#ppt_x"/>
                                          </p:val>
                                        </p:tav>
                                      </p:tavLst>
                                    </p:anim>
                                    <p:anim calcmode="lin" valueType="num">
                                      <p:cBhvr additive="base">
                                        <p:cTn id="31" dur="500" fill="hold"/>
                                        <p:tgtEl>
                                          <p:spTgt spid="9216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8"/>
          <p:cNvPicPr>
            <a:picLocks noChangeAspect="1" noChangeArrowheads="1"/>
          </p:cNvPicPr>
          <p:nvPr/>
        </p:nvPicPr>
        <p:blipFill>
          <a:blip r:embed="rId2" cstate="print"/>
          <a:srcRect/>
          <a:stretch>
            <a:fillRect/>
          </a:stretch>
        </p:blipFill>
        <p:spPr bwMode="auto">
          <a:xfrm>
            <a:off x="1331913" y="1700213"/>
            <a:ext cx="5162550" cy="1828800"/>
          </a:xfrm>
          <a:prstGeom prst="rect">
            <a:avLst/>
          </a:prstGeom>
          <a:noFill/>
          <a:ln w="9525">
            <a:noFill/>
            <a:miter lim="800000"/>
            <a:headEnd/>
            <a:tailEnd/>
          </a:ln>
        </p:spPr>
      </p:pic>
      <p:pic>
        <p:nvPicPr>
          <p:cNvPr id="24592" name="Picture 16"/>
          <p:cNvPicPr>
            <a:picLocks noChangeAspect="1" noChangeArrowheads="1"/>
          </p:cNvPicPr>
          <p:nvPr/>
        </p:nvPicPr>
        <p:blipFill>
          <a:blip r:embed="rId3" cstate="print"/>
          <a:srcRect/>
          <a:stretch>
            <a:fillRect/>
          </a:stretch>
        </p:blipFill>
        <p:spPr bwMode="auto">
          <a:xfrm>
            <a:off x="1547813" y="2681288"/>
            <a:ext cx="6118225" cy="4176712"/>
          </a:xfrm>
          <a:prstGeom prst="rect">
            <a:avLst/>
          </a:prstGeom>
          <a:noFill/>
          <a:ln w="9525">
            <a:noFill/>
            <a:miter lim="800000"/>
            <a:headEnd/>
            <a:tailEnd/>
          </a:ln>
        </p:spPr>
      </p:pic>
      <p:sp>
        <p:nvSpPr>
          <p:cNvPr id="31748" name="TextBox 4"/>
          <p:cNvSpPr txBox="1">
            <a:spLocks noChangeArrowheads="1"/>
          </p:cNvSpPr>
          <p:nvPr/>
        </p:nvSpPr>
        <p:spPr bwMode="auto">
          <a:xfrm>
            <a:off x="539750" y="1125538"/>
            <a:ext cx="4643438" cy="460375"/>
          </a:xfrm>
          <a:prstGeom prst="rect">
            <a:avLst/>
          </a:prstGeom>
          <a:noFill/>
          <a:ln w="9525">
            <a:noFill/>
            <a:miter lim="800000"/>
            <a:headEnd/>
            <a:tailEnd/>
          </a:ln>
        </p:spPr>
        <p:txBody>
          <a:bodyPr>
            <a:spAutoFit/>
          </a:bodyPr>
          <a:lstStyle/>
          <a:p>
            <a:pPr eaLnBrk="0" hangingPunct="0"/>
            <a:r>
              <a:rPr lang="zh-CN" altLang="en-US" sz="2400" b="1">
                <a:latin typeface="宋体" charset="-122"/>
                <a:sym typeface="Wingdings" pitchFamily="2" charset="2"/>
              </a:rPr>
              <a:t> 论文检索</a:t>
            </a:r>
            <a:r>
              <a:rPr lang="en-US" altLang="zh-CN" sz="2400" b="1">
                <a:latin typeface="宋体" charset="-122"/>
                <a:sym typeface="Wingdings" pitchFamily="2" charset="2"/>
              </a:rPr>
              <a:t>——</a:t>
            </a:r>
            <a:r>
              <a:rPr lang="zh-CN" altLang="en-US" sz="2400" b="1">
                <a:latin typeface="宋体" charset="-122"/>
                <a:sym typeface="Wingdings" pitchFamily="2" charset="2"/>
              </a:rPr>
              <a:t>论文下载</a:t>
            </a:r>
            <a:endParaRPr lang="zh-CN" altLang="en-US" sz="2400" b="1">
              <a:latin typeface="宋体" charset="-122"/>
            </a:endParaRPr>
          </a:p>
        </p:txBody>
      </p:sp>
      <p:sp>
        <p:nvSpPr>
          <p:cNvPr id="31749" name="Rectangle 2"/>
          <p:cNvSpPr txBox="1">
            <a:spLocks noChangeArrowheads="1"/>
          </p:cNvSpPr>
          <p:nvPr/>
        </p:nvSpPr>
        <p:spPr bwMode="auto">
          <a:xfrm>
            <a:off x="928688"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Arial" charset="0"/>
              </a:rPr>
              <a:t>论文信息页</a:t>
            </a:r>
          </a:p>
        </p:txBody>
      </p:sp>
      <p:sp>
        <p:nvSpPr>
          <p:cNvPr id="24583" name="AutoShape 6"/>
          <p:cNvSpPr>
            <a:spLocks noChangeArrowheads="1"/>
          </p:cNvSpPr>
          <p:nvPr/>
        </p:nvSpPr>
        <p:spPr bwMode="auto">
          <a:xfrm>
            <a:off x="1692275" y="2997200"/>
            <a:ext cx="863600" cy="215900"/>
          </a:xfrm>
          <a:prstGeom prst="flowChartAlternateProcess">
            <a:avLst/>
          </a:prstGeom>
          <a:noFill/>
          <a:ln w="25400">
            <a:solidFill>
              <a:srgbClr val="FF0000"/>
            </a:solidFill>
            <a:miter lim="800000"/>
            <a:headEnd/>
            <a:tailEnd/>
          </a:ln>
        </p:spPr>
        <p:txBody>
          <a:bodyPr/>
          <a:lstStyle/>
          <a:p>
            <a:endParaRPr lang="zh-CN" altLang="en-US"/>
          </a:p>
        </p:txBody>
      </p:sp>
      <p:sp>
        <p:nvSpPr>
          <p:cNvPr id="31751" name="Text Box 8"/>
          <p:cNvSpPr txBox="1">
            <a:spLocks noChangeArrowheads="1"/>
          </p:cNvSpPr>
          <p:nvPr/>
        </p:nvSpPr>
        <p:spPr bwMode="auto">
          <a:xfrm>
            <a:off x="4932363" y="2205038"/>
            <a:ext cx="3535362" cy="369887"/>
          </a:xfrm>
          <a:prstGeom prst="rect">
            <a:avLst/>
          </a:prstGeom>
          <a:solidFill>
            <a:schemeClr val="bg1"/>
          </a:solidFill>
          <a:ln w="28575">
            <a:solidFill>
              <a:srgbClr val="FF0000"/>
            </a:solidFill>
            <a:miter lim="800000"/>
            <a:headEnd/>
            <a:tailEnd/>
          </a:ln>
        </p:spPr>
        <p:txBody>
          <a:bodyPr>
            <a:spAutoFit/>
          </a:bodyPr>
          <a:lstStyle/>
          <a:p>
            <a:pPr algn="ctr" eaLnBrk="0" hangingPunct="0">
              <a:spcBef>
                <a:spcPct val="50000"/>
              </a:spcBef>
            </a:pPr>
            <a:r>
              <a:rPr lang="zh-CN" altLang="en-US" b="1">
                <a:latin typeface="宋体" charset="-122"/>
              </a:rPr>
              <a:t>点击</a:t>
            </a:r>
            <a:r>
              <a:rPr lang="en-US" altLang="zh-CN" b="1">
                <a:latin typeface="宋体" charset="-122"/>
              </a:rPr>
              <a:t>PDF</a:t>
            </a:r>
            <a:r>
              <a:rPr lang="zh-CN" altLang="en-US" b="1">
                <a:latin typeface="宋体" charset="-122"/>
              </a:rPr>
              <a:t>标志即可下载</a:t>
            </a:r>
          </a:p>
        </p:txBody>
      </p:sp>
      <p:sp>
        <p:nvSpPr>
          <p:cNvPr id="24585" name="Line 10"/>
          <p:cNvSpPr>
            <a:spLocks noChangeShapeType="1"/>
          </p:cNvSpPr>
          <p:nvPr/>
        </p:nvSpPr>
        <p:spPr bwMode="auto">
          <a:xfrm flipH="1">
            <a:off x="2555875" y="2420938"/>
            <a:ext cx="2303463" cy="576262"/>
          </a:xfrm>
          <a:prstGeom prst="line">
            <a:avLst/>
          </a:prstGeom>
          <a:noFill/>
          <a:ln w="9525">
            <a:solidFill>
              <a:srgbClr val="FF0000"/>
            </a:solidFill>
            <a:round/>
            <a:headEnd/>
            <a:tailEnd type="triangle" w="med" len="med"/>
          </a:ln>
        </p:spPr>
        <p:txBody>
          <a:bodyPr/>
          <a:lstStyle/>
          <a:p>
            <a:endParaRPr lang="zh-CN" altLang="en-US"/>
          </a:p>
        </p:txBody>
      </p:sp>
      <p:sp>
        <p:nvSpPr>
          <p:cNvPr id="36" name="AutoShape 6"/>
          <p:cNvSpPr>
            <a:spLocks noChangeArrowheads="1"/>
          </p:cNvSpPr>
          <p:nvPr/>
        </p:nvSpPr>
        <p:spPr bwMode="auto">
          <a:xfrm>
            <a:off x="3348038" y="2997200"/>
            <a:ext cx="792162" cy="215900"/>
          </a:xfrm>
          <a:prstGeom prst="flowChartAlternateProcess">
            <a:avLst/>
          </a:prstGeom>
          <a:noFill/>
          <a:ln w="25400">
            <a:solidFill>
              <a:srgbClr val="FF0000"/>
            </a:solidFill>
            <a:miter lim="800000"/>
            <a:headEnd/>
            <a:tailEnd/>
          </a:ln>
        </p:spPr>
        <p:txBody>
          <a:bodyPr/>
          <a:lstStyle/>
          <a:p>
            <a:endParaRPr lang="zh-CN" altLang="en-US"/>
          </a:p>
        </p:txBody>
      </p:sp>
      <p:sp>
        <p:nvSpPr>
          <p:cNvPr id="37" name="Text Box 8"/>
          <p:cNvSpPr txBox="1">
            <a:spLocks noChangeArrowheads="1"/>
          </p:cNvSpPr>
          <p:nvPr/>
        </p:nvSpPr>
        <p:spPr bwMode="auto">
          <a:xfrm>
            <a:off x="4810125" y="3933825"/>
            <a:ext cx="2857500" cy="369888"/>
          </a:xfrm>
          <a:prstGeom prst="rect">
            <a:avLst/>
          </a:prstGeom>
          <a:solidFill>
            <a:schemeClr val="bg1"/>
          </a:solidFill>
          <a:ln w="28575">
            <a:solidFill>
              <a:srgbClr val="FF0000"/>
            </a:solidFill>
            <a:miter lim="800000"/>
            <a:headEnd/>
            <a:tailEnd/>
          </a:ln>
        </p:spPr>
        <p:txBody>
          <a:bodyPr>
            <a:spAutoFit/>
          </a:bodyPr>
          <a:lstStyle/>
          <a:p>
            <a:pPr algn="ctr" eaLnBrk="0" hangingPunct="0">
              <a:spcBef>
                <a:spcPct val="50000"/>
              </a:spcBef>
            </a:pPr>
            <a:r>
              <a:rPr lang="zh-CN" altLang="en-US" b="1">
                <a:latin typeface="宋体" charset="-122"/>
              </a:rPr>
              <a:t>点击次数、下载次数</a:t>
            </a:r>
          </a:p>
        </p:txBody>
      </p:sp>
      <p:sp>
        <p:nvSpPr>
          <p:cNvPr id="38" name="Line 10"/>
          <p:cNvSpPr>
            <a:spLocks noChangeShapeType="1"/>
          </p:cNvSpPr>
          <p:nvPr/>
        </p:nvSpPr>
        <p:spPr bwMode="auto">
          <a:xfrm flipH="1" flipV="1">
            <a:off x="3995738" y="3213100"/>
            <a:ext cx="720725" cy="720725"/>
          </a:xfrm>
          <a:prstGeom prst="line">
            <a:avLst/>
          </a:prstGeom>
          <a:noFill/>
          <a:ln w="9525">
            <a:solidFill>
              <a:srgbClr val="FF0000"/>
            </a:solidFill>
            <a:round/>
            <a:headEnd/>
            <a:tailEnd type="triangle" w="med" len="med"/>
          </a:ln>
        </p:spPr>
        <p:txBody>
          <a:bodyPr/>
          <a:lstStyle/>
          <a:p>
            <a:endParaRPr lang="zh-CN" altLang="en-US"/>
          </a:p>
        </p:txBody>
      </p:sp>
      <p:sp>
        <p:nvSpPr>
          <p:cNvPr id="31756" name="AutoShape 6"/>
          <p:cNvSpPr>
            <a:spLocks noChangeArrowheads="1"/>
          </p:cNvSpPr>
          <p:nvPr/>
        </p:nvSpPr>
        <p:spPr bwMode="auto">
          <a:xfrm>
            <a:off x="1908175" y="1773238"/>
            <a:ext cx="360363" cy="131762"/>
          </a:xfrm>
          <a:prstGeom prst="flowChartAlternateProcess">
            <a:avLst/>
          </a:prstGeom>
          <a:noFill/>
          <a:ln w="25400">
            <a:solidFill>
              <a:srgbClr val="FF0000"/>
            </a:solidFill>
            <a:miter lim="800000"/>
            <a:headEnd/>
            <a:tailEnd/>
          </a:ln>
        </p:spPr>
        <p:txBody>
          <a:bodyPr/>
          <a:lstStyle/>
          <a:p>
            <a:endParaRPr lang="zh-CN" altLang="en-US"/>
          </a:p>
        </p:txBody>
      </p:sp>
      <p:sp>
        <p:nvSpPr>
          <p:cNvPr id="31757" name="Text Box 8"/>
          <p:cNvSpPr txBox="1">
            <a:spLocks noChangeArrowheads="1"/>
          </p:cNvSpPr>
          <p:nvPr/>
        </p:nvSpPr>
        <p:spPr bwMode="auto">
          <a:xfrm>
            <a:off x="34925" y="2338388"/>
            <a:ext cx="1490663" cy="369887"/>
          </a:xfrm>
          <a:prstGeom prst="rect">
            <a:avLst/>
          </a:prstGeom>
          <a:solidFill>
            <a:schemeClr val="bg1"/>
          </a:solidFill>
          <a:ln w="28575">
            <a:solidFill>
              <a:srgbClr val="FF0000"/>
            </a:solidFill>
            <a:miter lim="800000"/>
            <a:headEnd/>
            <a:tailEnd/>
          </a:ln>
        </p:spPr>
        <p:txBody>
          <a:bodyPr>
            <a:spAutoFit/>
          </a:bodyPr>
          <a:lstStyle/>
          <a:p>
            <a:pPr algn="ctr" eaLnBrk="0" hangingPunct="0">
              <a:spcBef>
                <a:spcPct val="50000"/>
              </a:spcBef>
            </a:pPr>
            <a:r>
              <a:rPr lang="zh-CN" altLang="en-US" b="1">
                <a:latin typeface="宋体" charset="-122"/>
              </a:rPr>
              <a:t>独家期刊</a:t>
            </a:r>
          </a:p>
        </p:txBody>
      </p:sp>
      <p:sp>
        <p:nvSpPr>
          <p:cNvPr id="31758" name="Line 10"/>
          <p:cNvSpPr>
            <a:spLocks noChangeShapeType="1"/>
          </p:cNvSpPr>
          <p:nvPr/>
        </p:nvSpPr>
        <p:spPr bwMode="auto">
          <a:xfrm flipV="1">
            <a:off x="1331913" y="1844675"/>
            <a:ext cx="576262" cy="431800"/>
          </a:xfrm>
          <a:prstGeom prst="line">
            <a:avLst/>
          </a:prstGeom>
          <a:noFill/>
          <a:ln w="9525">
            <a:solidFill>
              <a:srgbClr val="FF0000"/>
            </a:solidFill>
            <a:round/>
            <a:headEnd/>
            <a:tailEnd type="triangle" w="med" len="med"/>
          </a:ln>
        </p:spPr>
        <p:txBody>
          <a:bodyPr/>
          <a:lstStyle/>
          <a:p>
            <a:endParaRPr lang="zh-CN" altLang="en-US"/>
          </a:p>
        </p:txBody>
      </p:sp>
      <p:sp>
        <p:nvSpPr>
          <p:cNvPr id="31759" name="AutoShape 6"/>
          <p:cNvSpPr>
            <a:spLocks noChangeArrowheads="1"/>
          </p:cNvSpPr>
          <p:nvPr/>
        </p:nvSpPr>
        <p:spPr bwMode="auto">
          <a:xfrm>
            <a:off x="6011863" y="1773238"/>
            <a:ext cx="431800" cy="215900"/>
          </a:xfrm>
          <a:prstGeom prst="flowChartAlternateProcess">
            <a:avLst/>
          </a:prstGeom>
          <a:noFill/>
          <a:ln w="25400">
            <a:solidFill>
              <a:srgbClr val="FF0000"/>
            </a:solidFill>
            <a:miter lim="800000"/>
            <a:headEnd/>
            <a:tailEnd/>
          </a:ln>
        </p:spPr>
        <p:txBody>
          <a:bodyPr/>
          <a:lstStyle/>
          <a:p>
            <a:endParaRPr lang="zh-CN" altLang="en-US"/>
          </a:p>
        </p:txBody>
      </p:sp>
      <p:sp>
        <p:nvSpPr>
          <p:cNvPr id="31760" name="Line 10"/>
          <p:cNvSpPr>
            <a:spLocks noChangeShapeType="1"/>
          </p:cNvSpPr>
          <p:nvPr/>
        </p:nvSpPr>
        <p:spPr bwMode="auto">
          <a:xfrm flipV="1">
            <a:off x="5435600" y="1844675"/>
            <a:ext cx="576263" cy="288925"/>
          </a:xfrm>
          <a:prstGeom prst="line">
            <a:avLst/>
          </a:prstGeom>
          <a:noFill/>
          <a:ln w="9525">
            <a:solidFill>
              <a:srgbClr val="FF0000"/>
            </a:solidFill>
            <a:round/>
            <a:headEnd/>
            <a:tailEnd type="triangle" w="med" len="med"/>
          </a:ln>
        </p:spPr>
        <p:txBody>
          <a:bodyPr/>
          <a:lstStyle/>
          <a:p>
            <a:endParaRPr lang="zh-CN" altLang="en-US"/>
          </a:p>
        </p:txBody>
      </p:sp>
      <p:pic>
        <p:nvPicPr>
          <p:cNvPr id="114689" name="Picture 1" descr="C:\DOCUME~1\ADMINI~1\LOCALS~1\Temp\8XXKT9})[X)J~_~{MA40EVR.jpg"/>
          <p:cNvPicPr>
            <a:picLocks noChangeAspect="1" noChangeArrowheads="1"/>
          </p:cNvPicPr>
          <p:nvPr/>
        </p:nvPicPr>
        <p:blipFill>
          <a:blip r:embed="rId4" cstate="print"/>
          <a:srcRect/>
          <a:stretch>
            <a:fillRect/>
          </a:stretch>
        </p:blipFill>
        <p:spPr bwMode="auto">
          <a:xfrm>
            <a:off x="3348038" y="4437063"/>
            <a:ext cx="3781425" cy="2343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 calcmode="lin" valueType="num">
                                      <p:cBhvr additive="base">
                                        <p:cTn id="7" dur="500" fill="hold"/>
                                        <p:tgtEl>
                                          <p:spTgt spid="24585"/>
                                        </p:tgtEl>
                                        <p:attrNameLst>
                                          <p:attrName>ppt_x</p:attrName>
                                        </p:attrNameLst>
                                      </p:cBhvr>
                                      <p:tavLst>
                                        <p:tav tm="0">
                                          <p:val>
                                            <p:strVal val="#ppt_x"/>
                                          </p:val>
                                        </p:tav>
                                        <p:tav tm="100000">
                                          <p:val>
                                            <p:strVal val="#ppt_x"/>
                                          </p:val>
                                        </p:tav>
                                      </p:tavLst>
                                    </p:anim>
                                    <p:anim calcmode="lin" valueType="num">
                                      <p:cBhvr additive="base">
                                        <p:cTn id="8" dur="500" fill="hold"/>
                                        <p:tgtEl>
                                          <p:spTgt spid="2458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3"/>
                                        </p:tgtEl>
                                        <p:attrNameLst>
                                          <p:attrName>style.visibility</p:attrName>
                                        </p:attrNameLst>
                                      </p:cBhvr>
                                      <p:to>
                                        <p:strVal val="visible"/>
                                      </p:to>
                                    </p:set>
                                    <p:anim calcmode="lin" valueType="num">
                                      <p:cBhvr additive="base">
                                        <p:cTn id="11" dur="500" fill="hold"/>
                                        <p:tgtEl>
                                          <p:spTgt spid="24583"/>
                                        </p:tgtEl>
                                        <p:attrNameLst>
                                          <p:attrName>ppt_x</p:attrName>
                                        </p:attrNameLst>
                                      </p:cBhvr>
                                      <p:tavLst>
                                        <p:tav tm="0">
                                          <p:val>
                                            <p:strVal val="#ppt_x"/>
                                          </p:val>
                                        </p:tav>
                                        <p:tav tm="100000">
                                          <p:val>
                                            <p:strVal val="#ppt_x"/>
                                          </p:val>
                                        </p:tav>
                                      </p:tavLst>
                                    </p:anim>
                                    <p:anim calcmode="lin" valueType="num">
                                      <p:cBhvr additive="base">
                                        <p:cTn id="12" dur="500" fill="hold"/>
                                        <p:tgtEl>
                                          <p:spTgt spid="2458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592"/>
                                        </p:tgtEl>
                                        <p:attrNameLst>
                                          <p:attrName>style.visibility</p:attrName>
                                        </p:attrNameLst>
                                      </p:cBhvr>
                                      <p:to>
                                        <p:strVal val="visible"/>
                                      </p:to>
                                    </p:set>
                                    <p:anim calcmode="lin" valueType="num">
                                      <p:cBhvr additive="base">
                                        <p:cTn id="15" dur="500" fill="hold"/>
                                        <p:tgtEl>
                                          <p:spTgt spid="24592"/>
                                        </p:tgtEl>
                                        <p:attrNameLst>
                                          <p:attrName>ppt_x</p:attrName>
                                        </p:attrNameLst>
                                      </p:cBhvr>
                                      <p:tavLst>
                                        <p:tav tm="0">
                                          <p:val>
                                            <p:strVal val="#ppt_x"/>
                                          </p:val>
                                        </p:tav>
                                        <p:tav tm="100000">
                                          <p:val>
                                            <p:strVal val="#ppt_x"/>
                                          </p:val>
                                        </p:tav>
                                      </p:tavLst>
                                    </p:anim>
                                    <p:anim calcmode="lin" valueType="num">
                                      <p:cBhvr additive="base">
                                        <p:cTn id="16" dur="500" fill="hold"/>
                                        <p:tgtEl>
                                          <p:spTgt spid="2459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114689"/>
                                        </p:tgtEl>
                                        <p:attrNameLst>
                                          <p:attrName>style.visibility</p:attrName>
                                        </p:attrNameLst>
                                      </p:cBhvr>
                                      <p:to>
                                        <p:strVal val="visible"/>
                                      </p:to>
                                    </p:set>
                                    <p:animEffect transition="in" filter="checkerboard(across)">
                                      <p:cBhvr>
                                        <p:cTn id="33" dur="500"/>
                                        <p:tgtEl>
                                          <p:spTgt spid="114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5" grpId="0" animBg="1"/>
      <p:bldP spid="36"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eaLnBrk="0" hangingPunct="0"/>
            <a:fld id="{2CCD2C46-58A1-4064-9818-F1B535E688C5}" type="slidenum">
              <a:rPr lang="en-US" altLang="zh-CN" sz="1200">
                <a:solidFill>
                  <a:srgbClr val="898989"/>
                </a:solidFill>
              </a:rPr>
              <a:pPr algn="r" eaLnBrk="0" hangingPunct="0"/>
              <a:t>29</a:t>
            </a:fld>
            <a:endParaRPr lang="en-US" altLang="zh-CN" sz="1200">
              <a:solidFill>
                <a:srgbClr val="898989"/>
              </a:solidFill>
            </a:endParaRPr>
          </a:p>
        </p:txBody>
      </p:sp>
      <p:sp>
        <p:nvSpPr>
          <p:cNvPr id="32771" name="Rectangle 2"/>
          <p:cNvSpPr txBox="1">
            <a:spLocks noChangeArrowheads="1"/>
          </p:cNvSpPr>
          <p:nvPr/>
        </p:nvSpPr>
        <p:spPr bwMode="auto">
          <a:xfrm>
            <a:off x="539750" y="1052513"/>
            <a:ext cx="8229600" cy="571500"/>
          </a:xfrm>
          <a:prstGeom prst="rect">
            <a:avLst/>
          </a:prstGeom>
          <a:noFill/>
          <a:ln w="9525">
            <a:noFill/>
            <a:miter lim="800000"/>
            <a:headEnd/>
            <a:tailEnd/>
          </a:ln>
        </p:spPr>
        <p:txBody>
          <a:bodyPr anchor="ctr"/>
          <a:lstStyle/>
          <a:p>
            <a:pPr eaLnBrk="0" hangingPunct="0"/>
            <a:r>
              <a:rPr lang="zh-CN" altLang="en-US" sz="2400" b="1">
                <a:latin typeface="宋体" charset="-122"/>
                <a:sym typeface="Wingdings" pitchFamily="2" charset="2"/>
              </a:rPr>
              <a:t> 国内外核心期刊</a:t>
            </a:r>
            <a:endParaRPr lang="zh-CN" altLang="en-US" sz="2400" b="1">
              <a:latin typeface="宋体" charset="-122"/>
            </a:endParaRPr>
          </a:p>
        </p:txBody>
      </p:sp>
      <p:sp>
        <p:nvSpPr>
          <p:cNvPr id="32772" name="Rectangle 27"/>
          <p:cNvSpPr>
            <a:spLocks noChangeArrowheads="1"/>
          </p:cNvSpPr>
          <p:nvPr/>
        </p:nvSpPr>
        <p:spPr bwMode="gray">
          <a:xfrm>
            <a:off x="755650" y="5300663"/>
            <a:ext cx="6238875" cy="1500187"/>
          </a:xfrm>
          <a:prstGeom prst="rect">
            <a:avLst/>
          </a:prstGeom>
          <a:noFill/>
          <a:ln w="0" algn="ctr">
            <a:solidFill>
              <a:srgbClr val="FF0000"/>
            </a:solidFill>
            <a:miter lim="800000"/>
            <a:headEnd/>
            <a:tailEnd/>
          </a:ln>
        </p:spPr>
        <p:txBody>
          <a:bodyPr wrap="none" anchor="ctr"/>
          <a:lstStyle/>
          <a:p>
            <a:pPr algn="ctr"/>
            <a:r>
              <a:rPr lang="en-US" altLang="zh-CN">
                <a:latin typeface="Arial" charset="0"/>
                <a:ea typeface="黑体" pitchFamily="2" charset="-122"/>
              </a:rPr>
              <a:t>      </a:t>
            </a:r>
            <a:endParaRPr lang="zh-CN" altLang="en-US">
              <a:latin typeface="Arial" charset="0"/>
              <a:ea typeface="黑体" pitchFamily="2" charset="-122"/>
            </a:endParaRPr>
          </a:p>
        </p:txBody>
      </p:sp>
      <p:grpSp>
        <p:nvGrpSpPr>
          <p:cNvPr id="2" name="组合 37"/>
          <p:cNvGrpSpPr>
            <a:grpSpLocks/>
          </p:cNvGrpSpPr>
          <p:nvPr/>
        </p:nvGrpSpPr>
        <p:grpSpPr bwMode="auto">
          <a:xfrm>
            <a:off x="779463" y="5443538"/>
            <a:ext cx="6335712" cy="1214437"/>
            <a:chOff x="1620838" y="5130800"/>
            <a:chExt cx="6335712" cy="1727200"/>
          </a:xfrm>
        </p:grpSpPr>
        <p:sp>
          <p:nvSpPr>
            <p:cNvPr id="32779" name="Text Box 13"/>
            <p:cNvSpPr txBox="1">
              <a:spLocks noChangeArrowheads="1"/>
            </p:cNvSpPr>
            <p:nvPr/>
          </p:nvSpPr>
          <p:spPr bwMode="gray">
            <a:xfrm>
              <a:off x="2413000" y="5130800"/>
              <a:ext cx="2159000" cy="366713"/>
            </a:xfrm>
            <a:prstGeom prst="rect">
              <a:avLst/>
            </a:prstGeom>
            <a:noFill/>
            <a:ln w="0" algn="ctr">
              <a:noFill/>
              <a:miter lim="800000"/>
              <a:headEnd/>
              <a:tailEnd/>
            </a:ln>
          </p:spPr>
          <p:txBody>
            <a:bodyPr>
              <a:spAutoFit/>
            </a:bodyPr>
            <a:lstStyle/>
            <a:p>
              <a:pPr algn="ctr">
                <a:spcBef>
                  <a:spcPct val="50000"/>
                </a:spcBef>
              </a:pPr>
              <a:r>
                <a:rPr lang="zh-CN" altLang="en-US">
                  <a:latin typeface="Arial" charset="0"/>
                  <a:ea typeface="黑体" pitchFamily="2" charset="-122"/>
                </a:rPr>
                <a:t>核心期刊收录标签</a:t>
              </a:r>
            </a:p>
          </p:txBody>
        </p:sp>
        <p:pic>
          <p:nvPicPr>
            <p:cNvPr id="32780" name="Picture 15"/>
            <p:cNvPicPr>
              <a:picLocks noChangeAspect="1" noChangeArrowheads="1"/>
            </p:cNvPicPr>
            <p:nvPr/>
          </p:nvPicPr>
          <p:blipFill>
            <a:blip r:embed="rId2" cstate="print"/>
            <a:srcRect/>
            <a:stretch>
              <a:fillRect/>
            </a:stretch>
          </p:blipFill>
          <p:spPr bwMode="gray">
            <a:xfrm>
              <a:off x="4859338" y="5202238"/>
              <a:ext cx="447675" cy="228600"/>
            </a:xfrm>
            <a:prstGeom prst="rect">
              <a:avLst/>
            </a:prstGeom>
            <a:noFill/>
            <a:ln w="0" algn="ctr">
              <a:noFill/>
              <a:miter lim="800000"/>
              <a:headEnd/>
              <a:tailEnd/>
            </a:ln>
          </p:spPr>
        </p:pic>
        <p:sp>
          <p:nvSpPr>
            <p:cNvPr id="32781" name="Text Box 16"/>
            <p:cNvSpPr txBox="1">
              <a:spLocks noChangeArrowheads="1"/>
            </p:cNvSpPr>
            <p:nvPr/>
          </p:nvSpPr>
          <p:spPr bwMode="gray">
            <a:xfrm>
              <a:off x="5364163" y="5130800"/>
              <a:ext cx="2252662" cy="366713"/>
            </a:xfrm>
            <a:prstGeom prst="rect">
              <a:avLst/>
            </a:prstGeom>
            <a:noFill/>
            <a:ln w="0" algn="ctr">
              <a:noFill/>
              <a:miter lim="800000"/>
              <a:headEnd/>
              <a:tailEnd/>
            </a:ln>
          </p:spPr>
          <p:txBody>
            <a:bodyPr>
              <a:spAutoFit/>
            </a:bodyPr>
            <a:lstStyle/>
            <a:p>
              <a:pPr algn="ctr"/>
              <a:r>
                <a:rPr lang="zh-CN" altLang="en-US">
                  <a:latin typeface="Arial" charset="0"/>
                  <a:ea typeface="黑体" pitchFamily="2" charset="-122"/>
                </a:rPr>
                <a:t>中信所收录核心期刊</a:t>
              </a:r>
            </a:p>
          </p:txBody>
        </p:sp>
        <p:pic>
          <p:nvPicPr>
            <p:cNvPr id="32782" name="Picture 17"/>
            <p:cNvPicPr>
              <a:picLocks noChangeAspect="1" noChangeArrowheads="1"/>
            </p:cNvPicPr>
            <p:nvPr/>
          </p:nvPicPr>
          <p:blipFill>
            <a:blip r:embed="rId3" cstate="print"/>
            <a:srcRect/>
            <a:stretch>
              <a:fillRect/>
            </a:stretch>
          </p:blipFill>
          <p:spPr bwMode="gray">
            <a:xfrm>
              <a:off x="4859338" y="5634038"/>
              <a:ext cx="390525" cy="228600"/>
            </a:xfrm>
            <a:prstGeom prst="rect">
              <a:avLst/>
            </a:prstGeom>
            <a:noFill/>
            <a:ln w="0" algn="ctr">
              <a:noFill/>
              <a:miter lim="800000"/>
              <a:headEnd/>
              <a:tailEnd/>
            </a:ln>
          </p:spPr>
        </p:pic>
        <p:pic>
          <p:nvPicPr>
            <p:cNvPr id="32783" name="Picture 18"/>
            <p:cNvPicPr>
              <a:picLocks noChangeAspect="1" noChangeArrowheads="1"/>
            </p:cNvPicPr>
            <p:nvPr/>
          </p:nvPicPr>
          <p:blipFill>
            <a:blip r:embed="rId4" cstate="print"/>
            <a:srcRect/>
            <a:stretch>
              <a:fillRect/>
            </a:stretch>
          </p:blipFill>
          <p:spPr bwMode="gray">
            <a:xfrm>
              <a:off x="4860925" y="6053138"/>
              <a:ext cx="333375" cy="228600"/>
            </a:xfrm>
            <a:prstGeom prst="rect">
              <a:avLst/>
            </a:prstGeom>
            <a:noFill/>
            <a:ln w="0" algn="ctr">
              <a:noFill/>
              <a:miter lim="800000"/>
              <a:headEnd/>
              <a:tailEnd/>
            </a:ln>
          </p:spPr>
        </p:pic>
        <p:pic>
          <p:nvPicPr>
            <p:cNvPr id="32784" name="Picture 19"/>
            <p:cNvPicPr>
              <a:picLocks noChangeAspect="1" noChangeArrowheads="1"/>
            </p:cNvPicPr>
            <p:nvPr/>
          </p:nvPicPr>
          <p:blipFill>
            <a:blip r:embed="rId5" cstate="print"/>
            <a:srcRect/>
            <a:stretch>
              <a:fillRect/>
            </a:stretch>
          </p:blipFill>
          <p:spPr bwMode="gray">
            <a:xfrm>
              <a:off x="4860925" y="6513513"/>
              <a:ext cx="323850" cy="200025"/>
            </a:xfrm>
            <a:prstGeom prst="rect">
              <a:avLst/>
            </a:prstGeom>
            <a:noFill/>
            <a:ln w="0" algn="ctr">
              <a:noFill/>
              <a:miter lim="800000"/>
              <a:headEnd/>
              <a:tailEnd/>
            </a:ln>
          </p:spPr>
        </p:pic>
        <p:pic>
          <p:nvPicPr>
            <p:cNvPr id="32785" name="Picture 20"/>
            <p:cNvPicPr>
              <a:picLocks noChangeAspect="1" noChangeArrowheads="1"/>
            </p:cNvPicPr>
            <p:nvPr/>
          </p:nvPicPr>
          <p:blipFill>
            <a:blip r:embed="rId6" cstate="print"/>
            <a:srcRect/>
            <a:stretch>
              <a:fillRect/>
            </a:stretch>
          </p:blipFill>
          <p:spPr bwMode="gray">
            <a:xfrm>
              <a:off x="1639888" y="6138863"/>
              <a:ext cx="457200" cy="209550"/>
            </a:xfrm>
            <a:prstGeom prst="rect">
              <a:avLst/>
            </a:prstGeom>
            <a:noFill/>
            <a:ln w="0" algn="ctr">
              <a:noFill/>
              <a:miter lim="800000"/>
              <a:headEnd/>
              <a:tailEnd/>
            </a:ln>
          </p:spPr>
        </p:pic>
        <p:sp>
          <p:nvSpPr>
            <p:cNvPr id="32786" name="Text Box 21"/>
            <p:cNvSpPr txBox="1">
              <a:spLocks noChangeArrowheads="1"/>
            </p:cNvSpPr>
            <p:nvPr/>
          </p:nvSpPr>
          <p:spPr bwMode="gray">
            <a:xfrm>
              <a:off x="5364163" y="5562600"/>
              <a:ext cx="2592387" cy="366713"/>
            </a:xfrm>
            <a:prstGeom prst="rect">
              <a:avLst/>
            </a:prstGeom>
            <a:noFill/>
            <a:ln w="0" algn="ctr">
              <a:noFill/>
              <a:miter lim="800000"/>
              <a:headEnd/>
              <a:tailEnd/>
            </a:ln>
          </p:spPr>
          <p:txBody>
            <a:bodyPr>
              <a:spAutoFit/>
            </a:bodyPr>
            <a:lstStyle/>
            <a:p>
              <a:pPr>
                <a:spcBef>
                  <a:spcPct val="50000"/>
                </a:spcBef>
              </a:pPr>
              <a:r>
                <a:rPr lang="zh-CN" altLang="en-US">
                  <a:latin typeface="Arial" charset="0"/>
                  <a:ea typeface="黑体" pitchFamily="2" charset="-122"/>
                </a:rPr>
                <a:t>北京大学中文核心期刊</a:t>
              </a:r>
            </a:p>
          </p:txBody>
        </p:sp>
        <p:sp>
          <p:nvSpPr>
            <p:cNvPr id="32787" name="Text Box 22"/>
            <p:cNvSpPr txBox="1">
              <a:spLocks noChangeArrowheads="1"/>
            </p:cNvSpPr>
            <p:nvPr/>
          </p:nvSpPr>
          <p:spPr bwMode="gray">
            <a:xfrm>
              <a:off x="5364163" y="5994400"/>
              <a:ext cx="1963737" cy="366713"/>
            </a:xfrm>
            <a:prstGeom prst="rect">
              <a:avLst/>
            </a:prstGeom>
            <a:noFill/>
            <a:ln w="0" algn="ctr">
              <a:noFill/>
              <a:miter lim="800000"/>
              <a:headEnd/>
              <a:tailEnd/>
            </a:ln>
          </p:spPr>
          <p:txBody>
            <a:bodyPr>
              <a:spAutoFit/>
            </a:bodyPr>
            <a:lstStyle/>
            <a:p>
              <a:r>
                <a:rPr lang="zh-CN" altLang="en-US">
                  <a:latin typeface="Arial" charset="0"/>
                  <a:ea typeface="黑体" pitchFamily="2" charset="-122"/>
                </a:rPr>
                <a:t>美国化学文摘</a:t>
              </a:r>
            </a:p>
          </p:txBody>
        </p:sp>
        <p:sp>
          <p:nvSpPr>
            <p:cNvPr id="32788" name="Text Box 23"/>
            <p:cNvSpPr txBox="1">
              <a:spLocks noChangeArrowheads="1"/>
            </p:cNvSpPr>
            <p:nvPr/>
          </p:nvSpPr>
          <p:spPr bwMode="gray">
            <a:xfrm>
              <a:off x="5345113" y="6419850"/>
              <a:ext cx="2324100" cy="366713"/>
            </a:xfrm>
            <a:prstGeom prst="rect">
              <a:avLst/>
            </a:prstGeom>
            <a:noFill/>
            <a:ln w="0" algn="ctr">
              <a:noFill/>
              <a:miter lim="800000"/>
              <a:headEnd/>
              <a:tailEnd/>
            </a:ln>
          </p:spPr>
          <p:txBody>
            <a:bodyPr>
              <a:spAutoFit/>
            </a:bodyPr>
            <a:lstStyle/>
            <a:p>
              <a:r>
                <a:rPr lang="zh-CN" altLang="en-US">
                  <a:latin typeface="Arial" charset="0"/>
                  <a:ea typeface="黑体" pitchFamily="2" charset="-122"/>
                </a:rPr>
                <a:t>美国生物科学数据库</a:t>
              </a:r>
            </a:p>
          </p:txBody>
        </p:sp>
        <p:sp>
          <p:nvSpPr>
            <p:cNvPr id="32789" name="Text Box 24"/>
            <p:cNvSpPr txBox="1">
              <a:spLocks noChangeArrowheads="1"/>
            </p:cNvSpPr>
            <p:nvPr/>
          </p:nvSpPr>
          <p:spPr bwMode="gray">
            <a:xfrm>
              <a:off x="2268538" y="6061075"/>
              <a:ext cx="1676400" cy="366713"/>
            </a:xfrm>
            <a:prstGeom prst="rect">
              <a:avLst/>
            </a:prstGeom>
            <a:noFill/>
            <a:ln w="0" algn="ctr">
              <a:noFill/>
              <a:miter lim="800000"/>
              <a:headEnd/>
              <a:tailEnd/>
            </a:ln>
          </p:spPr>
          <p:txBody>
            <a:bodyPr>
              <a:spAutoFit/>
            </a:bodyPr>
            <a:lstStyle/>
            <a:p>
              <a:r>
                <a:rPr lang="en-US" altLang="zh-CN">
                  <a:latin typeface="Arial" charset="0"/>
                  <a:ea typeface="黑体" pitchFamily="2" charset="-122"/>
                </a:rPr>
                <a:t>SCI</a:t>
              </a:r>
              <a:r>
                <a:rPr lang="zh-CN" altLang="en-US">
                  <a:latin typeface="Arial" charset="0"/>
                  <a:ea typeface="黑体" pitchFamily="2" charset="-122"/>
                </a:rPr>
                <a:t>扩展版</a:t>
              </a:r>
            </a:p>
          </p:txBody>
        </p:sp>
        <p:pic>
          <p:nvPicPr>
            <p:cNvPr id="32790" name="Picture 25"/>
            <p:cNvPicPr>
              <a:picLocks noChangeAspect="1" noChangeArrowheads="1"/>
            </p:cNvPicPr>
            <p:nvPr/>
          </p:nvPicPr>
          <p:blipFill>
            <a:blip r:embed="rId7" cstate="print"/>
            <a:srcRect/>
            <a:stretch>
              <a:fillRect/>
            </a:stretch>
          </p:blipFill>
          <p:spPr bwMode="auto">
            <a:xfrm>
              <a:off x="1709738" y="5629275"/>
              <a:ext cx="342900" cy="200025"/>
            </a:xfrm>
            <a:prstGeom prst="rect">
              <a:avLst/>
            </a:prstGeom>
            <a:noFill/>
            <a:ln w="9525">
              <a:noFill/>
              <a:miter lim="800000"/>
              <a:headEnd/>
              <a:tailEnd/>
            </a:ln>
          </p:spPr>
        </p:pic>
        <p:sp>
          <p:nvSpPr>
            <p:cNvPr id="32791" name="Text Box 26"/>
            <p:cNvSpPr txBox="1">
              <a:spLocks noChangeArrowheads="1"/>
            </p:cNvSpPr>
            <p:nvPr/>
          </p:nvSpPr>
          <p:spPr bwMode="gray">
            <a:xfrm>
              <a:off x="2268538" y="5562600"/>
              <a:ext cx="1460500" cy="366713"/>
            </a:xfrm>
            <a:prstGeom prst="rect">
              <a:avLst/>
            </a:prstGeom>
            <a:noFill/>
            <a:ln w="0" algn="ctr">
              <a:noFill/>
              <a:miter lim="800000"/>
              <a:headEnd/>
              <a:tailEnd/>
            </a:ln>
          </p:spPr>
          <p:txBody>
            <a:bodyPr>
              <a:spAutoFit/>
            </a:bodyPr>
            <a:lstStyle/>
            <a:p>
              <a:r>
                <a:rPr lang="en-US" altLang="zh-CN">
                  <a:latin typeface="Arial" charset="0"/>
                  <a:ea typeface="黑体" pitchFamily="2" charset="-122"/>
                </a:rPr>
                <a:t>SCI</a:t>
              </a:r>
              <a:r>
                <a:rPr lang="zh-CN" altLang="en-US">
                  <a:latin typeface="Arial" charset="0"/>
                  <a:ea typeface="黑体" pitchFamily="2" charset="-122"/>
                </a:rPr>
                <a:t>期刊</a:t>
              </a:r>
            </a:p>
          </p:txBody>
        </p:sp>
        <p:pic>
          <p:nvPicPr>
            <p:cNvPr id="32792" name="Picture 28"/>
            <p:cNvPicPr>
              <a:picLocks noChangeAspect="1" noChangeArrowheads="1"/>
            </p:cNvPicPr>
            <p:nvPr/>
          </p:nvPicPr>
          <p:blipFill>
            <a:blip r:embed="rId8" cstate="print"/>
            <a:srcRect/>
            <a:stretch>
              <a:fillRect/>
            </a:stretch>
          </p:blipFill>
          <p:spPr bwMode="gray">
            <a:xfrm>
              <a:off x="1620838" y="6570663"/>
              <a:ext cx="542925" cy="180975"/>
            </a:xfrm>
            <a:prstGeom prst="rect">
              <a:avLst/>
            </a:prstGeom>
            <a:noFill/>
            <a:ln w="0" algn="ctr">
              <a:noFill/>
              <a:miter lim="800000"/>
              <a:headEnd/>
              <a:tailEnd/>
            </a:ln>
          </p:spPr>
        </p:pic>
        <p:sp>
          <p:nvSpPr>
            <p:cNvPr id="32793" name="Text Box 29"/>
            <p:cNvSpPr txBox="1">
              <a:spLocks noChangeArrowheads="1"/>
            </p:cNvSpPr>
            <p:nvPr/>
          </p:nvSpPr>
          <p:spPr bwMode="gray">
            <a:xfrm>
              <a:off x="2268538" y="6491288"/>
              <a:ext cx="2160587" cy="366712"/>
            </a:xfrm>
            <a:prstGeom prst="rect">
              <a:avLst/>
            </a:prstGeom>
            <a:noFill/>
            <a:ln w="0" algn="ctr">
              <a:noFill/>
              <a:miter lim="800000"/>
              <a:headEnd/>
              <a:tailEnd/>
            </a:ln>
          </p:spPr>
          <p:txBody>
            <a:bodyPr>
              <a:spAutoFit/>
            </a:bodyPr>
            <a:lstStyle/>
            <a:p>
              <a:r>
                <a:rPr lang="en-US" altLang="zh-CN">
                  <a:latin typeface="Arial" charset="0"/>
                  <a:ea typeface="黑体" pitchFamily="2" charset="-122"/>
                </a:rPr>
                <a:t>Medline</a:t>
              </a:r>
              <a:r>
                <a:rPr lang="zh-CN" altLang="en-US">
                  <a:latin typeface="Arial" charset="0"/>
                  <a:ea typeface="黑体" pitchFamily="2" charset="-122"/>
                </a:rPr>
                <a:t>收录期刊</a:t>
              </a:r>
            </a:p>
          </p:txBody>
        </p:sp>
      </p:grpSp>
      <p:sp>
        <p:nvSpPr>
          <p:cNvPr id="32774" name="AutoShape 6"/>
          <p:cNvSpPr>
            <a:spLocks noChangeArrowheads="1"/>
          </p:cNvSpPr>
          <p:nvPr/>
        </p:nvSpPr>
        <p:spPr bwMode="auto">
          <a:xfrm>
            <a:off x="2771775" y="4437063"/>
            <a:ext cx="720725" cy="144462"/>
          </a:xfrm>
          <a:prstGeom prst="flowChartAlternateProcess">
            <a:avLst/>
          </a:prstGeom>
          <a:noFill/>
          <a:ln w="25400">
            <a:solidFill>
              <a:srgbClr val="FF0000"/>
            </a:solidFill>
            <a:miter lim="800000"/>
            <a:headEnd/>
            <a:tailEnd/>
          </a:ln>
        </p:spPr>
        <p:txBody>
          <a:bodyPr/>
          <a:lstStyle/>
          <a:p>
            <a:endParaRPr lang="zh-CN" altLang="en-US"/>
          </a:p>
        </p:txBody>
      </p:sp>
      <p:pic>
        <p:nvPicPr>
          <p:cNvPr id="32775" name="Picture 25" descr="C:\DOCUME~1\ADMINI~1\LOCALS~1\Temp\F701QYLLCI$@Q$ZIE]GCT$M.jpg"/>
          <p:cNvPicPr>
            <a:picLocks noChangeAspect="1" noChangeArrowheads="1"/>
          </p:cNvPicPr>
          <p:nvPr/>
        </p:nvPicPr>
        <p:blipFill>
          <a:blip r:embed="rId9" cstate="print"/>
          <a:srcRect/>
          <a:stretch>
            <a:fillRect/>
          </a:stretch>
        </p:blipFill>
        <p:spPr bwMode="auto">
          <a:xfrm>
            <a:off x="684213" y="1628775"/>
            <a:ext cx="7775575" cy="3344863"/>
          </a:xfrm>
          <a:prstGeom prst="rect">
            <a:avLst/>
          </a:prstGeom>
          <a:noFill/>
          <a:ln w="9525">
            <a:noFill/>
            <a:miter lim="800000"/>
            <a:headEnd/>
            <a:tailEnd/>
          </a:ln>
        </p:spPr>
      </p:pic>
      <p:sp>
        <p:nvSpPr>
          <p:cNvPr id="32776" name="Line 14"/>
          <p:cNvSpPr>
            <a:spLocks noChangeShapeType="1"/>
          </p:cNvSpPr>
          <p:nvPr/>
        </p:nvSpPr>
        <p:spPr bwMode="gray">
          <a:xfrm flipV="1">
            <a:off x="3636963" y="4365625"/>
            <a:ext cx="1366837" cy="992188"/>
          </a:xfrm>
          <a:prstGeom prst="line">
            <a:avLst/>
          </a:prstGeom>
          <a:noFill/>
          <a:ln w="0">
            <a:solidFill>
              <a:srgbClr val="FF0000"/>
            </a:solidFill>
            <a:round/>
            <a:headEnd/>
            <a:tailEnd type="triangle" w="med" len="med"/>
          </a:ln>
        </p:spPr>
        <p:txBody>
          <a:bodyPr wrap="none" anchor="ctr"/>
          <a:lstStyle/>
          <a:p>
            <a:endParaRPr lang="zh-CN" altLang="en-US"/>
          </a:p>
        </p:txBody>
      </p:sp>
      <p:sp>
        <p:nvSpPr>
          <p:cNvPr id="32777" name="圆角矩形 25"/>
          <p:cNvSpPr>
            <a:spLocks noChangeArrowheads="1"/>
          </p:cNvSpPr>
          <p:nvPr/>
        </p:nvSpPr>
        <p:spPr bwMode="auto">
          <a:xfrm>
            <a:off x="3995738" y="4005263"/>
            <a:ext cx="2376487" cy="287337"/>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32778" name="圆角矩形 26"/>
          <p:cNvSpPr>
            <a:spLocks noChangeArrowheads="1"/>
          </p:cNvSpPr>
          <p:nvPr/>
        </p:nvSpPr>
        <p:spPr bwMode="auto">
          <a:xfrm>
            <a:off x="1835150" y="4797425"/>
            <a:ext cx="2592388" cy="1444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692275" y="2997200"/>
            <a:ext cx="5472113" cy="1511300"/>
            <a:chOff x="1237" y="1488"/>
            <a:chExt cx="3457" cy="264"/>
          </a:xfrm>
        </p:grpSpPr>
        <p:sp>
          <p:nvSpPr>
            <p:cNvPr id="7172" name="AutoShape 5"/>
            <p:cNvSpPr>
              <a:spLocks noChangeArrowheads="1"/>
            </p:cNvSpPr>
            <p:nvPr/>
          </p:nvSpPr>
          <p:spPr bwMode="gray">
            <a:xfrm>
              <a:off x="1237" y="1507"/>
              <a:ext cx="3448" cy="227"/>
            </a:xfrm>
            <a:prstGeom prst="roundRect">
              <a:avLst>
                <a:gd name="adj" fmla="val 16667"/>
              </a:avLst>
            </a:prstGeom>
            <a:solidFill>
              <a:schemeClr val="accent2"/>
            </a:solidFill>
            <a:ln w="9525">
              <a:noFill/>
              <a:round/>
              <a:headEnd/>
              <a:tailEnd/>
            </a:ln>
          </p:spPr>
          <p:txBody>
            <a:bodyPr wrap="none" anchor="ctr"/>
            <a:lstStyle/>
            <a:p>
              <a:pPr eaLnBrk="0" hangingPunct="0"/>
              <a:endParaRPr lang="zh-CN" altLang="en-US"/>
            </a:p>
          </p:txBody>
        </p:sp>
        <p:grpSp>
          <p:nvGrpSpPr>
            <p:cNvPr id="3" name="Group 6"/>
            <p:cNvGrpSpPr>
              <a:grpSpLocks/>
            </p:cNvGrpSpPr>
            <p:nvPr/>
          </p:nvGrpSpPr>
          <p:grpSpPr bwMode="auto">
            <a:xfrm>
              <a:off x="1247" y="1525"/>
              <a:ext cx="3447" cy="227"/>
              <a:chOff x="1247" y="1509"/>
              <a:chExt cx="3447" cy="227"/>
            </a:xfrm>
          </p:grpSpPr>
          <p:sp>
            <p:nvSpPr>
              <p:cNvPr id="7175" name="Line 7"/>
              <p:cNvSpPr>
                <a:spLocks noChangeShapeType="1"/>
              </p:cNvSpPr>
              <p:nvPr/>
            </p:nvSpPr>
            <p:spPr bwMode="gray">
              <a:xfrm>
                <a:off x="1247" y="1661"/>
                <a:ext cx="3447" cy="0"/>
              </a:xfrm>
              <a:prstGeom prst="line">
                <a:avLst/>
              </a:prstGeom>
              <a:noFill/>
              <a:ln w="9525">
                <a:solidFill>
                  <a:schemeClr val="bg1"/>
                </a:solidFill>
                <a:round/>
                <a:headEnd/>
                <a:tailEnd/>
              </a:ln>
            </p:spPr>
            <p:txBody>
              <a:bodyPr/>
              <a:lstStyle/>
              <a:p>
                <a:endParaRPr lang="zh-CN" altLang="en-US"/>
              </a:p>
            </p:txBody>
          </p:sp>
          <p:sp>
            <p:nvSpPr>
              <p:cNvPr id="7176" name="Line 8"/>
              <p:cNvSpPr>
                <a:spLocks noChangeShapeType="1"/>
              </p:cNvSpPr>
              <p:nvPr/>
            </p:nvSpPr>
            <p:spPr bwMode="gray">
              <a:xfrm>
                <a:off x="1429" y="1509"/>
                <a:ext cx="0" cy="227"/>
              </a:xfrm>
              <a:prstGeom prst="line">
                <a:avLst/>
              </a:prstGeom>
              <a:noFill/>
              <a:ln w="9525">
                <a:solidFill>
                  <a:schemeClr val="bg1"/>
                </a:solidFill>
                <a:round/>
                <a:headEnd/>
                <a:tailEnd/>
              </a:ln>
            </p:spPr>
            <p:txBody>
              <a:bodyPr/>
              <a:lstStyle/>
              <a:p>
                <a:endParaRPr lang="zh-CN" altLang="en-US"/>
              </a:p>
            </p:txBody>
          </p:sp>
        </p:grpSp>
        <p:sp>
          <p:nvSpPr>
            <p:cNvPr id="7174" name="Rectangle 9"/>
            <p:cNvSpPr>
              <a:spLocks noChangeArrowheads="1"/>
            </p:cNvSpPr>
            <p:nvPr/>
          </p:nvSpPr>
          <p:spPr bwMode="gray">
            <a:xfrm>
              <a:off x="1401" y="1488"/>
              <a:ext cx="148" cy="156"/>
            </a:xfrm>
            <a:prstGeom prst="rect">
              <a:avLst/>
            </a:prstGeom>
            <a:noFill/>
            <a:ln w="9525">
              <a:noFill/>
              <a:miter lim="800000"/>
              <a:headEnd/>
              <a:tailEnd/>
            </a:ln>
          </p:spPr>
          <p:txBody>
            <a:bodyPr wrap="none">
              <a:spAutoFit/>
            </a:bodyPr>
            <a:lstStyle/>
            <a:p>
              <a:pPr latinLnBrk="1"/>
              <a:r>
                <a:rPr kumimoji="1" lang="ko-KR" altLang="en-US" sz="2400" b="1">
                  <a:latin typeface="Arial" charset="0"/>
                  <a:ea typeface="굴림" pitchFamily="34" charset="-127"/>
                </a:rPr>
                <a:t> </a:t>
              </a:r>
              <a:endParaRPr kumimoji="1" lang="ko-KR" altLang="zh-CN" sz="2400" b="1">
                <a:latin typeface="Arial" charset="0"/>
                <a:ea typeface="굴림" pitchFamily="34" charset="-127"/>
              </a:endParaRPr>
            </a:p>
            <a:p>
              <a:pPr latinLnBrk="1"/>
              <a:r>
                <a:rPr kumimoji="1" lang="ko-KR" altLang="en-US" sz="2400" b="1">
                  <a:solidFill>
                    <a:srgbClr val="FFFFFF"/>
                  </a:solidFill>
                  <a:latin typeface="Arial" charset="0"/>
                  <a:ea typeface="굴림" pitchFamily="34" charset="-127"/>
                </a:rPr>
                <a:t> </a:t>
              </a:r>
            </a:p>
          </p:txBody>
        </p:sp>
      </p:grpSp>
      <p:sp>
        <p:nvSpPr>
          <p:cNvPr id="7171" name="Text Box 10"/>
          <p:cNvSpPr txBox="1">
            <a:spLocks noChangeArrowheads="1"/>
          </p:cNvSpPr>
          <p:nvPr/>
        </p:nvSpPr>
        <p:spPr bwMode="auto">
          <a:xfrm>
            <a:off x="2195513" y="3557588"/>
            <a:ext cx="4752975" cy="461962"/>
          </a:xfrm>
          <a:prstGeom prst="rect">
            <a:avLst/>
          </a:prstGeom>
          <a:noFill/>
          <a:ln w="9525">
            <a:noFill/>
            <a:miter lim="800000"/>
            <a:headEnd/>
            <a:tailEnd/>
          </a:ln>
        </p:spPr>
        <p:txBody>
          <a:bodyPr>
            <a:spAutoFit/>
          </a:bodyPr>
          <a:lstStyle/>
          <a:p>
            <a:pPr eaLnBrk="0" hangingPunct="0">
              <a:spcBef>
                <a:spcPct val="50000"/>
              </a:spcBef>
            </a:pPr>
            <a:r>
              <a:rPr lang="en-US" altLang="zh-CN" sz="2400" b="1" dirty="0">
                <a:latin typeface="宋体" charset="-122"/>
              </a:rPr>
              <a:t>1</a:t>
            </a:r>
            <a:r>
              <a:rPr lang="zh-CN" altLang="en-US" sz="2400" b="1" dirty="0">
                <a:latin typeface="宋体" charset="-122"/>
              </a:rPr>
              <a:t> 万方</a:t>
            </a:r>
            <a:r>
              <a:rPr lang="zh-CN" altLang="en-US" sz="2400" b="1" dirty="0" smtClean="0">
                <a:latin typeface="宋体" charset="-122"/>
              </a:rPr>
              <a:t>数据股份有限公司简介</a:t>
            </a:r>
            <a:endParaRPr lang="zh-CN" altLang="en-US" sz="2400" b="1" dirty="0">
              <a:latin typeface="宋体"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p:cNvPicPr>
            <a:picLocks noChangeAspect="1" noChangeArrowheads="1"/>
          </p:cNvPicPr>
          <p:nvPr/>
        </p:nvPicPr>
        <p:blipFill>
          <a:blip r:embed="rId2" cstate="print"/>
          <a:srcRect/>
          <a:stretch>
            <a:fillRect/>
          </a:stretch>
        </p:blipFill>
        <p:spPr bwMode="auto">
          <a:xfrm>
            <a:off x="468313" y="4724400"/>
            <a:ext cx="4967287" cy="2003425"/>
          </a:xfrm>
          <a:prstGeom prst="rect">
            <a:avLst/>
          </a:prstGeom>
          <a:noFill/>
          <a:ln w="9525">
            <a:noFill/>
            <a:miter lim="800000"/>
            <a:headEnd/>
            <a:tailEnd/>
          </a:ln>
        </p:spPr>
      </p:pic>
      <p:pic>
        <p:nvPicPr>
          <p:cNvPr id="33795" name="Picture 12"/>
          <p:cNvPicPr>
            <a:picLocks noChangeAspect="1" noChangeArrowheads="1"/>
          </p:cNvPicPr>
          <p:nvPr/>
        </p:nvPicPr>
        <p:blipFill>
          <a:blip r:embed="rId3" cstate="print"/>
          <a:srcRect/>
          <a:stretch>
            <a:fillRect/>
          </a:stretch>
        </p:blipFill>
        <p:spPr bwMode="auto">
          <a:xfrm>
            <a:off x="468313" y="1079500"/>
            <a:ext cx="4967287" cy="3662363"/>
          </a:xfrm>
          <a:prstGeom prst="rect">
            <a:avLst/>
          </a:prstGeom>
          <a:noFill/>
          <a:ln w="9525">
            <a:noFill/>
            <a:miter lim="800000"/>
            <a:headEnd/>
            <a:tailEnd/>
          </a:ln>
        </p:spPr>
      </p:pic>
      <p:grpSp>
        <p:nvGrpSpPr>
          <p:cNvPr id="2" name="组合 10"/>
          <p:cNvGrpSpPr>
            <a:grpSpLocks/>
          </p:cNvGrpSpPr>
          <p:nvPr/>
        </p:nvGrpSpPr>
        <p:grpSpPr bwMode="auto">
          <a:xfrm>
            <a:off x="830263" y="1898650"/>
            <a:ext cx="8051800" cy="3043238"/>
            <a:chOff x="3895375" y="1650780"/>
            <a:chExt cx="8054051" cy="3044157"/>
          </a:xfrm>
        </p:grpSpPr>
        <p:sp>
          <p:nvSpPr>
            <p:cNvPr id="33797" name="Text Box 8"/>
            <p:cNvSpPr txBox="1">
              <a:spLocks noChangeArrowheads="1"/>
            </p:cNvSpPr>
            <p:nvPr/>
          </p:nvSpPr>
          <p:spPr bwMode="auto">
            <a:xfrm>
              <a:off x="10527681" y="2348862"/>
              <a:ext cx="1071570" cy="400050"/>
            </a:xfrm>
            <a:prstGeom prst="rect">
              <a:avLst/>
            </a:prstGeom>
            <a:noFill/>
            <a:ln w="28575">
              <a:solidFill>
                <a:srgbClr val="FF0000"/>
              </a:solidFill>
              <a:miter lim="800000"/>
              <a:headEnd/>
              <a:tailEnd/>
            </a:ln>
          </p:spPr>
          <p:txBody>
            <a:bodyPr>
              <a:spAutoFit/>
            </a:bodyPr>
            <a:lstStyle/>
            <a:p>
              <a:pPr algn="ctr" eaLnBrk="0" hangingPunct="0">
                <a:spcBef>
                  <a:spcPct val="50000"/>
                </a:spcBef>
              </a:pPr>
              <a:endParaRPr lang="zh-CN" altLang="en-US" sz="2000">
                <a:latin typeface="黑体" pitchFamily="2" charset="-122"/>
                <a:ea typeface="黑体" pitchFamily="2" charset="-122"/>
              </a:endParaRPr>
            </a:p>
          </p:txBody>
        </p:sp>
        <p:sp>
          <p:nvSpPr>
            <p:cNvPr id="33798" name="TextBox 3"/>
            <p:cNvSpPr txBox="1">
              <a:spLocks noChangeArrowheads="1"/>
            </p:cNvSpPr>
            <p:nvPr/>
          </p:nvSpPr>
          <p:spPr bwMode="auto">
            <a:xfrm>
              <a:off x="10492890" y="2308051"/>
              <a:ext cx="1250872" cy="369332"/>
            </a:xfrm>
            <a:prstGeom prst="rect">
              <a:avLst/>
            </a:prstGeom>
            <a:noFill/>
            <a:ln w="9525">
              <a:noFill/>
              <a:miter lim="800000"/>
              <a:headEnd/>
              <a:tailEnd/>
            </a:ln>
          </p:spPr>
          <p:txBody>
            <a:bodyPr>
              <a:spAutoFit/>
            </a:bodyPr>
            <a:lstStyle/>
            <a:p>
              <a:r>
                <a:rPr lang="zh-CN" altLang="en-US" b="1"/>
                <a:t>参考文献</a:t>
              </a:r>
            </a:p>
          </p:txBody>
        </p:sp>
        <p:sp>
          <p:nvSpPr>
            <p:cNvPr id="33799" name="左箭头 4"/>
            <p:cNvSpPr>
              <a:spLocks noChangeArrowheads="1"/>
            </p:cNvSpPr>
            <p:nvPr/>
          </p:nvSpPr>
          <p:spPr bwMode="auto">
            <a:xfrm rot="762914" flipV="1">
              <a:off x="3895375" y="1650780"/>
              <a:ext cx="6693019" cy="114423"/>
            </a:xfrm>
            <a:prstGeom prst="leftArrow">
              <a:avLst>
                <a:gd name="adj1" fmla="val 50000"/>
                <a:gd name="adj2" fmla="val 50099"/>
              </a:avLst>
            </a:prstGeom>
            <a:noFill/>
            <a:ln w="28575" algn="ctr">
              <a:solidFill>
                <a:srgbClr val="FF0000"/>
              </a:solidFill>
              <a:round/>
              <a:headEnd/>
              <a:tailEnd/>
            </a:ln>
          </p:spPr>
          <p:txBody>
            <a:bodyPr/>
            <a:lstStyle/>
            <a:p>
              <a:pPr eaLnBrk="0" hangingPunct="0"/>
              <a:endParaRPr lang="zh-CN" altLang="en-US">
                <a:solidFill>
                  <a:srgbClr val="FF0000"/>
                </a:solidFill>
              </a:endParaRPr>
            </a:p>
          </p:txBody>
        </p:sp>
        <p:sp>
          <p:nvSpPr>
            <p:cNvPr id="33800" name="TextBox 5"/>
            <p:cNvSpPr txBox="1">
              <a:spLocks noChangeArrowheads="1"/>
            </p:cNvSpPr>
            <p:nvPr/>
          </p:nvSpPr>
          <p:spPr bwMode="auto">
            <a:xfrm>
              <a:off x="10806993" y="3068942"/>
              <a:ext cx="1107996" cy="369332"/>
            </a:xfrm>
            <a:prstGeom prst="rect">
              <a:avLst/>
            </a:prstGeom>
            <a:noFill/>
            <a:ln w="9525">
              <a:noFill/>
              <a:miter lim="800000"/>
              <a:headEnd/>
              <a:tailEnd/>
            </a:ln>
          </p:spPr>
          <p:txBody>
            <a:bodyPr wrap="none">
              <a:spAutoFit/>
            </a:bodyPr>
            <a:lstStyle/>
            <a:p>
              <a:r>
                <a:rPr lang="zh-CN" altLang="en-US" b="1"/>
                <a:t>相似文献</a:t>
              </a:r>
            </a:p>
          </p:txBody>
        </p:sp>
        <p:sp>
          <p:nvSpPr>
            <p:cNvPr id="33801" name="矩形 7"/>
            <p:cNvSpPr>
              <a:spLocks noChangeArrowheads="1"/>
            </p:cNvSpPr>
            <p:nvPr/>
          </p:nvSpPr>
          <p:spPr bwMode="auto">
            <a:xfrm>
              <a:off x="10734980" y="3068942"/>
              <a:ext cx="1214446" cy="428628"/>
            </a:xfrm>
            <a:prstGeom prst="rect">
              <a:avLst/>
            </a:prstGeom>
            <a:noFill/>
            <a:ln w="28575" algn="ctr">
              <a:solidFill>
                <a:srgbClr val="FF0000"/>
              </a:solidFill>
              <a:round/>
              <a:headEnd/>
              <a:tailEnd/>
            </a:ln>
          </p:spPr>
          <p:txBody>
            <a:bodyPr/>
            <a:lstStyle/>
            <a:p>
              <a:pPr eaLnBrk="0" hangingPunct="0"/>
              <a:endParaRPr lang="zh-CN" altLang="en-US"/>
            </a:p>
          </p:txBody>
        </p:sp>
        <p:sp>
          <p:nvSpPr>
            <p:cNvPr id="33802" name="左箭头 8"/>
            <p:cNvSpPr>
              <a:spLocks noChangeArrowheads="1"/>
            </p:cNvSpPr>
            <p:nvPr/>
          </p:nvSpPr>
          <p:spPr bwMode="auto">
            <a:xfrm rot="21361723" flipV="1">
              <a:off x="4035776" y="3413870"/>
              <a:ext cx="6712883" cy="151131"/>
            </a:xfrm>
            <a:prstGeom prst="leftArrow">
              <a:avLst>
                <a:gd name="adj1" fmla="val 50000"/>
                <a:gd name="adj2" fmla="val 49970"/>
              </a:avLst>
            </a:prstGeom>
            <a:noFill/>
            <a:ln w="28575" algn="ctr">
              <a:solidFill>
                <a:srgbClr val="FF0000"/>
              </a:solidFill>
              <a:round/>
              <a:headEnd/>
              <a:tailEnd/>
            </a:ln>
          </p:spPr>
          <p:txBody>
            <a:bodyPr/>
            <a:lstStyle/>
            <a:p>
              <a:pPr eaLnBrk="0" hangingPunct="0"/>
              <a:endParaRPr lang="zh-CN" altLang="en-US"/>
            </a:p>
          </p:txBody>
        </p:sp>
        <p:sp>
          <p:nvSpPr>
            <p:cNvPr id="33803" name="矩形 9"/>
            <p:cNvSpPr>
              <a:spLocks noChangeArrowheads="1"/>
            </p:cNvSpPr>
            <p:nvPr/>
          </p:nvSpPr>
          <p:spPr bwMode="auto">
            <a:xfrm>
              <a:off x="6197558" y="4478128"/>
              <a:ext cx="504158" cy="216809"/>
            </a:xfrm>
            <a:prstGeom prst="rect">
              <a:avLst/>
            </a:prstGeom>
            <a:noFill/>
            <a:ln w="28575" algn="ctr">
              <a:solidFill>
                <a:srgbClr val="FF0000"/>
              </a:solidFill>
              <a:round/>
              <a:headEnd/>
              <a:tailEnd/>
            </a:ln>
          </p:spPr>
          <p:txBody>
            <a:bodyPr/>
            <a:lstStyle/>
            <a:p>
              <a:pPr eaLnBrk="0" hangingPunct="0"/>
              <a:endParaRPr lang="zh-CN" altLang="en-US"/>
            </a:p>
          </p:txBody>
        </p:sp>
      </p:grpSp>
      <p:pic>
        <p:nvPicPr>
          <p:cNvPr id="47106" name="Picture 2"/>
          <p:cNvPicPr>
            <a:picLocks noChangeAspect="1" noChangeArrowheads="1"/>
          </p:cNvPicPr>
          <p:nvPr/>
        </p:nvPicPr>
        <p:blipFill>
          <a:blip r:embed="rId4" cstate="print"/>
          <a:srcRect/>
          <a:stretch>
            <a:fillRect/>
          </a:stretch>
        </p:blipFill>
        <p:spPr bwMode="auto">
          <a:xfrm>
            <a:off x="4800600" y="4114800"/>
            <a:ext cx="3990474" cy="2438400"/>
          </a:xfrm>
          <a:prstGeom prst="rect">
            <a:avLst/>
          </a:prstGeom>
          <a:noFill/>
          <a:ln w="9525">
            <a:noFill/>
            <a:miter lim="800000"/>
            <a:headEnd/>
            <a:tailEnd/>
          </a:ln>
        </p:spPr>
      </p:pic>
      <p:sp>
        <p:nvSpPr>
          <p:cNvPr id="13" name="左箭头 4"/>
          <p:cNvSpPr>
            <a:spLocks noChangeArrowheads="1"/>
          </p:cNvSpPr>
          <p:nvPr/>
        </p:nvSpPr>
        <p:spPr bwMode="auto">
          <a:xfrm rot="11592429" flipV="1">
            <a:off x="3570660" y="5061126"/>
            <a:ext cx="2300549" cy="172307"/>
          </a:xfrm>
          <a:prstGeom prst="leftArrow">
            <a:avLst>
              <a:gd name="adj1" fmla="val 50000"/>
              <a:gd name="adj2" fmla="val 50099"/>
            </a:avLst>
          </a:prstGeom>
          <a:noFill/>
          <a:ln w="28575" algn="ctr">
            <a:solidFill>
              <a:srgbClr val="FF0000"/>
            </a:solidFill>
            <a:round/>
            <a:headEnd/>
            <a:tailEnd/>
          </a:ln>
        </p:spPr>
        <p:txBody>
          <a:bodyPr/>
          <a:lstStyle/>
          <a:p>
            <a:pPr eaLnBrk="0" hangingPunct="0"/>
            <a:endParaRPr lang="zh-CN" altLang="en-US">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txBox="1">
            <a:spLocks noGrp="1"/>
          </p:cNvSpPr>
          <p:nvPr/>
        </p:nvSpPr>
        <p:spPr>
          <a:xfrm>
            <a:off x="3124200" y="6356350"/>
            <a:ext cx="2895600" cy="365125"/>
          </a:xfrm>
          <a:prstGeom prst="rect">
            <a:avLst/>
          </a:prstGeom>
          <a:noFill/>
        </p:spPr>
        <p:txBody>
          <a:bodyPr anchor="ctr"/>
          <a:lstStyle/>
          <a:p>
            <a:pPr eaLnBrk="0" hangingPunct="0">
              <a:defRPr/>
            </a:pPr>
            <a:r>
              <a:rPr lang="en-US" altLang="zh-CN" sz="1200">
                <a:solidFill>
                  <a:schemeClr val="tx1">
                    <a:tint val="75000"/>
                  </a:schemeClr>
                </a:solidFill>
                <a:latin typeface="Arial" charset="0"/>
                <a:ea typeface="+mn-ea"/>
              </a:rPr>
              <a:t>http://med.wanfangdata.com.cn</a:t>
            </a:r>
          </a:p>
        </p:txBody>
      </p:sp>
      <p:sp>
        <p:nvSpPr>
          <p:cNvPr id="34819" name="灯片编号占位符 5"/>
          <p:cNvSpPr txBox="1">
            <a:spLocks noGrp="1"/>
          </p:cNvSpPr>
          <p:nvPr/>
        </p:nvSpPr>
        <p:spPr bwMode="auto">
          <a:xfrm>
            <a:off x="6372225" y="6308725"/>
            <a:ext cx="2133600" cy="365125"/>
          </a:xfrm>
          <a:prstGeom prst="rect">
            <a:avLst/>
          </a:prstGeom>
          <a:noFill/>
          <a:ln w="9525">
            <a:noFill/>
            <a:miter lim="800000"/>
            <a:headEnd/>
            <a:tailEnd/>
          </a:ln>
        </p:spPr>
        <p:txBody>
          <a:bodyPr anchor="ctr"/>
          <a:lstStyle/>
          <a:p>
            <a:pPr algn="r" eaLnBrk="0" hangingPunct="0"/>
            <a:fld id="{C0D4AE04-A29F-42DB-80B0-AC81E21ABC3C}" type="slidenum">
              <a:rPr lang="en-US" altLang="zh-CN" sz="1200">
                <a:solidFill>
                  <a:srgbClr val="898989"/>
                </a:solidFill>
                <a:latin typeface="Arial" charset="0"/>
              </a:rPr>
              <a:pPr algn="r" eaLnBrk="0" hangingPunct="0"/>
              <a:t>31</a:t>
            </a:fld>
            <a:endParaRPr lang="en-US" altLang="zh-CN" sz="1200">
              <a:solidFill>
                <a:srgbClr val="898989"/>
              </a:solidFill>
              <a:latin typeface="Arial" charset="0"/>
            </a:endParaRPr>
          </a:p>
        </p:txBody>
      </p:sp>
      <p:sp>
        <p:nvSpPr>
          <p:cNvPr id="34820" name="内容占位符 2"/>
          <p:cNvSpPr>
            <a:spLocks noGrp="1"/>
          </p:cNvSpPr>
          <p:nvPr>
            <p:ph idx="4294967295"/>
          </p:nvPr>
        </p:nvSpPr>
        <p:spPr/>
        <p:txBody>
          <a:bodyPr/>
          <a:lstStyle/>
          <a:p>
            <a:endParaRPr lang="zh-CN" altLang="en-US" smtClean="0">
              <a:ea typeface="宋体" charset="-122"/>
            </a:endParaRPr>
          </a:p>
        </p:txBody>
      </p:sp>
      <p:pic>
        <p:nvPicPr>
          <p:cNvPr id="34821" name="Picture 2" descr="D:\lj2009工作规划\医药事业部报告ppt\20091106昆明期刊会\论文页.png"/>
          <p:cNvPicPr>
            <a:picLocks noChangeAspect="1" noChangeArrowheads="1"/>
          </p:cNvPicPr>
          <p:nvPr/>
        </p:nvPicPr>
        <p:blipFill>
          <a:blip r:embed="rId3" cstate="print"/>
          <a:srcRect l="6316" r="7368" b="42003"/>
          <a:stretch>
            <a:fillRect/>
          </a:stretch>
        </p:blipFill>
        <p:spPr bwMode="auto">
          <a:xfrm>
            <a:off x="714375" y="981075"/>
            <a:ext cx="5857875" cy="5876925"/>
          </a:xfrm>
          <a:prstGeom prst="rect">
            <a:avLst/>
          </a:prstGeom>
          <a:noFill/>
          <a:ln w="9525">
            <a:noFill/>
            <a:miter lim="800000"/>
            <a:headEnd/>
            <a:tailEnd/>
          </a:ln>
        </p:spPr>
      </p:pic>
      <p:sp>
        <p:nvSpPr>
          <p:cNvPr id="29703" name="椭圆 4"/>
          <p:cNvSpPr>
            <a:spLocks noChangeArrowheads="1"/>
          </p:cNvSpPr>
          <p:nvPr/>
        </p:nvSpPr>
        <p:spPr bwMode="auto">
          <a:xfrm>
            <a:off x="500063" y="5857875"/>
            <a:ext cx="5072062" cy="428625"/>
          </a:xfrm>
          <a:prstGeom prst="ellipse">
            <a:avLst/>
          </a:prstGeom>
          <a:noFill/>
          <a:ln w="38100" algn="ctr">
            <a:solidFill>
              <a:srgbClr val="FF0000"/>
            </a:solidFill>
            <a:round/>
            <a:headEnd/>
            <a:tailEnd/>
          </a:ln>
        </p:spPr>
        <p:txBody>
          <a:bodyPr wrap="none" anchor="ctr"/>
          <a:lstStyle/>
          <a:p>
            <a:pPr eaLnBrk="0" hangingPunct="0"/>
            <a:endParaRPr lang="zh-CN" altLang="en-US"/>
          </a:p>
        </p:txBody>
      </p:sp>
      <p:grpSp>
        <p:nvGrpSpPr>
          <p:cNvPr id="2" name="组合 11"/>
          <p:cNvGrpSpPr>
            <a:grpSpLocks/>
          </p:cNvGrpSpPr>
          <p:nvPr/>
        </p:nvGrpSpPr>
        <p:grpSpPr bwMode="auto">
          <a:xfrm>
            <a:off x="3643313" y="0"/>
            <a:ext cx="5500687" cy="5715000"/>
            <a:chOff x="3643306" y="0"/>
            <a:chExt cx="5500694" cy="5715017"/>
          </a:xfrm>
        </p:grpSpPr>
        <p:pic>
          <p:nvPicPr>
            <p:cNvPr id="34830" name="Picture 3" descr="D:\lj2009工作规划\医药事业部报告ppt\20091106昆明期刊会\DOI 解析结果.png"/>
            <p:cNvPicPr>
              <a:picLocks noChangeAspect="1" noChangeArrowheads="1"/>
            </p:cNvPicPr>
            <p:nvPr/>
          </p:nvPicPr>
          <p:blipFill>
            <a:blip r:embed="rId4" cstate="print"/>
            <a:srcRect b="71291"/>
            <a:stretch>
              <a:fillRect/>
            </a:stretch>
          </p:blipFill>
          <p:spPr bwMode="auto">
            <a:xfrm>
              <a:off x="3643306" y="0"/>
              <a:ext cx="5500694" cy="5715017"/>
            </a:xfrm>
            <a:prstGeom prst="rect">
              <a:avLst/>
            </a:prstGeom>
            <a:noFill/>
            <a:ln w="9525">
              <a:noFill/>
              <a:miter lim="800000"/>
              <a:headEnd/>
              <a:tailEnd/>
            </a:ln>
          </p:spPr>
        </p:pic>
        <p:sp>
          <p:nvSpPr>
            <p:cNvPr id="34831" name="椭圆 9"/>
            <p:cNvSpPr>
              <a:spLocks noChangeArrowheads="1"/>
            </p:cNvSpPr>
            <p:nvPr/>
          </p:nvSpPr>
          <p:spPr bwMode="auto">
            <a:xfrm>
              <a:off x="5214937" y="1071549"/>
              <a:ext cx="1071565" cy="428628"/>
            </a:xfrm>
            <a:prstGeom prst="ellipse">
              <a:avLst/>
            </a:prstGeom>
            <a:noFill/>
            <a:ln w="38100" algn="ctr">
              <a:solidFill>
                <a:srgbClr val="FF0000"/>
              </a:solidFill>
              <a:round/>
              <a:headEnd/>
              <a:tailEnd/>
            </a:ln>
          </p:spPr>
          <p:txBody>
            <a:bodyPr wrap="none" anchor="ctr"/>
            <a:lstStyle/>
            <a:p>
              <a:pPr eaLnBrk="0" hangingPunct="0"/>
              <a:endParaRPr lang="zh-CN" altLang="en-US"/>
            </a:p>
          </p:txBody>
        </p:sp>
        <p:sp>
          <p:nvSpPr>
            <p:cNvPr id="34832" name="右箭头 10"/>
            <p:cNvSpPr>
              <a:spLocks noChangeArrowheads="1"/>
            </p:cNvSpPr>
            <p:nvPr/>
          </p:nvSpPr>
          <p:spPr bwMode="auto">
            <a:xfrm rot="-3768601">
              <a:off x="3848569" y="3668963"/>
              <a:ext cx="1950920" cy="206978"/>
            </a:xfrm>
            <a:prstGeom prst="rightArrow">
              <a:avLst>
                <a:gd name="adj1" fmla="val 50000"/>
                <a:gd name="adj2" fmla="val 50009"/>
              </a:avLst>
            </a:prstGeom>
            <a:solidFill>
              <a:srgbClr val="FF0000"/>
            </a:solidFill>
            <a:ln w="9525" algn="ctr">
              <a:noFill/>
              <a:round/>
              <a:headEnd/>
              <a:tailEnd/>
            </a:ln>
          </p:spPr>
          <p:txBody>
            <a:bodyPr wrap="none" anchor="ctr"/>
            <a:lstStyle/>
            <a:p>
              <a:pPr eaLnBrk="0" hangingPunct="0"/>
              <a:endParaRPr lang="zh-CN" altLang="en-US"/>
            </a:p>
          </p:txBody>
        </p:sp>
      </p:grpSp>
      <p:sp>
        <p:nvSpPr>
          <p:cNvPr id="14" name="矩形 13"/>
          <p:cNvSpPr/>
          <p:nvPr/>
        </p:nvSpPr>
        <p:spPr>
          <a:xfrm>
            <a:off x="500034" y="5000636"/>
            <a:ext cx="357190" cy="923330"/>
          </a:xfrm>
          <a:prstGeom prst="rect">
            <a:avLst/>
          </a:prstGeom>
          <a:noFill/>
          <a:ln>
            <a:solidFill>
              <a:schemeClr val="bg1"/>
            </a:solidFill>
          </a:ln>
        </p:spPr>
        <p:txBody>
          <a:bodyPr>
            <a:spAutoFit/>
          </a:bodyPr>
          <a:lstStyle/>
          <a:p>
            <a:pPr eaLnBrk="0" hangingPunct="0">
              <a:defRPr/>
            </a:pPr>
            <a:r>
              <a:rPr lang="en-US" altLang="zh-CN"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mn-ea"/>
              </a:rPr>
              <a:t>1</a:t>
            </a:r>
            <a:endParaRPr lang="zh-CN" alt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mn-ea"/>
            </a:endParaRPr>
          </a:p>
        </p:txBody>
      </p:sp>
      <p:sp>
        <p:nvSpPr>
          <p:cNvPr id="15" name="矩形 14"/>
          <p:cNvSpPr/>
          <p:nvPr/>
        </p:nvSpPr>
        <p:spPr>
          <a:xfrm>
            <a:off x="3929058" y="4500570"/>
            <a:ext cx="535724" cy="923330"/>
          </a:xfrm>
          <a:prstGeom prst="rect">
            <a:avLst/>
          </a:prstGeom>
        </p:spPr>
        <p:txBody>
          <a:bodyPr>
            <a:spAutoFit/>
          </a:bodyPr>
          <a:lstStyle/>
          <a:p>
            <a:pPr eaLnBrk="0" hangingPunct="0">
              <a:defRPr/>
            </a:pPr>
            <a:r>
              <a:rPr lang="en-US" altLang="zh-CN"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mn-ea"/>
              </a:rPr>
              <a:t>2</a:t>
            </a:r>
            <a:endParaRPr lang="zh-CN" alt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mn-ea"/>
            </a:endParaRPr>
          </a:p>
        </p:txBody>
      </p:sp>
      <p:sp>
        <p:nvSpPr>
          <p:cNvPr id="29707" name="矩形 13"/>
          <p:cNvSpPr>
            <a:spLocks noChangeArrowheads="1"/>
          </p:cNvSpPr>
          <p:nvPr/>
        </p:nvSpPr>
        <p:spPr bwMode="auto">
          <a:xfrm>
            <a:off x="1071563" y="5429250"/>
            <a:ext cx="4600575" cy="369888"/>
          </a:xfrm>
          <a:prstGeom prst="rect">
            <a:avLst/>
          </a:prstGeom>
          <a:noFill/>
          <a:ln w="9525">
            <a:noFill/>
            <a:miter lim="800000"/>
            <a:headEnd/>
            <a:tailEnd/>
          </a:ln>
        </p:spPr>
        <p:txBody>
          <a:bodyPr wrap="none">
            <a:spAutoFit/>
          </a:bodyPr>
          <a:lstStyle/>
          <a:p>
            <a:pPr eaLnBrk="0" hangingPunct="0"/>
            <a:r>
              <a:rPr lang="zh-CN" altLang="en-US" b="1">
                <a:solidFill>
                  <a:srgbClr val="FF0000"/>
                </a:solidFill>
              </a:rPr>
              <a:t>在万方医学网获得一篇论文的参考文献信息</a:t>
            </a:r>
          </a:p>
        </p:txBody>
      </p:sp>
      <p:sp>
        <p:nvSpPr>
          <p:cNvPr id="29708" name="矩形 14"/>
          <p:cNvSpPr>
            <a:spLocks noChangeArrowheads="1"/>
          </p:cNvSpPr>
          <p:nvPr/>
        </p:nvSpPr>
        <p:spPr bwMode="auto">
          <a:xfrm>
            <a:off x="4714875" y="2500313"/>
            <a:ext cx="4135438" cy="369887"/>
          </a:xfrm>
          <a:prstGeom prst="rect">
            <a:avLst/>
          </a:prstGeom>
          <a:noFill/>
          <a:ln w="9525">
            <a:noFill/>
            <a:miter lim="800000"/>
            <a:headEnd/>
            <a:tailEnd/>
          </a:ln>
        </p:spPr>
        <p:txBody>
          <a:bodyPr wrap="none">
            <a:spAutoFit/>
          </a:bodyPr>
          <a:lstStyle/>
          <a:p>
            <a:pPr eaLnBrk="0" hangingPunct="0"/>
            <a:r>
              <a:rPr lang="zh-CN" altLang="en-US" b="1">
                <a:solidFill>
                  <a:srgbClr val="FF0000"/>
                </a:solidFill>
              </a:rPr>
              <a:t>点击直接链接到获取该论文全文的地址</a:t>
            </a:r>
          </a:p>
        </p:txBody>
      </p:sp>
      <p:sp>
        <p:nvSpPr>
          <p:cNvPr id="18" name="圆角矩形标注 17"/>
          <p:cNvSpPr/>
          <p:nvPr/>
        </p:nvSpPr>
        <p:spPr>
          <a:xfrm>
            <a:off x="3571875" y="6429375"/>
            <a:ext cx="1214438" cy="285750"/>
          </a:xfrm>
          <a:prstGeom prst="wedgeRoundRectCallout">
            <a:avLst>
              <a:gd name="adj1" fmla="val -60693"/>
              <a:gd name="adj2" fmla="val -14731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1600" b="1">
                <a:solidFill>
                  <a:srgbClr val="FFFFFF"/>
                </a:solidFill>
                <a:latin typeface="Times New Roman" pitchFamily="18" charset="0"/>
                <a:ea typeface="宋体" pitchFamily="2" charset="-122"/>
              </a:rPr>
              <a:t>DOI</a:t>
            </a:r>
            <a:r>
              <a:rPr lang="zh-CN" altLang="en-US" sz="1600" b="1">
                <a:solidFill>
                  <a:srgbClr val="FFFFFF"/>
                </a:solidFill>
                <a:latin typeface="Times New Roman" pitchFamily="18" charset="0"/>
                <a:ea typeface="宋体" pitchFamily="2" charset="-122"/>
              </a:rPr>
              <a:t>标识</a:t>
            </a:r>
          </a:p>
        </p:txBody>
      </p:sp>
      <p:sp>
        <p:nvSpPr>
          <p:cNvPr id="19" name="圆角矩形标注 18"/>
          <p:cNvSpPr/>
          <p:nvPr/>
        </p:nvSpPr>
        <p:spPr>
          <a:xfrm>
            <a:off x="6715125" y="2214563"/>
            <a:ext cx="2286000" cy="285750"/>
          </a:xfrm>
          <a:prstGeom prst="wedgeRoundRectCallout">
            <a:avLst>
              <a:gd name="adj1" fmla="val -83108"/>
              <a:gd name="adj2" fmla="val -19349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1600" b="1">
                <a:solidFill>
                  <a:srgbClr val="FFFFFF"/>
                </a:solidFill>
                <a:latin typeface="Times New Roman" pitchFamily="18" charset="0"/>
                <a:ea typeface="宋体" pitchFamily="2" charset="-122"/>
              </a:rPr>
              <a:t>DOI</a:t>
            </a:r>
            <a:r>
              <a:rPr lang="zh-CN" altLang="en-US" sz="1600" b="1">
                <a:solidFill>
                  <a:srgbClr val="FFFFFF"/>
                </a:solidFill>
                <a:latin typeface="Times New Roman" pitchFamily="18" charset="0"/>
                <a:ea typeface="宋体" pitchFamily="2" charset="-122"/>
              </a:rPr>
              <a:t>：</a:t>
            </a:r>
            <a:r>
              <a:rPr lang="en-US" altLang="zh-CN" sz="1600" b="1">
                <a:solidFill>
                  <a:srgbClr val="FFFFFF"/>
                </a:solidFill>
                <a:latin typeface="Times New Roman" pitchFamily="18" charset="0"/>
                <a:ea typeface="宋体" pitchFamily="2" charset="-122"/>
              </a:rPr>
              <a:t>10.1086/315701</a:t>
            </a:r>
            <a:endParaRPr lang="zh-CN" altLang="en-US" sz="1600" b="1">
              <a:solidFill>
                <a:srgbClr val="FFFFFF"/>
              </a:solidFill>
              <a:latin typeface="Times New Roman" pitchFamily="18" charset="0"/>
              <a:ea typeface="宋体" pitchFamily="2" charset="-122"/>
            </a:endParaRPr>
          </a:p>
        </p:txBody>
      </p:sp>
      <p:sp>
        <p:nvSpPr>
          <p:cNvPr id="21" name="圆角矩形 20"/>
          <p:cNvSpPr/>
          <p:nvPr/>
        </p:nvSpPr>
        <p:spPr>
          <a:xfrm>
            <a:off x="1219200" y="1676400"/>
            <a:ext cx="7086600" cy="2895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eaLnBrk="0" hangingPunct="0">
              <a:spcBef>
                <a:spcPct val="20000"/>
              </a:spcBef>
              <a:buClr>
                <a:srgbClr val="000000"/>
              </a:buClr>
              <a:buFont typeface="Wingdings" pitchFamily="2" charset="2"/>
              <a:buChar char="v"/>
              <a:defRPr/>
            </a:pPr>
            <a:r>
              <a:rPr lang="zh-CN" altLang="en-US" kern="0" dirty="0" smtClean="0">
                <a:solidFill>
                  <a:schemeClr val="tx1"/>
                </a:solidFill>
                <a:latin typeface="微软雅黑" pitchFamily="34" charset="-122"/>
                <a:ea typeface="微软雅黑" pitchFamily="34" charset="-122"/>
              </a:rPr>
              <a:t>中文</a:t>
            </a:r>
            <a:r>
              <a:rPr lang="en-US" altLang="zh-CN" kern="0" dirty="0" smtClean="0">
                <a:solidFill>
                  <a:schemeClr val="tx1"/>
                </a:solidFill>
                <a:latin typeface="微软雅黑" pitchFamily="34" charset="-122"/>
                <a:ea typeface="微软雅黑" pitchFamily="34" charset="-122"/>
              </a:rPr>
              <a:t>DOI</a:t>
            </a:r>
            <a:r>
              <a:rPr lang="zh-CN" altLang="en-US" kern="0" dirty="0" smtClean="0">
                <a:solidFill>
                  <a:schemeClr val="tx1"/>
                </a:solidFill>
                <a:latin typeface="微软雅黑" pitchFamily="34" charset="-122"/>
                <a:ea typeface="微软雅黑" pitchFamily="34" charset="-122"/>
              </a:rPr>
              <a:t>目前注册量已</a:t>
            </a:r>
            <a:r>
              <a:rPr lang="zh-CN" altLang="en-US" kern="0" dirty="0" smtClean="0">
                <a:solidFill>
                  <a:schemeClr val="tx1"/>
                </a:solidFill>
                <a:latin typeface="微软雅黑" pitchFamily="34" charset="-122"/>
                <a:ea typeface="微软雅黑" pitchFamily="34" charset="-122"/>
              </a:rPr>
              <a:t>超过</a:t>
            </a:r>
            <a:r>
              <a:rPr lang="en-US" altLang="zh-CN" kern="0" dirty="0" smtClean="0">
                <a:solidFill>
                  <a:schemeClr val="tx1"/>
                </a:solidFill>
                <a:latin typeface="微软雅黑" pitchFamily="34" charset="-122"/>
                <a:ea typeface="微软雅黑" pitchFamily="34" charset="-122"/>
              </a:rPr>
              <a:t>1700</a:t>
            </a:r>
            <a:r>
              <a:rPr lang="zh-CN" altLang="en-US" kern="0" dirty="0" smtClean="0">
                <a:solidFill>
                  <a:schemeClr val="tx1"/>
                </a:solidFill>
                <a:latin typeface="微软雅黑" pitchFamily="34" charset="-122"/>
                <a:ea typeface="微软雅黑" pitchFamily="34" charset="-122"/>
              </a:rPr>
              <a:t>万</a:t>
            </a:r>
            <a:r>
              <a:rPr lang="zh-CN" altLang="en-US" kern="0" dirty="0" smtClean="0">
                <a:solidFill>
                  <a:schemeClr val="tx1"/>
                </a:solidFill>
                <a:latin typeface="微软雅黑" pitchFamily="34" charset="-122"/>
                <a:ea typeface="微软雅黑" pitchFamily="34" charset="-122"/>
              </a:rPr>
              <a:t>，在全球</a:t>
            </a:r>
            <a:r>
              <a:rPr lang="en-US" altLang="zh-CN" kern="0" dirty="0" smtClean="0">
                <a:solidFill>
                  <a:schemeClr val="tx1"/>
                </a:solidFill>
                <a:latin typeface="微软雅黑" pitchFamily="34" charset="-122"/>
                <a:ea typeface="微软雅黑" pitchFamily="34" charset="-122"/>
              </a:rPr>
              <a:t>8</a:t>
            </a:r>
            <a:r>
              <a:rPr lang="zh-CN" altLang="en-US" kern="0" dirty="0" smtClean="0">
                <a:solidFill>
                  <a:schemeClr val="tx1"/>
                </a:solidFill>
                <a:latin typeface="微软雅黑" pitchFamily="34" charset="-122"/>
                <a:ea typeface="微软雅黑" pitchFamily="34" charset="-122"/>
              </a:rPr>
              <a:t>家</a:t>
            </a:r>
            <a:r>
              <a:rPr lang="en-US" altLang="zh-CN" kern="0" dirty="0" smtClean="0">
                <a:solidFill>
                  <a:schemeClr val="tx1"/>
                </a:solidFill>
                <a:latin typeface="微软雅黑" pitchFamily="34" charset="-122"/>
                <a:ea typeface="微软雅黑" pitchFamily="34" charset="-122"/>
              </a:rPr>
              <a:t>RA</a:t>
            </a:r>
            <a:r>
              <a:rPr lang="zh-CN" altLang="en-US" kern="0" dirty="0" smtClean="0">
                <a:solidFill>
                  <a:schemeClr val="tx1"/>
                </a:solidFill>
                <a:latin typeface="微软雅黑" pitchFamily="34" charset="-122"/>
                <a:ea typeface="微软雅黑" pitchFamily="34" charset="-122"/>
              </a:rPr>
              <a:t>（注册代理机构）中居第二位。</a:t>
            </a:r>
          </a:p>
          <a:p>
            <a:pPr marL="342900" lvl="0" indent="-342900" eaLnBrk="0" hangingPunct="0">
              <a:spcBef>
                <a:spcPct val="20000"/>
              </a:spcBef>
              <a:buClr>
                <a:srgbClr val="000000"/>
              </a:buClr>
              <a:buFont typeface="Wingdings" pitchFamily="2" charset="2"/>
              <a:buChar char="v"/>
              <a:defRPr/>
            </a:pPr>
            <a:r>
              <a:rPr lang="zh-CN" altLang="en-US" kern="0" dirty="0" smtClean="0">
                <a:solidFill>
                  <a:schemeClr val="tx1"/>
                </a:solidFill>
                <a:latin typeface="微软雅黑" pitchFamily="34" charset="-122"/>
                <a:ea typeface="微软雅黑" pitchFamily="34" charset="-122"/>
              </a:rPr>
              <a:t>已有</a:t>
            </a:r>
            <a:r>
              <a:rPr lang="en-US" altLang="zh-CN" kern="0" dirty="0" smtClean="0">
                <a:solidFill>
                  <a:schemeClr val="tx1"/>
                </a:solidFill>
                <a:latin typeface="微软雅黑" pitchFamily="34" charset="-122"/>
                <a:ea typeface="微软雅黑" pitchFamily="34" charset="-122"/>
              </a:rPr>
              <a:t>300</a:t>
            </a:r>
            <a:r>
              <a:rPr lang="zh-CN" altLang="en-US" kern="0" dirty="0" smtClean="0">
                <a:solidFill>
                  <a:schemeClr val="tx1"/>
                </a:solidFill>
                <a:latin typeface="微软雅黑" pitchFamily="34" charset="-122"/>
                <a:ea typeface="微软雅黑" pitchFamily="34" charset="-122"/>
              </a:rPr>
              <a:t>余种医学期刊通过万方数据注册</a:t>
            </a:r>
            <a:r>
              <a:rPr lang="en-US" altLang="zh-CN" kern="0" dirty="0" smtClean="0">
                <a:solidFill>
                  <a:schemeClr val="tx1"/>
                </a:solidFill>
                <a:latin typeface="微软雅黑" pitchFamily="34" charset="-122"/>
                <a:ea typeface="微软雅黑" pitchFamily="34" charset="-122"/>
              </a:rPr>
              <a:t>DOI</a:t>
            </a:r>
            <a:r>
              <a:rPr lang="zh-CN" altLang="en-US" kern="0" dirty="0" smtClean="0">
                <a:solidFill>
                  <a:schemeClr val="tx1"/>
                </a:solidFill>
                <a:latin typeface="微软雅黑" pitchFamily="34" charset="-122"/>
                <a:ea typeface="微软雅黑" pitchFamily="34" charset="-122"/>
              </a:rPr>
              <a:t>，</a:t>
            </a:r>
            <a:r>
              <a:rPr lang="en-US" altLang="zh-CN" kern="0" dirty="0" smtClean="0">
                <a:solidFill>
                  <a:schemeClr val="tx1"/>
                </a:solidFill>
                <a:latin typeface="微软雅黑" pitchFamily="34" charset="-122"/>
                <a:ea typeface="微软雅黑" pitchFamily="34" charset="-122"/>
              </a:rPr>
              <a:t>DOI</a:t>
            </a:r>
            <a:r>
              <a:rPr lang="zh-CN" altLang="en-US" kern="0" dirty="0" smtClean="0">
                <a:solidFill>
                  <a:schemeClr val="tx1"/>
                </a:solidFill>
                <a:latin typeface="微软雅黑" pitchFamily="34" charset="-122"/>
                <a:ea typeface="微软雅黑" pitchFamily="34" charset="-122"/>
              </a:rPr>
              <a:t>注册数量已经近</a:t>
            </a:r>
            <a:r>
              <a:rPr lang="en-US" altLang="zh-CN" kern="0" dirty="0" smtClean="0">
                <a:solidFill>
                  <a:schemeClr val="tx1"/>
                </a:solidFill>
                <a:latin typeface="微软雅黑" pitchFamily="34" charset="-122"/>
                <a:ea typeface="微软雅黑" pitchFamily="34" charset="-122"/>
              </a:rPr>
              <a:t>50</a:t>
            </a:r>
            <a:r>
              <a:rPr lang="zh-CN" altLang="en-US" kern="0" dirty="0" smtClean="0">
                <a:solidFill>
                  <a:schemeClr val="tx1"/>
                </a:solidFill>
                <a:latin typeface="微软雅黑" pitchFamily="34" charset="-122"/>
                <a:ea typeface="微软雅黑" pitchFamily="34" charset="-122"/>
              </a:rPr>
              <a:t>万条。同时万方医学网收录的中文期刊论文的参考文献也已通过</a:t>
            </a:r>
            <a:r>
              <a:rPr lang="en-US" altLang="zh-CN" kern="0" dirty="0" smtClean="0">
                <a:solidFill>
                  <a:schemeClr val="tx1"/>
                </a:solidFill>
                <a:latin typeface="微软雅黑" pitchFamily="34" charset="-122"/>
                <a:ea typeface="微软雅黑" pitchFamily="34" charset="-122"/>
              </a:rPr>
              <a:t>DOI</a:t>
            </a:r>
            <a:r>
              <a:rPr lang="zh-CN" altLang="en-US" kern="0" dirty="0" smtClean="0">
                <a:solidFill>
                  <a:schemeClr val="tx1"/>
                </a:solidFill>
                <a:latin typeface="微软雅黑" pitchFamily="34" charset="-122"/>
                <a:ea typeface="微软雅黑" pitchFamily="34" charset="-122"/>
              </a:rPr>
              <a:t>成功链接到国外医学出版机构近</a:t>
            </a:r>
            <a:r>
              <a:rPr lang="en-US" altLang="zh-CN" kern="0" dirty="0" smtClean="0">
                <a:solidFill>
                  <a:schemeClr val="tx1"/>
                </a:solidFill>
                <a:latin typeface="微软雅黑" pitchFamily="34" charset="-122"/>
                <a:ea typeface="微软雅黑" pitchFamily="34" charset="-122"/>
              </a:rPr>
              <a:t>500</a:t>
            </a:r>
            <a:r>
              <a:rPr lang="zh-CN" altLang="en-US" kern="0" dirty="0" smtClean="0">
                <a:solidFill>
                  <a:schemeClr val="tx1"/>
                </a:solidFill>
                <a:latin typeface="微软雅黑" pitchFamily="34" charset="-122"/>
                <a:ea typeface="微软雅黑" pitchFamily="34" charset="-122"/>
              </a:rPr>
              <a:t>余家的</a:t>
            </a:r>
            <a:r>
              <a:rPr lang="en-US" altLang="zh-CN" kern="0" dirty="0" smtClean="0">
                <a:solidFill>
                  <a:schemeClr val="tx1"/>
                </a:solidFill>
                <a:latin typeface="微软雅黑" pitchFamily="34" charset="-122"/>
                <a:ea typeface="微软雅黑" pitchFamily="34" charset="-122"/>
              </a:rPr>
              <a:t>700</a:t>
            </a:r>
            <a:r>
              <a:rPr lang="zh-CN" altLang="en-US" kern="0" dirty="0" smtClean="0">
                <a:solidFill>
                  <a:schemeClr val="tx1"/>
                </a:solidFill>
                <a:latin typeface="微软雅黑" pitchFamily="34" charset="-122"/>
                <a:ea typeface="微软雅黑" pitchFamily="34" charset="-122"/>
              </a:rPr>
              <a:t>万条数据</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anim calcmode="lin" valueType="num">
                                      <p:cBhvr additive="base">
                                        <p:cTn id="11" dur="500" fill="hold"/>
                                        <p:tgtEl>
                                          <p:spTgt spid="29703"/>
                                        </p:tgtEl>
                                        <p:attrNameLst>
                                          <p:attrName>ppt_x</p:attrName>
                                        </p:attrNameLst>
                                      </p:cBhvr>
                                      <p:tavLst>
                                        <p:tav tm="0">
                                          <p:val>
                                            <p:strVal val="#ppt_x"/>
                                          </p:val>
                                        </p:tav>
                                        <p:tav tm="100000">
                                          <p:val>
                                            <p:strVal val="#ppt_x"/>
                                          </p:val>
                                        </p:tav>
                                      </p:tavLst>
                                    </p:anim>
                                    <p:anim calcmode="lin" valueType="num">
                                      <p:cBhvr additive="base">
                                        <p:cTn id="12" dur="500" fill="hold"/>
                                        <p:tgtEl>
                                          <p:spTgt spid="2970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707"/>
                                        </p:tgtEl>
                                        <p:attrNameLst>
                                          <p:attrName>style.visibility</p:attrName>
                                        </p:attrNameLst>
                                      </p:cBhvr>
                                      <p:to>
                                        <p:strVal val="visible"/>
                                      </p:to>
                                    </p:set>
                                    <p:anim calcmode="lin" valueType="num">
                                      <p:cBhvr additive="base">
                                        <p:cTn id="15" dur="500" fill="hold"/>
                                        <p:tgtEl>
                                          <p:spTgt spid="29707"/>
                                        </p:tgtEl>
                                        <p:attrNameLst>
                                          <p:attrName>ppt_x</p:attrName>
                                        </p:attrNameLst>
                                      </p:cBhvr>
                                      <p:tavLst>
                                        <p:tav tm="0">
                                          <p:val>
                                            <p:strVal val="#ppt_x"/>
                                          </p:val>
                                        </p:tav>
                                        <p:tav tm="100000">
                                          <p:val>
                                            <p:strVal val="#ppt_x"/>
                                          </p:val>
                                        </p:tav>
                                      </p:tavLst>
                                    </p:anim>
                                    <p:anim calcmode="lin" valueType="num">
                                      <p:cBhvr additive="base">
                                        <p:cTn id="16" dur="500" fill="hold"/>
                                        <p:tgtEl>
                                          <p:spTgt spid="2970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708"/>
                                        </p:tgtEl>
                                        <p:attrNameLst>
                                          <p:attrName>style.visibility</p:attrName>
                                        </p:attrNameLst>
                                      </p:cBhvr>
                                      <p:to>
                                        <p:strVal val="visible"/>
                                      </p:to>
                                    </p:set>
                                    <p:anim calcmode="lin" valueType="num">
                                      <p:cBhvr additive="base">
                                        <p:cTn id="29" dur="500" fill="hold"/>
                                        <p:tgtEl>
                                          <p:spTgt spid="29708"/>
                                        </p:tgtEl>
                                        <p:attrNameLst>
                                          <p:attrName>ppt_x</p:attrName>
                                        </p:attrNameLst>
                                      </p:cBhvr>
                                      <p:tavLst>
                                        <p:tav tm="0">
                                          <p:val>
                                            <p:strVal val="#ppt_x"/>
                                          </p:val>
                                        </p:tav>
                                        <p:tav tm="100000">
                                          <p:val>
                                            <p:strVal val="#ppt_x"/>
                                          </p:val>
                                        </p:tav>
                                      </p:tavLst>
                                    </p:anim>
                                    <p:anim calcmode="lin" valueType="num">
                                      <p:cBhvr additive="base">
                                        <p:cTn id="30" dur="500" fill="hold"/>
                                        <p:tgtEl>
                                          <p:spTgt spid="2970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amond(in)">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7" grpId="0"/>
      <p:bldP spid="29708" grpId="0"/>
      <p:bldP spid="18" grpId="0" animBg="1"/>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0" y="1066800"/>
            <a:ext cx="9410700" cy="3705225"/>
          </a:xfrm>
          <a:prstGeom prst="rect">
            <a:avLst/>
          </a:prstGeom>
          <a:noFill/>
          <a:ln w="9525">
            <a:noFill/>
            <a:miter lim="800000"/>
            <a:headEnd/>
            <a:tailEnd/>
          </a:ln>
        </p:spPr>
      </p:pic>
      <p:sp>
        <p:nvSpPr>
          <p:cNvPr id="2" name="Rectangle 2"/>
          <p:cNvSpPr txBox="1">
            <a:spLocks noChangeArrowheads="1"/>
          </p:cNvSpPr>
          <p:nvPr/>
        </p:nvSpPr>
        <p:spPr>
          <a:xfrm>
            <a:off x="993775" y="457200"/>
            <a:ext cx="7239000" cy="685800"/>
          </a:xfrm>
          <a:prstGeom prst="rect">
            <a:avLst/>
          </a:prstGeom>
        </p:spPr>
        <p:txBody>
          <a:bodyPr/>
          <a:lstStyle/>
          <a:p>
            <a:pPr algn="ctr">
              <a:defRPr/>
            </a:pPr>
            <a:r>
              <a:rPr lang="zh-CN" altLang="en-US" sz="3200" b="1" kern="0" dirty="0" smtClean="0">
                <a:solidFill>
                  <a:schemeClr val="bg1"/>
                </a:solidFill>
                <a:latin typeface="黑体" pitchFamily="2" charset="-122"/>
                <a:ea typeface="黑体" pitchFamily="2" charset="-122"/>
                <a:cs typeface="+mj-cs"/>
              </a:rPr>
              <a:t>外文检索</a:t>
            </a:r>
            <a:endParaRPr lang="en-US" altLang="zh-CN" sz="3200" b="1" kern="0" dirty="0">
              <a:solidFill>
                <a:schemeClr val="bg1"/>
              </a:solidFill>
              <a:latin typeface="黑体" pitchFamily="2" charset="-122"/>
              <a:ea typeface="黑体" pitchFamily="2" charset="-122"/>
              <a:cs typeface="+mj-cs"/>
            </a:endParaRPr>
          </a:p>
        </p:txBody>
      </p:sp>
      <p:sp>
        <p:nvSpPr>
          <p:cNvPr id="27652" name="AutoShape 6"/>
          <p:cNvSpPr>
            <a:spLocks noChangeArrowheads="1"/>
          </p:cNvSpPr>
          <p:nvPr/>
        </p:nvSpPr>
        <p:spPr bwMode="auto">
          <a:xfrm>
            <a:off x="2743200" y="1371600"/>
            <a:ext cx="3276600" cy="404812"/>
          </a:xfrm>
          <a:prstGeom prst="flowChartAlternateProcess">
            <a:avLst/>
          </a:prstGeom>
          <a:noFill/>
          <a:ln w="25400">
            <a:solidFill>
              <a:srgbClr val="FF0000"/>
            </a:solidFill>
            <a:miter lim="800000"/>
            <a:headEnd/>
            <a:tailEnd/>
          </a:ln>
        </p:spPr>
        <p:txBody>
          <a:bodyPr/>
          <a:lstStyle/>
          <a:p>
            <a:endParaRPr lang="zh-CN" altLang="en-US"/>
          </a:p>
        </p:txBody>
      </p:sp>
      <p:sp>
        <p:nvSpPr>
          <p:cNvPr id="27653" name="AutoShape 7"/>
          <p:cNvSpPr>
            <a:spLocks noChangeArrowheads="1"/>
          </p:cNvSpPr>
          <p:nvPr/>
        </p:nvSpPr>
        <p:spPr bwMode="auto">
          <a:xfrm>
            <a:off x="6019800" y="1295400"/>
            <a:ext cx="3124200" cy="649288"/>
          </a:xfrm>
          <a:prstGeom prst="leftArrowCallout">
            <a:avLst>
              <a:gd name="adj1" fmla="val 23111"/>
              <a:gd name="adj2" fmla="val 25000"/>
              <a:gd name="adj3" fmla="val 63340"/>
              <a:gd name="adj4" fmla="val 76282"/>
            </a:avLst>
          </a:prstGeom>
          <a:solidFill>
            <a:srgbClr val="FFFFFF"/>
          </a:solidFill>
          <a:ln w="25400">
            <a:solidFill>
              <a:srgbClr val="FF0000"/>
            </a:solidFill>
            <a:miter lim="800000"/>
            <a:headEnd/>
            <a:tailEnd/>
          </a:ln>
        </p:spPr>
        <p:txBody>
          <a:bodyPr/>
          <a:lstStyle/>
          <a:p>
            <a:r>
              <a:rPr lang="zh-CN" altLang="en-US" b="1" dirty="0"/>
              <a:t>输入</a:t>
            </a:r>
            <a:r>
              <a:rPr lang="zh-CN" altLang="en-US" b="1" dirty="0" smtClean="0"/>
              <a:t>“</a:t>
            </a:r>
            <a:r>
              <a:rPr lang="en-US" altLang="zh-CN" b="1" dirty="0" smtClean="0"/>
              <a:t>pneumonia</a:t>
            </a:r>
            <a:r>
              <a:rPr lang="zh-CN" altLang="en-US" b="1" dirty="0" smtClean="0"/>
              <a:t>”</a:t>
            </a:r>
            <a:r>
              <a:rPr lang="zh-CN" altLang="en-US" b="1" dirty="0"/>
              <a:t>快速进行检索</a:t>
            </a:r>
          </a:p>
        </p:txBody>
      </p:sp>
      <p:sp>
        <p:nvSpPr>
          <p:cNvPr id="6" name="AutoShape 8"/>
          <p:cNvSpPr>
            <a:spLocks noChangeArrowheads="1"/>
          </p:cNvSpPr>
          <p:nvPr/>
        </p:nvSpPr>
        <p:spPr bwMode="auto">
          <a:xfrm>
            <a:off x="1066800" y="1828800"/>
            <a:ext cx="720725" cy="409575"/>
          </a:xfrm>
          <a:prstGeom prst="flowChartAlternateProcess">
            <a:avLst/>
          </a:prstGeom>
          <a:noFill/>
          <a:ln w="25400">
            <a:solidFill>
              <a:srgbClr val="FF0000"/>
            </a:solidFill>
            <a:miter lim="800000"/>
            <a:headEnd/>
            <a:tailEnd/>
          </a:ln>
        </p:spPr>
        <p:txBody>
          <a:bodyPr/>
          <a:lstStyle/>
          <a:p>
            <a:endParaRPr lang="zh-CN" altLang="en-US"/>
          </a:p>
        </p:txBody>
      </p:sp>
      <p:sp>
        <p:nvSpPr>
          <p:cNvPr id="7" name="AutoShape 13"/>
          <p:cNvSpPr>
            <a:spLocks noChangeArrowheads="1"/>
          </p:cNvSpPr>
          <p:nvPr/>
        </p:nvSpPr>
        <p:spPr bwMode="auto">
          <a:xfrm>
            <a:off x="1828800" y="1905000"/>
            <a:ext cx="1987550" cy="665163"/>
          </a:xfrm>
          <a:prstGeom prst="leftArrowCallout">
            <a:avLst>
              <a:gd name="adj1" fmla="val 23111"/>
              <a:gd name="adj2" fmla="val 25000"/>
              <a:gd name="adj3" fmla="val 39855"/>
              <a:gd name="adj4" fmla="val 76282"/>
            </a:avLst>
          </a:prstGeom>
          <a:solidFill>
            <a:srgbClr val="FFFFFF"/>
          </a:solidFill>
          <a:ln w="25400">
            <a:solidFill>
              <a:srgbClr val="FF0000"/>
            </a:solidFill>
            <a:miter lim="800000"/>
            <a:headEnd/>
            <a:tailEnd/>
          </a:ln>
        </p:spPr>
        <p:txBody>
          <a:bodyPr/>
          <a:lstStyle/>
          <a:p>
            <a:pPr algn="just"/>
            <a:r>
              <a:rPr lang="zh-CN" altLang="en-US" b="1" dirty="0"/>
              <a:t>高级检索</a:t>
            </a:r>
          </a:p>
          <a:p>
            <a:pPr algn="just"/>
            <a:r>
              <a:rPr lang="zh-CN" altLang="en-US" b="1" dirty="0"/>
              <a:t>页面导航区</a:t>
            </a:r>
            <a:endParaRPr lang="en-US" altLang="zh-CN" b="1" dirty="0"/>
          </a:p>
        </p:txBody>
      </p:sp>
      <p:pic>
        <p:nvPicPr>
          <p:cNvPr id="51204" name="Picture 4"/>
          <p:cNvPicPr>
            <a:picLocks noChangeAspect="1" noChangeArrowheads="1"/>
          </p:cNvPicPr>
          <p:nvPr/>
        </p:nvPicPr>
        <p:blipFill>
          <a:blip r:embed="rId3" cstate="print"/>
          <a:srcRect/>
          <a:stretch>
            <a:fillRect/>
          </a:stretch>
        </p:blipFill>
        <p:spPr bwMode="auto">
          <a:xfrm>
            <a:off x="0" y="1066800"/>
            <a:ext cx="9334500" cy="4200525"/>
          </a:xfrm>
          <a:prstGeom prst="rect">
            <a:avLst/>
          </a:prstGeom>
          <a:noFill/>
          <a:ln w="9525">
            <a:noFill/>
            <a:miter lim="800000"/>
            <a:headEnd/>
            <a:tailEnd/>
          </a:ln>
        </p:spPr>
      </p:pic>
      <p:sp>
        <p:nvSpPr>
          <p:cNvPr id="9" name="AutoShape 6"/>
          <p:cNvSpPr>
            <a:spLocks noChangeArrowheads="1"/>
          </p:cNvSpPr>
          <p:nvPr/>
        </p:nvSpPr>
        <p:spPr bwMode="auto">
          <a:xfrm>
            <a:off x="2514600" y="2590800"/>
            <a:ext cx="5078412" cy="360362"/>
          </a:xfrm>
          <a:prstGeom prst="flowChartAlternateProcess">
            <a:avLst/>
          </a:prstGeom>
          <a:noFill/>
          <a:ln w="25400">
            <a:solidFill>
              <a:srgbClr val="FF0000"/>
            </a:solidFill>
            <a:miter lim="800000"/>
            <a:headEnd/>
            <a:tailEnd/>
          </a:ln>
        </p:spPr>
        <p:txBody>
          <a:bodyPr/>
          <a:lstStyle/>
          <a:p>
            <a:endParaRPr lang="zh-CN" altLang="en-US"/>
          </a:p>
        </p:txBody>
      </p:sp>
      <p:sp>
        <p:nvSpPr>
          <p:cNvPr id="17" name="AutoShape 6"/>
          <p:cNvSpPr>
            <a:spLocks noChangeArrowheads="1"/>
          </p:cNvSpPr>
          <p:nvPr/>
        </p:nvSpPr>
        <p:spPr bwMode="auto">
          <a:xfrm>
            <a:off x="1981200" y="4038600"/>
            <a:ext cx="6629400" cy="762000"/>
          </a:xfrm>
          <a:prstGeom prst="flowChartAlternateProcess">
            <a:avLst/>
          </a:prstGeom>
          <a:noFill/>
          <a:ln w="25400">
            <a:solidFill>
              <a:srgbClr val="FF0000"/>
            </a:solidFill>
            <a:miter lim="800000"/>
            <a:headEnd/>
            <a:tailEnd/>
          </a:ln>
        </p:spPr>
        <p:txBody>
          <a:bodyPr/>
          <a:lstStyle/>
          <a:p>
            <a:endParaRPr lang="zh-CN" altLang="en-US"/>
          </a:p>
        </p:txBody>
      </p:sp>
      <p:pic>
        <p:nvPicPr>
          <p:cNvPr id="51205" name="Picture 5"/>
          <p:cNvPicPr>
            <a:picLocks noChangeAspect="1" noChangeArrowheads="1"/>
          </p:cNvPicPr>
          <p:nvPr/>
        </p:nvPicPr>
        <p:blipFill>
          <a:blip r:embed="rId4" cstate="print"/>
          <a:srcRect/>
          <a:stretch>
            <a:fillRect/>
          </a:stretch>
        </p:blipFill>
        <p:spPr bwMode="auto">
          <a:xfrm>
            <a:off x="0" y="685800"/>
            <a:ext cx="9401176" cy="5600700"/>
          </a:xfrm>
          <a:prstGeom prst="rect">
            <a:avLst/>
          </a:prstGeom>
          <a:noFill/>
          <a:ln w="9525">
            <a:noFill/>
            <a:miter lim="800000"/>
            <a:headEnd/>
            <a:tailEnd/>
          </a:ln>
        </p:spPr>
      </p:pic>
      <p:sp>
        <p:nvSpPr>
          <p:cNvPr id="16" name="AutoShape 6"/>
          <p:cNvSpPr>
            <a:spLocks noChangeArrowheads="1"/>
          </p:cNvSpPr>
          <p:nvPr/>
        </p:nvSpPr>
        <p:spPr bwMode="auto">
          <a:xfrm>
            <a:off x="2133600" y="4191000"/>
            <a:ext cx="5257800" cy="304800"/>
          </a:xfrm>
          <a:prstGeom prst="flowChartAlternateProcess">
            <a:avLst/>
          </a:prstGeom>
          <a:noFill/>
          <a:ln w="25400">
            <a:solidFill>
              <a:srgbClr val="FF0000"/>
            </a:solidFill>
            <a:miter lim="800000"/>
            <a:headEnd/>
            <a:tailEnd/>
          </a:ln>
        </p:spPr>
        <p:txBody>
          <a:bodyPr/>
          <a:lstStyle/>
          <a:p>
            <a:endParaRPr lang="zh-CN" altLang="en-US"/>
          </a:p>
        </p:txBody>
      </p:sp>
      <p:sp>
        <p:nvSpPr>
          <p:cNvPr id="12" name="矩形标注 11"/>
          <p:cNvSpPr>
            <a:spLocks noChangeArrowheads="1"/>
          </p:cNvSpPr>
          <p:nvPr/>
        </p:nvSpPr>
        <p:spPr bwMode="auto">
          <a:xfrm>
            <a:off x="5029200" y="3429000"/>
            <a:ext cx="1727200" cy="612775"/>
          </a:xfrm>
          <a:prstGeom prst="wedgeRectCallout">
            <a:avLst>
              <a:gd name="adj1" fmla="val -76676"/>
              <a:gd name="adj2" fmla="val 116773"/>
            </a:avLst>
          </a:prstGeom>
          <a:solidFill>
            <a:schemeClr val="bg1"/>
          </a:solidFill>
          <a:ln w="28575" algn="ctr">
            <a:solidFill>
              <a:srgbClr val="FF0000"/>
            </a:solidFill>
            <a:round/>
            <a:headEnd/>
            <a:tailEnd/>
          </a:ln>
        </p:spPr>
        <p:txBody>
          <a:bodyPr/>
          <a:lstStyle/>
          <a:p>
            <a:pPr algn="just"/>
            <a:r>
              <a:rPr lang="zh-CN" altLang="en-US" b="1" dirty="0" smtClean="0"/>
              <a:t>命中</a:t>
            </a:r>
            <a:r>
              <a:rPr lang="en-US" altLang="zh-CN" b="1" dirty="0" smtClean="0"/>
              <a:t>105027</a:t>
            </a:r>
            <a:r>
              <a:rPr lang="zh-CN" altLang="en-US" b="1" dirty="0" smtClean="0"/>
              <a:t>条</a:t>
            </a:r>
            <a:r>
              <a:rPr lang="zh-CN" altLang="en-US" b="1" dirty="0"/>
              <a:t>，</a:t>
            </a:r>
            <a:r>
              <a:rPr lang="zh-CN" altLang="en-US" b="1" dirty="0" smtClean="0"/>
              <a:t>共</a:t>
            </a:r>
            <a:r>
              <a:rPr lang="en-US" altLang="zh-CN" b="1" dirty="0" smtClean="0"/>
              <a:t>10503</a:t>
            </a:r>
            <a:r>
              <a:rPr lang="zh-CN" altLang="en-US" b="1" dirty="0" smtClean="0"/>
              <a:t>页</a:t>
            </a:r>
            <a:endParaRPr lang="zh-CN" altLang="en-US" b="1" dirty="0"/>
          </a:p>
        </p:txBody>
      </p:sp>
      <p:sp>
        <p:nvSpPr>
          <p:cNvPr id="11" name="AutoShape 6"/>
          <p:cNvSpPr>
            <a:spLocks noChangeArrowheads="1"/>
          </p:cNvSpPr>
          <p:nvPr/>
        </p:nvSpPr>
        <p:spPr bwMode="auto">
          <a:xfrm>
            <a:off x="2209800" y="5105400"/>
            <a:ext cx="762000" cy="304800"/>
          </a:xfrm>
          <a:prstGeom prst="flowChartAlternateProcess">
            <a:avLst/>
          </a:prstGeom>
          <a:noFill/>
          <a:ln w="25400">
            <a:solidFill>
              <a:srgbClr val="FF0000"/>
            </a:solidFill>
            <a:miter lim="800000"/>
            <a:headEnd/>
            <a:tailE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linds(horizontal)">
                                      <p:cBhvr>
                                        <p:cTn id="7" dur="500"/>
                                        <p:tgtEl>
                                          <p:spTgt spid="512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 calcmode="lin" valueType="num">
                                      <p:cBhvr additive="base">
                                        <p:cTn id="12" dur="500" fill="hold"/>
                                        <p:tgtEl>
                                          <p:spTgt spid="27652"/>
                                        </p:tgtEl>
                                        <p:attrNameLst>
                                          <p:attrName>ppt_x</p:attrName>
                                        </p:attrNameLst>
                                      </p:cBhvr>
                                      <p:tavLst>
                                        <p:tav tm="0">
                                          <p:val>
                                            <p:strVal val="#ppt_x"/>
                                          </p:val>
                                        </p:tav>
                                        <p:tav tm="100000">
                                          <p:val>
                                            <p:strVal val="#ppt_x"/>
                                          </p:val>
                                        </p:tav>
                                      </p:tavLst>
                                    </p:anim>
                                    <p:anim calcmode="lin" valueType="num">
                                      <p:cBhvr additive="base">
                                        <p:cTn id="13" dur="500" fill="hold"/>
                                        <p:tgtEl>
                                          <p:spTgt spid="2765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7653"/>
                                        </p:tgtEl>
                                        <p:attrNameLst>
                                          <p:attrName>style.visibility</p:attrName>
                                        </p:attrNameLst>
                                      </p:cBhvr>
                                      <p:to>
                                        <p:strVal val="visible"/>
                                      </p:to>
                                    </p:set>
                                    <p:anim calcmode="lin" valueType="num">
                                      <p:cBhvr additive="base">
                                        <p:cTn id="16" dur="500" fill="hold"/>
                                        <p:tgtEl>
                                          <p:spTgt spid="27653"/>
                                        </p:tgtEl>
                                        <p:attrNameLst>
                                          <p:attrName>ppt_x</p:attrName>
                                        </p:attrNameLst>
                                      </p:cBhvr>
                                      <p:tavLst>
                                        <p:tav tm="0">
                                          <p:val>
                                            <p:strVal val="#ppt_x"/>
                                          </p:val>
                                        </p:tav>
                                        <p:tav tm="100000">
                                          <p:val>
                                            <p:strVal val="#ppt_x"/>
                                          </p:val>
                                        </p:tav>
                                      </p:tavLst>
                                    </p:anim>
                                    <p:anim calcmode="lin" valueType="num">
                                      <p:cBhvr additive="base">
                                        <p:cTn id="17"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04"/>
                                        </p:tgtEl>
                                        <p:attrNameLst>
                                          <p:attrName>style.visibility</p:attrName>
                                        </p:attrNameLst>
                                      </p:cBhvr>
                                      <p:to>
                                        <p:strVal val="visible"/>
                                      </p:to>
                                    </p:set>
                                    <p:animEffect transition="in" filter="blinds(horizontal)">
                                      <p:cBhvr>
                                        <p:cTn id="32" dur="500"/>
                                        <p:tgtEl>
                                          <p:spTgt spid="5120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05"/>
                                        </p:tgtEl>
                                        <p:attrNameLst>
                                          <p:attrName>style.visibility</p:attrName>
                                        </p:attrNameLst>
                                      </p:cBhvr>
                                      <p:to>
                                        <p:strVal val="visible"/>
                                      </p:to>
                                    </p:set>
                                    <p:animEffect transition="in" filter="blinds(horizontal)">
                                      <p:cBhvr>
                                        <p:cTn id="47" dur="500"/>
                                        <p:tgtEl>
                                          <p:spTgt spid="5120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3" grpId="0" animBg="1"/>
      <p:bldP spid="6" grpId="0" animBg="1"/>
      <p:bldP spid="7" grpId="0" animBg="1"/>
      <p:bldP spid="9" grpId="0" animBg="1"/>
      <p:bldP spid="17" grpId="0" animBg="1"/>
      <p:bldP spid="16" grpId="0" animBg="1"/>
      <p:bldP spid="12"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p:cNvPicPr>
            <a:picLocks noChangeAspect="1" noChangeArrowheads="1"/>
          </p:cNvPicPr>
          <p:nvPr/>
        </p:nvPicPr>
        <p:blipFill>
          <a:blip r:embed="rId2" cstate="print"/>
          <a:srcRect/>
          <a:stretch>
            <a:fillRect/>
          </a:stretch>
        </p:blipFill>
        <p:spPr bwMode="auto">
          <a:xfrm>
            <a:off x="0" y="1219200"/>
            <a:ext cx="9401176" cy="5410200"/>
          </a:xfrm>
          <a:prstGeom prst="rect">
            <a:avLst/>
          </a:prstGeom>
          <a:noFill/>
          <a:ln w="9525">
            <a:noFill/>
            <a:miter lim="800000"/>
            <a:headEnd/>
            <a:tailEnd/>
          </a:ln>
        </p:spPr>
      </p:pic>
      <p:sp>
        <p:nvSpPr>
          <p:cNvPr id="4" name="Rectangle 2"/>
          <p:cNvSpPr txBox="1">
            <a:spLocks noChangeArrowheads="1"/>
          </p:cNvSpPr>
          <p:nvPr/>
        </p:nvSpPr>
        <p:spPr>
          <a:xfrm>
            <a:off x="928688" y="457200"/>
            <a:ext cx="7456487" cy="609600"/>
          </a:xfrm>
          <a:prstGeom prst="rect">
            <a:avLst/>
          </a:prstGeom>
        </p:spPr>
        <p:txBody>
          <a:bodyPr/>
          <a:lstStyle/>
          <a:p>
            <a:pPr algn="ctr" eaLnBrk="0" hangingPunct="0">
              <a:defRPr/>
            </a:pPr>
            <a:r>
              <a:rPr lang="zh-CN" altLang="en-US" sz="3600" b="1" kern="0" dirty="0" smtClean="0">
                <a:solidFill>
                  <a:schemeClr val="bg1"/>
                </a:solidFill>
                <a:latin typeface="宋体" pitchFamily="2" charset="-122"/>
                <a:ea typeface="宋体" pitchFamily="2" charset="-122"/>
                <a:cs typeface="+mj-cs"/>
              </a:rPr>
              <a:t>外文</a:t>
            </a:r>
            <a:r>
              <a:rPr lang="zh-CN" altLang="en-US" sz="3600" b="1" kern="0" dirty="0" smtClean="0">
                <a:solidFill>
                  <a:schemeClr val="bg1"/>
                </a:solidFill>
                <a:latin typeface="宋体" pitchFamily="2" charset="-122"/>
                <a:ea typeface="宋体" pitchFamily="2" charset="-122"/>
                <a:cs typeface="+mj-cs"/>
              </a:rPr>
              <a:t>全文</a:t>
            </a:r>
            <a:r>
              <a:rPr lang="zh-CN" altLang="en-US" sz="3600" b="1" kern="0" dirty="0" smtClean="0">
                <a:solidFill>
                  <a:schemeClr val="bg1"/>
                </a:solidFill>
                <a:latin typeface="宋体" pitchFamily="2" charset="-122"/>
                <a:ea typeface="宋体" pitchFamily="2" charset="-122"/>
                <a:cs typeface="+mj-cs"/>
              </a:rPr>
              <a:t>获取</a:t>
            </a:r>
            <a:endParaRPr lang="zh-CN" altLang="en-US" sz="3600" b="1" kern="0" dirty="0">
              <a:solidFill>
                <a:schemeClr val="bg1"/>
              </a:solidFill>
              <a:latin typeface="+mj-lt"/>
              <a:ea typeface="宋体" pitchFamily="2" charset="-122"/>
              <a:cs typeface="+mj-cs"/>
            </a:endParaRPr>
          </a:p>
        </p:txBody>
      </p:sp>
      <p:sp>
        <p:nvSpPr>
          <p:cNvPr id="6" name="AutoShape 12"/>
          <p:cNvSpPr>
            <a:spLocks noChangeArrowheads="1"/>
          </p:cNvSpPr>
          <p:nvPr/>
        </p:nvSpPr>
        <p:spPr bwMode="auto">
          <a:xfrm>
            <a:off x="152400" y="2514600"/>
            <a:ext cx="533400" cy="304800"/>
          </a:xfrm>
          <a:prstGeom prst="flowChartAlternateProcess">
            <a:avLst/>
          </a:prstGeom>
          <a:noFill/>
          <a:ln w="25400">
            <a:solidFill>
              <a:srgbClr val="FF0000"/>
            </a:solidFill>
            <a:miter lim="800000"/>
            <a:headEnd/>
            <a:tailEnd/>
          </a:ln>
        </p:spPr>
        <p:txBody>
          <a:bodyPr/>
          <a:lstStyle/>
          <a:p>
            <a:pPr eaLnBrk="0" hangingPunct="0"/>
            <a:endParaRPr lang="zh-CN" altLang="en-US"/>
          </a:p>
        </p:txBody>
      </p:sp>
      <p:sp>
        <p:nvSpPr>
          <p:cNvPr id="9" name="Line 14"/>
          <p:cNvSpPr>
            <a:spLocks noChangeShapeType="1"/>
          </p:cNvSpPr>
          <p:nvPr/>
        </p:nvSpPr>
        <p:spPr bwMode="gray">
          <a:xfrm flipV="1">
            <a:off x="685800" y="2133600"/>
            <a:ext cx="4800600" cy="458788"/>
          </a:xfrm>
          <a:prstGeom prst="line">
            <a:avLst/>
          </a:prstGeom>
          <a:noFill/>
          <a:ln w="38100">
            <a:solidFill>
              <a:srgbClr val="FF0000"/>
            </a:solidFill>
            <a:round/>
            <a:headEnd/>
            <a:tailEnd type="triangle" w="med" len="med"/>
          </a:ln>
        </p:spPr>
        <p:txBody>
          <a:bodyPr wrap="none" anchor="ctr"/>
          <a:lstStyle/>
          <a:p>
            <a:endParaRPr lang="zh-CN" altLang="en-US"/>
          </a:p>
        </p:txBody>
      </p:sp>
      <p:sp>
        <p:nvSpPr>
          <p:cNvPr id="12" name="Line 14"/>
          <p:cNvSpPr>
            <a:spLocks noChangeShapeType="1"/>
          </p:cNvSpPr>
          <p:nvPr/>
        </p:nvSpPr>
        <p:spPr bwMode="gray">
          <a:xfrm>
            <a:off x="685800" y="2667000"/>
            <a:ext cx="609600" cy="381000"/>
          </a:xfrm>
          <a:prstGeom prst="line">
            <a:avLst/>
          </a:prstGeom>
          <a:noFill/>
          <a:ln w="38100">
            <a:solidFill>
              <a:srgbClr val="FF0000"/>
            </a:solidFill>
            <a:round/>
            <a:headEnd/>
            <a:tailEnd type="triangle" w="med" len="med"/>
          </a:ln>
        </p:spPr>
        <p:txBody>
          <a:bodyPr wrap="none" anchor="ctr"/>
          <a:lstStyle/>
          <a:p>
            <a:endParaRPr lang="zh-CN" altLang="en-US"/>
          </a:p>
        </p:txBody>
      </p:sp>
      <p:pic>
        <p:nvPicPr>
          <p:cNvPr id="52232" name="Picture 8"/>
          <p:cNvPicPr>
            <a:picLocks noChangeAspect="1" noChangeArrowheads="1"/>
          </p:cNvPicPr>
          <p:nvPr/>
        </p:nvPicPr>
        <p:blipFill>
          <a:blip r:embed="rId3" cstate="print"/>
          <a:srcRect/>
          <a:stretch>
            <a:fillRect/>
          </a:stretch>
        </p:blipFill>
        <p:spPr bwMode="auto">
          <a:xfrm>
            <a:off x="5638800" y="1752600"/>
            <a:ext cx="2071688" cy="1104900"/>
          </a:xfrm>
          <a:prstGeom prst="rect">
            <a:avLst/>
          </a:prstGeom>
          <a:noFill/>
          <a:ln w="9525">
            <a:noFill/>
            <a:miter lim="800000"/>
            <a:headEnd/>
            <a:tailEnd/>
          </a:ln>
        </p:spPr>
      </p:pic>
      <p:pic>
        <p:nvPicPr>
          <p:cNvPr id="52233" name="Picture 9"/>
          <p:cNvPicPr>
            <a:picLocks noChangeAspect="1" noChangeArrowheads="1"/>
          </p:cNvPicPr>
          <p:nvPr/>
        </p:nvPicPr>
        <p:blipFill>
          <a:blip r:embed="rId4" cstate="print"/>
          <a:srcRect/>
          <a:stretch>
            <a:fillRect/>
          </a:stretch>
        </p:blipFill>
        <p:spPr bwMode="auto">
          <a:xfrm>
            <a:off x="0" y="3048000"/>
            <a:ext cx="9467850" cy="2514600"/>
          </a:xfrm>
          <a:prstGeom prst="rect">
            <a:avLst/>
          </a:prstGeom>
          <a:noFill/>
          <a:ln w="9525">
            <a:noFill/>
            <a:miter lim="800000"/>
            <a:headEnd/>
            <a:tailEnd/>
          </a:ln>
        </p:spPr>
      </p:pic>
      <p:grpSp>
        <p:nvGrpSpPr>
          <p:cNvPr id="13" name="组合 12"/>
          <p:cNvGrpSpPr/>
          <p:nvPr/>
        </p:nvGrpSpPr>
        <p:grpSpPr>
          <a:xfrm>
            <a:off x="1752600" y="914400"/>
            <a:ext cx="6448425" cy="5467350"/>
            <a:chOff x="1752600" y="914400"/>
            <a:chExt cx="6448425" cy="5467350"/>
          </a:xfrm>
        </p:grpSpPr>
        <p:pic>
          <p:nvPicPr>
            <p:cNvPr id="48130" name="Picture 2"/>
            <p:cNvPicPr>
              <a:picLocks noChangeAspect="1" noChangeArrowheads="1"/>
            </p:cNvPicPr>
            <p:nvPr/>
          </p:nvPicPr>
          <p:blipFill>
            <a:blip r:embed="rId5" cstate="print"/>
            <a:srcRect/>
            <a:stretch>
              <a:fillRect/>
            </a:stretch>
          </p:blipFill>
          <p:spPr bwMode="auto">
            <a:xfrm>
              <a:off x="3124200" y="914400"/>
              <a:ext cx="5076825" cy="5467350"/>
            </a:xfrm>
            <a:prstGeom prst="rect">
              <a:avLst/>
            </a:prstGeom>
            <a:noFill/>
            <a:ln w="9525">
              <a:noFill/>
              <a:miter lim="800000"/>
              <a:headEnd/>
              <a:tailEnd/>
            </a:ln>
          </p:spPr>
        </p:pic>
        <p:sp>
          <p:nvSpPr>
            <p:cNvPr id="10" name="Line 14"/>
            <p:cNvSpPr>
              <a:spLocks noChangeShapeType="1"/>
            </p:cNvSpPr>
            <p:nvPr/>
          </p:nvSpPr>
          <p:spPr bwMode="gray">
            <a:xfrm flipV="1">
              <a:off x="1981200" y="4648200"/>
              <a:ext cx="1219200" cy="304800"/>
            </a:xfrm>
            <a:prstGeom prst="line">
              <a:avLst/>
            </a:prstGeom>
            <a:noFill/>
            <a:ln w="38100">
              <a:solidFill>
                <a:srgbClr val="FF0000"/>
              </a:solidFill>
              <a:round/>
              <a:headEnd/>
              <a:tailEnd type="triangle" w="med" len="med"/>
            </a:ln>
          </p:spPr>
          <p:txBody>
            <a:bodyPr wrap="none" anchor="ctr"/>
            <a:lstStyle/>
            <a:p>
              <a:endParaRPr lang="zh-CN" altLang="en-US"/>
            </a:p>
          </p:txBody>
        </p:sp>
        <p:sp>
          <p:nvSpPr>
            <p:cNvPr id="11" name="AutoShape 12"/>
            <p:cNvSpPr>
              <a:spLocks noChangeArrowheads="1"/>
            </p:cNvSpPr>
            <p:nvPr/>
          </p:nvSpPr>
          <p:spPr bwMode="auto">
            <a:xfrm>
              <a:off x="1752600" y="4953000"/>
              <a:ext cx="533400" cy="304800"/>
            </a:xfrm>
            <a:prstGeom prst="flowChartAlternateProcess">
              <a:avLst/>
            </a:prstGeom>
            <a:noFill/>
            <a:ln w="25400">
              <a:solidFill>
                <a:srgbClr val="FF0000"/>
              </a:solidFill>
              <a:miter lim="800000"/>
              <a:headEnd/>
              <a:tailEnd/>
            </a:ln>
          </p:spPr>
          <p:txBody>
            <a:bodyPr/>
            <a:lstStyle/>
            <a:p>
              <a:pPr eaLnBrk="0" hangingPunct="0"/>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230"/>
                                        </p:tgtEl>
                                        <p:attrNameLst>
                                          <p:attrName>style.visibility</p:attrName>
                                        </p:attrNameLst>
                                      </p:cBhvr>
                                      <p:to>
                                        <p:strVal val="visible"/>
                                      </p:to>
                                    </p:set>
                                    <p:animEffect transition="in" filter="blinds(horizontal)">
                                      <p:cBhvr>
                                        <p:cTn id="7" dur="500"/>
                                        <p:tgtEl>
                                          <p:spTgt spid="522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2232"/>
                                        </p:tgtEl>
                                        <p:attrNameLst>
                                          <p:attrName>style.visibility</p:attrName>
                                        </p:attrNameLst>
                                      </p:cBhvr>
                                      <p:to>
                                        <p:strVal val="visible"/>
                                      </p:to>
                                    </p:set>
                                    <p:animEffect transition="in" filter="blinds(horizontal)">
                                      <p:cBhvr>
                                        <p:cTn id="22" dur="500"/>
                                        <p:tgtEl>
                                          <p:spTgt spid="522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2233"/>
                                        </p:tgtEl>
                                        <p:attrNameLst>
                                          <p:attrName>style.visibility</p:attrName>
                                        </p:attrNameLst>
                                      </p:cBhvr>
                                      <p:to>
                                        <p:strVal val="visible"/>
                                      </p:to>
                                    </p:set>
                                    <p:anim calcmode="lin" valueType="num">
                                      <p:cBhvr additive="base">
                                        <p:cTn id="31" dur="500" fill="hold"/>
                                        <p:tgtEl>
                                          <p:spTgt spid="52233"/>
                                        </p:tgtEl>
                                        <p:attrNameLst>
                                          <p:attrName>ppt_x</p:attrName>
                                        </p:attrNameLst>
                                      </p:cBhvr>
                                      <p:tavLst>
                                        <p:tav tm="0">
                                          <p:val>
                                            <p:strVal val="#ppt_x"/>
                                          </p:val>
                                        </p:tav>
                                        <p:tav tm="100000">
                                          <p:val>
                                            <p:strVal val="#ppt_x"/>
                                          </p:val>
                                        </p:tav>
                                      </p:tavLst>
                                    </p:anim>
                                    <p:anim calcmode="lin" valueType="num">
                                      <p:cBhvr additive="base">
                                        <p:cTn id="32" dur="500" fill="hold"/>
                                        <p:tgtEl>
                                          <p:spTgt spid="522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en-US" altLang="zh-CN" smtClean="0"/>
              <a:t>www.themegallery.com</a:t>
            </a:r>
            <a:endParaRPr lang="en-US" altLang="zh-CN"/>
          </a:p>
        </p:txBody>
      </p:sp>
      <p:sp>
        <p:nvSpPr>
          <p:cNvPr id="4" name="Rectangle 2"/>
          <p:cNvSpPr txBox="1">
            <a:spLocks noChangeArrowheads="1"/>
          </p:cNvSpPr>
          <p:nvPr/>
        </p:nvSpPr>
        <p:spPr>
          <a:xfrm>
            <a:off x="928688" y="457200"/>
            <a:ext cx="7456487" cy="609600"/>
          </a:xfrm>
          <a:prstGeom prst="rect">
            <a:avLst/>
          </a:prstGeom>
        </p:spPr>
        <p:txBody>
          <a:bodyPr/>
          <a:lstStyle/>
          <a:p>
            <a:pPr algn="ctr" eaLnBrk="0" hangingPunct="0">
              <a:defRPr/>
            </a:pPr>
            <a:r>
              <a:rPr lang="zh-CN" altLang="en-US" sz="3600" b="1" kern="0" dirty="0" smtClean="0">
                <a:solidFill>
                  <a:schemeClr val="bg1"/>
                </a:solidFill>
                <a:latin typeface="宋体" pitchFamily="2" charset="-122"/>
                <a:ea typeface="宋体" pitchFamily="2" charset="-122"/>
                <a:cs typeface="+mj-cs"/>
              </a:rPr>
              <a:t>外文全文获取</a:t>
            </a:r>
            <a:endParaRPr lang="zh-CN" altLang="en-US" sz="3600" b="1" kern="0" dirty="0">
              <a:solidFill>
                <a:schemeClr val="bg1"/>
              </a:solidFill>
              <a:latin typeface="+mj-lt"/>
              <a:ea typeface="宋体" pitchFamily="2" charset="-122"/>
              <a:cs typeface="+mj-cs"/>
            </a:endParaRPr>
          </a:p>
        </p:txBody>
      </p:sp>
      <p:pic>
        <p:nvPicPr>
          <p:cNvPr id="52226" name="Picture 2"/>
          <p:cNvPicPr>
            <a:picLocks noChangeAspect="1" noChangeArrowheads="1"/>
          </p:cNvPicPr>
          <p:nvPr/>
        </p:nvPicPr>
        <p:blipFill>
          <a:blip r:embed="rId2" cstate="print"/>
          <a:srcRect/>
          <a:stretch>
            <a:fillRect/>
          </a:stretch>
        </p:blipFill>
        <p:spPr bwMode="auto">
          <a:xfrm>
            <a:off x="-1" y="1142998"/>
            <a:ext cx="7882389" cy="5715001"/>
          </a:xfrm>
          <a:prstGeom prst="rect">
            <a:avLst/>
          </a:prstGeom>
          <a:noFill/>
          <a:ln w="9525">
            <a:noFill/>
            <a:miter lim="800000"/>
            <a:headEnd/>
            <a:tailEnd/>
          </a:ln>
        </p:spPr>
      </p:pic>
      <p:sp>
        <p:nvSpPr>
          <p:cNvPr id="6" name="AutoShape 12"/>
          <p:cNvSpPr>
            <a:spLocks noChangeArrowheads="1"/>
          </p:cNvSpPr>
          <p:nvPr/>
        </p:nvSpPr>
        <p:spPr bwMode="auto">
          <a:xfrm>
            <a:off x="76200" y="1524000"/>
            <a:ext cx="533400" cy="228600"/>
          </a:xfrm>
          <a:prstGeom prst="flowChartAlternateProcess">
            <a:avLst/>
          </a:prstGeom>
          <a:noFill/>
          <a:ln w="25400">
            <a:solidFill>
              <a:srgbClr val="FF0000"/>
            </a:solidFill>
            <a:miter lim="800000"/>
            <a:headEnd/>
            <a:tailEnd/>
          </a:ln>
        </p:spPr>
        <p:txBody>
          <a:bodyPr/>
          <a:lstStyle/>
          <a:p>
            <a:pPr eaLnBrk="0" hangingPunct="0"/>
            <a:endParaRPr lang="zh-CN" altLang="en-US"/>
          </a:p>
        </p:txBody>
      </p:sp>
      <p:sp>
        <p:nvSpPr>
          <p:cNvPr id="9" name="Line 14"/>
          <p:cNvSpPr>
            <a:spLocks noChangeShapeType="1"/>
          </p:cNvSpPr>
          <p:nvPr/>
        </p:nvSpPr>
        <p:spPr bwMode="gray">
          <a:xfrm flipV="1">
            <a:off x="609600" y="1371600"/>
            <a:ext cx="5791200" cy="306388"/>
          </a:xfrm>
          <a:prstGeom prst="line">
            <a:avLst/>
          </a:prstGeom>
          <a:noFill/>
          <a:ln w="38100">
            <a:solidFill>
              <a:srgbClr val="FF0000"/>
            </a:solidFill>
            <a:round/>
            <a:headEnd/>
            <a:tailEnd type="triangle" w="med" len="med"/>
          </a:ln>
        </p:spPr>
        <p:txBody>
          <a:bodyPr wrap="none" anchor="ctr"/>
          <a:lstStyle/>
          <a:p>
            <a:endParaRPr lang="zh-CN" altLang="en-US"/>
          </a:p>
        </p:txBody>
      </p:sp>
      <p:pic>
        <p:nvPicPr>
          <p:cNvPr id="52227" name="Picture 3"/>
          <p:cNvPicPr>
            <a:picLocks noChangeAspect="1" noChangeArrowheads="1"/>
          </p:cNvPicPr>
          <p:nvPr/>
        </p:nvPicPr>
        <p:blipFill>
          <a:blip r:embed="rId3" cstate="print"/>
          <a:srcRect/>
          <a:stretch>
            <a:fillRect/>
          </a:stretch>
        </p:blipFill>
        <p:spPr bwMode="auto">
          <a:xfrm>
            <a:off x="6477000" y="838200"/>
            <a:ext cx="2168014" cy="1371600"/>
          </a:xfrm>
          <a:prstGeom prst="rect">
            <a:avLst/>
          </a:prstGeom>
          <a:noFill/>
          <a:ln w="9525">
            <a:noFill/>
            <a:miter lim="800000"/>
            <a:headEnd/>
            <a:tailEnd/>
          </a:ln>
        </p:spPr>
      </p:pic>
      <p:pic>
        <p:nvPicPr>
          <p:cNvPr id="52228" name="Picture 4"/>
          <p:cNvPicPr>
            <a:picLocks noChangeAspect="1" noChangeArrowheads="1"/>
          </p:cNvPicPr>
          <p:nvPr/>
        </p:nvPicPr>
        <p:blipFill>
          <a:blip r:embed="rId4" cstate="print"/>
          <a:srcRect/>
          <a:stretch>
            <a:fillRect/>
          </a:stretch>
        </p:blipFill>
        <p:spPr bwMode="auto">
          <a:xfrm>
            <a:off x="0" y="2286000"/>
            <a:ext cx="9486900" cy="4371975"/>
          </a:xfrm>
          <a:prstGeom prst="rect">
            <a:avLst/>
          </a:prstGeom>
          <a:noFill/>
          <a:ln w="9525">
            <a:noFill/>
            <a:miter lim="800000"/>
            <a:headEnd/>
            <a:tailEnd/>
          </a:ln>
        </p:spPr>
      </p:pic>
      <p:sp>
        <p:nvSpPr>
          <p:cNvPr id="12" name="Line 14"/>
          <p:cNvSpPr>
            <a:spLocks noChangeShapeType="1"/>
          </p:cNvSpPr>
          <p:nvPr/>
        </p:nvSpPr>
        <p:spPr bwMode="gray">
          <a:xfrm>
            <a:off x="609600" y="1676400"/>
            <a:ext cx="3810000" cy="1752600"/>
          </a:xfrm>
          <a:prstGeom prst="line">
            <a:avLst/>
          </a:prstGeom>
          <a:noFill/>
          <a:ln w="38100">
            <a:solidFill>
              <a:srgbClr val="FF0000"/>
            </a:solidFill>
            <a:round/>
            <a:headEnd/>
            <a:tailEnd type="triangle" w="med" len="me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blinds(horizontal)">
                                      <p:cBhvr>
                                        <p:cTn id="7" dur="500"/>
                                        <p:tgtEl>
                                          <p:spTgt spid="522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2227"/>
                                        </p:tgtEl>
                                        <p:attrNameLst>
                                          <p:attrName>style.visibility</p:attrName>
                                        </p:attrNameLst>
                                      </p:cBhvr>
                                      <p:to>
                                        <p:strVal val="visible"/>
                                      </p:to>
                                    </p:set>
                                    <p:animEffect transition="in" filter="box(in)">
                                      <p:cBhvr>
                                        <p:cTn id="22" dur="500"/>
                                        <p:tgtEl>
                                          <p:spTgt spid="5222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2228"/>
                                        </p:tgtEl>
                                        <p:attrNameLst>
                                          <p:attrName>style.visibility</p:attrName>
                                        </p:attrNameLst>
                                      </p:cBhvr>
                                      <p:to>
                                        <p:strVal val="visible"/>
                                      </p:to>
                                    </p:set>
                                    <p:anim calcmode="lin" valueType="num">
                                      <p:cBhvr additive="base">
                                        <p:cTn id="31" dur="500" fill="hold"/>
                                        <p:tgtEl>
                                          <p:spTgt spid="52228"/>
                                        </p:tgtEl>
                                        <p:attrNameLst>
                                          <p:attrName>ppt_x</p:attrName>
                                        </p:attrNameLst>
                                      </p:cBhvr>
                                      <p:tavLst>
                                        <p:tav tm="0">
                                          <p:val>
                                            <p:strVal val="#ppt_x"/>
                                          </p:val>
                                        </p:tav>
                                        <p:tav tm="100000">
                                          <p:val>
                                            <p:strVal val="#ppt_x"/>
                                          </p:val>
                                        </p:tav>
                                      </p:tavLst>
                                    </p:anim>
                                    <p:anim calcmode="lin" valueType="num">
                                      <p:cBhvr additive="base">
                                        <p:cTn id="32"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0" y="1201822"/>
            <a:ext cx="9144000" cy="5656178"/>
          </a:xfrm>
          <a:prstGeom prst="rect">
            <a:avLst/>
          </a:prstGeom>
          <a:noFill/>
          <a:ln w="9525">
            <a:noFill/>
            <a:miter lim="800000"/>
            <a:headEnd/>
            <a:tailEnd/>
          </a:ln>
        </p:spPr>
      </p:pic>
      <p:sp>
        <p:nvSpPr>
          <p:cNvPr id="4" name="Rectangle 2"/>
          <p:cNvSpPr txBox="1">
            <a:spLocks noChangeArrowheads="1"/>
          </p:cNvSpPr>
          <p:nvPr/>
        </p:nvSpPr>
        <p:spPr>
          <a:xfrm>
            <a:off x="928688" y="457200"/>
            <a:ext cx="7456487" cy="609600"/>
          </a:xfrm>
          <a:prstGeom prst="rect">
            <a:avLst/>
          </a:prstGeom>
        </p:spPr>
        <p:txBody>
          <a:bodyPr/>
          <a:lstStyle/>
          <a:p>
            <a:pPr algn="ctr" eaLnBrk="0" hangingPunct="0">
              <a:defRPr/>
            </a:pPr>
            <a:r>
              <a:rPr lang="zh-CN" altLang="en-US" sz="3600" b="1" kern="0" dirty="0" smtClean="0">
                <a:solidFill>
                  <a:schemeClr val="bg1"/>
                </a:solidFill>
                <a:latin typeface="宋体" pitchFamily="2" charset="-122"/>
                <a:ea typeface="宋体" pitchFamily="2" charset="-122"/>
                <a:cs typeface="+mj-cs"/>
              </a:rPr>
              <a:t>外文全文获取</a:t>
            </a:r>
            <a:endParaRPr lang="zh-CN" altLang="en-US" sz="3600" b="1" kern="0" dirty="0">
              <a:solidFill>
                <a:schemeClr val="bg1"/>
              </a:solidFill>
              <a:latin typeface="+mj-lt"/>
              <a:ea typeface="宋体" pitchFamily="2" charset="-122"/>
              <a:cs typeface="+mj-cs"/>
            </a:endParaRPr>
          </a:p>
        </p:txBody>
      </p:sp>
      <p:sp>
        <p:nvSpPr>
          <p:cNvPr id="6" name="AutoShape 12"/>
          <p:cNvSpPr>
            <a:spLocks noChangeArrowheads="1"/>
          </p:cNvSpPr>
          <p:nvPr/>
        </p:nvSpPr>
        <p:spPr bwMode="auto">
          <a:xfrm>
            <a:off x="152400" y="2819400"/>
            <a:ext cx="533400" cy="304800"/>
          </a:xfrm>
          <a:prstGeom prst="flowChartAlternateProcess">
            <a:avLst/>
          </a:prstGeom>
          <a:noFill/>
          <a:ln w="25400">
            <a:solidFill>
              <a:srgbClr val="FF0000"/>
            </a:solidFill>
            <a:miter lim="800000"/>
            <a:headEnd/>
            <a:tailEnd/>
          </a:ln>
        </p:spPr>
        <p:txBody>
          <a:bodyPr/>
          <a:lstStyle/>
          <a:p>
            <a:pPr eaLnBrk="0" hangingPunct="0"/>
            <a:endParaRPr lang="zh-CN" altLang="en-US"/>
          </a:p>
        </p:txBody>
      </p:sp>
      <p:sp>
        <p:nvSpPr>
          <p:cNvPr id="9" name="Line 14"/>
          <p:cNvSpPr>
            <a:spLocks noChangeShapeType="1"/>
          </p:cNvSpPr>
          <p:nvPr/>
        </p:nvSpPr>
        <p:spPr bwMode="gray">
          <a:xfrm flipV="1">
            <a:off x="685800" y="2133600"/>
            <a:ext cx="5562600" cy="763588"/>
          </a:xfrm>
          <a:prstGeom prst="line">
            <a:avLst/>
          </a:prstGeom>
          <a:noFill/>
          <a:ln w="38100">
            <a:solidFill>
              <a:srgbClr val="FF0000"/>
            </a:solidFill>
            <a:round/>
            <a:headEnd/>
            <a:tailEnd type="triangle" w="med" len="med"/>
          </a:ln>
        </p:spPr>
        <p:txBody>
          <a:bodyPr wrap="none" anchor="ctr"/>
          <a:lstStyle/>
          <a:p>
            <a:endParaRPr lang="zh-CN" altLang="en-US"/>
          </a:p>
        </p:txBody>
      </p:sp>
      <p:sp>
        <p:nvSpPr>
          <p:cNvPr id="12" name="Line 14"/>
          <p:cNvSpPr>
            <a:spLocks noChangeShapeType="1"/>
          </p:cNvSpPr>
          <p:nvPr/>
        </p:nvSpPr>
        <p:spPr bwMode="gray">
          <a:xfrm flipV="1">
            <a:off x="304800" y="1981200"/>
            <a:ext cx="228600" cy="838200"/>
          </a:xfrm>
          <a:prstGeom prst="line">
            <a:avLst/>
          </a:prstGeom>
          <a:noFill/>
          <a:ln w="38100">
            <a:solidFill>
              <a:srgbClr val="FF0000"/>
            </a:solidFill>
            <a:round/>
            <a:headEnd/>
            <a:tailEnd type="triangle" w="med" len="med"/>
          </a:ln>
        </p:spPr>
        <p:txBody>
          <a:bodyPr wrap="none" anchor="ctr"/>
          <a:lstStyle/>
          <a:p>
            <a:endParaRPr lang="zh-CN" altLang="en-US"/>
          </a:p>
        </p:txBody>
      </p:sp>
      <p:pic>
        <p:nvPicPr>
          <p:cNvPr id="53251" name="Picture 3"/>
          <p:cNvPicPr>
            <a:picLocks noChangeAspect="1" noChangeArrowheads="1"/>
          </p:cNvPicPr>
          <p:nvPr/>
        </p:nvPicPr>
        <p:blipFill>
          <a:blip r:embed="rId3" cstate="print"/>
          <a:srcRect/>
          <a:stretch>
            <a:fillRect/>
          </a:stretch>
        </p:blipFill>
        <p:spPr bwMode="auto">
          <a:xfrm>
            <a:off x="6324600" y="1676400"/>
            <a:ext cx="1971675" cy="857250"/>
          </a:xfrm>
          <a:prstGeom prst="rect">
            <a:avLst/>
          </a:prstGeom>
          <a:noFill/>
          <a:ln w="9525">
            <a:noFill/>
            <a:miter lim="800000"/>
            <a:headEnd/>
            <a:tailEnd/>
          </a:ln>
        </p:spPr>
      </p:pic>
      <p:pic>
        <p:nvPicPr>
          <p:cNvPr id="53253" name="Picture 5" descr="C:\Users\chen\Desktop\1.jpg.png"/>
          <p:cNvPicPr>
            <a:picLocks noChangeAspect="1" noChangeArrowheads="1"/>
          </p:cNvPicPr>
          <p:nvPr/>
        </p:nvPicPr>
        <p:blipFill>
          <a:blip r:embed="rId4" cstate="print"/>
          <a:srcRect/>
          <a:stretch>
            <a:fillRect/>
          </a:stretch>
        </p:blipFill>
        <p:spPr bwMode="auto">
          <a:xfrm>
            <a:off x="579603" y="1219200"/>
            <a:ext cx="8564397" cy="90789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blinds(horizontal)">
                                      <p:cBhvr>
                                        <p:cTn id="7" dur="5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3251"/>
                                        </p:tgtEl>
                                        <p:attrNameLst>
                                          <p:attrName>style.visibility</p:attrName>
                                        </p:attrNameLst>
                                      </p:cBhvr>
                                      <p:to>
                                        <p:strVal val="visible"/>
                                      </p:to>
                                    </p:set>
                                    <p:animEffect transition="in" filter="blinds(horizontal)">
                                      <p:cBhvr>
                                        <p:cTn id="22" dur="500"/>
                                        <p:tgtEl>
                                          <p:spTgt spid="5325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nodeType="withEffect">
                                  <p:stCondLst>
                                    <p:cond delay="0"/>
                                  </p:stCondLst>
                                  <p:childTnLst>
                                    <p:set>
                                      <p:cBhvr>
                                        <p:cTn id="29" dur="1" fill="hold">
                                          <p:stCondLst>
                                            <p:cond delay="0"/>
                                          </p:stCondLst>
                                        </p:cTn>
                                        <p:tgtEl>
                                          <p:spTgt spid="53253"/>
                                        </p:tgtEl>
                                        <p:attrNameLst>
                                          <p:attrName>style.visibility</p:attrName>
                                        </p:attrNameLst>
                                      </p:cBhvr>
                                      <p:to>
                                        <p:strVal val="visible"/>
                                      </p:to>
                                    </p:set>
                                    <p:animEffect transition="in" filter="blinds(horizontal)">
                                      <p:cBhvr>
                                        <p:cTn id="30" dur="5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txBox="1">
            <a:spLocks noChangeArrowheads="1"/>
          </p:cNvSpPr>
          <p:nvPr/>
        </p:nvSpPr>
        <p:spPr bwMode="auto">
          <a:xfrm>
            <a:off x="928688"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传统检索工具（</a:t>
            </a:r>
            <a:r>
              <a:rPr lang="en-US" altLang="zh-CN" sz="3600" b="1" dirty="0">
                <a:solidFill>
                  <a:schemeClr val="bg1"/>
                </a:solidFill>
                <a:latin typeface="宋体" charset="-122"/>
              </a:rPr>
              <a:t>2</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期刊导航</a:t>
            </a:r>
            <a:endParaRPr lang="zh-CN" altLang="en-US" sz="3600" b="1" dirty="0">
              <a:solidFill>
                <a:schemeClr val="bg1"/>
              </a:solidFill>
              <a:latin typeface="Arial" charset="0"/>
            </a:endParaRPr>
          </a:p>
        </p:txBody>
      </p:sp>
      <p:pic>
        <p:nvPicPr>
          <p:cNvPr id="36867" name="Picture 1" descr="C:\Users\Gong\AppData\Roaming\Tencent\Users\382062504\QQ\WinTemp\RichOle\S4U{XV29XD]8(OYJGN02B2O.jpg"/>
          <p:cNvPicPr>
            <a:picLocks noChangeAspect="1" noChangeArrowheads="1"/>
          </p:cNvPicPr>
          <p:nvPr/>
        </p:nvPicPr>
        <p:blipFill>
          <a:blip r:embed="rId2" cstate="print"/>
          <a:srcRect/>
          <a:stretch>
            <a:fillRect/>
          </a:stretch>
        </p:blipFill>
        <p:spPr bwMode="auto">
          <a:xfrm>
            <a:off x="-60325" y="1123950"/>
            <a:ext cx="9240838" cy="5267325"/>
          </a:xfrm>
          <a:prstGeom prst="rect">
            <a:avLst/>
          </a:prstGeom>
          <a:noFill/>
          <a:ln w="9525">
            <a:noFill/>
            <a:miter lim="800000"/>
            <a:headEnd/>
            <a:tailEnd/>
          </a:ln>
        </p:spPr>
      </p:pic>
      <p:sp>
        <p:nvSpPr>
          <p:cNvPr id="36868" name="AutoShape 16"/>
          <p:cNvSpPr>
            <a:spLocks noChangeArrowheads="1"/>
          </p:cNvSpPr>
          <p:nvPr/>
        </p:nvSpPr>
        <p:spPr bwMode="auto">
          <a:xfrm>
            <a:off x="79375" y="2852738"/>
            <a:ext cx="892175" cy="288925"/>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6869" name="AutoShape 9"/>
          <p:cNvSpPr>
            <a:spLocks noChangeArrowheads="1"/>
          </p:cNvSpPr>
          <p:nvPr/>
        </p:nvSpPr>
        <p:spPr bwMode="auto">
          <a:xfrm>
            <a:off x="4140200" y="1773238"/>
            <a:ext cx="2592388" cy="1008062"/>
          </a:xfrm>
          <a:prstGeom prst="leftArrowCallout">
            <a:avLst>
              <a:gd name="adj1" fmla="val 23111"/>
              <a:gd name="adj2" fmla="val 25000"/>
              <a:gd name="adj3" fmla="val 53517"/>
              <a:gd name="adj4" fmla="val 72259"/>
            </a:avLst>
          </a:prstGeom>
          <a:solidFill>
            <a:srgbClr val="FFFFFF"/>
          </a:solidFill>
          <a:ln w="25400">
            <a:solidFill>
              <a:srgbClr val="FF0000"/>
            </a:solidFill>
            <a:miter lim="800000"/>
            <a:headEnd/>
            <a:tailEnd/>
          </a:ln>
        </p:spPr>
        <p:txBody>
          <a:bodyPr/>
          <a:lstStyle/>
          <a:p>
            <a:pPr eaLnBrk="0" hangingPunct="0"/>
            <a:r>
              <a:rPr lang="zh-CN" altLang="en-US" sz="1600" b="1"/>
              <a:t>期刊检索框：</a:t>
            </a:r>
            <a:r>
              <a:rPr lang="zh-CN" altLang="en-US" sz="1600" b="1">
                <a:solidFill>
                  <a:srgbClr val="FF0000"/>
                </a:solidFill>
              </a:rPr>
              <a:t>输入中英文刊名、</a:t>
            </a:r>
            <a:r>
              <a:rPr lang="en-US" altLang="zh-CN" sz="1600" b="1">
                <a:solidFill>
                  <a:srgbClr val="FF0000"/>
                </a:solidFill>
              </a:rPr>
              <a:t>ISSN</a:t>
            </a:r>
            <a:r>
              <a:rPr lang="zh-CN" altLang="en-US" sz="1600" b="1">
                <a:solidFill>
                  <a:srgbClr val="FF0000"/>
                </a:solidFill>
              </a:rPr>
              <a:t>、</a:t>
            </a:r>
            <a:r>
              <a:rPr lang="en-US" altLang="zh-CN" sz="1600" b="1">
                <a:solidFill>
                  <a:srgbClr val="FF0000"/>
                </a:solidFill>
              </a:rPr>
              <a:t>CN</a:t>
            </a:r>
            <a:r>
              <a:rPr lang="zh-CN" altLang="en-US" sz="1600" b="1">
                <a:solidFill>
                  <a:srgbClr val="FF0000"/>
                </a:solidFill>
              </a:rPr>
              <a:t>或主办单位检索</a:t>
            </a:r>
          </a:p>
        </p:txBody>
      </p:sp>
      <p:sp>
        <p:nvSpPr>
          <p:cNvPr id="36870" name="下箭头标注 10"/>
          <p:cNvSpPr>
            <a:spLocks noChangeArrowheads="1"/>
          </p:cNvSpPr>
          <p:nvPr/>
        </p:nvSpPr>
        <p:spPr bwMode="auto">
          <a:xfrm>
            <a:off x="250825" y="2009775"/>
            <a:ext cx="914400" cy="914400"/>
          </a:xfrm>
          <a:prstGeom prst="downArrowCallout">
            <a:avLst>
              <a:gd name="adj1" fmla="val 25000"/>
              <a:gd name="adj2" fmla="val 25000"/>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国外期刊导航</a:t>
            </a:r>
          </a:p>
        </p:txBody>
      </p:sp>
      <p:sp>
        <p:nvSpPr>
          <p:cNvPr id="36871" name="AutoShape 12"/>
          <p:cNvSpPr>
            <a:spLocks noChangeArrowheads="1"/>
          </p:cNvSpPr>
          <p:nvPr/>
        </p:nvSpPr>
        <p:spPr bwMode="auto">
          <a:xfrm>
            <a:off x="1979613" y="1130300"/>
            <a:ext cx="792162" cy="427038"/>
          </a:xfrm>
          <a:prstGeom prst="flowChartAlternateProcess">
            <a:avLst/>
          </a:prstGeom>
          <a:noFill/>
          <a:ln w="25400">
            <a:solidFill>
              <a:srgbClr val="FF0000"/>
            </a:solidFill>
            <a:miter lim="800000"/>
            <a:headEnd/>
            <a:tailEnd/>
          </a:ln>
        </p:spPr>
        <p:txBody>
          <a:bodyPr/>
          <a:lstStyle/>
          <a:p>
            <a:pPr eaLnBrk="0" hangingPunct="0"/>
            <a:endParaRPr lang="zh-CN" altLang="en-US"/>
          </a:p>
        </p:txBody>
      </p:sp>
      <p:pic>
        <p:nvPicPr>
          <p:cNvPr id="93186" name="Picture 2" descr="C:\Users\Gong\AppData\Roaming\Tencent\Users\382062504\QQ\WinTemp\RichOle\A59{P$N9ZAQAA([[~6U1N2C.jpg"/>
          <p:cNvPicPr>
            <a:picLocks noChangeAspect="1" noChangeArrowheads="1"/>
          </p:cNvPicPr>
          <p:nvPr/>
        </p:nvPicPr>
        <p:blipFill>
          <a:blip r:embed="rId3" cstate="print"/>
          <a:srcRect/>
          <a:stretch>
            <a:fillRect/>
          </a:stretch>
        </p:blipFill>
        <p:spPr bwMode="auto">
          <a:xfrm>
            <a:off x="971550" y="3357563"/>
            <a:ext cx="7924800" cy="2808287"/>
          </a:xfrm>
          <a:prstGeom prst="rect">
            <a:avLst/>
          </a:prstGeom>
          <a:noFill/>
          <a:ln w="9525">
            <a:noFill/>
            <a:miter lim="800000"/>
            <a:headEnd/>
            <a:tailEnd/>
          </a:ln>
        </p:spPr>
      </p:pic>
      <p:sp>
        <p:nvSpPr>
          <p:cNvPr id="9" name="AutoShape 7"/>
          <p:cNvSpPr>
            <a:spLocks noChangeArrowheads="1"/>
          </p:cNvSpPr>
          <p:nvPr/>
        </p:nvSpPr>
        <p:spPr bwMode="auto">
          <a:xfrm>
            <a:off x="1044575" y="3429000"/>
            <a:ext cx="1031875" cy="328613"/>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10" name="上箭头标注 14"/>
          <p:cNvSpPr>
            <a:spLocks noChangeArrowheads="1"/>
          </p:cNvSpPr>
          <p:nvPr/>
        </p:nvSpPr>
        <p:spPr bwMode="auto">
          <a:xfrm>
            <a:off x="1184275" y="3846513"/>
            <a:ext cx="914400" cy="914400"/>
          </a:xfrm>
          <a:prstGeom prst="upArrowCallout">
            <a:avLst>
              <a:gd name="adj1" fmla="val 25000"/>
              <a:gd name="adj2" fmla="val 25000"/>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中国期刊导航</a:t>
            </a:r>
          </a:p>
        </p:txBody>
      </p:sp>
      <p:sp>
        <p:nvSpPr>
          <p:cNvPr id="11" name="圆角矩形 10"/>
          <p:cNvSpPr>
            <a:spLocks noChangeArrowheads="1"/>
          </p:cNvSpPr>
          <p:nvPr/>
        </p:nvSpPr>
        <p:spPr bwMode="auto">
          <a:xfrm>
            <a:off x="6156325" y="4481513"/>
            <a:ext cx="792163" cy="279400"/>
          </a:xfrm>
          <a:prstGeom prst="roundRect">
            <a:avLst>
              <a:gd name="adj" fmla="val 16667"/>
            </a:avLst>
          </a:prstGeom>
          <a:noFill/>
          <a:ln w="25400">
            <a:solidFill>
              <a:srgbClr val="FF0000"/>
            </a:solidFill>
            <a:miter lim="800000"/>
            <a:headEnd/>
            <a:tailEnd/>
          </a:ln>
        </p:spPr>
        <p:txBody>
          <a:bodyPr/>
          <a:lstStyle/>
          <a:p>
            <a:pPr eaLnBrk="0" hangingPunct="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randombar(horizontal)">
                                      <p:cBhvr>
                                        <p:cTn id="7" dur="500"/>
                                        <p:tgtEl>
                                          <p:spTgt spid="9318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1" descr="C:\DOCUME~1\ADMINI~1\LOCALS~1\Temp\]DRR$A0)67C8O5P[{($0@JV.jpg"/>
          <p:cNvPicPr>
            <a:picLocks noChangeAspect="1" noChangeArrowheads="1"/>
          </p:cNvPicPr>
          <p:nvPr/>
        </p:nvPicPr>
        <p:blipFill>
          <a:blip r:embed="rId2" cstate="print"/>
          <a:srcRect/>
          <a:stretch>
            <a:fillRect/>
          </a:stretch>
        </p:blipFill>
        <p:spPr bwMode="auto">
          <a:xfrm>
            <a:off x="395288" y="908050"/>
            <a:ext cx="8748712" cy="5949950"/>
          </a:xfrm>
          <a:prstGeom prst="rect">
            <a:avLst/>
          </a:prstGeom>
          <a:noFill/>
          <a:ln w="9525">
            <a:noFill/>
            <a:miter lim="800000"/>
            <a:headEnd/>
            <a:tailEnd/>
          </a:ln>
        </p:spPr>
      </p:pic>
      <p:sp>
        <p:nvSpPr>
          <p:cNvPr id="37891" name="Rectangle 2"/>
          <p:cNvSpPr txBox="1">
            <a:spLocks noChangeArrowheads="1"/>
          </p:cNvSpPr>
          <p:nvPr/>
        </p:nvSpPr>
        <p:spPr bwMode="white">
          <a:xfrm>
            <a:off x="928688" y="381000"/>
            <a:ext cx="7456487" cy="609600"/>
          </a:xfrm>
          <a:prstGeom prst="rect">
            <a:avLst/>
          </a:prstGeom>
          <a:noFill/>
          <a:ln w="9525">
            <a:noFill/>
            <a:miter lim="800000"/>
            <a:headEnd/>
            <a:tailEnd/>
          </a:ln>
        </p:spPr>
        <p:txBody>
          <a:bodyPr anchor="ctr"/>
          <a:lstStyle/>
          <a:p>
            <a:pPr algn="ctr" eaLnBrk="0" hangingPunct="0"/>
            <a:r>
              <a:rPr lang="zh-CN" altLang="en-US" sz="3600" b="1" dirty="0">
                <a:solidFill>
                  <a:schemeClr val="bg1"/>
                </a:solidFill>
                <a:latin typeface="Arial" charset="0"/>
              </a:rPr>
              <a:t>期刊导航</a:t>
            </a:r>
          </a:p>
        </p:txBody>
      </p:sp>
      <p:sp>
        <p:nvSpPr>
          <p:cNvPr id="37892" name="AutoShape 6"/>
          <p:cNvSpPr>
            <a:spLocks noChangeArrowheads="1"/>
          </p:cNvSpPr>
          <p:nvPr/>
        </p:nvSpPr>
        <p:spPr bwMode="auto">
          <a:xfrm>
            <a:off x="468313" y="2565400"/>
            <a:ext cx="1655762" cy="2952750"/>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7893" name="AutoShape 7"/>
          <p:cNvSpPr>
            <a:spLocks noChangeArrowheads="1"/>
          </p:cNvSpPr>
          <p:nvPr/>
        </p:nvSpPr>
        <p:spPr bwMode="auto">
          <a:xfrm rot="10800000">
            <a:off x="0" y="4076700"/>
            <a:ext cx="1296988" cy="792163"/>
          </a:xfrm>
          <a:prstGeom prst="leftArrowCallout">
            <a:avLst>
              <a:gd name="adj1" fmla="val 25000"/>
              <a:gd name="adj2" fmla="val 25000"/>
              <a:gd name="adj3" fmla="val 39848"/>
              <a:gd name="adj4" fmla="val 66667"/>
            </a:avLst>
          </a:prstGeom>
          <a:solidFill>
            <a:srgbClr val="FFFFFF"/>
          </a:solidFill>
          <a:ln w="25400">
            <a:solidFill>
              <a:srgbClr val="FF0000"/>
            </a:solidFill>
            <a:miter lim="800000"/>
            <a:headEnd/>
            <a:tailEnd/>
          </a:ln>
        </p:spPr>
        <p:txBody>
          <a:bodyPr rot="10800000"/>
          <a:lstStyle/>
          <a:p>
            <a:pPr eaLnBrk="0" hangingPunct="0"/>
            <a:endParaRPr lang="zh-CN" altLang="en-US"/>
          </a:p>
        </p:txBody>
      </p:sp>
      <p:sp>
        <p:nvSpPr>
          <p:cNvPr id="37894" name="AutoShape 8"/>
          <p:cNvSpPr>
            <a:spLocks noChangeArrowheads="1"/>
          </p:cNvSpPr>
          <p:nvPr/>
        </p:nvSpPr>
        <p:spPr bwMode="auto">
          <a:xfrm>
            <a:off x="2411413" y="1916113"/>
            <a:ext cx="6408737" cy="4608512"/>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7895" name="AutoShape 5"/>
          <p:cNvSpPr>
            <a:spLocks noChangeArrowheads="1"/>
          </p:cNvSpPr>
          <p:nvPr/>
        </p:nvSpPr>
        <p:spPr bwMode="auto">
          <a:xfrm rot="5400000">
            <a:off x="7951788" y="4606925"/>
            <a:ext cx="1290638" cy="1093787"/>
          </a:xfrm>
          <a:prstGeom prst="downArrowCallout">
            <a:avLst>
              <a:gd name="adj1" fmla="val 17776"/>
              <a:gd name="adj2" fmla="val 27150"/>
              <a:gd name="adj3" fmla="val 21060"/>
              <a:gd name="adj4" fmla="val 66667"/>
            </a:avLst>
          </a:prstGeom>
          <a:solidFill>
            <a:srgbClr val="FFFFFF"/>
          </a:solidFill>
          <a:ln w="25400">
            <a:solidFill>
              <a:srgbClr val="FF0000"/>
            </a:solidFill>
            <a:miter lim="800000"/>
            <a:headEnd/>
            <a:tailEnd/>
          </a:ln>
        </p:spPr>
        <p:txBody>
          <a:bodyPr rot="10800000" vert="eaVert"/>
          <a:lstStyle/>
          <a:p>
            <a:pPr eaLnBrk="0" hangingPunct="0"/>
            <a:endParaRPr lang="zh-CN" altLang="en-US"/>
          </a:p>
        </p:txBody>
      </p:sp>
      <p:sp>
        <p:nvSpPr>
          <p:cNvPr id="11" name="AutoShape 12"/>
          <p:cNvSpPr>
            <a:spLocks noChangeArrowheads="1"/>
          </p:cNvSpPr>
          <p:nvPr/>
        </p:nvSpPr>
        <p:spPr bwMode="auto">
          <a:xfrm>
            <a:off x="2555875" y="4652963"/>
            <a:ext cx="1584325" cy="215900"/>
          </a:xfrm>
          <a:prstGeom prst="flowChartAlternateProcess">
            <a:avLst/>
          </a:prstGeom>
          <a:noFill/>
          <a:ln w="25400">
            <a:solidFill>
              <a:srgbClr val="FF0000"/>
            </a:solidFill>
            <a:miter lim="800000"/>
            <a:headEnd/>
            <a:tailEnd/>
          </a:ln>
        </p:spPr>
        <p:txBody>
          <a:bodyPr/>
          <a:lstStyle/>
          <a:p>
            <a:pPr eaLnBrk="0" hangingPunct="0"/>
            <a:endParaRPr lang="zh-CN" altLang="en-US"/>
          </a:p>
        </p:txBody>
      </p:sp>
      <p:sp>
        <p:nvSpPr>
          <p:cNvPr id="37897" name="TextBox 10"/>
          <p:cNvSpPr txBox="1">
            <a:spLocks noChangeArrowheads="1"/>
          </p:cNvSpPr>
          <p:nvPr/>
        </p:nvSpPr>
        <p:spPr bwMode="auto">
          <a:xfrm>
            <a:off x="0" y="4149725"/>
            <a:ext cx="936625" cy="646113"/>
          </a:xfrm>
          <a:prstGeom prst="rect">
            <a:avLst/>
          </a:prstGeom>
          <a:noFill/>
          <a:ln w="9525">
            <a:noFill/>
            <a:miter lim="800000"/>
            <a:headEnd/>
            <a:tailEnd/>
          </a:ln>
        </p:spPr>
        <p:txBody>
          <a:bodyPr>
            <a:spAutoFit/>
          </a:bodyPr>
          <a:lstStyle/>
          <a:p>
            <a:pPr eaLnBrk="0" hangingPunct="0"/>
            <a:r>
              <a:rPr lang="zh-CN" altLang="en-US" b="1"/>
              <a:t>学科分类导航</a:t>
            </a:r>
          </a:p>
        </p:txBody>
      </p:sp>
      <p:sp>
        <p:nvSpPr>
          <p:cNvPr id="37898" name="TextBox 16"/>
          <p:cNvSpPr txBox="1">
            <a:spLocks noChangeArrowheads="1"/>
          </p:cNvSpPr>
          <p:nvPr/>
        </p:nvSpPr>
        <p:spPr bwMode="auto">
          <a:xfrm>
            <a:off x="8459788" y="4581525"/>
            <a:ext cx="500062" cy="1190625"/>
          </a:xfrm>
          <a:prstGeom prst="rect">
            <a:avLst/>
          </a:prstGeom>
          <a:noFill/>
          <a:ln w="9525">
            <a:noFill/>
            <a:miter lim="800000"/>
            <a:headEnd/>
            <a:tailEnd/>
          </a:ln>
        </p:spPr>
        <p:txBody>
          <a:bodyPr>
            <a:spAutoFit/>
          </a:bodyPr>
          <a:lstStyle/>
          <a:p>
            <a:pPr eaLnBrk="0" hangingPunct="0"/>
            <a:r>
              <a:rPr lang="zh-CN" altLang="en-US" b="1"/>
              <a:t>期刊列表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7" descr="C:\DOCUME~1\ADMINI~1\LOCALS~1\Temp\8%1`[3NSYE9Q_WKEZK9{N_S.jpg"/>
          <p:cNvPicPr>
            <a:picLocks noChangeAspect="1" noChangeArrowheads="1"/>
          </p:cNvPicPr>
          <p:nvPr/>
        </p:nvPicPr>
        <p:blipFill>
          <a:blip r:embed="rId2" cstate="print"/>
          <a:srcRect/>
          <a:stretch>
            <a:fillRect/>
          </a:stretch>
        </p:blipFill>
        <p:spPr bwMode="auto">
          <a:xfrm>
            <a:off x="1258888" y="1196975"/>
            <a:ext cx="6991350" cy="5661025"/>
          </a:xfrm>
          <a:prstGeom prst="rect">
            <a:avLst/>
          </a:prstGeom>
          <a:noFill/>
          <a:ln w="9525">
            <a:noFill/>
            <a:miter lim="800000"/>
            <a:headEnd/>
            <a:tailEnd/>
          </a:ln>
        </p:spPr>
      </p:pic>
      <p:sp>
        <p:nvSpPr>
          <p:cNvPr id="38915" name="Rectangle 2"/>
          <p:cNvSpPr txBox="1">
            <a:spLocks noChangeArrowheads="1"/>
          </p:cNvSpPr>
          <p:nvPr/>
        </p:nvSpPr>
        <p:spPr bwMode="white">
          <a:xfrm>
            <a:off x="857250" y="533400"/>
            <a:ext cx="7456488" cy="609600"/>
          </a:xfrm>
          <a:prstGeom prst="rect">
            <a:avLst/>
          </a:prstGeom>
          <a:noFill/>
          <a:ln w="9525">
            <a:noFill/>
            <a:miter lim="800000"/>
            <a:headEnd/>
            <a:tailEnd/>
          </a:ln>
        </p:spPr>
        <p:txBody>
          <a:bodyPr anchor="ctr"/>
          <a:lstStyle/>
          <a:p>
            <a:pPr algn="ctr" eaLnBrk="0" hangingPunct="0"/>
            <a:r>
              <a:rPr lang="zh-CN" altLang="en-US" sz="3600" b="1" dirty="0">
                <a:solidFill>
                  <a:schemeClr val="bg1"/>
                </a:solidFill>
                <a:latin typeface="Arial" charset="0"/>
              </a:rPr>
              <a:t>期刊导航</a:t>
            </a:r>
          </a:p>
        </p:txBody>
      </p:sp>
      <p:sp>
        <p:nvSpPr>
          <p:cNvPr id="38916" name="AutoShape 16"/>
          <p:cNvSpPr>
            <a:spLocks noChangeArrowheads="1"/>
          </p:cNvSpPr>
          <p:nvPr/>
        </p:nvSpPr>
        <p:spPr bwMode="auto">
          <a:xfrm>
            <a:off x="1258888" y="1196975"/>
            <a:ext cx="1370012" cy="4464050"/>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8917" name="AutoShape 9"/>
          <p:cNvSpPr>
            <a:spLocks noChangeArrowheads="1"/>
          </p:cNvSpPr>
          <p:nvPr/>
        </p:nvSpPr>
        <p:spPr bwMode="auto">
          <a:xfrm>
            <a:off x="395288" y="3286125"/>
            <a:ext cx="1368425" cy="503238"/>
          </a:xfrm>
          <a:prstGeom prst="rightArrowCallout">
            <a:avLst>
              <a:gd name="adj1" fmla="val 40704"/>
              <a:gd name="adj2" fmla="val 43333"/>
              <a:gd name="adj3" fmla="val 32744"/>
              <a:gd name="adj4" fmla="val 66667"/>
            </a:avLst>
          </a:prstGeom>
          <a:solidFill>
            <a:srgbClr val="FFFFFF"/>
          </a:solidFill>
          <a:ln w="25400">
            <a:solidFill>
              <a:srgbClr val="FF0000"/>
            </a:solidFill>
            <a:miter lim="800000"/>
            <a:headEnd/>
            <a:tailEnd/>
          </a:ln>
        </p:spPr>
        <p:txBody>
          <a:bodyPr/>
          <a:lstStyle/>
          <a:p>
            <a:pPr eaLnBrk="0" hangingPunct="0"/>
            <a:r>
              <a:rPr lang="zh-CN" altLang="en-US" sz="1600" b="1"/>
              <a:t>期刊详细信息</a:t>
            </a:r>
          </a:p>
        </p:txBody>
      </p:sp>
      <p:sp>
        <p:nvSpPr>
          <p:cNvPr id="38918" name="AutoShape 5"/>
          <p:cNvSpPr>
            <a:spLocks noChangeArrowheads="1"/>
          </p:cNvSpPr>
          <p:nvPr/>
        </p:nvSpPr>
        <p:spPr bwMode="auto">
          <a:xfrm>
            <a:off x="2771775" y="1628775"/>
            <a:ext cx="3887788" cy="936625"/>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8919" name="AutoShape 14"/>
          <p:cNvSpPr>
            <a:spLocks noChangeArrowheads="1"/>
          </p:cNvSpPr>
          <p:nvPr/>
        </p:nvSpPr>
        <p:spPr bwMode="auto">
          <a:xfrm>
            <a:off x="4500563" y="1916113"/>
            <a:ext cx="1943100" cy="569912"/>
          </a:xfrm>
          <a:prstGeom prst="leftArrowCallout">
            <a:avLst>
              <a:gd name="adj1" fmla="val 25000"/>
              <a:gd name="adj2" fmla="val 27000"/>
              <a:gd name="adj3" fmla="val 80454"/>
              <a:gd name="adj4" fmla="val 66667"/>
            </a:avLst>
          </a:prstGeom>
          <a:solidFill>
            <a:srgbClr val="FFFFFF"/>
          </a:solidFill>
          <a:ln w="25400">
            <a:solidFill>
              <a:srgbClr val="FF0000"/>
            </a:solidFill>
            <a:miter lim="800000"/>
            <a:headEnd/>
            <a:tailEnd/>
          </a:ln>
        </p:spPr>
        <p:txBody>
          <a:bodyPr/>
          <a:lstStyle/>
          <a:p>
            <a:pPr eaLnBrk="0" hangingPunct="0"/>
            <a:r>
              <a:rPr lang="zh-CN" altLang="en-US" sz="1600" b="1"/>
              <a:t>期刊简介与征稿启事</a:t>
            </a:r>
          </a:p>
        </p:txBody>
      </p:sp>
      <p:sp>
        <p:nvSpPr>
          <p:cNvPr id="38920" name="AutoShape 15"/>
          <p:cNvSpPr>
            <a:spLocks noChangeArrowheads="1"/>
          </p:cNvSpPr>
          <p:nvPr/>
        </p:nvSpPr>
        <p:spPr bwMode="auto">
          <a:xfrm>
            <a:off x="2771775" y="2565400"/>
            <a:ext cx="3887788" cy="1728788"/>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8921" name="AutoShape 10"/>
          <p:cNvSpPr>
            <a:spLocks noChangeArrowheads="1"/>
          </p:cNvSpPr>
          <p:nvPr/>
        </p:nvSpPr>
        <p:spPr bwMode="auto">
          <a:xfrm>
            <a:off x="4932363" y="3500438"/>
            <a:ext cx="1506537" cy="577850"/>
          </a:xfrm>
          <a:prstGeom prst="leftArrowCallout">
            <a:avLst>
              <a:gd name="adj1" fmla="val 25000"/>
              <a:gd name="adj2" fmla="val 25000"/>
              <a:gd name="adj3" fmla="val 34545"/>
              <a:gd name="adj4" fmla="val 66667"/>
            </a:avLst>
          </a:prstGeom>
          <a:solidFill>
            <a:srgbClr val="FFFFFF"/>
          </a:solidFill>
          <a:ln w="25400">
            <a:solidFill>
              <a:srgbClr val="FF0000"/>
            </a:solidFill>
            <a:miter lim="800000"/>
            <a:headEnd/>
            <a:tailEnd/>
          </a:ln>
        </p:spPr>
        <p:txBody>
          <a:bodyPr/>
          <a:lstStyle/>
          <a:p>
            <a:pPr eaLnBrk="0" hangingPunct="0"/>
            <a:r>
              <a:rPr lang="zh-CN" altLang="en-US" sz="1600" b="1"/>
              <a:t>期刊最新更新记录</a:t>
            </a:r>
          </a:p>
        </p:txBody>
      </p:sp>
      <p:sp>
        <p:nvSpPr>
          <p:cNvPr id="38922" name="AutoShape 15"/>
          <p:cNvSpPr>
            <a:spLocks noChangeArrowheads="1"/>
          </p:cNvSpPr>
          <p:nvPr/>
        </p:nvSpPr>
        <p:spPr bwMode="auto">
          <a:xfrm>
            <a:off x="2771775" y="4292600"/>
            <a:ext cx="2952750" cy="2376488"/>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8923" name="AutoShape 11"/>
          <p:cNvSpPr>
            <a:spLocks noChangeArrowheads="1"/>
          </p:cNvSpPr>
          <p:nvPr/>
        </p:nvSpPr>
        <p:spPr bwMode="auto">
          <a:xfrm rot="5400000">
            <a:off x="3965575" y="5762625"/>
            <a:ext cx="1284288" cy="649288"/>
          </a:xfrm>
          <a:prstGeom prst="leftArrowCallout">
            <a:avLst>
              <a:gd name="adj1" fmla="val 25000"/>
              <a:gd name="adj2" fmla="val 25000"/>
              <a:gd name="adj3" fmla="val 34542"/>
              <a:gd name="adj4" fmla="val 66667"/>
            </a:avLst>
          </a:prstGeom>
          <a:solidFill>
            <a:srgbClr val="FFFFFF"/>
          </a:solidFill>
          <a:ln w="25400">
            <a:solidFill>
              <a:srgbClr val="FF0000"/>
            </a:solidFill>
            <a:miter lim="800000"/>
            <a:headEnd/>
            <a:tailEnd/>
          </a:ln>
        </p:spPr>
        <p:txBody>
          <a:bodyPr/>
          <a:lstStyle/>
          <a:p>
            <a:pPr eaLnBrk="0" hangingPunct="0"/>
            <a:endParaRPr lang="zh-CN" altLang="en-US" b="1"/>
          </a:p>
        </p:txBody>
      </p:sp>
      <p:sp>
        <p:nvSpPr>
          <p:cNvPr id="38924" name="TextBox 19"/>
          <p:cNvSpPr txBox="1">
            <a:spLocks noChangeArrowheads="1"/>
          </p:cNvSpPr>
          <p:nvPr/>
        </p:nvSpPr>
        <p:spPr bwMode="auto">
          <a:xfrm>
            <a:off x="4283075" y="5876925"/>
            <a:ext cx="720725" cy="830263"/>
          </a:xfrm>
          <a:prstGeom prst="rect">
            <a:avLst/>
          </a:prstGeom>
          <a:noFill/>
          <a:ln w="9525">
            <a:noFill/>
            <a:miter lim="800000"/>
            <a:headEnd/>
            <a:tailEnd/>
          </a:ln>
        </p:spPr>
        <p:txBody>
          <a:bodyPr>
            <a:spAutoFit/>
          </a:bodyPr>
          <a:lstStyle/>
          <a:p>
            <a:pPr eaLnBrk="0" hangingPunct="0"/>
            <a:r>
              <a:rPr lang="zh-CN" altLang="en-US" sz="1600" b="1"/>
              <a:t>本刊过刊列表</a:t>
            </a:r>
          </a:p>
        </p:txBody>
      </p:sp>
      <p:sp>
        <p:nvSpPr>
          <p:cNvPr id="38925" name="AutoShape 7"/>
          <p:cNvSpPr>
            <a:spLocks noChangeArrowheads="1"/>
          </p:cNvSpPr>
          <p:nvPr/>
        </p:nvSpPr>
        <p:spPr bwMode="auto">
          <a:xfrm>
            <a:off x="6659563" y="2636838"/>
            <a:ext cx="1512887" cy="4221162"/>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8926" name="AutoShape 8"/>
          <p:cNvSpPr>
            <a:spLocks noChangeArrowheads="1"/>
          </p:cNvSpPr>
          <p:nvPr/>
        </p:nvSpPr>
        <p:spPr bwMode="auto">
          <a:xfrm>
            <a:off x="6659563" y="1125538"/>
            <a:ext cx="1441450" cy="1512887"/>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38927" name="AutoShape 13"/>
          <p:cNvSpPr>
            <a:spLocks noChangeArrowheads="1"/>
          </p:cNvSpPr>
          <p:nvPr/>
        </p:nvSpPr>
        <p:spPr bwMode="auto">
          <a:xfrm>
            <a:off x="7235825" y="4076700"/>
            <a:ext cx="1908175" cy="720725"/>
          </a:xfrm>
          <a:prstGeom prst="leftArrowCallout">
            <a:avLst>
              <a:gd name="adj1" fmla="val 25000"/>
              <a:gd name="adj2" fmla="val 25000"/>
              <a:gd name="adj3" fmla="val 16670"/>
              <a:gd name="adj4" fmla="val 66667"/>
            </a:avLst>
          </a:prstGeom>
          <a:solidFill>
            <a:srgbClr val="FFFFFF"/>
          </a:solidFill>
          <a:ln w="25400">
            <a:solidFill>
              <a:srgbClr val="FF0000"/>
            </a:solidFill>
            <a:miter lim="800000"/>
            <a:headEnd/>
            <a:tailEnd/>
          </a:ln>
        </p:spPr>
        <p:txBody>
          <a:bodyPr/>
          <a:lstStyle/>
          <a:p>
            <a:pPr eaLnBrk="0" hangingPunct="0"/>
            <a:r>
              <a:rPr lang="zh-CN" altLang="en-US" sz="1600" b="1"/>
              <a:t>相关作者、机构、基金</a:t>
            </a:r>
          </a:p>
        </p:txBody>
      </p:sp>
      <p:sp>
        <p:nvSpPr>
          <p:cNvPr id="38928" name="AutoShape 12"/>
          <p:cNvSpPr>
            <a:spLocks noChangeArrowheads="1"/>
          </p:cNvSpPr>
          <p:nvPr/>
        </p:nvSpPr>
        <p:spPr bwMode="auto">
          <a:xfrm>
            <a:off x="7451725" y="1628775"/>
            <a:ext cx="1620838" cy="790575"/>
          </a:xfrm>
          <a:prstGeom prst="leftArrowCallout">
            <a:avLst>
              <a:gd name="adj1" fmla="val 28185"/>
              <a:gd name="adj2" fmla="val 25005"/>
              <a:gd name="adj3" fmla="val 34692"/>
              <a:gd name="adj4" fmla="val 65384"/>
            </a:avLst>
          </a:prstGeom>
          <a:solidFill>
            <a:srgbClr val="FFFFFF"/>
          </a:solidFill>
          <a:ln w="25400">
            <a:solidFill>
              <a:srgbClr val="FF0000"/>
            </a:solidFill>
            <a:miter lim="800000"/>
            <a:headEnd/>
            <a:tailEnd/>
          </a:ln>
        </p:spPr>
        <p:txBody>
          <a:bodyPr/>
          <a:lstStyle/>
          <a:p>
            <a:pPr eaLnBrk="0" hangingPunct="0"/>
            <a:r>
              <a:rPr lang="zh-CN" altLang="en-US" sz="1600" b="1"/>
              <a:t>刊内主题词列表</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rcRect/>
          <a:stretch>
            <a:fillRect/>
          </a:stretch>
        </p:blipFill>
        <p:spPr bwMode="auto">
          <a:xfrm>
            <a:off x="1403350" y="6350"/>
            <a:ext cx="6477000" cy="11214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2.59259E-6 L -0.00399 -0.58333 " pathEditMode="relative" rAng="0" ptsTypes="AA">
                                      <p:cBhvr>
                                        <p:cTn id="6" dur="2000" fill="hold"/>
                                        <p:tgtEl>
                                          <p:spTgt spid="2"/>
                                        </p:tgtEl>
                                        <p:attrNameLst>
                                          <p:attrName>ppt_x</p:attrName>
                                          <p:attrName>ppt_y</p:attrName>
                                        </p:attrNameLst>
                                      </p:cBhvr>
                                      <p:rCtr x="-2" y="-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txBox="1">
            <a:spLocks noChangeArrowheads="1"/>
          </p:cNvSpPr>
          <p:nvPr/>
        </p:nvSpPr>
        <p:spPr bwMode="auto">
          <a:xfrm>
            <a:off x="228600" y="1143000"/>
            <a:ext cx="8534400" cy="5184775"/>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Char char="v"/>
            </a:pPr>
            <a:r>
              <a:rPr lang="zh-CN" altLang="en-US" sz="2400" b="1" dirty="0" smtClean="0">
                <a:latin typeface="宋体" charset="-122"/>
                <a:sym typeface="Wingdings" pitchFamily="2" charset="2"/>
              </a:rPr>
              <a:t> </a:t>
            </a:r>
            <a:r>
              <a:rPr lang="zh-CN" altLang="en-US" sz="2400" b="1" dirty="0" smtClean="0">
                <a:latin typeface="Arial" charset="0"/>
              </a:rPr>
              <a:t>万方数据股份有限公司</a:t>
            </a:r>
            <a:r>
              <a:rPr lang="zh-CN" altLang="en-US" sz="2400" b="1" dirty="0">
                <a:latin typeface="Arial" charset="0"/>
              </a:rPr>
              <a:t>背景</a:t>
            </a:r>
            <a:r>
              <a:rPr lang="ko-KR" altLang="en-US" sz="2400" b="1" dirty="0">
                <a:latin typeface="Arial" charset="0"/>
              </a:rPr>
              <a:t> </a:t>
            </a:r>
          </a:p>
          <a:p>
            <a:pPr marL="742950" lvl="1" indent="-285750">
              <a:lnSpc>
                <a:spcPct val="135000"/>
              </a:lnSpc>
              <a:spcBef>
                <a:spcPct val="20000"/>
              </a:spcBef>
              <a:buClr>
                <a:schemeClr val="tx2"/>
              </a:buClr>
              <a:buSzPct val="60000"/>
              <a:buFont typeface="Wingdings" pitchFamily="2" charset="2"/>
              <a:buChar char="l"/>
            </a:pPr>
            <a:r>
              <a:rPr lang="en-US" altLang="ko-KR" b="1" dirty="0">
                <a:latin typeface="宋体" charset="-122"/>
              </a:rPr>
              <a:t>1993</a:t>
            </a:r>
            <a:r>
              <a:rPr lang="ko-KR" altLang="en-US" b="1" dirty="0">
                <a:latin typeface="宋体" charset="-122"/>
              </a:rPr>
              <a:t>年，北京万方数据公司正式成</a:t>
            </a:r>
            <a:r>
              <a:rPr lang="zh-CN" altLang="en-US" b="1" dirty="0">
                <a:latin typeface="宋体" charset="-122"/>
              </a:rPr>
              <a:t>立（北京万方数据股份有限公司前身）。</a:t>
            </a:r>
            <a:endParaRPr lang="ko-KR" altLang="zh-CN" b="1" dirty="0">
              <a:latin typeface="宋体" charset="-122"/>
            </a:endParaRPr>
          </a:p>
          <a:p>
            <a:pPr marL="742950" lvl="1" indent="-285750">
              <a:lnSpc>
                <a:spcPct val="135000"/>
              </a:lnSpc>
              <a:spcBef>
                <a:spcPct val="20000"/>
              </a:spcBef>
              <a:buClr>
                <a:schemeClr val="tx2"/>
              </a:buClr>
              <a:buSzPct val="60000"/>
              <a:buFont typeface="Wingdings" pitchFamily="2" charset="2"/>
              <a:buChar char="l"/>
            </a:pPr>
            <a:r>
              <a:rPr lang="ko-KR" altLang="en-US" b="1" dirty="0">
                <a:latin typeface="宋体" charset="-122"/>
              </a:rPr>
              <a:t>2</a:t>
            </a:r>
            <a:r>
              <a:rPr lang="en-US" altLang="zh-CN" b="1" dirty="0">
                <a:latin typeface="宋体" charset="-122"/>
              </a:rPr>
              <a:t>000</a:t>
            </a:r>
            <a:r>
              <a:rPr lang="zh-CN" altLang="en-US" b="1" dirty="0">
                <a:latin typeface="宋体" charset="-122"/>
              </a:rPr>
              <a:t>年，北京万方数据股份有限公司成立，是由国家科学技术部直属单位</a:t>
            </a:r>
            <a:r>
              <a:rPr lang="en-US" altLang="zh-CN" b="1" dirty="0">
                <a:latin typeface="宋体" charset="-122"/>
              </a:rPr>
              <a:t>——</a:t>
            </a:r>
            <a:r>
              <a:rPr lang="zh-CN" altLang="en-US" b="1" dirty="0">
                <a:latin typeface="宋体" charset="-122"/>
              </a:rPr>
              <a:t>中国科学技术信息研究所发起组建并控股</a:t>
            </a:r>
            <a:r>
              <a:rPr lang="zh-CN" altLang="en-US" b="1" dirty="0" smtClean="0">
                <a:latin typeface="宋体" charset="-122"/>
              </a:rPr>
              <a:t>的唯一大型股份制有限公司</a:t>
            </a:r>
            <a:r>
              <a:rPr lang="en-US" altLang="zh-CN" b="1" dirty="0">
                <a:latin typeface="宋体" charset="-122"/>
              </a:rPr>
              <a:t>,</a:t>
            </a:r>
            <a:r>
              <a:rPr lang="zh-CN" altLang="en-US" b="1" dirty="0">
                <a:latin typeface="宋体" charset="-122"/>
              </a:rPr>
              <a:t>拥有很强的政府背景，与医药相关各政府部门关系良好。</a:t>
            </a:r>
            <a:endParaRPr lang="en-US" altLang="zh-CN" b="1" dirty="0">
              <a:latin typeface="宋体" charset="-122"/>
            </a:endParaRPr>
          </a:p>
          <a:p>
            <a:pPr marL="742950" lvl="1" indent="-285750">
              <a:lnSpc>
                <a:spcPct val="135000"/>
              </a:lnSpc>
              <a:spcBef>
                <a:spcPct val="20000"/>
              </a:spcBef>
              <a:buClr>
                <a:schemeClr val="tx2"/>
              </a:buClr>
              <a:buSzPct val="60000"/>
              <a:buFont typeface="Wingdings" pitchFamily="2" charset="2"/>
              <a:buChar char="l"/>
            </a:pPr>
            <a:r>
              <a:rPr lang="en-US" altLang="zh-CN" b="1" dirty="0">
                <a:latin typeface="宋体" charset="-122"/>
              </a:rPr>
              <a:t>2010</a:t>
            </a:r>
            <a:r>
              <a:rPr lang="zh-CN" altLang="zh-CN" b="1" dirty="0">
                <a:latin typeface="宋体" charset="-122"/>
              </a:rPr>
              <a:t>年，万方数据股份有限公司成立十周年，走过了整整十年的发展历程，已成为集信息资源产品、信息增值服务和信息处理方案为一体的、国内首屈一指的中外文信息内容综合服务商。</a:t>
            </a:r>
            <a:endParaRPr lang="zh-CN" altLang="ko-KR" b="1" dirty="0">
              <a:latin typeface="宋体" charset="-122"/>
            </a:endParaRPr>
          </a:p>
          <a:p>
            <a:pPr marL="742950" lvl="1" indent="-285750">
              <a:spcBef>
                <a:spcPct val="20000"/>
              </a:spcBef>
              <a:buClr>
                <a:schemeClr val="tx2"/>
              </a:buClr>
              <a:buSzPct val="60000"/>
              <a:buFont typeface="Wingdings" pitchFamily="2" charset="2"/>
              <a:buNone/>
            </a:pPr>
            <a:endParaRPr lang="zh-CN" altLang="en-US" b="1" dirty="0">
              <a:latin typeface="宋体" charset="-122"/>
            </a:endParaRPr>
          </a:p>
          <a:p>
            <a:pPr marL="742950" lvl="1" indent="-285750">
              <a:spcBef>
                <a:spcPct val="20000"/>
              </a:spcBef>
              <a:buClr>
                <a:schemeClr val="tx2"/>
              </a:buClr>
              <a:buSzPct val="60000"/>
              <a:buFont typeface="Wingdings" pitchFamily="2" charset="2"/>
              <a:buNone/>
            </a:pPr>
            <a:endParaRPr lang="en-US" altLang="ko-KR" sz="2400" dirty="0">
              <a:latin typeface="宋体" charset="-122"/>
            </a:endParaRPr>
          </a:p>
          <a:p>
            <a:pPr marL="342900" indent="-342900">
              <a:spcBef>
                <a:spcPct val="20000"/>
              </a:spcBef>
              <a:buClr>
                <a:schemeClr val="accent1"/>
              </a:buClr>
              <a:buFont typeface="Wingdings" pitchFamily="2" charset="2"/>
              <a:buNone/>
            </a:pPr>
            <a:endParaRPr lang="ko-KR" altLang="en-US" sz="2800" b="1" dirty="0">
              <a:solidFill>
                <a:schemeClr val="accent1"/>
              </a:solidFill>
              <a:latin typeface="Arial" charset="0"/>
              <a:ea typeface="굴림" pitchFamily="34" charset="-127"/>
            </a:endParaRPr>
          </a:p>
          <a:p>
            <a:pPr marL="342900" indent="-342900">
              <a:spcBef>
                <a:spcPct val="20000"/>
              </a:spcBef>
              <a:buClr>
                <a:schemeClr val="accent1"/>
              </a:buClr>
              <a:buFont typeface="Wingdings" pitchFamily="2" charset="2"/>
              <a:buChar char="v"/>
            </a:pPr>
            <a:endParaRPr lang="ko-KR" altLang="en-US" sz="2800" b="1" dirty="0">
              <a:solidFill>
                <a:schemeClr val="accent1"/>
              </a:solidFill>
              <a:latin typeface="Arial" charset="0"/>
              <a:ea typeface="굴림" pitchFamily="34" charset="-127"/>
            </a:endParaRPr>
          </a:p>
        </p:txBody>
      </p:sp>
      <p:sp>
        <p:nvSpPr>
          <p:cNvPr id="8196" name="Rectangle 2"/>
          <p:cNvSpPr>
            <a:spLocks noGrp="1" noChangeArrowheads="1"/>
          </p:cNvSpPr>
          <p:nvPr>
            <p:ph type="title" idx="4294967295"/>
          </p:nvPr>
        </p:nvSpPr>
        <p:spPr/>
        <p:txBody>
          <a:bodyPr/>
          <a:lstStyle/>
          <a:p>
            <a:pPr algn="l" eaLnBrk="1" hangingPunct="1"/>
            <a:r>
              <a:rPr kumimoji="1" lang="en-US" altLang="zh-CN" dirty="0" smtClean="0">
                <a:solidFill>
                  <a:srgbClr val="FFFFFF"/>
                </a:solidFill>
                <a:ea typeface="宋体" charset="-122"/>
              </a:rPr>
              <a:t>1 </a:t>
            </a:r>
            <a:r>
              <a:rPr kumimoji="1" lang="zh-CN" altLang="en-US" dirty="0" smtClean="0">
                <a:solidFill>
                  <a:srgbClr val="FFFFFF"/>
                </a:solidFill>
                <a:ea typeface="宋体" charset="-122"/>
              </a:rPr>
              <a:t>万方数据股份有限公司简介</a:t>
            </a:r>
            <a:endParaRPr lang="zh-CN" altLang="en-US" dirty="0" smtClean="0">
              <a:ea typeface="宋体" charset="-122"/>
            </a:endParaRPr>
          </a:p>
        </p:txBody>
      </p:sp>
      <p:pic>
        <p:nvPicPr>
          <p:cNvPr id="47106" name="Picture 2"/>
          <p:cNvPicPr>
            <a:picLocks noChangeAspect="1" noChangeArrowheads="1"/>
          </p:cNvPicPr>
          <p:nvPr/>
        </p:nvPicPr>
        <p:blipFill>
          <a:blip r:embed="rId2" cstate="print"/>
          <a:srcRect/>
          <a:stretch>
            <a:fillRect/>
          </a:stretch>
        </p:blipFill>
        <p:spPr bwMode="auto">
          <a:xfrm>
            <a:off x="2133600" y="4495800"/>
            <a:ext cx="4724400" cy="2085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ChangeArrowheads="1"/>
          </p:cNvSpPr>
          <p:nvPr/>
        </p:nvSpPr>
        <p:spPr bwMode="auto">
          <a:xfrm>
            <a:off x="1219200"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传统检索工具（</a:t>
            </a:r>
            <a:r>
              <a:rPr lang="en-US" altLang="zh-CN" sz="3600" b="1" dirty="0">
                <a:solidFill>
                  <a:schemeClr val="bg1"/>
                </a:solidFill>
                <a:latin typeface="宋体" charset="-122"/>
              </a:rPr>
              <a:t>3</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学位、会议</a:t>
            </a:r>
            <a:endParaRPr lang="zh-CN" altLang="en-US" sz="3600" b="1" dirty="0">
              <a:solidFill>
                <a:schemeClr val="bg1"/>
              </a:solidFill>
              <a:latin typeface="Arial" charset="0"/>
            </a:endParaRPr>
          </a:p>
        </p:txBody>
      </p:sp>
      <p:pic>
        <p:nvPicPr>
          <p:cNvPr id="40963" name="Picture 1" descr="C:\Users\Gong\AppData\Roaming\Tencent\Users\382062504\QQ\WinTemp\RichOle\Q5D}XZ9]OB[$JAX3I4{@F[O.jpg"/>
          <p:cNvPicPr>
            <a:picLocks noChangeAspect="1" noChangeArrowheads="1"/>
          </p:cNvPicPr>
          <p:nvPr/>
        </p:nvPicPr>
        <p:blipFill>
          <a:blip r:embed="rId2" cstate="print"/>
          <a:srcRect/>
          <a:stretch>
            <a:fillRect/>
          </a:stretch>
        </p:blipFill>
        <p:spPr bwMode="auto">
          <a:xfrm>
            <a:off x="-41275" y="1125538"/>
            <a:ext cx="9185275" cy="4638675"/>
          </a:xfrm>
          <a:prstGeom prst="rect">
            <a:avLst/>
          </a:prstGeom>
          <a:noFill/>
          <a:ln w="9525">
            <a:noFill/>
            <a:miter lim="800000"/>
            <a:headEnd/>
            <a:tailEnd/>
          </a:ln>
        </p:spPr>
      </p:pic>
      <p:sp>
        <p:nvSpPr>
          <p:cNvPr id="40964" name="圆角矩形 2"/>
          <p:cNvSpPr>
            <a:spLocks noChangeArrowheads="1"/>
          </p:cNvSpPr>
          <p:nvPr/>
        </p:nvSpPr>
        <p:spPr bwMode="auto">
          <a:xfrm>
            <a:off x="2771775" y="1125538"/>
            <a:ext cx="863600" cy="35877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pic>
        <p:nvPicPr>
          <p:cNvPr id="94210" name="Picture 2" descr="C:\Users\Gong\AppData\Roaming\Tencent\Users\382062504\QQ\WinTemp\RichOle\)EV38){B0O35QKI}S~QQJ`X.jpg"/>
          <p:cNvPicPr>
            <a:picLocks noChangeAspect="1" noChangeArrowheads="1"/>
          </p:cNvPicPr>
          <p:nvPr/>
        </p:nvPicPr>
        <p:blipFill>
          <a:blip r:embed="rId3" cstate="print"/>
          <a:srcRect/>
          <a:stretch>
            <a:fillRect/>
          </a:stretch>
        </p:blipFill>
        <p:spPr bwMode="auto">
          <a:xfrm>
            <a:off x="0" y="2287588"/>
            <a:ext cx="9401175" cy="4286250"/>
          </a:xfrm>
          <a:prstGeom prst="rect">
            <a:avLst/>
          </a:prstGeom>
          <a:noFill/>
          <a:ln w="9525">
            <a:noFill/>
            <a:miter lim="800000"/>
            <a:headEnd/>
            <a:tailEnd/>
          </a:ln>
        </p:spPr>
      </p:pic>
      <p:sp>
        <p:nvSpPr>
          <p:cNvPr id="6" name="圆角矩形 5"/>
          <p:cNvSpPr>
            <a:spLocks noChangeArrowheads="1"/>
          </p:cNvSpPr>
          <p:nvPr/>
        </p:nvSpPr>
        <p:spPr bwMode="auto">
          <a:xfrm>
            <a:off x="3856038" y="2287588"/>
            <a:ext cx="865187" cy="3603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095375" y="457200"/>
            <a:ext cx="7820025"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传统检索工具（</a:t>
            </a:r>
            <a:r>
              <a:rPr lang="en-US" altLang="zh-CN" sz="3600" b="1" dirty="0">
                <a:solidFill>
                  <a:schemeClr val="bg1"/>
                </a:solidFill>
                <a:latin typeface="宋体" charset="-122"/>
              </a:rPr>
              <a:t>4</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关键词导航</a:t>
            </a:r>
            <a:endParaRPr lang="zh-CN" altLang="en-US" sz="3600" b="1" dirty="0">
              <a:solidFill>
                <a:schemeClr val="bg1"/>
              </a:solidFill>
              <a:latin typeface="Arial" charset="0"/>
            </a:endParaRPr>
          </a:p>
        </p:txBody>
      </p:sp>
      <p:pic>
        <p:nvPicPr>
          <p:cNvPr id="41987" name="Picture 2" descr="C:\Users\Gong\AppData\Roaming\Tencent\Users\382062504\QQ\WinTemp\RichOle\T]DL`5CC)V0]8CM]QMD72NB.jpg"/>
          <p:cNvPicPr>
            <a:picLocks noChangeAspect="1" noChangeArrowheads="1"/>
          </p:cNvPicPr>
          <p:nvPr/>
        </p:nvPicPr>
        <p:blipFill>
          <a:blip r:embed="rId2" cstate="print"/>
          <a:srcRect/>
          <a:stretch>
            <a:fillRect/>
          </a:stretch>
        </p:blipFill>
        <p:spPr bwMode="auto">
          <a:xfrm>
            <a:off x="92075" y="1125538"/>
            <a:ext cx="6016625" cy="3816350"/>
          </a:xfrm>
          <a:prstGeom prst="rect">
            <a:avLst/>
          </a:prstGeom>
          <a:noFill/>
          <a:ln w="9525">
            <a:noFill/>
            <a:miter lim="800000"/>
            <a:headEnd/>
            <a:tailEnd/>
          </a:ln>
        </p:spPr>
      </p:pic>
      <p:sp>
        <p:nvSpPr>
          <p:cNvPr id="5" name="矩形 4"/>
          <p:cNvSpPr/>
          <p:nvPr/>
        </p:nvSpPr>
        <p:spPr>
          <a:xfrm>
            <a:off x="2246313" y="2098675"/>
            <a:ext cx="3852862" cy="1208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zh-CN" altLang="en-US" sz="2400">
              <a:solidFill>
                <a:srgbClr val="FFFFFF"/>
              </a:solidFill>
              <a:ea typeface="宋体" pitchFamily="2" charset="-122"/>
            </a:endParaRPr>
          </a:p>
        </p:txBody>
      </p:sp>
      <p:pic>
        <p:nvPicPr>
          <p:cNvPr id="6" name="Picture 8"/>
          <p:cNvPicPr>
            <a:picLocks noChangeAspect="1" noChangeArrowheads="1"/>
          </p:cNvPicPr>
          <p:nvPr/>
        </p:nvPicPr>
        <p:blipFill>
          <a:blip r:embed="rId3" cstate="print"/>
          <a:srcRect/>
          <a:stretch>
            <a:fillRect/>
          </a:stretch>
        </p:blipFill>
        <p:spPr bwMode="auto">
          <a:xfrm>
            <a:off x="2320925" y="3425825"/>
            <a:ext cx="6700838" cy="3289300"/>
          </a:xfrm>
          <a:prstGeom prst="rect">
            <a:avLst/>
          </a:prstGeom>
          <a:noFill/>
          <a:ln w="9525">
            <a:noFill/>
            <a:miter lim="800000"/>
            <a:headEnd/>
            <a:tailEnd/>
          </a:ln>
        </p:spPr>
      </p:pic>
      <p:sp>
        <p:nvSpPr>
          <p:cNvPr id="7" name="矩形 6"/>
          <p:cNvSpPr/>
          <p:nvPr/>
        </p:nvSpPr>
        <p:spPr>
          <a:xfrm>
            <a:off x="2339975" y="3490913"/>
            <a:ext cx="2316163" cy="1293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zh-CN" altLang="en-US" sz="2400">
              <a:solidFill>
                <a:srgbClr val="FFFFFF"/>
              </a:solidFill>
              <a:ea typeface="宋体" pitchFamily="2" charset="-122"/>
            </a:endParaRPr>
          </a:p>
        </p:txBody>
      </p:sp>
      <p:sp>
        <p:nvSpPr>
          <p:cNvPr id="8" name="AutoShape 12"/>
          <p:cNvSpPr>
            <a:spLocks noChangeArrowheads="1"/>
          </p:cNvSpPr>
          <p:nvPr/>
        </p:nvSpPr>
        <p:spPr bwMode="auto">
          <a:xfrm>
            <a:off x="4225925" y="3846513"/>
            <a:ext cx="2016125" cy="542925"/>
          </a:xfrm>
          <a:prstGeom prst="leftArrowCallout">
            <a:avLst>
              <a:gd name="adj1" fmla="val 28185"/>
              <a:gd name="adj2" fmla="val 25005"/>
              <a:gd name="adj3" fmla="val 34573"/>
              <a:gd name="adj4" fmla="val 65384"/>
            </a:avLst>
          </a:prstGeom>
          <a:solidFill>
            <a:srgbClr val="FFFFFF"/>
          </a:solidFill>
          <a:ln w="25400">
            <a:solidFill>
              <a:srgbClr val="FF0000"/>
            </a:solidFill>
            <a:miter lim="800000"/>
            <a:headEnd/>
            <a:tailEnd/>
          </a:ln>
        </p:spPr>
        <p:txBody>
          <a:bodyPr/>
          <a:lstStyle/>
          <a:p>
            <a:pPr eaLnBrk="0" hangingPunct="0"/>
            <a:r>
              <a:rPr lang="zh-TW" altLang="en-US" sz="1600" b="1"/>
              <a:t>新</a:t>
            </a:r>
            <a:r>
              <a:rPr lang="zh-CN" altLang="en-US" sz="1600" b="1"/>
              <a:t>热词</a:t>
            </a:r>
            <a:r>
              <a:rPr lang="zh-TW" altLang="en-US" sz="1600" b="1"/>
              <a:t>和三年</a:t>
            </a:r>
            <a:r>
              <a:rPr lang="zh-CN" altLang="en-US" sz="1600" b="1"/>
              <a:t>新颖度</a:t>
            </a:r>
          </a:p>
        </p:txBody>
      </p:sp>
      <p:sp>
        <p:nvSpPr>
          <p:cNvPr id="9" name="矩形 8"/>
          <p:cNvSpPr/>
          <p:nvPr/>
        </p:nvSpPr>
        <p:spPr>
          <a:xfrm>
            <a:off x="2452688" y="5008563"/>
            <a:ext cx="6477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zh-CN" altLang="en-US" sz="2400">
              <a:solidFill>
                <a:srgbClr val="FFFFFF"/>
              </a:solidFill>
              <a:ea typeface="宋体" pitchFamily="2" charset="-122"/>
            </a:endParaRPr>
          </a:p>
        </p:txBody>
      </p:sp>
      <p:sp>
        <p:nvSpPr>
          <p:cNvPr id="10" name="AutoShape 12"/>
          <p:cNvSpPr>
            <a:spLocks noChangeArrowheads="1"/>
          </p:cNvSpPr>
          <p:nvPr/>
        </p:nvSpPr>
        <p:spPr bwMode="auto">
          <a:xfrm>
            <a:off x="3100388" y="4935538"/>
            <a:ext cx="1943100" cy="360362"/>
          </a:xfrm>
          <a:prstGeom prst="leftArrowCallout">
            <a:avLst>
              <a:gd name="adj1" fmla="val 28185"/>
              <a:gd name="adj2" fmla="val 25005"/>
              <a:gd name="adj3" fmla="val 34574"/>
              <a:gd name="adj4" fmla="val 65384"/>
            </a:avLst>
          </a:prstGeom>
          <a:solidFill>
            <a:srgbClr val="FFFFFF"/>
          </a:solidFill>
          <a:ln w="25400">
            <a:solidFill>
              <a:srgbClr val="FF0000"/>
            </a:solidFill>
            <a:miter lim="800000"/>
            <a:headEnd/>
            <a:tailEnd/>
          </a:ln>
        </p:spPr>
        <p:txBody>
          <a:bodyPr/>
          <a:lstStyle/>
          <a:p>
            <a:pPr eaLnBrk="0" hangingPunct="0"/>
            <a:r>
              <a:rPr lang="zh-CN" altLang="en-US" sz="1600" b="1"/>
              <a:t>外文新热词</a:t>
            </a:r>
          </a:p>
        </p:txBody>
      </p:sp>
      <p:sp>
        <p:nvSpPr>
          <p:cNvPr id="11" name="矩形 10"/>
          <p:cNvSpPr/>
          <p:nvPr/>
        </p:nvSpPr>
        <p:spPr>
          <a:xfrm>
            <a:off x="5754688" y="5022850"/>
            <a:ext cx="647700" cy="212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zh-CN" altLang="en-US" sz="2400">
              <a:solidFill>
                <a:srgbClr val="FFFFFF"/>
              </a:solidFill>
              <a:ea typeface="宋体" pitchFamily="2" charset="-122"/>
            </a:endParaRPr>
          </a:p>
        </p:txBody>
      </p:sp>
      <p:sp>
        <p:nvSpPr>
          <p:cNvPr id="12" name="AutoShape 12"/>
          <p:cNvSpPr>
            <a:spLocks noChangeArrowheads="1"/>
          </p:cNvSpPr>
          <p:nvPr/>
        </p:nvSpPr>
        <p:spPr bwMode="auto">
          <a:xfrm>
            <a:off x="6427788" y="4935538"/>
            <a:ext cx="2016125" cy="360362"/>
          </a:xfrm>
          <a:prstGeom prst="leftArrowCallout">
            <a:avLst>
              <a:gd name="adj1" fmla="val 28185"/>
              <a:gd name="adj2" fmla="val 25005"/>
              <a:gd name="adj3" fmla="val 34578"/>
              <a:gd name="adj4" fmla="val 65384"/>
            </a:avLst>
          </a:prstGeom>
          <a:solidFill>
            <a:srgbClr val="FFFFFF"/>
          </a:solidFill>
          <a:ln w="25400">
            <a:solidFill>
              <a:srgbClr val="FF0000"/>
            </a:solidFill>
            <a:miter lim="800000"/>
            <a:headEnd/>
            <a:tailEnd/>
          </a:ln>
        </p:spPr>
        <p:txBody>
          <a:bodyPr/>
          <a:lstStyle/>
          <a:p>
            <a:pPr eaLnBrk="0" hangingPunct="0"/>
            <a:r>
              <a:rPr lang="zh-CN" altLang="en-US" sz="1600" b="1"/>
              <a:t>中文新热词</a:t>
            </a:r>
          </a:p>
        </p:txBody>
      </p:sp>
      <p:cxnSp>
        <p:nvCxnSpPr>
          <p:cNvPr id="13" name="直接箭头连接符 12"/>
          <p:cNvCxnSpPr>
            <a:cxnSpLocks noChangeShapeType="1"/>
          </p:cNvCxnSpPr>
          <p:nvPr/>
        </p:nvCxnSpPr>
        <p:spPr bwMode="auto">
          <a:xfrm>
            <a:off x="4303713" y="2628900"/>
            <a:ext cx="2597150" cy="936625"/>
          </a:xfrm>
          <a:prstGeom prst="straightConnector1">
            <a:avLst/>
          </a:prstGeom>
          <a:noFill/>
          <a:ln w="9525" algn="ctr">
            <a:solidFill>
              <a:srgbClr val="FF0000"/>
            </a:solidFill>
            <a:round/>
            <a:headEnd/>
            <a:tailEnd type="arrow" w="med" len="med"/>
          </a:ln>
        </p:spPr>
      </p:cxnSp>
      <p:sp>
        <p:nvSpPr>
          <p:cNvPr id="14" name="矩形 13"/>
          <p:cNvSpPr/>
          <p:nvPr/>
        </p:nvSpPr>
        <p:spPr>
          <a:xfrm>
            <a:off x="3355975" y="2438400"/>
            <a:ext cx="1008063" cy="200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zh-CN" altLang="en-US" sz="2400">
              <a:solidFill>
                <a:srgbClr val="FFFFFF"/>
              </a:solidFill>
              <a:ea typeface="宋体" pitchFamily="2" charset="-122"/>
            </a:endParaRPr>
          </a:p>
        </p:txBody>
      </p:sp>
      <p:sp>
        <p:nvSpPr>
          <p:cNvPr id="15" name="矩形 14"/>
          <p:cNvSpPr/>
          <p:nvPr/>
        </p:nvSpPr>
        <p:spPr>
          <a:xfrm>
            <a:off x="6948488" y="3648075"/>
            <a:ext cx="1081087"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zh-CN" altLang="en-US" sz="2400">
              <a:solidFill>
                <a:srgbClr val="FFFFFF"/>
              </a:solidFill>
              <a:ea typeface="宋体" pitchFamily="2" charset="-122"/>
            </a:endParaRPr>
          </a:p>
        </p:txBody>
      </p:sp>
      <p:sp>
        <p:nvSpPr>
          <p:cNvPr id="41999" name="AutoShape 12"/>
          <p:cNvSpPr>
            <a:spLocks noChangeArrowheads="1"/>
          </p:cNvSpPr>
          <p:nvPr/>
        </p:nvSpPr>
        <p:spPr bwMode="auto">
          <a:xfrm>
            <a:off x="5602288" y="2335213"/>
            <a:ext cx="1730375" cy="360362"/>
          </a:xfrm>
          <a:prstGeom prst="leftArrowCallout">
            <a:avLst>
              <a:gd name="adj1" fmla="val 28185"/>
              <a:gd name="adj2" fmla="val 25005"/>
              <a:gd name="adj3" fmla="val 34613"/>
              <a:gd name="adj4" fmla="val 65384"/>
            </a:avLst>
          </a:prstGeom>
          <a:solidFill>
            <a:srgbClr val="FFFFFF"/>
          </a:solidFill>
          <a:ln w="25400">
            <a:solidFill>
              <a:srgbClr val="FF0000"/>
            </a:solidFill>
            <a:miter lim="800000"/>
            <a:headEnd/>
            <a:tailEnd/>
          </a:ln>
        </p:spPr>
        <p:txBody>
          <a:bodyPr/>
          <a:lstStyle/>
          <a:p>
            <a:pPr eaLnBrk="0" hangingPunct="0"/>
            <a:r>
              <a:rPr lang="zh-CN" altLang="en-US" sz="1600" b="1"/>
              <a:t>新热点区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E:\文献计量学会议 武汉大学\4.png"/>
          <p:cNvPicPr>
            <a:picLocks noChangeAspect="1" noChangeArrowheads="1"/>
          </p:cNvPicPr>
          <p:nvPr/>
        </p:nvPicPr>
        <p:blipFill>
          <a:blip r:embed="rId2" cstate="print"/>
          <a:srcRect/>
          <a:stretch>
            <a:fillRect/>
          </a:stretch>
        </p:blipFill>
        <p:spPr bwMode="auto">
          <a:xfrm>
            <a:off x="285750" y="1214438"/>
            <a:ext cx="6567488" cy="3867150"/>
          </a:xfrm>
          <a:prstGeom prst="rect">
            <a:avLst/>
          </a:prstGeom>
          <a:noFill/>
          <a:ln w="9525">
            <a:noFill/>
            <a:miter lim="800000"/>
            <a:headEnd/>
            <a:tailEnd/>
          </a:ln>
        </p:spPr>
      </p:pic>
      <p:pic>
        <p:nvPicPr>
          <p:cNvPr id="95233" name="Picture 1" descr="C:\Users\Gong\AppData\Roaming\Tencent\Users\382062504\QQ\WinTemp\RichOle\VE`SD2}[B3BFF6ZMJRYL(UW.jpg"/>
          <p:cNvPicPr>
            <a:picLocks noChangeAspect="1" noChangeArrowheads="1"/>
          </p:cNvPicPr>
          <p:nvPr/>
        </p:nvPicPr>
        <p:blipFill>
          <a:blip r:embed="rId3" cstate="print"/>
          <a:srcRect/>
          <a:stretch>
            <a:fillRect/>
          </a:stretch>
        </p:blipFill>
        <p:spPr bwMode="auto">
          <a:xfrm>
            <a:off x="3116263" y="2384425"/>
            <a:ext cx="6027737" cy="4462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5233"/>
                                        </p:tgtEl>
                                        <p:attrNameLst>
                                          <p:attrName>style.visibility</p:attrName>
                                        </p:attrNameLst>
                                      </p:cBhvr>
                                      <p:to>
                                        <p:strVal val="visible"/>
                                      </p:to>
                                    </p:set>
                                    <p:animEffect transition="in" filter="wipe(down)">
                                      <p:cBhvr>
                                        <p:cTn id="7" dur="500"/>
                                        <p:tgtEl>
                                          <p:spTgt spid="95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chen\Desktop\123.png"/>
          <p:cNvPicPr>
            <a:picLocks noChangeAspect="1" noChangeArrowheads="1"/>
          </p:cNvPicPr>
          <p:nvPr/>
        </p:nvPicPr>
        <p:blipFill>
          <a:blip r:embed="rId2" cstate="print"/>
          <a:srcRect/>
          <a:stretch>
            <a:fillRect/>
          </a:stretch>
        </p:blipFill>
        <p:spPr bwMode="auto">
          <a:xfrm>
            <a:off x="0" y="1118748"/>
            <a:ext cx="8639175" cy="5739252"/>
          </a:xfrm>
          <a:prstGeom prst="rect">
            <a:avLst/>
          </a:prstGeom>
          <a:noFill/>
        </p:spPr>
      </p:pic>
      <p:sp>
        <p:nvSpPr>
          <p:cNvPr id="44035" name="AutoShape 6"/>
          <p:cNvSpPr>
            <a:spLocks noChangeArrowheads="1"/>
          </p:cNvSpPr>
          <p:nvPr/>
        </p:nvSpPr>
        <p:spPr bwMode="auto">
          <a:xfrm>
            <a:off x="914400" y="1905000"/>
            <a:ext cx="5181600" cy="304800"/>
          </a:xfrm>
          <a:prstGeom prst="flowChartAlternateProcess">
            <a:avLst/>
          </a:prstGeom>
          <a:noFill/>
          <a:ln w="25400">
            <a:solidFill>
              <a:srgbClr val="FF0000"/>
            </a:solidFill>
            <a:miter lim="800000"/>
            <a:headEnd/>
            <a:tailEnd/>
          </a:ln>
        </p:spPr>
        <p:txBody>
          <a:bodyPr/>
          <a:lstStyle/>
          <a:p>
            <a:pPr eaLnBrk="0" hangingPunct="0"/>
            <a:endParaRPr lang="zh-CN" altLang="en-US" sz="2400"/>
          </a:p>
        </p:txBody>
      </p:sp>
      <p:sp>
        <p:nvSpPr>
          <p:cNvPr id="44036" name="AutoShape 5"/>
          <p:cNvSpPr>
            <a:spLocks noChangeArrowheads="1"/>
          </p:cNvSpPr>
          <p:nvPr/>
        </p:nvSpPr>
        <p:spPr bwMode="auto">
          <a:xfrm rot="10800000">
            <a:off x="228600" y="1828800"/>
            <a:ext cx="1300162" cy="533400"/>
          </a:xfrm>
          <a:prstGeom prst="leftArrowCallout">
            <a:avLst>
              <a:gd name="adj1" fmla="val 25000"/>
              <a:gd name="adj2" fmla="val 25000"/>
              <a:gd name="adj3" fmla="val 57639"/>
              <a:gd name="adj4" fmla="val 71968"/>
            </a:avLst>
          </a:prstGeom>
          <a:solidFill>
            <a:srgbClr val="FFFFFF"/>
          </a:solidFill>
          <a:ln w="25400">
            <a:solidFill>
              <a:srgbClr val="FF0000"/>
            </a:solidFill>
            <a:miter lim="800000"/>
            <a:headEnd/>
            <a:tailEnd/>
          </a:ln>
        </p:spPr>
        <p:txBody>
          <a:bodyPr/>
          <a:lstStyle/>
          <a:p>
            <a:pPr eaLnBrk="0" hangingPunct="0"/>
            <a:endParaRPr lang="zh-CN" altLang="en-US" dirty="0"/>
          </a:p>
        </p:txBody>
      </p:sp>
      <p:sp>
        <p:nvSpPr>
          <p:cNvPr id="44037" name="Rectangle 8"/>
          <p:cNvSpPr>
            <a:spLocks noChangeArrowheads="1"/>
          </p:cNvSpPr>
          <p:nvPr/>
        </p:nvSpPr>
        <p:spPr bwMode="auto">
          <a:xfrm>
            <a:off x="5291138" y="1219200"/>
            <a:ext cx="576262" cy="274637"/>
          </a:xfrm>
          <a:prstGeom prst="rect">
            <a:avLst/>
          </a:prstGeom>
          <a:noFill/>
          <a:ln w="28575">
            <a:solidFill>
              <a:srgbClr val="FF0000"/>
            </a:solidFill>
            <a:miter lim="800000"/>
            <a:headEnd/>
            <a:tailEnd/>
          </a:ln>
        </p:spPr>
        <p:txBody>
          <a:bodyPr wrap="none" anchor="ctr"/>
          <a:lstStyle/>
          <a:p>
            <a:pPr algn="ctr" eaLnBrk="0" hangingPunct="0"/>
            <a:endParaRPr lang="zh-CN" altLang="en-US" sz="2400"/>
          </a:p>
        </p:txBody>
      </p:sp>
      <p:sp>
        <p:nvSpPr>
          <p:cNvPr id="44038" name="TextBox 14"/>
          <p:cNvSpPr txBox="1">
            <a:spLocks noChangeArrowheads="1"/>
          </p:cNvSpPr>
          <p:nvPr/>
        </p:nvSpPr>
        <p:spPr bwMode="auto">
          <a:xfrm>
            <a:off x="304800" y="1828800"/>
            <a:ext cx="792163" cy="360362"/>
          </a:xfrm>
          <a:prstGeom prst="rect">
            <a:avLst/>
          </a:prstGeom>
          <a:solidFill>
            <a:srgbClr val="FFFFFF"/>
          </a:solidFill>
          <a:ln w="19050">
            <a:noFill/>
            <a:miter lim="800000"/>
            <a:headEnd/>
            <a:tailEnd/>
          </a:ln>
        </p:spPr>
        <p:txBody>
          <a:bodyPr/>
          <a:lstStyle/>
          <a:p>
            <a:pPr eaLnBrk="0" hangingPunct="0"/>
            <a:r>
              <a:rPr lang="zh-CN" altLang="en-US" sz="1400" b="1" dirty="0"/>
              <a:t>基金检索区</a:t>
            </a:r>
          </a:p>
        </p:txBody>
      </p:sp>
      <p:sp>
        <p:nvSpPr>
          <p:cNvPr id="44039" name="AutoShape 12"/>
          <p:cNvSpPr>
            <a:spLocks noChangeArrowheads="1"/>
          </p:cNvSpPr>
          <p:nvPr/>
        </p:nvSpPr>
        <p:spPr bwMode="auto">
          <a:xfrm>
            <a:off x="4648200" y="3581400"/>
            <a:ext cx="1143000" cy="533400"/>
          </a:xfrm>
          <a:prstGeom prst="leftArrowCallout">
            <a:avLst>
              <a:gd name="adj1" fmla="val 25000"/>
              <a:gd name="adj2" fmla="val 25000"/>
              <a:gd name="adj3" fmla="val 24408"/>
              <a:gd name="adj4" fmla="val 71968"/>
            </a:avLst>
          </a:prstGeom>
          <a:solidFill>
            <a:srgbClr val="FFFFFF"/>
          </a:solidFill>
          <a:ln w="25400">
            <a:solidFill>
              <a:srgbClr val="FF0000"/>
            </a:solidFill>
            <a:miter lim="800000"/>
            <a:headEnd/>
            <a:tailEnd/>
          </a:ln>
        </p:spPr>
        <p:txBody>
          <a:bodyPr/>
          <a:lstStyle/>
          <a:p>
            <a:pPr eaLnBrk="0" hangingPunct="0"/>
            <a:r>
              <a:rPr lang="zh-CN" altLang="en-US" sz="1400" b="1" dirty="0" smtClean="0"/>
              <a:t>基金类别导航</a:t>
            </a:r>
            <a:endParaRPr lang="zh-CN" altLang="en-US" sz="1400" b="1" dirty="0"/>
          </a:p>
        </p:txBody>
      </p:sp>
      <p:sp>
        <p:nvSpPr>
          <p:cNvPr id="44040" name="AutoShape 12"/>
          <p:cNvSpPr>
            <a:spLocks noChangeArrowheads="1"/>
          </p:cNvSpPr>
          <p:nvPr/>
        </p:nvSpPr>
        <p:spPr bwMode="auto">
          <a:xfrm>
            <a:off x="1600200" y="4343400"/>
            <a:ext cx="1371600" cy="304800"/>
          </a:xfrm>
          <a:prstGeom prst="leftArrowCallout">
            <a:avLst>
              <a:gd name="adj1" fmla="val 25000"/>
              <a:gd name="adj2" fmla="val 25000"/>
              <a:gd name="adj3" fmla="val 24407"/>
              <a:gd name="adj4" fmla="val 71968"/>
            </a:avLst>
          </a:prstGeom>
          <a:solidFill>
            <a:srgbClr val="FFFFFF"/>
          </a:solidFill>
          <a:ln w="25400">
            <a:solidFill>
              <a:srgbClr val="FF0000"/>
            </a:solidFill>
            <a:miter lim="800000"/>
            <a:headEnd/>
            <a:tailEnd/>
          </a:ln>
        </p:spPr>
        <p:txBody>
          <a:bodyPr/>
          <a:lstStyle/>
          <a:p>
            <a:pPr eaLnBrk="0" hangingPunct="0"/>
            <a:r>
              <a:rPr lang="zh-CN" altLang="en-US" sz="1400" b="1" dirty="0" smtClean="0"/>
              <a:t>热点领域</a:t>
            </a:r>
            <a:endParaRPr lang="zh-CN" altLang="en-US" sz="1400" b="1" dirty="0"/>
          </a:p>
        </p:txBody>
      </p:sp>
      <p:sp>
        <p:nvSpPr>
          <p:cNvPr id="44041" name="AutoShape 12"/>
          <p:cNvSpPr>
            <a:spLocks noChangeArrowheads="1"/>
          </p:cNvSpPr>
          <p:nvPr/>
        </p:nvSpPr>
        <p:spPr bwMode="auto">
          <a:xfrm>
            <a:off x="7772400" y="2286000"/>
            <a:ext cx="1295400" cy="576262"/>
          </a:xfrm>
          <a:prstGeom prst="leftArrowCallout">
            <a:avLst>
              <a:gd name="adj1" fmla="val 25000"/>
              <a:gd name="adj2" fmla="val 25000"/>
              <a:gd name="adj3" fmla="val 24368"/>
              <a:gd name="adj4" fmla="val 71968"/>
            </a:avLst>
          </a:prstGeom>
          <a:solidFill>
            <a:srgbClr val="FFFFFF"/>
          </a:solidFill>
          <a:ln w="25400">
            <a:solidFill>
              <a:srgbClr val="FF0000"/>
            </a:solidFill>
            <a:miter lim="800000"/>
            <a:headEnd/>
            <a:tailEnd/>
          </a:ln>
        </p:spPr>
        <p:txBody>
          <a:bodyPr/>
          <a:lstStyle/>
          <a:p>
            <a:pPr eaLnBrk="0" hangingPunct="0"/>
            <a:r>
              <a:rPr lang="zh-CN" altLang="en-US" sz="1400" b="1" dirty="0" smtClean="0"/>
              <a:t>项目负责人排行</a:t>
            </a:r>
            <a:endParaRPr lang="zh-CN" altLang="en-US" sz="1400" b="1" dirty="0"/>
          </a:p>
        </p:txBody>
      </p:sp>
      <p:sp>
        <p:nvSpPr>
          <p:cNvPr id="44042" name="AutoShape 12"/>
          <p:cNvSpPr>
            <a:spLocks noChangeArrowheads="1"/>
          </p:cNvSpPr>
          <p:nvPr/>
        </p:nvSpPr>
        <p:spPr bwMode="auto">
          <a:xfrm>
            <a:off x="5105400" y="4343400"/>
            <a:ext cx="1152525" cy="576262"/>
          </a:xfrm>
          <a:prstGeom prst="leftArrowCallout">
            <a:avLst>
              <a:gd name="adj1" fmla="val 25000"/>
              <a:gd name="adj2" fmla="val 25000"/>
              <a:gd name="adj3" fmla="val 24352"/>
              <a:gd name="adj4" fmla="val 71968"/>
            </a:avLst>
          </a:prstGeom>
          <a:solidFill>
            <a:srgbClr val="FFFFFF"/>
          </a:solidFill>
          <a:ln w="25400">
            <a:solidFill>
              <a:srgbClr val="FF0000"/>
            </a:solidFill>
            <a:miter lim="800000"/>
            <a:headEnd/>
            <a:tailEnd/>
          </a:ln>
        </p:spPr>
        <p:txBody>
          <a:bodyPr/>
          <a:lstStyle/>
          <a:p>
            <a:pPr eaLnBrk="0" hangingPunct="0"/>
            <a:r>
              <a:rPr lang="zh-CN" altLang="en-US" sz="1400" b="1" dirty="0" smtClean="0"/>
              <a:t>政策与报告</a:t>
            </a:r>
            <a:endParaRPr lang="zh-CN" altLang="en-US" sz="1400" b="1" dirty="0"/>
          </a:p>
        </p:txBody>
      </p:sp>
      <p:sp>
        <p:nvSpPr>
          <p:cNvPr id="44043" name="Rectangle 8"/>
          <p:cNvSpPr>
            <a:spLocks noChangeArrowheads="1"/>
          </p:cNvSpPr>
          <p:nvPr/>
        </p:nvSpPr>
        <p:spPr bwMode="auto">
          <a:xfrm>
            <a:off x="228600" y="2514600"/>
            <a:ext cx="6172200" cy="1676400"/>
          </a:xfrm>
          <a:prstGeom prst="rect">
            <a:avLst/>
          </a:prstGeom>
          <a:noFill/>
          <a:ln w="28575">
            <a:solidFill>
              <a:srgbClr val="FF0000"/>
            </a:solidFill>
            <a:miter lim="800000"/>
            <a:headEnd/>
            <a:tailEnd/>
          </a:ln>
        </p:spPr>
        <p:txBody>
          <a:bodyPr wrap="none" anchor="ctr"/>
          <a:lstStyle/>
          <a:p>
            <a:pPr algn="ctr" eaLnBrk="0" hangingPunct="0"/>
            <a:endParaRPr lang="zh-CN" altLang="en-US" sz="2400"/>
          </a:p>
        </p:txBody>
      </p:sp>
      <p:sp>
        <p:nvSpPr>
          <p:cNvPr id="44044" name="Rectangle 8"/>
          <p:cNvSpPr>
            <a:spLocks noChangeArrowheads="1"/>
          </p:cNvSpPr>
          <p:nvPr/>
        </p:nvSpPr>
        <p:spPr bwMode="auto">
          <a:xfrm>
            <a:off x="6629400" y="1828800"/>
            <a:ext cx="2057400" cy="2438400"/>
          </a:xfrm>
          <a:prstGeom prst="rect">
            <a:avLst/>
          </a:prstGeom>
          <a:noFill/>
          <a:ln w="28575">
            <a:solidFill>
              <a:srgbClr val="FF0000"/>
            </a:solidFill>
            <a:miter lim="800000"/>
            <a:headEnd/>
            <a:tailEnd/>
          </a:ln>
        </p:spPr>
        <p:txBody>
          <a:bodyPr wrap="none" anchor="ctr"/>
          <a:lstStyle/>
          <a:p>
            <a:pPr algn="ctr" eaLnBrk="0" hangingPunct="0"/>
            <a:endParaRPr lang="zh-CN" altLang="en-US" sz="2400"/>
          </a:p>
        </p:txBody>
      </p:sp>
      <p:sp>
        <p:nvSpPr>
          <p:cNvPr id="44045" name="Rectangle 8"/>
          <p:cNvSpPr>
            <a:spLocks noChangeArrowheads="1"/>
          </p:cNvSpPr>
          <p:nvPr/>
        </p:nvSpPr>
        <p:spPr bwMode="auto">
          <a:xfrm>
            <a:off x="3429000" y="4267200"/>
            <a:ext cx="2971800" cy="2438400"/>
          </a:xfrm>
          <a:prstGeom prst="rect">
            <a:avLst/>
          </a:prstGeom>
          <a:noFill/>
          <a:ln w="28575">
            <a:solidFill>
              <a:srgbClr val="FF0000"/>
            </a:solidFill>
            <a:miter lim="800000"/>
            <a:headEnd/>
            <a:tailEnd/>
          </a:ln>
        </p:spPr>
        <p:txBody>
          <a:bodyPr wrap="none" anchor="ctr"/>
          <a:lstStyle/>
          <a:p>
            <a:pPr algn="ctr" eaLnBrk="0" hangingPunct="0"/>
            <a:endParaRPr lang="zh-CN" altLang="en-US" sz="2400"/>
          </a:p>
        </p:txBody>
      </p:sp>
      <p:sp>
        <p:nvSpPr>
          <p:cNvPr id="44046" name="Rectangle 8"/>
          <p:cNvSpPr>
            <a:spLocks noChangeArrowheads="1"/>
          </p:cNvSpPr>
          <p:nvPr/>
        </p:nvSpPr>
        <p:spPr bwMode="auto">
          <a:xfrm>
            <a:off x="6629400" y="4343400"/>
            <a:ext cx="2057400" cy="2514600"/>
          </a:xfrm>
          <a:prstGeom prst="rect">
            <a:avLst/>
          </a:prstGeom>
          <a:noFill/>
          <a:ln w="28575">
            <a:solidFill>
              <a:srgbClr val="FF0000"/>
            </a:solidFill>
            <a:miter lim="800000"/>
            <a:headEnd/>
            <a:tailEnd/>
          </a:ln>
        </p:spPr>
        <p:txBody>
          <a:bodyPr wrap="none" anchor="ctr"/>
          <a:lstStyle/>
          <a:p>
            <a:pPr algn="ctr" eaLnBrk="0" hangingPunct="0"/>
            <a:endParaRPr lang="zh-CN" altLang="en-US" sz="2400"/>
          </a:p>
        </p:txBody>
      </p:sp>
      <p:sp>
        <p:nvSpPr>
          <p:cNvPr id="44047" name="Rectangle 8"/>
          <p:cNvSpPr>
            <a:spLocks noChangeArrowheads="1"/>
          </p:cNvSpPr>
          <p:nvPr/>
        </p:nvSpPr>
        <p:spPr bwMode="auto">
          <a:xfrm>
            <a:off x="228600" y="4267200"/>
            <a:ext cx="2971800" cy="2438400"/>
          </a:xfrm>
          <a:prstGeom prst="rect">
            <a:avLst/>
          </a:prstGeom>
          <a:noFill/>
          <a:ln w="28575">
            <a:solidFill>
              <a:srgbClr val="FF0000"/>
            </a:solidFill>
            <a:miter lim="800000"/>
            <a:headEnd/>
            <a:tailEnd/>
          </a:ln>
        </p:spPr>
        <p:txBody>
          <a:bodyPr wrap="none" anchor="ctr"/>
          <a:lstStyle/>
          <a:p>
            <a:pPr algn="ctr" eaLnBrk="0" hangingPunct="0"/>
            <a:endParaRPr lang="zh-CN" altLang="en-US" sz="2400"/>
          </a:p>
        </p:txBody>
      </p:sp>
      <p:sp>
        <p:nvSpPr>
          <p:cNvPr id="44048" name="AutoShape 12"/>
          <p:cNvSpPr>
            <a:spLocks noChangeArrowheads="1"/>
          </p:cNvSpPr>
          <p:nvPr/>
        </p:nvSpPr>
        <p:spPr bwMode="auto">
          <a:xfrm>
            <a:off x="7620000" y="5257800"/>
            <a:ext cx="1168400" cy="579438"/>
          </a:xfrm>
          <a:prstGeom prst="leftArrowCallout">
            <a:avLst>
              <a:gd name="adj1" fmla="val 25000"/>
              <a:gd name="adj2" fmla="val 25000"/>
              <a:gd name="adj3" fmla="val 24244"/>
              <a:gd name="adj4" fmla="val 71968"/>
            </a:avLst>
          </a:prstGeom>
          <a:solidFill>
            <a:srgbClr val="FFFFFF"/>
          </a:solidFill>
          <a:ln w="25400">
            <a:solidFill>
              <a:srgbClr val="FF0000"/>
            </a:solidFill>
            <a:miter lim="800000"/>
            <a:headEnd/>
            <a:tailEnd/>
          </a:ln>
        </p:spPr>
        <p:txBody>
          <a:bodyPr/>
          <a:lstStyle/>
          <a:p>
            <a:pPr eaLnBrk="0" hangingPunct="0"/>
            <a:r>
              <a:rPr lang="zh-CN" altLang="en-US" sz="1400" b="1" dirty="0" smtClean="0"/>
              <a:t>项目机构排行</a:t>
            </a:r>
            <a:endParaRPr lang="zh-CN" altLang="en-US" sz="1400" b="1" dirty="0"/>
          </a:p>
        </p:txBody>
      </p:sp>
      <p:sp>
        <p:nvSpPr>
          <p:cNvPr id="44049" name="Rectangle 2"/>
          <p:cNvSpPr txBox="1">
            <a:spLocks noChangeArrowheads="1"/>
          </p:cNvSpPr>
          <p:nvPr/>
        </p:nvSpPr>
        <p:spPr bwMode="auto">
          <a:xfrm>
            <a:off x="990600"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传统检索工具（</a:t>
            </a:r>
            <a:r>
              <a:rPr lang="en-US" altLang="zh-CN" sz="3600" b="1" dirty="0">
                <a:solidFill>
                  <a:schemeClr val="bg1"/>
                </a:solidFill>
                <a:latin typeface="宋体" charset="-122"/>
              </a:rPr>
              <a:t>5</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基金信息</a:t>
            </a:r>
            <a:endParaRPr lang="zh-CN" altLang="en-US" sz="36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C:\Users\Gong\AppData\Roaming\Tencent\Users\382062504\QQ\WinTemp\RichOle\H4)@7337IG`GLUJ7D]U)HGL.jpg"/>
          <p:cNvPicPr>
            <a:picLocks noChangeAspect="1" noChangeArrowheads="1"/>
          </p:cNvPicPr>
          <p:nvPr/>
        </p:nvPicPr>
        <p:blipFill>
          <a:blip r:embed="rId2" cstate="print"/>
          <a:srcRect/>
          <a:stretch>
            <a:fillRect/>
          </a:stretch>
        </p:blipFill>
        <p:spPr bwMode="auto">
          <a:xfrm>
            <a:off x="468313" y="1557338"/>
            <a:ext cx="7799387" cy="4613275"/>
          </a:xfrm>
          <a:prstGeom prst="rect">
            <a:avLst/>
          </a:prstGeom>
          <a:noFill/>
          <a:ln w="9525">
            <a:noFill/>
            <a:miter lim="800000"/>
            <a:headEnd/>
            <a:tailEnd/>
          </a:ln>
        </p:spPr>
      </p:pic>
      <p:sp>
        <p:nvSpPr>
          <p:cNvPr id="45059" name="Rectangle 2"/>
          <p:cNvSpPr txBox="1">
            <a:spLocks noChangeArrowheads="1"/>
          </p:cNvSpPr>
          <p:nvPr/>
        </p:nvSpPr>
        <p:spPr bwMode="white">
          <a:xfrm>
            <a:off x="107950" y="981075"/>
            <a:ext cx="8229600" cy="714375"/>
          </a:xfrm>
          <a:prstGeom prst="rect">
            <a:avLst/>
          </a:prstGeom>
          <a:noFill/>
          <a:ln w="9525">
            <a:noFill/>
            <a:miter lim="800000"/>
            <a:headEnd/>
            <a:tailEnd/>
          </a:ln>
        </p:spPr>
        <p:txBody>
          <a:bodyPr anchor="ctr"/>
          <a:lstStyle/>
          <a:p>
            <a:pPr eaLnBrk="0" hangingPunct="0"/>
            <a:r>
              <a:rPr lang="zh-CN" altLang="en-US" sz="2400" dirty="0">
                <a:latin typeface="黑体" pitchFamily="2" charset="-122"/>
                <a:ea typeface="黑体" pitchFamily="2" charset="-122"/>
              </a:rPr>
              <a:t>  </a:t>
            </a:r>
            <a:r>
              <a:rPr lang="zh-CN" altLang="en-US" sz="2400" b="1" dirty="0">
                <a:latin typeface="宋体" charset="-122"/>
              </a:rPr>
              <a:t> </a:t>
            </a:r>
            <a:r>
              <a:rPr lang="zh-CN" altLang="en-US" sz="2400" b="1" dirty="0">
                <a:latin typeface="宋体" charset="-122"/>
                <a:sym typeface="Wingdings" pitchFamily="2" charset="2"/>
              </a:rPr>
              <a:t> 中华医学会专区</a:t>
            </a:r>
            <a:endParaRPr lang="zh-CN" altLang="en-US" sz="2400" b="1" dirty="0">
              <a:latin typeface="宋体" charset="-122"/>
            </a:endParaRPr>
          </a:p>
        </p:txBody>
      </p:sp>
      <p:pic>
        <p:nvPicPr>
          <p:cNvPr id="80899" name="Picture 3"/>
          <p:cNvPicPr>
            <a:picLocks noChangeAspect="1" noChangeArrowheads="1"/>
          </p:cNvPicPr>
          <p:nvPr/>
        </p:nvPicPr>
        <p:blipFill>
          <a:blip r:embed="rId3" cstate="print"/>
          <a:srcRect/>
          <a:stretch>
            <a:fillRect/>
          </a:stretch>
        </p:blipFill>
        <p:spPr bwMode="auto">
          <a:xfrm>
            <a:off x="1979613" y="3971925"/>
            <a:ext cx="7129462" cy="2841625"/>
          </a:xfrm>
          <a:prstGeom prst="rect">
            <a:avLst/>
          </a:prstGeom>
          <a:noFill/>
          <a:ln w="9525">
            <a:noFill/>
            <a:miter lim="800000"/>
            <a:headEnd/>
            <a:tailEnd/>
          </a:ln>
        </p:spPr>
      </p:pic>
      <p:sp>
        <p:nvSpPr>
          <p:cNvPr id="45061" name="圆角矩形 7"/>
          <p:cNvSpPr>
            <a:spLocks noChangeArrowheads="1"/>
          </p:cNvSpPr>
          <p:nvPr/>
        </p:nvSpPr>
        <p:spPr bwMode="auto">
          <a:xfrm>
            <a:off x="5867400" y="1587500"/>
            <a:ext cx="1225550" cy="2159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7" name="圆角矩形 6"/>
          <p:cNvSpPr>
            <a:spLocks noChangeArrowheads="1"/>
          </p:cNvSpPr>
          <p:nvPr/>
        </p:nvSpPr>
        <p:spPr bwMode="auto">
          <a:xfrm>
            <a:off x="2201863" y="4006850"/>
            <a:ext cx="857250" cy="28575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45063" name="圆角矩形 7"/>
          <p:cNvSpPr>
            <a:spLocks noChangeArrowheads="1"/>
          </p:cNvSpPr>
          <p:nvPr/>
        </p:nvSpPr>
        <p:spPr bwMode="auto">
          <a:xfrm>
            <a:off x="568325" y="3863975"/>
            <a:ext cx="1123950" cy="2159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9" name="圆角矩形 7"/>
          <p:cNvSpPr>
            <a:spLocks noChangeArrowheads="1"/>
          </p:cNvSpPr>
          <p:nvPr/>
        </p:nvSpPr>
        <p:spPr bwMode="auto">
          <a:xfrm>
            <a:off x="2195513" y="4941888"/>
            <a:ext cx="863600" cy="306387"/>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45065" name="Rectangle 2"/>
          <p:cNvSpPr txBox="1">
            <a:spLocks noChangeArrowheads="1"/>
          </p:cNvSpPr>
          <p:nvPr/>
        </p:nvSpPr>
        <p:spPr bwMode="auto">
          <a:xfrm>
            <a:off x="1230313"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传统检索工具（</a:t>
            </a:r>
            <a:r>
              <a:rPr lang="en-US" altLang="zh-CN" sz="3600" b="1" dirty="0">
                <a:solidFill>
                  <a:schemeClr val="bg1"/>
                </a:solidFill>
                <a:latin typeface="宋体" charset="-122"/>
              </a:rPr>
              <a:t>6</a:t>
            </a:r>
            <a:r>
              <a:rPr lang="zh-CN" altLang="en-US" sz="3600" b="1" dirty="0">
                <a:solidFill>
                  <a:schemeClr val="bg1"/>
                </a:solidFill>
                <a:latin typeface="宋体" charset="-122"/>
              </a:rPr>
              <a:t>）</a:t>
            </a:r>
            <a:r>
              <a:rPr lang="en-US" altLang="zh-CN" sz="3600" b="1" dirty="0">
                <a:solidFill>
                  <a:schemeClr val="bg1"/>
                </a:solidFill>
                <a:latin typeface="宋体" charset="-122"/>
              </a:rPr>
              <a:t>——CMA</a:t>
            </a:r>
            <a:r>
              <a:rPr lang="zh-CN" altLang="en-US" sz="3600" b="1" dirty="0">
                <a:solidFill>
                  <a:schemeClr val="bg1"/>
                </a:solidFill>
                <a:latin typeface="宋体" charset="-122"/>
              </a:rPr>
              <a:t>、</a:t>
            </a:r>
            <a:r>
              <a:rPr lang="en-US" altLang="zh-CN" sz="3600" b="1" dirty="0">
                <a:solidFill>
                  <a:schemeClr val="bg1"/>
                </a:solidFill>
                <a:latin typeface="宋体" charset="-122"/>
              </a:rPr>
              <a:t>CMDA</a:t>
            </a:r>
            <a:endParaRPr lang="zh-CN" altLang="en-US" sz="3600" b="1"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500" fill="hold"/>
                                        <p:tgtEl>
                                          <p:spTgt spid="80899"/>
                                        </p:tgtEl>
                                        <p:attrNameLst>
                                          <p:attrName>ppt_x</p:attrName>
                                        </p:attrNameLst>
                                      </p:cBhvr>
                                      <p:tavLst>
                                        <p:tav tm="0">
                                          <p:val>
                                            <p:strVal val="#ppt_x"/>
                                          </p:val>
                                        </p:tav>
                                        <p:tav tm="100000">
                                          <p:val>
                                            <p:strVal val="#ppt_x"/>
                                          </p:val>
                                        </p:tav>
                                      </p:tavLst>
                                    </p:anim>
                                    <p:anim calcmode="lin" valueType="num">
                                      <p:cBhvr additive="base">
                                        <p:cTn id="8" dur="500" fill="hold"/>
                                        <p:tgtEl>
                                          <p:spTgt spid="80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C:\Users\Gong\AppData\Roaming\Tencent\Users\382062504\QQ\WinTemp\RichOle\XY[(`XQ}X419~VI1BU5N@TS.jpg"/>
          <p:cNvPicPr>
            <a:picLocks noChangeAspect="1" noChangeArrowheads="1"/>
          </p:cNvPicPr>
          <p:nvPr/>
        </p:nvPicPr>
        <p:blipFill>
          <a:blip r:embed="rId2" cstate="print"/>
          <a:srcRect/>
          <a:stretch>
            <a:fillRect/>
          </a:stretch>
        </p:blipFill>
        <p:spPr bwMode="auto">
          <a:xfrm>
            <a:off x="539750" y="1773238"/>
            <a:ext cx="8562975" cy="4845050"/>
          </a:xfrm>
          <a:prstGeom prst="rect">
            <a:avLst/>
          </a:prstGeom>
          <a:noFill/>
          <a:ln w="9525">
            <a:noFill/>
            <a:miter lim="800000"/>
            <a:headEnd/>
            <a:tailEnd/>
          </a:ln>
        </p:spPr>
      </p:pic>
      <p:sp>
        <p:nvSpPr>
          <p:cNvPr id="46083" name="Rectangle 4"/>
          <p:cNvSpPr txBox="1">
            <a:spLocks/>
          </p:cNvSpPr>
          <p:nvPr/>
        </p:nvSpPr>
        <p:spPr bwMode="white">
          <a:xfrm>
            <a:off x="468313" y="785813"/>
            <a:ext cx="6800850" cy="1143000"/>
          </a:xfrm>
          <a:prstGeom prst="rect">
            <a:avLst/>
          </a:prstGeom>
          <a:noFill/>
          <a:ln w="9525">
            <a:noFill/>
            <a:miter lim="800000"/>
            <a:headEnd/>
            <a:tailEnd/>
          </a:ln>
        </p:spPr>
        <p:txBody>
          <a:bodyPr anchor="ctr"/>
          <a:lstStyle/>
          <a:p>
            <a:pPr eaLnBrk="0" hangingPunct="0"/>
            <a:r>
              <a:rPr lang="zh-CN" altLang="en-US" sz="2400">
                <a:latin typeface="黑体" pitchFamily="2" charset="-122"/>
                <a:ea typeface="黑体" pitchFamily="2" charset="-122"/>
              </a:rPr>
              <a:t> </a:t>
            </a:r>
            <a:r>
              <a:rPr lang="zh-CN" altLang="en-US" sz="2400" b="1">
                <a:latin typeface="宋体" charset="-122"/>
                <a:sym typeface="Wingdings" pitchFamily="2" charset="2"/>
              </a:rPr>
              <a:t> 中国医师协会专区</a:t>
            </a:r>
            <a:endParaRPr lang="zh-CN" altLang="en-US" sz="2400" b="1">
              <a:latin typeface="宋体" charset="-122"/>
            </a:endParaRPr>
          </a:p>
        </p:txBody>
      </p:sp>
      <p:sp>
        <p:nvSpPr>
          <p:cNvPr id="46084" name="圆角矩形 11"/>
          <p:cNvSpPr>
            <a:spLocks noChangeArrowheads="1"/>
          </p:cNvSpPr>
          <p:nvPr/>
        </p:nvSpPr>
        <p:spPr bwMode="auto">
          <a:xfrm>
            <a:off x="7602538" y="1773238"/>
            <a:ext cx="1500187" cy="274637"/>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46085" name="Rectangle 2"/>
          <p:cNvSpPr txBox="1">
            <a:spLocks noChangeArrowheads="1"/>
          </p:cNvSpPr>
          <p:nvPr/>
        </p:nvSpPr>
        <p:spPr bwMode="auto">
          <a:xfrm>
            <a:off x="1230313"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传统检索工具（</a:t>
            </a:r>
            <a:r>
              <a:rPr lang="en-US" altLang="zh-CN" sz="3600" b="1" dirty="0">
                <a:solidFill>
                  <a:schemeClr val="bg1"/>
                </a:solidFill>
                <a:latin typeface="宋体" charset="-122"/>
              </a:rPr>
              <a:t>6</a:t>
            </a:r>
            <a:r>
              <a:rPr lang="zh-CN" altLang="en-US" sz="3600" b="1" dirty="0">
                <a:solidFill>
                  <a:schemeClr val="bg1"/>
                </a:solidFill>
                <a:latin typeface="宋体" charset="-122"/>
              </a:rPr>
              <a:t>）</a:t>
            </a:r>
            <a:r>
              <a:rPr lang="en-US" altLang="zh-CN" sz="3600" b="1" dirty="0">
                <a:solidFill>
                  <a:schemeClr val="bg1"/>
                </a:solidFill>
                <a:latin typeface="宋体" charset="-122"/>
              </a:rPr>
              <a:t>——CMA</a:t>
            </a:r>
            <a:r>
              <a:rPr lang="zh-CN" altLang="en-US" sz="3600" b="1" dirty="0">
                <a:solidFill>
                  <a:schemeClr val="bg1"/>
                </a:solidFill>
                <a:latin typeface="宋体" charset="-122"/>
              </a:rPr>
              <a:t>、</a:t>
            </a:r>
            <a:r>
              <a:rPr lang="en-US" altLang="zh-CN" sz="3600" b="1" dirty="0">
                <a:solidFill>
                  <a:schemeClr val="bg1"/>
                </a:solidFill>
                <a:latin typeface="宋体" charset="-122"/>
              </a:rPr>
              <a:t>CMDA</a:t>
            </a:r>
            <a:endParaRPr lang="zh-CN" altLang="en-US" sz="36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048000"/>
            <a:ext cx="9144000" cy="1104900"/>
          </a:xfrm>
          <a:prstGeom prst="rect">
            <a:avLst/>
          </a:prstGeom>
          <a:noFill/>
          <a:ln w="9525">
            <a:noFill/>
            <a:miter lim="800000"/>
            <a:headEnd/>
            <a:tailEnd/>
          </a:ln>
        </p:spPr>
      </p:pic>
      <p:sp>
        <p:nvSpPr>
          <p:cNvPr id="47106" name="标题 22"/>
          <p:cNvSpPr txBox="1">
            <a:spLocks/>
          </p:cNvSpPr>
          <p:nvPr/>
        </p:nvSpPr>
        <p:spPr bwMode="auto">
          <a:xfrm>
            <a:off x="3736975" y="434975"/>
            <a:ext cx="1925638" cy="708025"/>
          </a:xfrm>
          <a:prstGeom prst="rect">
            <a:avLst/>
          </a:prstGeom>
          <a:noFill/>
          <a:ln w="9525">
            <a:noFill/>
            <a:miter lim="800000"/>
            <a:headEnd/>
            <a:tailEnd/>
          </a:ln>
        </p:spPr>
        <p:txBody>
          <a:bodyPr wrap="none">
            <a:spAutoFit/>
          </a:bodyPr>
          <a:lstStyle/>
          <a:p>
            <a:pPr algn="ctr" eaLnBrk="0" hangingPunct="0"/>
            <a:r>
              <a:rPr lang="zh-CN" altLang="en-US" sz="4000" b="1" dirty="0">
                <a:solidFill>
                  <a:schemeClr val="bg1"/>
                </a:solidFill>
                <a:latin typeface="Arial" charset="0"/>
              </a:rPr>
              <a:t>工     具</a:t>
            </a:r>
          </a:p>
        </p:txBody>
      </p:sp>
      <p:sp>
        <p:nvSpPr>
          <p:cNvPr id="6" name="圆角矩形 5"/>
          <p:cNvSpPr>
            <a:spLocks noChangeArrowheads="1"/>
          </p:cNvSpPr>
          <p:nvPr/>
        </p:nvSpPr>
        <p:spPr bwMode="auto">
          <a:xfrm>
            <a:off x="0" y="3644900"/>
            <a:ext cx="8686800" cy="576263"/>
          </a:xfrm>
          <a:prstGeom prst="roundRect">
            <a:avLst>
              <a:gd name="adj" fmla="val 16667"/>
            </a:avLst>
          </a:prstGeom>
          <a:noFill/>
          <a:ln w="38100" algn="ctr">
            <a:solidFill>
              <a:srgbClr val="FF0000"/>
            </a:solidFill>
            <a:round/>
            <a:headEnd/>
            <a:tailEnd/>
          </a:ln>
        </p:spPr>
        <p:txBody>
          <a:bodyPr/>
          <a:lstStyle/>
          <a:p>
            <a:pPr eaLnBrk="0" hangingPunct="0"/>
            <a:endParaRPr lang="zh-CN" altLang="en-US"/>
          </a:p>
        </p:txBody>
      </p:sp>
      <p:sp>
        <p:nvSpPr>
          <p:cNvPr id="8" name="矩形标注 7"/>
          <p:cNvSpPr>
            <a:spLocks noChangeArrowheads="1"/>
          </p:cNvSpPr>
          <p:nvPr/>
        </p:nvSpPr>
        <p:spPr bwMode="auto">
          <a:xfrm>
            <a:off x="2627313" y="4797425"/>
            <a:ext cx="3457575" cy="792163"/>
          </a:xfrm>
          <a:prstGeom prst="wedgeRectCallout">
            <a:avLst>
              <a:gd name="adj1" fmla="val -17528"/>
              <a:gd name="adj2" fmla="val -108861"/>
            </a:avLst>
          </a:prstGeom>
          <a:noFill/>
          <a:ln w="38100" algn="ctr">
            <a:solidFill>
              <a:srgbClr val="FF0000"/>
            </a:solidFill>
            <a:round/>
            <a:headEnd/>
            <a:tailEnd/>
          </a:ln>
        </p:spPr>
        <p:txBody>
          <a:bodyPr/>
          <a:lstStyle/>
          <a:p>
            <a:pPr algn="ctr" eaLnBrk="0" hangingPunct="0"/>
            <a:r>
              <a:rPr lang="zh-CN" altLang="en-US" sz="3200"/>
              <a:t>特色功能服务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txBox="1">
            <a:spLocks noChangeArrowheads="1"/>
          </p:cNvSpPr>
          <p:nvPr/>
        </p:nvSpPr>
        <p:spPr bwMode="auto">
          <a:xfrm>
            <a:off x="1077913" y="457200"/>
            <a:ext cx="7456487" cy="609600"/>
          </a:xfrm>
          <a:prstGeom prst="rect">
            <a:avLst/>
          </a:prstGeom>
          <a:noFill/>
          <a:ln w="9525">
            <a:noFill/>
            <a:miter lim="800000"/>
            <a:headEnd/>
            <a:tailEnd/>
          </a:ln>
        </p:spPr>
        <p:txBody>
          <a:bodyPr/>
          <a:lstStyle/>
          <a:p>
            <a:pPr algn="ctr" eaLnBrk="0" hangingPunct="0"/>
            <a:r>
              <a:rPr lang="zh-CN" altLang="en-US" sz="3600" b="1" dirty="0">
                <a:solidFill>
                  <a:schemeClr val="bg1"/>
                </a:solidFill>
                <a:latin typeface="宋体" charset="-122"/>
              </a:rPr>
              <a:t>特色功能服务（</a:t>
            </a:r>
            <a:r>
              <a:rPr lang="en-US" altLang="zh-CN" sz="3600" b="1" dirty="0">
                <a:solidFill>
                  <a:schemeClr val="bg1"/>
                </a:solidFill>
                <a:latin typeface="宋体" charset="-122"/>
              </a:rPr>
              <a:t>1</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en-US" altLang="zh-CN" sz="3600" b="1" dirty="0" err="1" smtClean="0">
                <a:solidFill>
                  <a:schemeClr val="bg1"/>
                </a:solidFill>
                <a:latin typeface="宋体" charset="-122"/>
              </a:rPr>
              <a:t>MeSH</a:t>
            </a:r>
            <a:r>
              <a:rPr lang="zh-CN" altLang="en-US" sz="3600" b="1" dirty="0" smtClean="0">
                <a:solidFill>
                  <a:schemeClr val="bg1"/>
                </a:solidFill>
                <a:latin typeface="宋体" charset="-122"/>
              </a:rPr>
              <a:t>检索</a:t>
            </a:r>
            <a:endParaRPr lang="zh-CN" altLang="en-US" sz="3600" b="1" dirty="0">
              <a:solidFill>
                <a:schemeClr val="bg1"/>
              </a:solidFill>
              <a:latin typeface="Arial" charset="0"/>
            </a:endParaRPr>
          </a:p>
        </p:txBody>
      </p:sp>
      <p:pic>
        <p:nvPicPr>
          <p:cNvPr id="48131" name="Picture 1" descr="C:\Users\Gong\AppData\Roaming\Tencent\Users\382062504\QQ\WinTemp\RichOle\E3UCE%[JN{NL~)EKY`_NE(V.jpg"/>
          <p:cNvPicPr>
            <a:picLocks noChangeAspect="1" noChangeArrowheads="1"/>
          </p:cNvPicPr>
          <p:nvPr/>
        </p:nvPicPr>
        <p:blipFill>
          <a:blip r:embed="rId2" cstate="print"/>
          <a:srcRect/>
          <a:stretch>
            <a:fillRect/>
          </a:stretch>
        </p:blipFill>
        <p:spPr bwMode="auto">
          <a:xfrm>
            <a:off x="207963" y="1196975"/>
            <a:ext cx="8001000" cy="5076825"/>
          </a:xfrm>
          <a:prstGeom prst="rect">
            <a:avLst/>
          </a:prstGeom>
          <a:noFill/>
          <a:ln w="9525">
            <a:noFill/>
            <a:miter lim="800000"/>
            <a:headEnd/>
            <a:tailEnd/>
          </a:ln>
        </p:spPr>
      </p:pic>
      <p:sp>
        <p:nvSpPr>
          <p:cNvPr id="5" name="矩形 4"/>
          <p:cNvSpPr>
            <a:spLocks noChangeArrowheads="1"/>
          </p:cNvSpPr>
          <p:nvPr/>
        </p:nvSpPr>
        <p:spPr bwMode="auto">
          <a:xfrm>
            <a:off x="230188" y="2616200"/>
            <a:ext cx="4270375" cy="3657600"/>
          </a:xfrm>
          <a:prstGeom prst="rect">
            <a:avLst/>
          </a:prstGeom>
          <a:noFill/>
          <a:ln w="28575" algn="ctr">
            <a:solidFill>
              <a:srgbClr val="FF0000"/>
            </a:solidFill>
            <a:round/>
            <a:headEnd/>
            <a:tailEnd/>
          </a:ln>
        </p:spPr>
        <p:txBody>
          <a:bodyPr/>
          <a:lstStyle/>
          <a:p>
            <a:pPr eaLnBrk="0" hangingPunct="0"/>
            <a:endParaRPr lang="zh-CN" altLang="en-US"/>
          </a:p>
        </p:txBody>
      </p:sp>
      <p:sp>
        <p:nvSpPr>
          <p:cNvPr id="6" name="圆角矩形 5"/>
          <p:cNvSpPr>
            <a:spLocks noChangeArrowheads="1"/>
          </p:cNvSpPr>
          <p:nvPr/>
        </p:nvSpPr>
        <p:spPr bwMode="auto">
          <a:xfrm>
            <a:off x="1403350" y="1916113"/>
            <a:ext cx="3384550" cy="433387"/>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7" name="矩形标注 6"/>
          <p:cNvSpPr>
            <a:spLocks noChangeArrowheads="1"/>
          </p:cNvSpPr>
          <p:nvPr/>
        </p:nvSpPr>
        <p:spPr bwMode="auto">
          <a:xfrm>
            <a:off x="5867400" y="1919288"/>
            <a:ext cx="1871663" cy="576262"/>
          </a:xfrm>
          <a:prstGeom prst="wedgeRectCallout">
            <a:avLst>
              <a:gd name="adj1" fmla="val -108093"/>
              <a:gd name="adj2" fmla="val -8736"/>
            </a:avLst>
          </a:prstGeom>
          <a:noFill/>
          <a:ln w="28575" algn="ctr">
            <a:solidFill>
              <a:srgbClr val="FF0000"/>
            </a:solidFill>
            <a:round/>
            <a:headEnd/>
            <a:tailEnd/>
          </a:ln>
        </p:spPr>
        <p:txBody>
          <a:bodyPr/>
          <a:lstStyle/>
          <a:p>
            <a:pPr eaLnBrk="0" hangingPunct="0"/>
            <a:r>
              <a:rPr lang="zh-CN" altLang="en-US" b="1"/>
              <a:t>可利用入口词查询规范主题词</a:t>
            </a:r>
          </a:p>
        </p:txBody>
      </p:sp>
      <p:pic>
        <p:nvPicPr>
          <p:cNvPr id="8" name="Picture 12" descr="C:\DOCUME~1\ADMINI~1\LOCALS~1\Temp\I)93U1R`49VI`K)CGNP3Q_D.jpg"/>
          <p:cNvPicPr>
            <a:picLocks noChangeAspect="1" noChangeArrowheads="1"/>
          </p:cNvPicPr>
          <p:nvPr/>
        </p:nvPicPr>
        <p:blipFill>
          <a:blip r:embed="rId3" cstate="print"/>
          <a:srcRect/>
          <a:stretch>
            <a:fillRect/>
          </a:stretch>
        </p:blipFill>
        <p:spPr bwMode="auto">
          <a:xfrm>
            <a:off x="1547813" y="2051050"/>
            <a:ext cx="3067050" cy="225425"/>
          </a:xfrm>
          <a:prstGeom prst="rect">
            <a:avLst/>
          </a:prstGeom>
          <a:noFill/>
          <a:ln w="9525">
            <a:noFill/>
            <a:miter lim="800000"/>
            <a:headEnd/>
            <a:tailEnd/>
          </a:ln>
        </p:spPr>
      </p:pic>
      <p:sp>
        <p:nvSpPr>
          <p:cNvPr id="9" name="矩形标注 8"/>
          <p:cNvSpPr>
            <a:spLocks noChangeArrowheads="1"/>
          </p:cNvSpPr>
          <p:nvPr/>
        </p:nvSpPr>
        <p:spPr bwMode="auto">
          <a:xfrm>
            <a:off x="4614863" y="5229225"/>
            <a:ext cx="1728787" cy="576263"/>
          </a:xfrm>
          <a:prstGeom prst="wedgeRectCallout">
            <a:avLst>
              <a:gd name="adj1" fmla="val -77690"/>
              <a:gd name="adj2" fmla="val -74912"/>
            </a:avLst>
          </a:prstGeom>
          <a:noFill/>
          <a:ln w="28575" algn="ctr">
            <a:solidFill>
              <a:srgbClr val="FF0000"/>
            </a:solidFill>
            <a:round/>
            <a:headEnd/>
            <a:tailEnd/>
          </a:ln>
        </p:spPr>
        <p:txBody>
          <a:bodyPr/>
          <a:lstStyle/>
          <a:p>
            <a:pPr eaLnBrk="0" hangingPunct="0"/>
            <a:r>
              <a:rPr lang="zh-CN" altLang="en-US" b="1"/>
              <a:t>根据主题词树的逐层导航</a:t>
            </a:r>
          </a:p>
        </p:txBody>
      </p:sp>
      <p:pic>
        <p:nvPicPr>
          <p:cNvPr id="101378" name="Picture 2" descr="C:\Users\Gong\AppData\Roaming\Tencent\Users\382062504\QQ\WinTemp\RichOle\FA3[QU(9I_I~1]7YRZ6(%`A.jpg"/>
          <p:cNvPicPr>
            <a:picLocks noChangeAspect="1" noChangeArrowheads="1"/>
          </p:cNvPicPr>
          <p:nvPr/>
        </p:nvPicPr>
        <p:blipFill>
          <a:blip r:embed="rId4" cstate="print"/>
          <a:srcRect/>
          <a:stretch>
            <a:fillRect/>
          </a:stretch>
        </p:blipFill>
        <p:spPr bwMode="auto">
          <a:xfrm>
            <a:off x="1571625" y="3141663"/>
            <a:ext cx="7416800" cy="3014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xit" presetSubtype="0" fill="hold" grpId="1" nodeType="clickEffect">
                                  <p:stCondLst>
                                    <p:cond delay="0"/>
                                  </p:stCondLst>
                                  <p:childTnLst>
                                    <p:animEffect transition="out" filter="fade">
                                      <p:cBhvr>
                                        <p:cTn id="16" dur="1000"/>
                                        <p:tgtEl>
                                          <p:spTgt spid="9"/>
                                        </p:tgtEl>
                                      </p:cBhvr>
                                    </p:animEffect>
                                    <p:anim calcmode="lin" valueType="num">
                                      <p:cBhvr>
                                        <p:cTn id="17" dur="1000"/>
                                        <p:tgtEl>
                                          <p:spTgt spid="9"/>
                                        </p:tgtEl>
                                        <p:attrNameLst>
                                          <p:attrName>ppt_x</p:attrName>
                                        </p:attrNameLst>
                                      </p:cBhvr>
                                      <p:tavLst>
                                        <p:tav tm="0">
                                          <p:val>
                                            <p:strVal val="ppt_x"/>
                                          </p:val>
                                        </p:tav>
                                        <p:tav tm="100000">
                                          <p:val>
                                            <p:strVal val="ppt_x"/>
                                          </p:val>
                                        </p:tav>
                                      </p:tavLst>
                                    </p:anim>
                                    <p:anim calcmode="lin" valueType="num">
                                      <p:cBhvr>
                                        <p:cTn id="18" dur="100" decel="100000"/>
                                        <p:tgtEl>
                                          <p:spTgt spid="9"/>
                                        </p:tgtEl>
                                        <p:attrNameLst>
                                          <p:attrName>ppt_y</p:attrName>
                                        </p:attrNameLst>
                                      </p:cBhvr>
                                      <p:tavLst>
                                        <p:tav tm="0">
                                          <p:val>
                                            <p:strVal val="ppt_y"/>
                                          </p:val>
                                        </p:tav>
                                        <p:tav tm="100000">
                                          <p:val>
                                            <p:strVal val="ppt_y-.03"/>
                                          </p:val>
                                        </p:tav>
                                      </p:tavLst>
                                    </p:anim>
                                    <p:anim calcmode="lin" valueType="num">
                                      <p:cBhvr>
                                        <p:cTn id="19" dur="900" accel="100000">
                                          <p:stCondLst>
                                            <p:cond delay="100"/>
                                          </p:stCondLst>
                                        </p:cTn>
                                        <p:tgtEl>
                                          <p:spTgt spid="9"/>
                                        </p:tgtEl>
                                        <p:attrNameLst>
                                          <p:attrName>ppt_y</p:attrName>
                                        </p:attrNameLst>
                                      </p:cBhvr>
                                      <p:tavLst>
                                        <p:tav tm="0">
                                          <p:val>
                                            <p:strVal val="ppt_y"/>
                                          </p:val>
                                        </p:tav>
                                        <p:tav tm="100000">
                                          <p:val>
                                            <p:strVal val="ppt_y+1"/>
                                          </p:val>
                                        </p:tav>
                                      </p:tavLst>
                                    </p:anim>
                                    <p:set>
                                      <p:cBhvr>
                                        <p:cTn id="20" dur="1" fill="hold">
                                          <p:stCondLst>
                                            <p:cond delay="9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1378"/>
                                        </p:tgtEl>
                                        <p:attrNameLst>
                                          <p:attrName>style.visibility</p:attrName>
                                        </p:attrNameLst>
                                      </p:cBhvr>
                                      <p:to>
                                        <p:strVal val="visible"/>
                                      </p:to>
                                    </p:set>
                                    <p:animEffect transition="in" filter="randombar(horizontal)">
                                      <p:cBhvr>
                                        <p:cTn id="42"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C:\DOCUME~1\ADMINI~1\LOCALS~1\Temp\%1J%KD958JBYR9V2U8JK1AE.jpg"/>
          <p:cNvPicPr>
            <a:picLocks noChangeAspect="1" noChangeArrowheads="1"/>
          </p:cNvPicPr>
          <p:nvPr/>
        </p:nvPicPr>
        <p:blipFill>
          <a:blip r:embed="rId2" cstate="print"/>
          <a:srcRect/>
          <a:stretch>
            <a:fillRect/>
          </a:stretch>
        </p:blipFill>
        <p:spPr bwMode="auto">
          <a:xfrm>
            <a:off x="1449388" y="409575"/>
            <a:ext cx="6362700" cy="6448425"/>
          </a:xfrm>
          <a:prstGeom prst="rect">
            <a:avLst/>
          </a:prstGeom>
          <a:noFill/>
          <a:ln w="9525">
            <a:noFill/>
            <a:miter lim="800000"/>
            <a:headEnd/>
            <a:tailEnd/>
          </a:ln>
        </p:spPr>
      </p:pic>
      <p:sp>
        <p:nvSpPr>
          <p:cNvPr id="3" name="圆角矩形 2"/>
          <p:cNvSpPr>
            <a:spLocks noChangeArrowheads="1"/>
          </p:cNvSpPr>
          <p:nvPr/>
        </p:nvSpPr>
        <p:spPr bwMode="auto">
          <a:xfrm>
            <a:off x="1449388" y="2205038"/>
            <a:ext cx="1368425" cy="46529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4" name="圆角矩形 3"/>
          <p:cNvSpPr>
            <a:spLocks noChangeArrowheads="1"/>
          </p:cNvSpPr>
          <p:nvPr/>
        </p:nvSpPr>
        <p:spPr bwMode="auto">
          <a:xfrm>
            <a:off x="6418263" y="476250"/>
            <a:ext cx="1295400" cy="417671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 name="圆角矩形 4"/>
          <p:cNvSpPr>
            <a:spLocks noChangeArrowheads="1"/>
          </p:cNvSpPr>
          <p:nvPr/>
        </p:nvSpPr>
        <p:spPr bwMode="auto">
          <a:xfrm>
            <a:off x="2889250" y="404813"/>
            <a:ext cx="3384550" cy="2376487"/>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6" name="圆角矩形 5"/>
          <p:cNvSpPr>
            <a:spLocks noChangeArrowheads="1"/>
          </p:cNvSpPr>
          <p:nvPr/>
        </p:nvSpPr>
        <p:spPr bwMode="auto">
          <a:xfrm>
            <a:off x="2889250" y="2924175"/>
            <a:ext cx="3384550" cy="39338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7" name="矩形标注 6"/>
          <p:cNvSpPr>
            <a:spLocks noChangeArrowheads="1"/>
          </p:cNvSpPr>
          <p:nvPr/>
        </p:nvSpPr>
        <p:spPr bwMode="auto">
          <a:xfrm>
            <a:off x="9525" y="5157788"/>
            <a:ext cx="1403350" cy="863600"/>
          </a:xfrm>
          <a:prstGeom prst="wedgeRectCallout">
            <a:avLst>
              <a:gd name="adj1" fmla="val 60134"/>
              <a:gd name="adj2" fmla="val -73727"/>
            </a:avLst>
          </a:prstGeom>
          <a:solidFill>
            <a:schemeClr val="bg1"/>
          </a:solidFill>
          <a:ln w="28575" algn="ctr">
            <a:solidFill>
              <a:srgbClr val="FF0000"/>
            </a:solidFill>
            <a:round/>
            <a:headEnd/>
            <a:tailEnd/>
          </a:ln>
        </p:spPr>
        <p:txBody>
          <a:bodyPr/>
          <a:lstStyle/>
          <a:p>
            <a:pPr eaLnBrk="0" hangingPunct="0">
              <a:buFont typeface="Wingdings" pitchFamily="2" charset="2"/>
              <a:buChar char="Ø"/>
            </a:pPr>
            <a:r>
              <a:rPr lang="zh-CN" altLang="en-US" sz="1600" b="1"/>
              <a:t>各年发文数</a:t>
            </a:r>
            <a:endParaRPr lang="en-US" altLang="zh-CN" sz="1600" b="1"/>
          </a:p>
          <a:p>
            <a:pPr eaLnBrk="0" hangingPunct="0">
              <a:buFont typeface="Wingdings" pitchFamily="2" charset="2"/>
              <a:buChar char="Ø"/>
            </a:pPr>
            <a:r>
              <a:rPr lang="zh-CN" altLang="en-US" sz="1600" b="1"/>
              <a:t>相关期刊</a:t>
            </a:r>
          </a:p>
        </p:txBody>
      </p:sp>
      <p:sp>
        <p:nvSpPr>
          <p:cNvPr id="8" name="矩形标注 7"/>
          <p:cNvSpPr>
            <a:spLocks noChangeArrowheads="1"/>
          </p:cNvSpPr>
          <p:nvPr/>
        </p:nvSpPr>
        <p:spPr bwMode="auto">
          <a:xfrm>
            <a:off x="7092950" y="6237288"/>
            <a:ext cx="1727200" cy="431800"/>
          </a:xfrm>
          <a:prstGeom prst="wedgeRectCallout">
            <a:avLst>
              <a:gd name="adj1" fmla="val -96963"/>
              <a:gd name="adj2" fmla="val -30255"/>
            </a:avLst>
          </a:prstGeom>
          <a:solidFill>
            <a:schemeClr val="bg1"/>
          </a:solidFill>
          <a:ln w="28575" algn="ctr">
            <a:solidFill>
              <a:srgbClr val="FF0000"/>
            </a:solidFill>
            <a:round/>
            <a:headEnd/>
            <a:tailEnd/>
          </a:ln>
        </p:spPr>
        <p:txBody>
          <a:bodyPr/>
          <a:lstStyle/>
          <a:p>
            <a:pPr eaLnBrk="0" hangingPunct="0"/>
            <a:r>
              <a:rPr lang="zh-CN" altLang="en-US" sz="1600" b="1"/>
              <a:t>检索结果列表</a:t>
            </a:r>
          </a:p>
        </p:txBody>
      </p:sp>
      <p:sp>
        <p:nvSpPr>
          <p:cNvPr id="9" name="矩形标注 8"/>
          <p:cNvSpPr>
            <a:spLocks noChangeArrowheads="1"/>
          </p:cNvSpPr>
          <p:nvPr/>
        </p:nvSpPr>
        <p:spPr bwMode="auto">
          <a:xfrm>
            <a:off x="7848600" y="4149725"/>
            <a:ext cx="1295400" cy="792163"/>
          </a:xfrm>
          <a:prstGeom prst="wedgeRectCallout">
            <a:avLst>
              <a:gd name="adj1" fmla="val -54565"/>
              <a:gd name="adj2" fmla="val -122380"/>
            </a:avLst>
          </a:prstGeom>
          <a:solidFill>
            <a:schemeClr val="bg1"/>
          </a:solidFill>
          <a:ln w="28575" algn="ctr">
            <a:solidFill>
              <a:srgbClr val="FF0000"/>
            </a:solidFill>
            <a:round/>
            <a:headEnd/>
            <a:tailEnd/>
          </a:ln>
        </p:spPr>
        <p:txBody>
          <a:bodyPr/>
          <a:lstStyle/>
          <a:p>
            <a:pPr eaLnBrk="0" hangingPunct="0">
              <a:buFont typeface="Wingdings" pitchFamily="2" charset="2"/>
              <a:buChar char="Ø"/>
            </a:pPr>
            <a:r>
              <a:rPr lang="zh-CN" altLang="en-US" sz="1600" b="1"/>
              <a:t>相关作者</a:t>
            </a:r>
            <a:endParaRPr lang="en-US" altLang="zh-CN" sz="1600" b="1"/>
          </a:p>
          <a:p>
            <a:pPr eaLnBrk="0" hangingPunct="0">
              <a:buFont typeface="Wingdings" pitchFamily="2" charset="2"/>
              <a:buChar char="Ø"/>
            </a:pPr>
            <a:r>
              <a:rPr lang="zh-CN" altLang="en-US" sz="1600" b="1"/>
              <a:t>相关机构</a:t>
            </a:r>
            <a:endParaRPr lang="en-US" altLang="zh-CN" sz="1600" b="1"/>
          </a:p>
          <a:p>
            <a:pPr eaLnBrk="0" hangingPunct="0">
              <a:buFont typeface="Wingdings" pitchFamily="2" charset="2"/>
              <a:buChar char="Ø"/>
            </a:pPr>
            <a:r>
              <a:rPr lang="zh-CN" altLang="en-US" sz="1600" b="1"/>
              <a:t>基金项目</a:t>
            </a:r>
          </a:p>
        </p:txBody>
      </p:sp>
      <p:sp>
        <p:nvSpPr>
          <p:cNvPr id="10" name="矩形标注 9"/>
          <p:cNvSpPr>
            <a:spLocks noChangeArrowheads="1"/>
          </p:cNvSpPr>
          <p:nvPr/>
        </p:nvSpPr>
        <p:spPr bwMode="auto">
          <a:xfrm>
            <a:off x="3708400" y="2276475"/>
            <a:ext cx="1871663" cy="431800"/>
          </a:xfrm>
          <a:prstGeom prst="wedgeRectCallout">
            <a:avLst>
              <a:gd name="adj1" fmla="val -14241"/>
              <a:gd name="adj2" fmla="val -85968"/>
            </a:avLst>
          </a:prstGeom>
          <a:solidFill>
            <a:schemeClr val="bg1"/>
          </a:solidFill>
          <a:ln w="28575" algn="ctr">
            <a:solidFill>
              <a:srgbClr val="FF0000"/>
            </a:solidFill>
            <a:round/>
            <a:headEnd/>
            <a:tailEnd/>
          </a:ln>
        </p:spPr>
        <p:txBody>
          <a:bodyPr/>
          <a:lstStyle/>
          <a:p>
            <a:pPr eaLnBrk="0" hangingPunct="0"/>
            <a:r>
              <a:rPr lang="zh-CN" altLang="en-US" sz="1600" b="1"/>
              <a:t>副主题词组配检索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1000"/>
                                        <p:tgtEl>
                                          <p:spTgt spid="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10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2"/>
          <p:cNvSpPr txBox="1">
            <a:spLocks noChangeArrowheads="1"/>
          </p:cNvSpPr>
          <p:nvPr/>
        </p:nvSpPr>
        <p:spPr bwMode="auto">
          <a:xfrm>
            <a:off x="611188" y="1093788"/>
            <a:ext cx="8353425" cy="2862262"/>
          </a:xfrm>
          <a:prstGeom prst="rect">
            <a:avLst/>
          </a:prstGeom>
          <a:noFill/>
          <a:ln w="9525">
            <a:noFill/>
            <a:miter lim="800000"/>
            <a:headEnd/>
            <a:tailEnd/>
          </a:ln>
        </p:spPr>
        <p:txBody>
          <a:bodyPr>
            <a:spAutoFit/>
          </a:bodyPr>
          <a:lstStyle/>
          <a:p>
            <a:pPr>
              <a:defRPr/>
            </a:pPr>
            <a:endParaRPr lang="en-US" altLang="zh-CN" dirty="0">
              <a:solidFill>
                <a:srgbClr val="000000"/>
              </a:solidFill>
              <a:latin typeface="+mj-ea"/>
              <a:ea typeface="+mj-ea"/>
            </a:endParaRPr>
          </a:p>
          <a:p>
            <a:pPr>
              <a:defRPr/>
            </a:pPr>
            <a:r>
              <a:rPr lang="zh-CN" altLang="en-US" dirty="0">
                <a:solidFill>
                  <a:srgbClr val="000000"/>
                </a:solidFill>
                <a:latin typeface="微软雅黑" pitchFamily="34" charset="-122"/>
                <a:ea typeface="微软雅黑" pitchFamily="34" charset="-122"/>
              </a:rPr>
              <a:t>万方医药期刊评价分析系统分为</a:t>
            </a:r>
            <a:r>
              <a:rPr lang="zh-CN" altLang="en-US" b="1" dirty="0">
                <a:solidFill>
                  <a:srgbClr val="000000"/>
                </a:solidFill>
                <a:latin typeface="微软雅黑" pitchFamily="34" charset="-122"/>
                <a:ea typeface="微软雅黑" pitchFamily="34" charset="-122"/>
              </a:rPr>
              <a:t>中文医药期刊信息评价</a:t>
            </a:r>
            <a:r>
              <a:rPr lang="zh-CN" altLang="en-US" dirty="0">
                <a:solidFill>
                  <a:srgbClr val="000000"/>
                </a:solidFill>
                <a:latin typeface="微软雅黑" pitchFamily="34" charset="-122"/>
                <a:ea typeface="微软雅黑" pitchFamily="34" charset="-122"/>
              </a:rPr>
              <a:t>和</a:t>
            </a:r>
            <a:r>
              <a:rPr lang="en-US" altLang="zh-CN" b="1" dirty="0">
                <a:solidFill>
                  <a:srgbClr val="000000"/>
                </a:solidFill>
                <a:latin typeface="微软雅黑" pitchFamily="34" charset="-122"/>
                <a:ea typeface="微软雅黑" pitchFamily="34" charset="-122"/>
              </a:rPr>
              <a:t>OA</a:t>
            </a:r>
            <a:r>
              <a:rPr lang="zh-CN" altLang="en-US" b="1" dirty="0">
                <a:solidFill>
                  <a:srgbClr val="000000"/>
                </a:solidFill>
                <a:latin typeface="微软雅黑" pitchFamily="34" charset="-122"/>
                <a:ea typeface="微软雅黑" pitchFamily="34" charset="-122"/>
              </a:rPr>
              <a:t>医药期刊信息评价</a:t>
            </a:r>
            <a:r>
              <a:rPr lang="zh-CN" altLang="en-US" dirty="0">
                <a:solidFill>
                  <a:srgbClr val="000000"/>
                </a:solidFill>
                <a:latin typeface="微软雅黑" pitchFamily="34" charset="-122"/>
                <a:ea typeface="微软雅黑" pitchFamily="34" charset="-122"/>
              </a:rPr>
              <a:t>。</a:t>
            </a:r>
            <a:endParaRPr lang="en-US" altLang="zh-CN" dirty="0">
              <a:solidFill>
                <a:srgbClr val="000000"/>
              </a:solidFill>
              <a:latin typeface="微软雅黑" pitchFamily="34" charset="-122"/>
              <a:ea typeface="微软雅黑" pitchFamily="34" charset="-122"/>
            </a:endParaRPr>
          </a:p>
          <a:p>
            <a:pPr>
              <a:defRPr/>
            </a:pPr>
            <a:endParaRPr lang="en-US" altLang="zh-CN" dirty="0">
              <a:solidFill>
                <a:srgbClr val="000000"/>
              </a:solidFill>
              <a:latin typeface="微软雅黑" pitchFamily="34" charset="-122"/>
              <a:ea typeface="微软雅黑" pitchFamily="34" charset="-122"/>
            </a:endParaRPr>
          </a:p>
          <a:p>
            <a:pPr>
              <a:defRPr/>
            </a:pPr>
            <a:r>
              <a:rPr lang="en-US" altLang="zh-CN" dirty="0">
                <a:solidFill>
                  <a:srgbClr val="000000"/>
                </a:solidFill>
                <a:latin typeface="微软雅黑" pitchFamily="34" charset="-122"/>
                <a:ea typeface="微软雅黑" pitchFamily="34" charset="-122"/>
              </a:rPr>
              <a:t>      </a:t>
            </a:r>
            <a:r>
              <a:rPr lang="zh-CN" altLang="en-US" b="1" dirty="0">
                <a:solidFill>
                  <a:srgbClr val="000000"/>
                </a:solidFill>
                <a:latin typeface="微软雅黑" pitchFamily="34" charset="-122"/>
                <a:ea typeface="微软雅黑" pitchFamily="34" charset="-122"/>
              </a:rPr>
              <a:t>中文医药期刊信息评价指标                           </a:t>
            </a:r>
            <a:r>
              <a:rPr lang="en-US" altLang="zh-CN" b="1" dirty="0">
                <a:solidFill>
                  <a:srgbClr val="000000"/>
                </a:solidFill>
                <a:latin typeface="微软雅黑" pitchFamily="34" charset="-122"/>
                <a:ea typeface="微软雅黑" pitchFamily="34" charset="-122"/>
              </a:rPr>
              <a:t>OA</a:t>
            </a:r>
            <a:r>
              <a:rPr lang="zh-CN" altLang="en-US" b="1" dirty="0">
                <a:solidFill>
                  <a:srgbClr val="000000"/>
                </a:solidFill>
                <a:latin typeface="微软雅黑" pitchFamily="34" charset="-122"/>
                <a:ea typeface="微软雅黑" pitchFamily="34" charset="-122"/>
              </a:rPr>
              <a:t>医药期刊信息评价指标</a:t>
            </a:r>
            <a:endParaRPr lang="en-US" altLang="zh-CN" b="1" dirty="0">
              <a:solidFill>
                <a:srgbClr val="000000"/>
              </a:solidFill>
              <a:latin typeface="微软雅黑" pitchFamily="34" charset="-122"/>
              <a:ea typeface="微软雅黑" pitchFamily="34" charset="-122"/>
            </a:endParaRPr>
          </a:p>
          <a:p>
            <a:pPr>
              <a:defRPr/>
            </a:pPr>
            <a:endParaRPr lang="en-US" altLang="zh-CN" dirty="0">
              <a:ea typeface="+mn-ea"/>
            </a:endParaRPr>
          </a:p>
          <a:p>
            <a:pPr>
              <a:defRPr/>
            </a:pPr>
            <a:endParaRPr lang="en-US" altLang="zh-CN" dirty="0">
              <a:ea typeface="+mn-ea"/>
            </a:endParaRPr>
          </a:p>
          <a:p>
            <a:pPr>
              <a:defRPr/>
            </a:pPr>
            <a:endParaRPr lang="en-US" altLang="zh-CN" dirty="0">
              <a:ea typeface="+mn-ea"/>
            </a:endParaRPr>
          </a:p>
          <a:p>
            <a:pPr>
              <a:defRPr/>
            </a:pPr>
            <a:endParaRPr lang="en-US" altLang="zh-CN" dirty="0">
              <a:ea typeface="+mn-ea"/>
            </a:endParaRPr>
          </a:p>
          <a:p>
            <a:pPr>
              <a:defRPr/>
            </a:pPr>
            <a:endParaRPr lang="en-US" altLang="zh-CN" dirty="0">
              <a:ea typeface="+mn-ea"/>
            </a:endParaRPr>
          </a:p>
          <a:p>
            <a:pPr>
              <a:defRPr/>
            </a:pPr>
            <a:endParaRPr lang="zh-CN" altLang="en-US" dirty="0">
              <a:ea typeface="+mn-ea"/>
            </a:endParaRPr>
          </a:p>
        </p:txBody>
      </p:sp>
      <p:pic>
        <p:nvPicPr>
          <p:cNvPr id="50179" name="Picture 2"/>
          <p:cNvPicPr>
            <a:picLocks noChangeAspect="1" noChangeArrowheads="1"/>
          </p:cNvPicPr>
          <p:nvPr/>
        </p:nvPicPr>
        <p:blipFill>
          <a:blip r:embed="rId2" cstate="print"/>
          <a:srcRect/>
          <a:stretch>
            <a:fillRect/>
          </a:stretch>
        </p:blipFill>
        <p:spPr bwMode="auto">
          <a:xfrm>
            <a:off x="611188" y="3357563"/>
            <a:ext cx="3867150" cy="2238375"/>
          </a:xfrm>
          <a:prstGeom prst="rect">
            <a:avLst/>
          </a:prstGeom>
          <a:noFill/>
          <a:ln w="9525">
            <a:noFill/>
            <a:miter lim="800000"/>
            <a:headEnd/>
            <a:tailEnd/>
          </a:ln>
        </p:spPr>
      </p:pic>
      <p:pic>
        <p:nvPicPr>
          <p:cNvPr id="50180" name="Picture 3"/>
          <p:cNvPicPr>
            <a:picLocks noChangeAspect="1" noChangeArrowheads="1"/>
          </p:cNvPicPr>
          <p:nvPr/>
        </p:nvPicPr>
        <p:blipFill>
          <a:blip r:embed="rId3" cstate="print"/>
          <a:srcRect/>
          <a:stretch>
            <a:fillRect/>
          </a:stretch>
        </p:blipFill>
        <p:spPr bwMode="auto">
          <a:xfrm>
            <a:off x="5076825" y="3357563"/>
            <a:ext cx="3857625" cy="2247900"/>
          </a:xfrm>
          <a:prstGeom prst="rect">
            <a:avLst/>
          </a:prstGeom>
          <a:noFill/>
          <a:ln w="9525">
            <a:noFill/>
            <a:miter lim="800000"/>
            <a:headEnd/>
            <a:tailEnd/>
          </a:ln>
        </p:spPr>
      </p:pic>
      <p:sp>
        <p:nvSpPr>
          <p:cNvPr id="6" name="Rectangle 2"/>
          <p:cNvSpPr txBox="1">
            <a:spLocks noChangeArrowheads="1"/>
          </p:cNvSpPr>
          <p:nvPr/>
        </p:nvSpPr>
        <p:spPr>
          <a:xfrm>
            <a:off x="1219200" y="457200"/>
            <a:ext cx="7239000" cy="685800"/>
          </a:xfrm>
          <a:prstGeom prst="rect">
            <a:avLst/>
          </a:prstGeom>
        </p:spPr>
        <p:txBody>
          <a:bodyPr/>
          <a:lstStyle/>
          <a:p>
            <a:pPr algn="ctr">
              <a:defRPr/>
            </a:pPr>
            <a:r>
              <a:rPr lang="zh-CN" altLang="en-US" sz="3600" b="1" dirty="0">
                <a:solidFill>
                  <a:schemeClr val="bg1"/>
                </a:solidFill>
                <a:latin typeface="宋体" pitchFamily="2" charset="-122"/>
                <a:ea typeface="宋体" pitchFamily="2" charset="-122"/>
              </a:rPr>
              <a:t>特色功能服务（</a:t>
            </a:r>
            <a:r>
              <a:rPr lang="en-US" altLang="zh-CN" sz="3600" b="1" dirty="0">
                <a:solidFill>
                  <a:schemeClr val="bg1"/>
                </a:solidFill>
                <a:latin typeface="宋体" pitchFamily="2" charset="-122"/>
                <a:ea typeface="宋体" pitchFamily="2" charset="-122"/>
              </a:rPr>
              <a:t>2</a:t>
            </a:r>
            <a:r>
              <a:rPr lang="zh-CN" altLang="en-US" sz="3600" b="1" dirty="0">
                <a:solidFill>
                  <a:schemeClr val="bg1"/>
                </a:solidFill>
                <a:latin typeface="宋体" pitchFamily="2" charset="-122"/>
                <a:ea typeface="宋体" pitchFamily="2" charset="-122"/>
              </a:rPr>
              <a:t>）</a:t>
            </a:r>
            <a:r>
              <a:rPr lang="en-US" altLang="zh-CN" sz="3600" b="1" dirty="0">
                <a:solidFill>
                  <a:schemeClr val="bg1"/>
                </a:solidFill>
                <a:latin typeface="宋体" pitchFamily="2" charset="-122"/>
                <a:ea typeface="宋体" pitchFamily="2" charset="-122"/>
              </a:rPr>
              <a:t>——</a:t>
            </a:r>
            <a:r>
              <a:rPr lang="zh-CN" altLang="en-US" sz="3600" b="1" kern="0" dirty="0">
                <a:solidFill>
                  <a:schemeClr val="bg1"/>
                </a:solidFill>
                <a:latin typeface="宋体" pitchFamily="2" charset="-122"/>
                <a:ea typeface="宋体" pitchFamily="2" charset="-122"/>
                <a:cs typeface="+mj-cs"/>
              </a:rPr>
              <a:t>期刊评价</a:t>
            </a:r>
            <a:endParaRPr lang="en-US" altLang="zh-CN" sz="3600" b="1" dirty="0">
              <a:solidFill>
                <a:schemeClr val="bg1"/>
              </a:solidFill>
              <a:latin typeface="宋体" pitchFamily="2" charset="-122"/>
              <a:ea typeface="宋体" pitchFamily="2" charset="-122"/>
            </a:endParaRPr>
          </a:p>
          <a:p>
            <a:pPr algn="ctr">
              <a:defRPr/>
            </a:pPr>
            <a:endParaRPr lang="en-US" altLang="zh-CN" sz="3600" b="1" kern="0" dirty="0">
              <a:solidFill>
                <a:schemeClr val="bg1"/>
              </a:solidFill>
              <a:latin typeface="宋体" pitchFamily="2" charset="-122"/>
              <a:ea typeface="宋体" pitchFamily="2" charset="-122"/>
              <a:cs typeface="+mj-cs"/>
            </a:endParaRPr>
          </a:p>
        </p:txBody>
      </p:sp>
      <p:sp>
        <p:nvSpPr>
          <p:cNvPr id="50182" name="TextBox 6"/>
          <p:cNvSpPr txBox="1">
            <a:spLocks noChangeArrowheads="1"/>
          </p:cNvSpPr>
          <p:nvPr/>
        </p:nvSpPr>
        <p:spPr bwMode="auto">
          <a:xfrm>
            <a:off x="457200" y="5715000"/>
            <a:ext cx="4114800" cy="923925"/>
          </a:xfrm>
          <a:prstGeom prst="rect">
            <a:avLst/>
          </a:prstGeom>
          <a:solidFill>
            <a:schemeClr val="bg1"/>
          </a:solidFill>
          <a:ln w="9525">
            <a:noFill/>
            <a:miter lim="800000"/>
            <a:headEnd/>
            <a:tailEnd/>
          </a:ln>
        </p:spPr>
        <p:txBody>
          <a:bodyPr>
            <a:spAutoFit/>
          </a:bodyPr>
          <a:lstStyle/>
          <a:p>
            <a:r>
              <a:rPr lang="zh-CN" altLang="en-US" b="1">
                <a:solidFill>
                  <a:srgbClr val="000000"/>
                </a:solidFill>
                <a:latin typeface="微软雅黑" pitchFamily="34" charset="-122"/>
                <a:ea typeface="微软雅黑" pitchFamily="34" charset="-122"/>
              </a:rPr>
              <a:t>南京大学情报分析与知识服务联合实验</a:t>
            </a:r>
            <a:endParaRPr lang="en-US" altLang="zh-CN" b="1">
              <a:solidFill>
                <a:srgbClr val="000000"/>
              </a:solidFill>
              <a:latin typeface="微软雅黑" pitchFamily="34" charset="-122"/>
              <a:ea typeface="微软雅黑" pitchFamily="34" charset="-122"/>
            </a:endParaRPr>
          </a:p>
          <a:p>
            <a:pPr algn="ctr"/>
            <a:r>
              <a:rPr lang="zh-CN" altLang="en-US" b="1">
                <a:solidFill>
                  <a:srgbClr val="000000"/>
                </a:solidFill>
                <a:latin typeface="微软雅黑" pitchFamily="34" charset="-122"/>
                <a:ea typeface="微软雅黑" pitchFamily="34" charset="-122"/>
              </a:rPr>
              <a:t>课题研究成果</a:t>
            </a:r>
            <a:endParaRPr lang="en-US" altLang="zh-CN" b="1">
              <a:solidFill>
                <a:srgbClr val="000000"/>
              </a:solidFill>
              <a:latin typeface="微软雅黑" pitchFamily="34" charset="-122"/>
              <a:ea typeface="微软雅黑" pitchFamily="34" charset="-122"/>
            </a:endParaRPr>
          </a:p>
          <a:p>
            <a:endParaRPr lang="zh-CN" altLang="en-US">
              <a:ea typeface="黑体" pitchFamily="2" charset="-122"/>
            </a:endParaRPr>
          </a:p>
        </p:txBody>
      </p:sp>
      <p:sp>
        <p:nvSpPr>
          <p:cNvPr id="50183" name="TextBox 7"/>
          <p:cNvSpPr txBox="1">
            <a:spLocks noChangeArrowheads="1"/>
          </p:cNvSpPr>
          <p:nvPr/>
        </p:nvSpPr>
        <p:spPr bwMode="auto">
          <a:xfrm>
            <a:off x="4953000" y="5715000"/>
            <a:ext cx="4114800" cy="923925"/>
          </a:xfrm>
          <a:prstGeom prst="rect">
            <a:avLst/>
          </a:prstGeom>
          <a:solidFill>
            <a:schemeClr val="bg1"/>
          </a:solidFill>
          <a:ln w="9525">
            <a:noFill/>
            <a:miter lim="800000"/>
            <a:headEnd/>
            <a:tailEnd/>
          </a:ln>
        </p:spPr>
        <p:txBody>
          <a:bodyPr>
            <a:spAutoFit/>
          </a:bodyPr>
          <a:lstStyle/>
          <a:p>
            <a:pPr algn="ctr" fontAlgn="t">
              <a:buClr>
                <a:srgbClr val="000000"/>
              </a:buClr>
            </a:pPr>
            <a:r>
              <a:rPr lang="zh-CN" altLang="zh-CN" b="1">
                <a:solidFill>
                  <a:srgbClr val="000000"/>
                </a:solidFill>
                <a:latin typeface="微软雅黑" pitchFamily="34" charset="-122"/>
                <a:ea typeface="微软雅黑" pitchFamily="34" charset="-122"/>
              </a:rPr>
              <a:t>中南大学湘雅医学院医学知识服务创新</a:t>
            </a:r>
            <a:r>
              <a:rPr lang="zh-CN" altLang="en-US" b="1">
                <a:solidFill>
                  <a:srgbClr val="000000"/>
                </a:solidFill>
                <a:latin typeface="微软雅黑" pitchFamily="34" charset="-122"/>
                <a:ea typeface="微软雅黑" pitchFamily="34" charset="-122"/>
              </a:rPr>
              <a:t>实</a:t>
            </a:r>
            <a:r>
              <a:rPr lang="zh-CN" altLang="zh-CN" b="1">
                <a:solidFill>
                  <a:srgbClr val="000000"/>
                </a:solidFill>
                <a:latin typeface="微软雅黑" pitchFamily="34" charset="-122"/>
                <a:ea typeface="微软雅黑" pitchFamily="34" charset="-122"/>
              </a:rPr>
              <a:t>验室</a:t>
            </a:r>
            <a:endParaRPr lang="en-US" altLang="zh-CN" b="1">
              <a:solidFill>
                <a:srgbClr val="000000"/>
              </a:solidFill>
              <a:latin typeface="微软雅黑" pitchFamily="34" charset="-122"/>
              <a:ea typeface="微软雅黑" pitchFamily="34" charset="-122"/>
            </a:endParaRPr>
          </a:p>
          <a:p>
            <a:pPr algn="ctr" fontAlgn="t">
              <a:buClr>
                <a:srgbClr val="000000"/>
              </a:buClr>
            </a:pPr>
            <a:r>
              <a:rPr lang="zh-CN" altLang="en-US" b="1">
                <a:solidFill>
                  <a:srgbClr val="000000"/>
                </a:solidFill>
                <a:latin typeface="微软雅黑" pitchFamily="34" charset="-122"/>
                <a:ea typeface="微软雅黑" pitchFamily="34" charset="-122"/>
              </a:rPr>
              <a:t>课题研究成果</a:t>
            </a:r>
            <a:endParaRPr lang="en-US" altLang="zh-CN" b="1">
              <a:solidFill>
                <a:srgbClr val="0000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txBox="1">
            <a:spLocks noChangeArrowheads="1"/>
          </p:cNvSpPr>
          <p:nvPr/>
        </p:nvSpPr>
        <p:spPr bwMode="auto">
          <a:xfrm>
            <a:off x="228600" y="1295400"/>
            <a:ext cx="8534400" cy="17526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Char char="v"/>
            </a:pPr>
            <a:r>
              <a:rPr lang="zh-CN" altLang="en-US" sz="2400" b="1" dirty="0" smtClean="0">
                <a:latin typeface="宋体" charset="-122"/>
                <a:sym typeface="Wingdings" pitchFamily="2" charset="2"/>
              </a:rPr>
              <a:t> </a:t>
            </a:r>
            <a:r>
              <a:rPr lang="zh-CN" altLang="en-US" sz="2400" b="1" dirty="0" smtClean="0">
                <a:latin typeface="Arial" charset="0"/>
              </a:rPr>
              <a:t>万方数据股份有限公司使命</a:t>
            </a:r>
            <a:r>
              <a:rPr lang="ko-KR" altLang="en-US" sz="2400" b="1" dirty="0" smtClean="0">
                <a:latin typeface="Arial" charset="0"/>
              </a:rPr>
              <a:t> </a:t>
            </a:r>
            <a:endParaRPr lang="ko-KR" altLang="en-US" sz="2400" b="1" dirty="0">
              <a:latin typeface="Arial" charset="0"/>
            </a:endParaRPr>
          </a:p>
          <a:p>
            <a:pPr marL="742950" lvl="1" indent="-285750">
              <a:spcBef>
                <a:spcPct val="20000"/>
              </a:spcBef>
              <a:buClr>
                <a:schemeClr val="tx2"/>
              </a:buClr>
              <a:buSzPct val="60000"/>
              <a:buFont typeface="Wingdings" pitchFamily="2" charset="2"/>
              <a:buNone/>
            </a:pPr>
            <a:endParaRPr lang="zh-CN" altLang="en-US" b="1" dirty="0">
              <a:latin typeface="宋体" charset="-122"/>
            </a:endParaRPr>
          </a:p>
          <a:p>
            <a:pPr marL="742950" lvl="1" indent="-285750">
              <a:spcBef>
                <a:spcPct val="20000"/>
              </a:spcBef>
              <a:buClr>
                <a:schemeClr val="tx2"/>
              </a:buClr>
              <a:buSzPct val="60000"/>
              <a:buFont typeface="Wingdings" pitchFamily="2" charset="2"/>
              <a:buNone/>
            </a:pPr>
            <a:endParaRPr lang="en-US" altLang="ko-KR" sz="2400" dirty="0">
              <a:latin typeface="宋体" charset="-122"/>
            </a:endParaRPr>
          </a:p>
          <a:p>
            <a:pPr marL="342900" indent="-342900">
              <a:spcBef>
                <a:spcPct val="20000"/>
              </a:spcBef>
              <a:buClr>
                <a:schemeClr val="accent1"/>
              </a:buClr>
              <a:buFont typeface="Wingdings" pitchFamily="2" charset="2"/>
              <a:buNone/>
            </a:pPr>
            <a:endParaRPr lang="ko-KR" altLang="en-US" sz="2800" b="1" dirty="0">
              <a:solidFill>
                <a:schemeClr val="accent1"/>
              </a:solidFill>
              <a:latin typeface="Arial" charset="0"/>
              <a:ea typeface="굴림" pitchFamily="34" charset="-127"/>
            </a:endParaRPr>
          </a:p>
          <a:p>
            <a:pPr marL="342900" indent="-342900">
              <a:spcBef>
                <a:spcPct val="20000"/>
              </a:spcBef>
              <a:buClr>
                <a:schemeClr val="accent1"/>
              </a:buClr>
              <a:buFont typeface="Wingdings" pitchFamily="2" charset="2"/>
              <a:buChar char="v"/>
            </a:pPr>
            <a:endParaRPr lang="ko-KR" altLang="en-US" sz="2800" b="1" dirty="0">
              <a:solidFill>
                <a:schemeClr val="accent1"/>
              </a:solidFill>
              <a:latin typeface="Arial" charset="0"/>
              <a:ea typeface="굴림" pitchFamily="34" charset="-127"/>
            </a:endParaRPr>
          </a:p>
        </p:txBody>
      </p:sp>
      <p:sp>
        <p:nvSpPr>
          <p:cNvPr id="8196" name="Rectangle 2"/>
          <p:cNvSpPr>
            <a:spLocks noGrp="1" noChangeArrowheads="1"/>
          </p:cNvSpPr>
          <p:nvPr>
            <p:ph type="title" idx="4294967295"/>
          </p:nvPr>
        </p:nvSpPr>
        <p:spPr/>
        <p:txBody>
          <a:bodyPr/>
          <a:lstStyle/>
          <a:p>
            <a:pPr algn="l" eaLnBrk="1" hangingPunct="1"/>
            <a:r>
              <a:rPr kumimoji="1" lang="en-US" altLang="zh-CN" dirty="0" smtClean="0">
                <a:solidFill>
                  <a:srgbClr val="FFFFFF"/>
                </a:solidFill>
                <a:ea typeface="宋体" charset="-122"/>
              </a:rPr>
              <a:t>1 </a:t>
            </a:r>
            <a:r>
              <a:rPr kumimoji="1" lang="zh-CN" altLang="en-US" dirty="0" smtClean="0">
                <a:solidFill>
                  <a:srgbClr val="FFFFFF"/>
                </a:solidFill>
                <a:ea typeface="宋体" charset="-122"/>
              </a:rPr>
              <a:t>万方数据股份有限公司简介</a:t>
            </a:r>
            <a:endParaRPr lang="zh-CN" altLang="en-US" dirty="0" smtClean="0">
              <a:ea typeface="宋体" charset="-122"/>
            </a:endParaRPr>
          </a:p>
        </p:txBody>
      </p:sp>
      <p:sp>
        <p:nvSpPr>
          <p:cNvPr id="6" name="TextBox 5"/>
          <p:cNvSpPr txBox="1"/>
          <p:nvPr/>
        </p:nvSpPr>
        <p:spPr>
          <a:xfrm>
            <a:off x="990600" y="1752600"/>
            <a:ext cx="7391400" cy="1113766"/>
          </a:xfrm>
          <a:prstGeom prst="rect">
            <a:avLst/>
          </a:prstGeom>
          <a:noFill/>
        </p:spPr>
        <p:txBody>
          <a:bodyPr wrap="square" rtlCol="0">
            <a:spAutoFit/>
          </a:bodyPr>
          <a:lstStyle/>
          <a:p>
            <a:pPr>
              <a:lnSpc>
                <a:spcPct val="150000"/>
              </a:lnSpc>
            </a:pPr>
            <a:r>
              <a:rPr lang="zh-CN" altLang="en-US" sz="2400" b="1" dirty="0" smtClean="0">
                <a:solidFill>
                  <a:srgbClr val="3333CC"/>
                </a:solidFill>
                <a:latin typeface="幼圆" pitchFamily="49" charset="-122"/>
                <a:ea typeface="幼圆" pitchFamily="49" charset="-122"/>
              </a:rPr>
              <a:t>为人们获取知识、创造知识提供高标准的产品与服务；</a:t>
            </a:r>
            <a:endParaRPr lang="en-US" altLang="zh-CN" sz="2400" b="1" dirty="0" smtClean="0">
              <a:solidFill>
                <a:srgbClr val="3333CC"/>
              </a:solidFill>
              <a:latin typeface="幼圆" pitchFamily="49" charset="-122"/>
              <a:ea typeface="幼圆" pitchFamily="49" charset="-122"/>
            </a:endParaRPr>
          </a:p>
          <a:p>
            <a:pPr>
              <a:lnSpc>
                <a:spcPct val="150000"/>
              </a:lnSpc>
            </a:pPr>
            <a:r>
              <a:rPr lang="zh-CN" altLang="en-US" sz="2400" b="1" dirty="0" smtClean="0">
                <a:solidFill>
                  <a:srgbClr val="3333CC"/>
                </a:solidFill>
                <a:latin typeface="幼圆" pitchFamily="49" charset="-122"/>
                <a:ea typeface="幼圆" pitchFamily="49" charset="-122"/>
              </a:rPr>
              <a:t>让知识的学习、发现、创造更加愉悦。</a:t>
            </a:r>
            <a:endParaRPr lang="zh-CN" altLang="en-US" sz="2400" b="1" dirty="0">
              <a:solidFill>
                <a:srgbClr val="3333CC"/>
              </a:solidFill>
              <a:latin typeface="幼圆" pitchFamily="49" charset="-122"/>
              <a:ea typeface="幼圆" pitchFamily="49" charset="-122"/>
            </a:endParaRPr>
          </a:p>
        </p:txBody>
      </p:sp>
      <p:sp>
        <p:nvSpPr>
          <p:cNvPr id="7" name="TextBox 6"/>
          <p:cNvSpPr txBox="1"/>
          <p:nvPr/>
        </p:nvSpPr>
        <p:spPr>
          <a:xfrm>
            <a:off x="609600" y="3348335"/>
            <a:ext cx="5867400" cy="461665"/>
          </a:xfrm>
          <a:prstGeom prst="rect">
            <a:avLst/>
          </a:prstGeom>
          <a:noFill/>
        </p:spPr>
        <p:txBody>
          <a:bodyPr wrap="square" rtlCol="0">
            <a:spAutoFit/>
          </a:bodyPr>
          <a:lstStyle/>
          <a:p>
            <a:pPr>
              <a:buFont typeface="Wingdings" pitchFamily="2" charset="2"/>
              <a:buChar char="Ø"/>
            </a:pPr>
            <a:r>
              <a:rPr lang="en-US" altLang="zh-CN" sz="2400" b="1" dirty="0" smtClean="0"/>
              <a:t> </a:t>
            </a:r>
            <a:r>
              <a:rPr lang="zh-CN" altLang="en-US" sz="2400" b="1" dirty="0" smtClean="0"/>
              <a:t>万方数据股份有限公司愿景</a:t>
            </a:r>
          </a:p>
        </p:txBody>
      </p:sp>
      <p:sp>
        <p:nvSpPr>
          <p:cNvPr id="8" name="TextBox 7"/>
          <p:cNvSpPr txBox="1"/>
          <p:nvPr/>
        </p:nvSpPr>
        <p:spPr>
          <a:xfrm>
            <a:off x="990600" y="4057471"/>
            <a:ext cx="7391400" cy="1200329"/>
          </a:xfrm>
          <a:prstGeom prst="rect">
            <a:avLst/>
          </a:prstGeom>
          <a:noFill/>
        </p:spPr>
        <p:txBody>
          <a:bodyPr wrap="square" rtlCol="0">
            <a:spAutoFit/>
          </a:bodyPr>
          <a:lstStyle/>
          <a:p>
            <a:pPr>
              <a:lnSpc>
                <a:spcPct val="150000"/>
              </a:lnSpc>
            </a:pPr>
            <a:r>
              <a:rPr lang="zh-CN" altLang="en-US" sz="2400" b="1" dirty="0" smtClean="0">
                <a:solidFill>
                  <a:srgbClr val="3333CC"/>
                </a:solidFill>
                <a:latin typeface="幼圆" pitchFamily="49" charset="-122"/>
                <a:ea typeface="幼圆" pitchFamily="49" charset="-122"/>
              </a:rPr>
              <a:t>以技术创新为驱动，不断提供超越客户期望的产品与服务，做知识服务的领跑者。</a:t>
            </a:r>
            <a:endParaRPr lang="zh-CN" altLang="en-US" sz="2400" b="1" dirty="0">
              <a:solidFill>
                <a:srgbClr val="3333CC"/>
              </a:solidFill>
              <a:latin typeface="幼圆" pitchFamily="49" charset="-122"/>
              <a:ea typeface="幼圆" pitchFamily="49"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图片 6" descr="中文期刊评价-万方医药期刊评价分析系统.jpg"/>
          <p:cNvPicPr>
            <a:picLocks noChangeAspect="1"/>
          </p:cNvPicPr>
          <p:nvPr/>
        </p:nvPicPr>
        <p:blipFill>
          <a:blip r:embed="rId2" cstate="print"/>
          <a:srcRect/>
          <a:stretch>
            <a:fillRect/>
          </a:stretch>
        </p:blipFill>
        <p:spPr bwMode="auto">
          <a:xfrm>
            <a:off x="395288" y="0"/>
            <a:ext cx="8475662" cy="7245350"/>
          </a:xfrm>
          <a:prstGeom prst="rect">
            <a:avLst/>
          </a:prstGeom>
          <a:noFill/>
          <a:ln w="9525">
            <a:noFill/>
            <a:miter lim="800000"/>
            <a:headEnd/>
            <a:tailEnd/>
          </a:ln>
        </p:spPr>
      </p:pic>
      <p:sp>
        <p:nvSpPr>
          <p:cNvPr id="51203" name="圆角矩形 2"/>
          <p:cNvSpPr>
            <a:spLocks noChangeArrowheads="1"/>
          </p:cNvSpPr>
          <p:nvPr/>
        </p:nvSpPr>
        <p:spPr bwMode="auto">
          <a:xfrm>
            <a:off x="2843213" y="3644900"/>
            <a:ext cx="4968875" cy="24479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4" name="圆角矩形 3"/>
          <p:cNvSpPr>
            <a:spLocks noChangeArrowheads="1"/>
          </p:cNvSpPr>
          <p:nvPr/>
        </p:nvSpPr>
        <p:spPr bwMode="auto">
          <a:xfrm>
            <a:off x="2987675" y="3933825"/>
            <a:ext cx="288925" cy="20161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 name="圆角矩形 4"/>
          <p:cNvSpPr>
            <a:spLocks noChangeArrowheads="1"/>
          </p:cNvSpPr>
          <p:nvPr/>
        </p:nvSpPr>
        <p:spPr bwMode="auto">
          <a:xfrm>
            <a:off x="2916238" y="2636838"/>
            <a:ext cx="4824412" cy="7207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6" name="圆角矩形 5"/>
          <p:cNvSpPr>
            <a:spLocks noChangeArrowheads="1"/>
          </p:cNvSpPr>
          <p:nvPr/>
        </p:nvSpPr>
        <p:spPr bwMode="auto">
          <a:xfrm>
            <a:off x="2916238" y="1628775"/>
            <a:ext cx="4824412" cy="9366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3" descr="中文期刊对比-万方医药期刊评价分析系统.jpg"/>
          <p:cNvPicPr>
            <a:picLocks noChangeAspect="1"/>
          </p:cNvPicPr>
          <p:nvPr/>
        </p:nvPicPr>
        <p:blipFill>
          <a:blip r:embed="rId2" cstate="print"/>
          <a:srcRect/>
          <a:stretch>
            <a:fillRect/>
          </a:stretch>
        </p:blipFill>
        <p:spPr bwMode="auto">
          <a:xfrm>
            <a:off x="395288" y="0"/>
            <a:ext cx="8748712" cy="6858000"/>
          </a:xfrm>
          <a:prstGeom prst="rect">
            <a:avLst/>
          </a:prstGeom>
          <a:noFill/>
          <a:ln w="9525">
            <a:noFill/>
            <a:miter lim="800000"/>
            <a:headEnd/>
            <a:tailEnd/>
          </a:ln>
        </p:spPr>
      </p:pic>
      <p:sp>
        <p:nvSpPr>
          <p:cNvPr id="52227" name="圆角矩形 2"/>
          <p:cNvSpPr>
            <a:spLocks noChangeArrowheads="1"/>
          </p:cNvSpPr>
          <p:nvPr/>
        </p:nvSpPr>
        <p:spPr bwMode="auto">
          <a:xfrm>
            <a:off x="1476375" y="2708275"/>
            <a:ext cx="935038" cy="309721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ransition>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9" descr="C:\Users\Gong\AppData\Roaming\Tencent\Users\382062504\QQ\WinTemp\RichOle\~XY)UCB4C61BMTR$F`XK9$A.jpg"/>
          <p:cNvPicPr>
            <a:picLocks noChangeAspect="1" noChangeArrowheads="1"/>
          </p:cNvPicPr>
          <p:nvPr/>
        </p:nvPicPr>
        <p:blipFill>
          <a:blip r:embed="rId2" cstate="print"/>
          <a:srcRect/>
          <a:stretch>
            <a:fillRect/>
          </a:stretch>
        </p:blipFill>
        <p:spPr bwMode="auto">
          <a:xfrm>
            <a:off x="500063" y="1616075"/>
            <a:ext cx="7097712" cy="5194300"/>
          </a:xfrm>
          <a:prstGeom prst="rect">
            <a:avLst/>
          </a:prstGeom>
          <a:noFill/>
          <a:ln w="9525">
            <a:noFill/>
            <a:miter lim="800000"/>
            <a:headEnd/>
            <a:tailEnd/>
          </a:ln>
        </p:spPr>
      </p:pic>
      <p:sp>
        <p:nvSpPr>
          <p:cNvPr id="53251" name="Rectangle 2"/>
          <p:cNvSpPr txBox="1">
            <a:spLocks noChangeArrowheads="1"/>
          </p:cNvSpPr>
          <p:nvPr/>
        </p:nvSpPr>
        <p:spPr bwMode="white">
          <a:xfrm>
            <a:off x="700088" y="457200"/>
            <a:ext cx="8748712" cy="609600"/>
          </a:xfrm>
          <a:prstGeom prst="rect">
            <a:avLst/>
          </a:prstGeom>
          <a:noFill/>
          <a:ln w="9525">
            <a:noFill/>
            <a:miter lim="800000"/>
            <a:headEnd/>
            <a:tailEnd/>
          </a:ln>
        </p:spPr>
        <p:txBody>
          <a:bodyPr anchor="ctr"/>
          <a:lstStyle/>
          <a:p>
            <a:pPr algn="ctr" eaLnBrk="0" hangingPunct="0"/>
            <a:r>
              <a:rPr lang="zh-CN" altLang="en-US" sz="3600" b="1" dirty="0">
                <a:solidFill>
                  <a:schemeClr val="bg1"/>
                </a:solidFill>
                <a:latin typeface="宋体" charset="-122"/>
              </a:rPr>
              <a:t>特色功能服务（</a:t>
            </a:r>
            <a:r>
              <a:rPr lang="en-US" altLang="zh-CN" sz="3600" b="1" dirty="0">
                <a:solidFill>
                  <a:schemeClr val="bg1"/>
                </a:solidFill>
                <a:latin typeface="宋体" charset="-122"/>
              </a:rPr>
              <a:t>3</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作者空间</a:t>
            </a:r>
          </a:p>
        </p:txBody>
      </p:sp>
      <p:sp>
        <p:nvSpPr>
          <p:cNvPr id="53252" name="TextBox 2"/>
          <p:cNvSpPr txBox="1">
            <a:spLocks noChangeArrowheads="1"/>
          </p:cNvSpPr>
          <p:nvPr/>
        </p:nvSpPr>
        <p:spPr bwMode="auto">
          <a:xfrm>
            <a:off x="755650" y="1268413"/>
            <a:ext cx="2016125" cy="369887"/>
          </a:xfrm>
          <a:prstGeom prst="rect">
            <a:avLst/>
          </a:prstGeom>
          <a:noFill/>
          <a:ln w="9525">
            <a:noFill/>
            <a:miter lim="800000"/>
            <a:headEnd/>
            <a:tailEnd/>
          </a:ln>
        </p:spPr>
        <p:txBody>
          <a:bodyPr>
            <a:spAutoFit/>
          </a:bodyPr>
          <a:lstStyle/>
          <a:p>
            <a:r>
              <a:rPr lang="zh-CN" altLang="en-US" b="1">
                <a:latin typeface="微软雅黑" pitchFamily="34" charset="-122"/>
                <a:ea typeface="微软雅黑" pitchFamily="34" charset="-122"/>
              </a:rPr>
              <a:t>作者空间</a:t>
            </a:r>
          </a:p>
        </p:txBody>
      </p:sp>
      <p:sp>
        <p:nvSpPr>
          <p:cNvPr id="53253" name="圆角矩形 4"/>
          <p:cNvSpPr>
            <a:spLocks noChangeArrowheads="1"/>
          </p:cNvSpPr>
          <p:nvPr/>
        </p:nvSpPr>
        <p:spPr bwMode="auto">
          <a:xfrm>
            <a:off x="2716213" y="1844675"/>
            <a:ext cx="577850" cy="2159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8" name="圆角矩形 7"/>
          <p:cNvSpPr>
            <a:spLocks noChangeArrowheads="1"/>
          </p:cNvSpPr>
          <p:nvPr/>
        </p:nvSpPr>
        <p:spPr bwMode="auto">
          <a:xfrm>
            <a:off x="736600" y="2443163"/>
            <a:ext cx="1223963" cy="35877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pic>
        <p:nvPicPr>
          <p:cNvPr id="46090" name="Picture 10" descr="C:\Users\Gong\AppData\Roaming\Tencent\Users\382062504\QQ\WinTemp\RichOle\~L`5MT}ONI(U{6O5PSR2IHA.jpg"/>
          <p:cNvPicPr>
            <a:picLocks noChangeAspect="1" noChangeArrowheads="1"/>
          </p:cNvPicPr>
          <p:nvPr/>
        </p:nvPicPr>
        <p:blipFill>
          <a:blip r:embed="rId3" cstate="print"/>
          <a:srcRect/>
          <a:stretch>
            <a:fillRect/>
          </a:stretch>
        </p:blipFill>
        <p:spPr bwMode="auto">
          <a:xfrm>
            <a:off x="2006600" y="2473325"/>
            <a:ext cx="7104063" cy="4295775"/>
          </a:xfrm>
          <a:prstGeom prst="rect">
            <a:avLst/>
          </a:prstGeom>
          <a:noFill/>
          <a:ln w="9525">
            <a:noFill/>
            <a:miter lim="800000"/>
            <a:headEnd/>
            <a:tailEnd/>
          </a:ln>
        </p:spPr>
      </p:pic>
      <p:cxnSp>
        <p:nvCxnSpPr>
          <p:cNvPr id="10" name="直接箭头连接符 9"/>
          <p:cNvCxnSpPr>
            <a:cxnSpLocks noChangeShapeType="1"/>
          </p:cNvCxnSpPr>
          <p:nvPr/>
        </p:nvCxnSpPr>
        <p:spPr bwMode="auto">
          <a:xfrm>
            <a:off x="1979613" y="2708275"/>
            <a:ext cx="1512887" cy="865188"/>
          </a:xfrm>
          <a:prstGeom prst="straightConnector1">
            <a:avLst/>
          </a:prstGeom>
          <a:noFill/>
          <a:ln w="28575" algn="ctr">
            <a:solidFill>
              <a:srgbClr val="FF00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6090"/>
                                        </p:tgtEl>
                                        <p:attrNameLst>
                                          <p:attrName>style.visibility</p:attrName>
                                        </p:attrNameLst>
                                      </p:cBhvr>
                                      <p:to>
                                        <p:strVal val="visible"/>
                                      </p:to>
                                    </p:set>
                                    <p:animEffect transition="in" filter="randombar(horizontal)">
                                      <p:cBhvr>
                                        <p:cTn id="16" dur="500"/>
                                        <p:tgtEl>
                                          <p:spTgt spid="46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C:\DOCUME~1\ADMINI~1\LOCALS~1\Temp\%WZ(~(BKT20(RZZZPLW}6`9.jpg"/>
          <p:cNvPicPr>
            <a:picLocks noChangeAspect="1" noChangeArrowheads="1"/>
          </p:cNvPicPr>
          <p:nvPr/>
        </p:nvPicPr>
        <p:blipFill>
          <a:blip r:embed="rId2" cstate="print"/>
          <a:srcRect/>
          <a:stretch>
            <a:fillRect/>
          </a:stretch>
        </p:blipFill>
        <p:spPr bwMode="auto">
          <a:xfrm>
            <a:off x="201613" y="857250"/>
            <a:ext cx="8942387" cy="6000750"/>
          </a:xfrm>
          <a:prstGeom prst="rect">
            <a:avLst/>
          </a:prstGeom>
          <a:noFill/>
          <a:ln w="9525">
            <a:noFill/>
            <a:miter lim="800000"/>
            <a:headEnd/>
            <a:tailEnd/>
          </a:ln>
        </p:spPr>
      </p:pic>
      <p:sp>
        <p:nvSpPr>
          <p:cNvPr id="7" name="圆角矩形 6"/>
          <p:cNvSpPr>
            <a:spLocks noChangeArrowheads="1"/>
          </p:cNvSpPr>
          <p:nvPr/>
        </p:nvSpPr>
        <p:spPr bwMode="auto">
          <a:xfrm>
            <a:off x="3419475" y="1052513"/>
            <a:ext cx="2159000" cy="3603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 descr="C:\DOCUME~1\ADMINI~1\LOCALS~1\Temp\@(YT98A4QXO[UGN~D}SDT@8.jpg"/>
          <p:cNvPicPr>
            <a:picLocks noChangeAspect="1" noChangeArrowheads="1"/>
          </p:cNvPicPr>
          <p:nvPr/>
        </p:nvPicPr>
        <p:blipFill>
          <a:blip r:embed="rId2" cstate="print"/>
          <a:srcRect/>
          <a:stretch>
            <a:fillRect/>
          </a:stretch>
        </p:blipFill>
        <p:spPr bwMode="auto">
          <a:xfrm>
            <a:off x="468313" y="836613"/>
            <a:ext cx="8339137" cy="6021387"/>
          </a:xfrm>
          <a:prstGeom prst="rect">
            <a:avLst/>
          </a:prstGeom>
          <a:noFill/>
          <a:ln w="9525">
            <a:noFill/>
            <a:miter lim="800000"/>
            <a:headEnd/>
            <a:tailEnd/>
          </a:ln>
        </p:spPr>
      </p:pic>
      <p:sp>
        <p:nvSpPr>
          <p:cNvPr id="5" name="圆角矩形 4"/>
          <p:cNvSpPr>
            <a:spLocks noChangeArrowheads="1"/>
          </p:cNvSpPr>
          <p:nvPr/>
        </p:nvSpPr>
        <p:spPr bwMode="auto">
          <a:xfrm>
            <a:off x="395288" y="2997200"/>
            <a:ext cx="1800225" cy="38608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6" name="上箭头标注 5"/>
          <p:cNvSpPr>
            <a:spLocks noChangeArrowheads="1"/>
          </p:cNvSpPr>
          <p:nvPr/>
        </p:nvSpPr>
        <p:spPr bwMode="auto">
          <a:xfrm>
            <a:off x="395288" y="5516563"/>
            <a:ext cx="1655762" cy="1079500"/>
          </a:xfrm>
          <a:prstGeom prst="upArrowCallout">
            <a:avLst>
              <a:gd name="adj1" fmla="val 25010"/>
              <a:gd name="adj2" fmla="val 25010"/>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作者发文期刊与基金项目情况</a:t>
            </a:r>
          </a:p>
        </p:txBody>
      </p:sp>
      <p:sp>
        <p:nvSpPr>
          <p:cNvPr id="7" name="圆角矩形 6"/>
          <p:cNvSpPr>
            <a:spLocks noChangeArrowheads="1"/>
          </p:cNvSpPr>
          <p:nvPr/>
        </p:nvSpPr>
        <p:spPr bwMode="auto">
          <a:xfrm>
            <a:off x="2268538" y="1412875"/>
            <a:ext cx="4535487" cy="107950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8" name="圆角矩形 7"/>
          <p:cNvSpPr>
            <a:spLocks noChangeArrowheads="1"/>
          </p:cNvSpPr>
          <p:nvPr/>
        </p:nvSpPr>
        <p:spPr bwMode="auto">
          <a:xfrm>
            <a:off x="2268538" y="2636838"/>
            <a:ext cx="4679950" cy="29511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9" name="圆角矩形 8"/>
          <p:cNvSpPr>
            <a:spLocks noChangeArrowheads="1"/>
          </p:cNvSpPr>
          <p:nvPr/>
        </p:nvSpPr>
        <p:spPr bwMode="auto">
          <a:xfrm>
            <a:off x="7019925" y="1773238"/>
            <a:ext cx="1908175" cy="439261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10" name="圆角矩形 9"/>
          <p:cNvSpPr>
            <a:spLocks noChangeArrowheads="1"/>
          </p:cNvSpPr>
          <p:nvPr/>
        </p:nvSpPr>
        <p:spPr bwMode="auto">
          <a:xfrm>
            <a:off x="2339975" y="6092825"/>
            <a:ext cx="4752975" cy="7921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11" name="左箭头标注 10"/>
          <p:cNvSpPr>
            <a:spLocks noChangeArrowheads="1"/>
          </p:cNvSpPr>
          <p:nvPr/>
        </p:nvSpPr>
        <p:spPr bwMode="auto">
          <a:xfrm>
            <a:off x="4895850" y="1773238"/>
            <a:ext cx="2052638" cy="431800"/>
          </a:xfrm>
          <a:prstGeom prst="leftArrowCallout">
            <a:avLst>
              <a:gd name="adj1" fmla="val 25000"/>
              <a:gd name="adj2" fmla="val 25000"/>
              <a:gd name="adj3" fmla="val 25001"/>
              <a:gd name="adj4" fmla="val 71870"/>
            </a:avLst>
          </a:prstGeom>
          <a:solidFill>
            <a:schemeClr val="bg1"/>
          </a:solidFill>
          <a:ln w="28575" algn="ctr">
            <a:solidFill>
              <a:srgbClr val="FF0000"/>
            </a:solidFill>
            <a:round/>
            <a:headEnd/>
            <a:tailEnd/>
          </a:ln>
        </p:spPr>
        <p:txBody>
          <a:bodyPr/>
          <a:lstStyle/>
          <a:p>
            <a:pPr eaLnBrk="0" hangingPunct="0"/>
            <a:r>
              <a:rPr lang="zh-CN" altLang="en-US" sz="1600" b="1"/>
              <a:t>统计数据限定</a:t>
            </a:r>
          </a:p>
        </p:txBody>
      </p:sp>
      <p:sp>
        <p:nvSpPr>
          <p:cNvPr id="12" name="左箭头标注 11"/>
          <p:cNvSpPr>
            <a:spLocks noChangeArrowheads="1"/>
          </p:cNvSpPr>
          <p:nvPr/>
        </p:nvSpPr>
        <p:spPr bwMode="auto">
          <a:xfrm>
            <a:off x="5724525" y="4581525"/>
            <a:ext cx="2305050" cy="863600"/>
          </a:xfrm>
          <a:prstGeom prst="leftArrowCallout">
            <a:avLst>
              <a:gd name="adj1" fmla="val 25000"/>
              <a:gd name="adj2" fmla="val 25000"/>
              <a:gd name="adj3" fmla="val 25023"/>
              <a:gd name="adj4" fmla="val 71870"/>
            </a:avLst>
          </a:prstGeom>
          <a:solidFill>
            <a:schemeClr val="bg1"/>
          </a:solidFill>
          <a:ln w="28575" algn="ctr">
            <a:solidFill>
              <a:srgbClr val="FF0000"/>
            </a:solidFill>
            <a:round/>
            <a:headEnd/>
            <a:tailEnd/>
          </a:ln>
        </p:spPr>
        <p:txBody>
          <a:bodyPr/>
          <a:lstStyle/>
          <a:p>
            <a:pPr eaLnBrk="0" hangingPunct="0"/>
            <a:r>
              <a:rPr lang="zh-CN" altLang="en-US" sz="1600" b="1"/>
              <a:t>作者发文趋势</a:t>
            </a:r>
            <a:endParaRPr lang="en-US" altLang="zh-CN" sz="1600" b="1"/>
          </a:p>
          <a:p>
            <a:pPr eaLnBrk="0" hangingPunct="0"/>
            <a:r>
              <a:rPr lang="zh-CN" altLang="en-US" sz="1600" b="1"/>
              <a:t>（</a:t>
            </a:r>
            <a:r>
              <a:rPr lang="zh-CN" altLang="en-US" sz="1600" b="1">
                <a:solidFill>
                  <a:srgbClr val="000000"/>
                </a:solidFill>
              </a:rPr>
              <a:t>重点领域关键词发文趋势</a:t>
            </a:r>
            <a:r>
              <a:rPr lang="zh-CN" altLang="en-US" sz="1600" b="1"/>
              <a:t>）</a:t>
            </a:r>
          </a:p>
        </p:txBody>
      </p:sp>
      <p:sp>
        <p:nvSpPr>
          <p:cNvPr id="13" name="左箭头标注 12"/>
          <p:cNvSpPr>
            <a:spLocks noChangeArrowheads="1"/>
          </p:cNvSpPr>
          <p:nvPr/>
        </p:nvSpPr>
        <p:spPr bwMode="auto">
          <a:xfrm>
            <a:off x="6407150" y="6210300"/>
            <a:ext cx="1657350" cy="431800"/>
          </a:xfrm>
          <a:prstGeom prst="leftArrowCallout">
            <a:avLst>
              <a:gd name="adj1" fmla="val 25000"/>
              <a:gd name="adj2" fmla="val 25000"/>
              <a:gd name="adj3" fmla="val 25037"/>
              <a:gd name="adj4" fmla="val 71870"/>
            </a:avLst>
          </a:prstGeom>
          <a:solidFill>
            <a:schemeClr val="bg1"/>
          </a:solidFill>
          <a:ln w="28575" algn="ctr">
            <a:solidFill>
              <a:srgbClr val="FF0000"/>
            </a:solidFill>
            <a:round/>
            <a:headEnd/>
            <a:tailEnd/>
          </a:ln>
        </p:spPr>
        <p:txBody>
          <a:bodyPr/>
          <a:lstStyle/>
          <a:p>
            <a:pPr eaLnBrk="0" hangingPunct="0"/>
            <a:r>
              <a:rPr lang="zh-CN" altLang="en-US" sz="1600" b="1"/>
              <a:t>论文列表</a:t>
            </a:r>
          </a:p>
        </p:txBody>
      </p:sp>
      <p:sp>
        <p:nvSpPr>
          <p:cNvPr id="14" name="上箭头标注 13"/>
          <p:cNvSpPr>
            <a:spLocks noChangeArrowheads="1"/>
          </p:cNvSpPr>
          <p:nvPr/>
        </p:nvSpPr>
        <p:spPr bwMode="auto">
          <a:xfrm>
            <a:off x="7235825" y="2636838"/>
            <a:ext cx="1512888" cy="792162"/>
          </a:xfrm>
          <a:prstGeom prst="upArrowCallout">
            <a:avLst>
              <a:gd name="adj1" fmla="val 25005"/>
              <a:gd name="adj2" fmla="val 25013"/>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主要研究领域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2"/>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3"/>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0"/>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4"/>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nimBg="1" autoUpdateAnimBg="0"/>
      <p:bldP spid="8" grpId="0" animBg="1" autoUpdateAnimBg="0"/>
      <p:bldP spid="9" grpId="0" animBg="1" autoUpdateAnimBg="0"/>
      <p:bldP spid="10" grpId="0" animBg="1" autoUpdateAnimBg="0"/>
      <p:bldP spid="11" grpId="0" animBg="1" autoUpdateAnimBg="0"/>
      <p:bldP spid="12" grpId="0" animBg="1" autoUpdateAnimBg="0"/>
      <p:bldP spid="13" grpId="0" animBg="1" autoUpdateAnimBg="0"/>
      <p:bldP spid="1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C:\Users\Gong\AppData\Roaming\Tencent\Users\382062504\QQ\WinTemp\RichOle\_25EX$XM0~9WN)12AUZFDZ3.jpg"/>
          <p:cNvPicPr>
            <a:picLocks noChangeAspect="1" noChangeArrowheads="1"/>
          </p:cNvPicPr>
          <p:nvPr/>
        </p:nvPicPr>
        <p:blipFill>
          <a:blip r:embed="rId2" cstate="print"/>
          <a:srcRect/>
          <a:stretch>
            <a:fillRect/>
          </a:stretch>
        </p:blipFill>
        <p:spPr bwMode="auto">
          <a:xfrm>
            <a:off x="-31750" y="1903413"/>
            <a:ext cx="9163050" cy="2303462"/>
          </a:xfrm>
          <a:prstGeom prst="rect">
            <a:avLst/>
          </a:prstGeom>
          <a:noFill/>
          <a:ln w="9525">
            <a:noFill/>
            <a:miter lim="800000"/>
            <a:headEnd/>
            <a:tailEnd/>
          </a:ln>
        </p:spPr>
      </p:pic>
      <p:sp>
        <p:nvSpPr>
          <p:cNvPr id="8" name="矩形 7"/>
          <p:cNvSpPr>
            <a:spLocks noChangeArrowheads="1"/>
          </p:cNvSpPr>
          <p:nvPr/>
        </p:nvSpPr>
        <p:spPr bwMode="auto">
          <a:xfrm>
            <a:off x="7235825" y="1903413"/>
            <a:ext cx="928688" cy="357187"/>
          </a:xfrm>
          <a:prstGeom prst="rect">
            <a:avLst/>
          </a:prstGeom>
          <a:noFill/>
          <a:ln w="57150" algn="ctr">
            <a:solidFill>
              <a:srgbClr val="FF0000"/>
            </a:solidFill>
            <a:round/>
            <a:headEnd/>
            <a:tailEnd/>
          </a:ln>
        </p:spPr>
        <p:txBody>
          <a:bodyPr/>
          <a:lstStyle/>
          <a:p>
            <a:endParaRPr lang="zh-CN" altLang="en-US"/>
          </a:p>
        </p:txBody>
      </p:sp>
      <p:sp>
        <p:nvSpPr>
          <p:cNvPr id="56324" name="标题 8"/>
          <p:cNvSpPr>
            <a:spLocks noGrp="1"/>
          </p:cNvSpPr>
          <p:nvPr>
            <p:ph type="title"/>
          </p:nvPr>
        </p:nvSpPr>
        <p:spPr>
          <a:xfrm>
            <a:off x="1260475" y="457200"/>
            <a:ext cx="6840538" cy="609600"/>
          </a:xfrm>
        </p:spPr>
        <p:txBody>
          <a:bodyPr/>
          <a:lstStyle/>
          <a:p>
            <a:r>
              <a:rPr lang="zh-CN" altLang="en-US" dirty="0" smtClean="0">
                <a:solidFill>
                  <a:schemeClr val="bg1"/>
                </a:solidFill>
                <a:ea typeface="宋体" charset="-122"/>
              </a:rPr>
              <a:t>个人阅读空间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txBox="1">
            <a:spLocks/>
          </p:cNvSpPr>
          <p:nvPr/>
        </p:nvSpPr>
        <p:spPr bwMode="white">
          <a:xfrm>
            <a:off x="468313" y="785813"/>
            <a:ext cx="6800850" cy="1143000"/>
          </a:xfrm>
          <a:prstGeom prst="rect">
            <a:avLst/>
          </a:prstGeom>
          <a:noFill/>
          <a:ln w="9525">
            <a:noFill/>
            <a:miter lim="800000"/>
            <a:headEnd/>
            <a:tailEnd/>
          </a:ln>
        </p:spPr>
        <p:txBody>
          <a:bodyPr anchor="ctr"/>
          <a:lstStyle/>
          <a:p>
            <a:pPr eaLnBrk="0" hangingPunct="0"/>
            <a:r>
              <a:rPr lang="zh-CN" altLang="en-US" sz="2400">
                <a:latin typeface="黑体" pitchFamily="2" charset="-122"/>
                <a:ea typeface="黑体" pitchFamily="2" charset="-122"/>
              </a:rPr>
              <a:t> </a:t>
            </a:r>
            <a:r>
              <a:rPr lang="zh-CN" altLang="en-US" sz="2400" b="1">
                <a:latin typeface="宋体" charset="-122"/>
                <a:sym typeface="Wingdings" pitchFamily="2" charset="2"/>
              </a:rPr>
              <a:t> 会员中心</a:t>
            </a:r>
            <a:endParaRPr lang="zh-CN" altLang="en-US" sz="2400" b="1">
              <a:latin typeface="宋体" charset="-122"/>
            </a:endParaRPr>
          </a:p>
        </p:txBody>
      </p:sp>
      <p:grpSp>
        <p:nvGrpSpPr>
          <p:cNvPr id="2" name="组合 6"/>
          <p:cNvGrpSpPr>
            <a:grpSpLocks/>
          </p:cNvGrpSpPr>
          <p:nvPr/>
        </p:nvGrpSpPr>
        <p:grpSpPr bwMode="auto">
          <a:xfrm>
            <a:off x="2989263" y="1125538"/>
            <a:ext cx="5614987" cy="5732462"/>
            <a:chOff x="2987003" y="1124744"/>
            <a:chExt cx="5371200" cy="5112568"/>
          </a:xfrm>
        </p:grpSpPr>
        <p:pic>
          <p:nvPicPr>
            <p:cNvPr id="57361" name="Picture 2"/>
            <p:cNvPicPr>
              <a:picLocks noChangeAspect="1" noChangeArrowheads="1"/>
            </p:cNvPicPr>
            <p:nvPr/>
          </p:nvPicPr>
          <p:blipFill>
            <a:blip r:embed="rId2" cstate="print"/>
            <a:srcRect/>
            <a:stretch>
              <a:fillRect/>
            </a:stretch>
          </p:blipFill>
          <p:spPr bwMode="auto">
            <a:xfrm>
              <a:off x="2987824" y="1124744"/>
              <a:ext cx="5370190" cy="3912872"/>
            </a:xfrm>
            <a:prstGeom prst="rect">
              <a:avLst/>
            </a:prstGeom>
            <a:noFill/>
            <a:ln w="9525">
              <a:noFill/>
              <a:miter lim="800000"/>
              <a:headEnd/>
              <a:tailEnd/>
            </a:ln>
          </p:spPr>
        </p:pic>
        <p:pic>
          <p:nvPicPr>
            <p:cNvPr id="57362" name="Picture 4"/>
            <p:cNvPicPr>
              <a:picLocks noChangeAspect="1" noChangeArrowheads="1"/>
            </p:cNvPicPr>
            <p:nvPr/>
          </p:nvPicPr>
          <p:blipFill>
            <a:blip r:embed="rId3" cstate="print"/>
            <a:srcRect/>
            <a:stretch>
              <a:fillRect/>
            </a:stretch>
          </p:blipFill>
          <p:spPr bwMode="auto">
            <a:xfrm>
              <a:off x="2987003" y="5074088"/>
              <a:ext cx="5371200" cy="1163224"/>
            </a:xfrm>
            <a:prstGeom prst="rect">
              <a:avLst/>
            </a:prstGeom>
            <a:noFill/>
            <a:ln w="9525">
              <a:noFill/>
              <a:miter lim="800000"/>
              <a:headEnd/>
              <a:tailEnd/>
            </a:ln>
          </p:spPr>
        </p:pic>
      </p:grpSp>
      <p:sp>
        <p:nvSpPr>
          <p:cNvPr id="57348" name="圆角矩形 11"/>
          <p:cNvSpPr>
            <a:spLocks noChangeArrowheads="1"/>
          </p:cNvSpPr>
          <p:nvPr/>
        </p:nvSpPr>
        <p:spPr bwMode="auto">
          <a:xfrm>
            <a:off x="4356100" y="2133600"/>
            <a:ext cx="4103688" cy="41751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7349" name="AutoShape 5"/>
          <p:cNvSpPr>
            <a:spLocks noChangeArrowheads="1"/>
          </p:cNvSpPr>
          <p:nvPr/>
        </p:nvSpPr>
        <p:spPr bwMode="auto">
          <a:xfrm rot="10800000" flipH="1">
            <a:off x="7308850" y="4292600"/>
            <a:ext cx="1727200" cy="431800"/>
          </a:xfrm>
          <a:prstGeom prst="leftArrowCallout">
            <a:avLst>
              <a:gd name="adj1" fmla="val 25000"/>
              <a:gd name="adj2" fmla="val 25000"/>
              <a:gd name="adj3" fmla="val 57704"/>
              <a:gd name="adj4" fmla="val 71968"/>
            </a:avLst>
          </a:prstGeom>
          <a:solidFill>
            <a:srgbClr val="FFFFFF"/>
          </a:solidFill>
          <a:ln w="25400">
            <a:solidFill>
              <a:srgbClr val="FF0000"/>
            </a:solidFill>
            <a:miter lim="800000"/>
            <a:headEnd/>
            <a:tailEnd/>
          </a:ln>
        </p:spPr>
        <p:txBody>
          <a:bodyPr/>
          <a:lstStyle/>
          <a:p>
            <a:pPr eaLnBrk="0" hangingPunct="0"/>
            <a:endParaRPr lang="zh-CN" altLang="en-US"/>
          </a:p>
        </p:txBody>
      </p:sp>
      <p:sp>
        <p:nvSpPr>
          <p:cNvPr id="57350" name="TextBox 14"/>
          <p:cNvSpPr txBox="1">
            <a:spLocks noChangeArrowheads="1"/>
          </p:cNvSpPr>
          <p:nvPr/>
        </p:nvSpPr>
        <p:spPr bwMode="auto">
          <a:xfrm>
            <a:off x="7813675" y="4344988"/>
            <a:ext cx="1295400" cy="307975"/>
          </a:xfrm>
          <a:prstGeom prst="rect">
            <a:avLst/>
          </a:prstGeom>
          <a:noFill/>
          <a:ln w="9525">
            <a:noFill/>
            <a:miter lim="800000"/>
            <a:headEnd/>
            <a:tailEnd/>
          </a:ln>
        </p:spPr>
        <p:txBody>
          <a:bodyPr>
            <a:spAutoFit/>
          </a:bodyPr>
          <a:lstStyle/>
          <a:p>
            <a:pPr algn="ctr" eaLnBrk="0" hangingPunct="0"/>
            <a:r>
              <a:rPr lang="zh-CN" altLang="en-US" sz="1400" b="1"/>
              <a:t>个人信息</a:t>
            </a:r>
          </a:p>
        </p:txBody>
      </p:sp>
      <p:sp>
        <p:nvSpPr>
          <p:cNvPr id="57351" name="圆角矩形 11"/>
          <p:cNvSpPr>
            <a:spLocks noChangeArrowheads="1"/>
          </p:cNvSpPr>
          <p:nvPr/>
        </p:nvSpPr>
        <p:spPr bwMode="auto">
          <a:xfrm>
            <a:off x="3059113" y="1916113"/>
            <a:ext cx="1071562" cy="7207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7352" name="圆角矩形 11"/>
          <p:cNvSpPr>
            <a:spLocks noChangeArrowheads="1"/>
          </p:cNvSpPr>
          <p:nvPr/>
        </p:nvSpPr>
        <p:spPr bwMode="auto">
          <a:xfrm>
            <a:off x="3059113" y="2636838"/>
            <a:ext cx="1071562" cy="5762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7353" name="圆角矩形 11"/>
          <p:cNvSpPr>
            <a:spLocks noChangeArrowheads="1"/>
          </p:cNvSpPr>
          <p:nvPr/>
        </p:nvSpPr>
        <p:spPr bwMode="auto">
          <a:xfrm>
            <a:off x="3059113" y="3213100"/>
            <a:ext cx="1071562" cy="12239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7354" name="圆角矩形 11"/>
          <p:cNvSpPr>
            <a:spLocks noChangeArrowheads="1"/>
          </p:cNvSpPr>
          <p:nvPr/>
        </p:nvSpPr>
        <p:spPr bwMode="auto">
          <a:xfrm>
            <a:off x="3059113" y="4437063"/>
            <a:ext cx="1081087" cy="12239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7355" name="圆角矩形 11"/>
          <p:cNvSpPr>
            <a:spLocks noChangeArrowheads="1"/>
          </p:cNvSpPr>
          <p:nvPr/>
        </p:nvSpPr>
        <p:spPr bwMode="auto">
          <a:xfrm>
            <a:off x="3059113" y="5661025"/>
            <a:ext cx="1081087" cy="7921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7356" name="AutoShape 8"/>
          <p:cNvSpPr>
            <a:spLocks noChangeArrowheads="1"/>
          </p:cNvSpPr>
          <p:nvPr/>
        </p:nvSpPr>
        <p:spPr bwMode="auto">
          <a:xfrm>
            <a:off x="1331913" y="2062163"/>
            <a:ext cx="1727200" cy="358775"/>
          </a:xfrm>
          <a:prstGeom prst="rightArrowCallout">
            <a:avLst>
              <a:gd name="adj1" fmla="val 25000"/>
              <a:gd name="adj2" fmla="val 25000"/>
              <a:gd name="adj3" fmla="val 34791"/>
              <a:gd name="adj4" fmla="val 66667"/>
            </a:avLst>
          </a:prstGeom>
          <a:solidFill>
            <a:srgbClr val="FFFFFF"/>
          </a:solidFill>
          <a:ln w="25400">
            <a:solidFill>
              <a:srgbClr val="FF0000"/>
            </a:solidFill>
            <a:miter lim="800000"/>
            <a:headEnd/>
            <a:tailEnd/>
          </a:ln>
        </p:spPr>
        <p:txBody>
          <a:bodyPr/>
          <a:lstStyle/>
          <a:p>
            <a:pPr eaLnBrk="0" hangingPunct="0"/>
            <a:r>
              <a:rPr lang="zh-CN" altLang="en-US" sz="1400" b="1"/>
              <a:t>用户信息</a:t>
            </a:r>
          </a:p>
        </p:txBody>
      </p:sp>
      <p:sp>
        <p:nvSpPr>
          <p:cNvPr id="57357" name="AutoShape 8"/>
          <p:cNvSpPr>
            <a:spLocks noChangeArrowheads="1"/>
          </p:cNvSpPr>
          <p:nvPr/>
        </p:nvSpPr>
        <p:spPr bwMode="auto">
          <a:xfrm>
            <a:off x="1331913" y="2708275"/>
            <a:ext cx="1727200" cy="360363"/>
          </a:xfrm>
          <a:prstGeom prst="rightArrowCallout">
            <a:avLst>
              <a:gd name="adj1" fmla="val 25000"/>
              <a:gd name="adj2" fmla="val 25000"/>
              <a:gd name="adj3" fmla="val 34704"/>
              <a:gd name="adj4" fmla="val 66667"/>
            </a:avLst>
          </a:prstGeom>
          <a:solidFill>
            <a:srgbClr val="FFFFFF"/>
          </a:solidFill>
          <a:ln w="25400">
            <a:solidFill>
              <a:srgbClr val="FF0000"/>
            </a:solidFill>
            <a:miter lim="800000"/>
            <a:headEnd/>
            <a:tailEnd/>
          </a:ln>
        </p:spPr>
        <p:txBody>
          <a:bodyPr/>
          <a:lstStyle/>
          <a:p>
            <a:pPr eaLnBrk="0" hangingPunct="0"/>
            <a:r>
              <a:rPr lang="zh-CN" altLang="en-US" sz="1400" b="1"/>
              <a:t>个人与机构</a:t>
            </a:r>
          </a:p>
        </p:txBody>
      </p:sp>
      <p:sp>
        <p:nvSpPr>
          <p:cNvPr id="57358" name="AutoShape 8"/>
          <p:cNvSpPr>
            <a:spLocks noChangeArrowheads="1"/>
          </p:cNvSpPr>
          <p:nvPr/>
        </p:nvSpPr>
        <p:spPr bwMode="auto">
          <a:xfrm>
            <a:off x="1331913" y="6038850"/>
            <a:ext cx="1727200" cy="342900"/>
          </a:xfrm>
          <a:prstGeom prst="rightArrowCallout">
            <a:avLst>
              <a:gd name="adj1" fmla="val 25000"/>
              <a:gd name="adj2" fmla="val 25000"/>
              <a:gd name="adj3" fmla="val 34700"/>
              <a:gd name="adj4" fmla="val 66667"/>
            </a:avLst>
          </a:prstGeom>
          <a:solidFill>
            <a:srgbClr val="FFFFFF"/>
          </a:solidFill>
          <a:ln w="25400">
            <a:solidFill>
              <a:srgbClr val="FF0000"/>
            </a:solidFill>
            <a:miter lim="800000"/>
            <a:headEnd/>
            <a:tailEnd/>
          </a:ln>
        </p:spPr>
        <p:txBody>
          <a:bodyPr/>
          <a:lstStyle/>
          <a:p>
            <a:pPr eaLnBrk="0" hangingPunct="0"/>
            <a:r>
              <a:rPr lang="zh-CN" altLang="en-US" sz="1400" b="1"/>
              <a:t>充值与消费</a:t>
            </a:r>
          </a:p>
        </p:txBody>
      </p:sp>
      <p:sp>
        <p:nvSpPr>
          <p:cNvPr id="57359" name="AutoShape 8"/>
          <p:cNvSpPr>
            <a:spLocks noChangeArrowheads="1"/>
          </p:cNvSpPr>
          <p:nvPr/>
        </p:nvSpPr>
        <p:spPr bwMode="auto">
          <a:xfrm>
            <a:off x="1331913" y="3716338"/>
            <a:ext cx="1679575" cy="288925"/>
          </a:xfrm>
          <a:prstGeom prst="rightArrowCallout">
            <a:avLst>
              <a:gd name="adj1" fmla="val 25000"/>
              <a:gd name="adj2" fmla="val 25000"/>
              <a:gd name="adj3" fmla="val 34637"/>
              <a:gd name="adj4" fmla="val 66667"/>
            </a:avLst>
          </a:prstGeom>
          <a:solidFill>
            <a:srgbClr val="FFFFFF"/>
          </a:solidFill>
          <a:ln w="25400">
            <a:solidFill>
              <a:srgbClr val="FF0000"/>
            </a:solidFill>
            <a:miter lim="800000"/>
            <a:headEnd/>
            <a:tailEnd/>
          </a:ln>
        </p:spPr>
        <p:txBody>
          <a:bodyPr/>
          <a:lstStyle/>
          <a:p>
            <a:pPr eaLnBrk="0" hangingPunct="0"/>
            <a:r>
              <a:rPr lang="zh-CN" altLang="en-US" sz="1400" b="1"/>
              <a:t>我的收藏夹</a:t>
            </a:r>
          </a:p>
        </p:txBody>
      </p:sp>
      <p:sp>
        <p:nvSpPr>
          <p:cNvPr id="57360" name="AutoShape 8"/>
          <p:cNvSpPr>
            <a:spLocks noChangeArrowheads="1"/>
          </p:cNvSpPr>
          <p:nvPr/>
        </p:nvSpPr>
        <p:spPr bwMode="auto">
          <a:xfrm>
            <a:off x="1619250" y="4868863"/>
            <a:ext cx="1439863" cy="358775"/>
          </a:xfrm>
          <a:prstGeom prst="rightArrowCallout">
            <a:avLst>
              <a:gd name="adj1" fmla="val 25000"/>
              <a:gd name="adj2" fmla="val 25000"/>
              <a:gd name="adj3" fmla="val 34800"/>
              <a:gd name="adj4" fmla="val 66667"/>
            </a:avLst>
          </a:prstGeom>
          <a:solidFill>
            <a:srgbClr val="FFFFFF"/>
          </a:solidFill>
          <a:ln w="25400">
            <a:solidFill>
              <a:srgbClr val="FF0000"/>
            </a:solidFill>
            <a:miter lim="800000"/>
            <a:headEnd/>
            <a:tailEnd/>
          </a:ln>
        </p:spPr>
        <p:txBody>
          <a:bodyPr/>
          <a:lstStyle/>
          <a:p>
            <a:pPr eaLnBrk="0" hangingPunct="0"/>
            <a:r>
              <a:rPr lang="zh-CN" altLang="en-US" sz="1400" b="1"/>
              <a:t>邮件订阅</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755650" y="1752600"/>
            <a:ext cx="8388350" cy="5105400"/>
          </a:xfrm>
          <a:prstGeom prst="rect">
            <a:avLst/>
          </a:prstGeom>
          <a:noFill/>
          <a:ln w="9525">
            <a:noFill/>
            <a:miter lim="800000"/>
            <a:headEnd/>
            <a:tailEnd/>
          </a:ln>
        </p:spPr>
      </p:pic>
      <p:sp>
        <p:nvSpPr>
          <p:cNvPr id="3" name="Rectangle 4"/>
          <p:cNvSpPr txBox="1">
            <a:spLocks/>
          </p:cNvSpPr>
          <p:nvPr/>
        </p:nvSpPr>
        <p:spPr bwMode="white">
          <a:xfrm>
            <a:off x="468313" y="785813"/>
            <a:ext cx="6800850" cy="1143000"/>
          </a:xfrm>
          <a:prstGeom prst="rect">
            <a:avLst/>
          </a:prstGeom>
          <a:noFill/>
          <a:ln w="9525">
            <a:noFill/>
            <a:miter lim="800000"/>
            <a:headEnd/>
            <a:tailEnd/>
          </a:ln>
        </p:spPr>
        <p:txBody>
          <a:bodyPr anchor="ctr"/>
          <a:lstStyle/>
          <a:p>
            <a:pPr eaLnBrk="0" hangingPunct="0">
              <a:defRPr/>
            </a:pPr>
            <a:r>
              <a:rPr lang="zh-CN" altLang="en-US" sz="2400" kern="0" dirty="0">
                <a:latin typeface="黑体" pitchFamily="2" charset="-122"/>
                <a:ea typeface="黑体" pitchFamily="2" charset="-122"/>
                <a:cs typeface="+mj-cs"/>
              </a:rPr>
              <a:t> </a:t>
            </a:r>
            <a:r>
              <a:rPr lang="zh-CN" altLang="en-US" sz="2400" b="1" kern="0" dirty="0">
                <a:latin typeface="宋体" pitchFamily="2" charset="-122"/>
                <a:ea typeface="宋体" pitchFamily="2" charset="-122"/>
                <a:cs typeface="+mj-cs"/>
                <a:sym typeface="Wingdings" pitchFamily="2" charset="2"/>
              </a:rPr>
              <a:t> 个人中心</a:t>
            </a:r>
            <a:r>
              <a:rPr lang="en-US" altLang="zh-CN" sz="2400" b="1" kern="0" dirty="0">
                <a:latin typeface="宋体" pitchFamily="2" charset="-122"/>
                <a:ea typeface="宋体" pitchFamily="2" charset="-122"/>
                <a:cs typeface="+mj-cs"/>
                <a:sym typeface="Wingdings" pitchFamily="2" charset="2"/>
              </a:rPr>
              <a:t>——</a:t>
            </a:r>
            <a:r>
              <a:rPr lang="zh-CN" altLang="en-US" sz="2400" b="1" kern="0" dirty="0">
                <a:latin typeface="宋体" pitchFamily="2" charset="-122"/>
                <a:ea typeface="宋体" pitchFamily="2" charset="-122"/>
                <a:cs typeface="+mj-cs"/>
                <a:sym typeface="Wingdings" pitchFamily="2" charset="2"/>
              </a:rPr>
              <a:t>个人馆设置</a:t>
            </a:r>
            <a:endParaRPr lang="zh-CN" altLang="en-US" sz="2400" b="1" kern="0" dirty="0">
              <a:latin typeface="宋体" pitchFamily="2" charset="-122"/>
              <a:ea typeface="宋体" pitchFamily="2" charset="-122"/>
              <a:cs typeface="+mj-cs"/>
            </a:endParaRPr>
          </a:p>
        </p:txBody>
      </p:sp>
      <p:sp>
        <p:nvSpPr>
          <p:cNvPr id="4" name="圆角矩形 3"/>
          <p:cNvSpPr>
            <a:spLocks noChangeArrowheads="1"/>
          </p:cNvSpPr>
          <p:nvPr/>
        </p:nvSpPr>
        <p:spPr bwMode="auto">
          <a:xfrm>
            <a:off x="2627313" y="2636838"/>
            <a:ext cx="1584325" cy="1444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8373" name="圆角矩形 4"/>
          <p:cNvSpPr>
            <a:spLocks noChangeArrowheads="1"/>
          </p:cNvSpPr>
          <p:nvPr/>
        </p:nvSpPr>
        <p:spPr bwMode="auto">
          <a:xfrm>
            <a:off x="4284663" y="3716338"/>
            <a:ext cx="1079500" cy="1444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58374" name="圆角矩形 5"/>
          <p:cNvSpPr>
            <a:spLocks noChangeArrowheads="1"/>
          </p:cNvSpPr>
          <p:nvPr/>
        </p:nvSpPr>
        <p:spPr bwMode="auto">
          <a:xfrm>
            <a:off x="5724525" y="3716338"/>
            <a:ext cx="1008063" cy="14446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8" name="圆角矩形 7"/>
          <p:cNvSpPr>
            <a:spLocks noChangeArrowheads="1"/>
          </p:cNvSpPr>
          <p:nvPr/>
        </p:nvSpPr>
        <p:spPr bwMode="auto">
          <a:xfrm>
            <a:off x="1476375" y="2205038"/>
            <a:ext cx="431800" cy="287337"/>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C:\Users\Gong\AppData\Roaming\Tencent\Users\382062504\QQ\WinTemp\RichOle\75(YZD)6076JBLQ_~$0L[JS.jpg"/>
          <p:cNvPicPr>
            <a:picLocks noChangeAspect="1" noChangeArrowheads="1"/>
          </p:cNvPicPr>
          <p:nvPr/>
        </p:nvPicPr>
        <p:blipFill>
          <a:blip r:embed="rId2" cstate="print"/>
          <a:srcRect/>
          <a:stretch>
            <a:fillRect/>
          </a:stretch>
        </p:blipFill>
        <p:spPr bwMode="auto">
          <a:xfrm>
            <a:off x="611188" y="1928813"/>
            <a:ext cx="7777162" cy="3800475"/>
          </a:xfrm>
          <a:prstGeom prst="rect">
            <a:avLst/>
          </a:prstGeom>
          <a:noFill/>
          <a:ln w="9525">
            <a:noFill/>
            <a:miter lim="800000"/>
            <a:headEnd/>
            <a:tailEnd/>
          </a:ln>
        </p:spPr>
      </p:pic>
      <p:sp>
        <p:nvSpPr>
          <p:cNvPr id="3" name="Rectangle 4"/>
          <p:cNvSpPr txBox="1">
            <a:spLocks/>
          </p:cNvSpPr>
          <p:nvPr/>
        </p:nvSpPr>
        <p:spPr bwMode="white">
          <a:xfrm>
            <a:off x="468313" y="785813"/>
            <a:ext cx="6800850" cy="1143000"/>
          </a:xfrm>
          <a:prstGeom prst="rect">
            <a:avLst/>
          </a:prstGeom>
          <a:noFill/>
          <a:ln w="9525">
            <a:noFill/>
            <a:miter lim="800000"/>
            <a:headEnd/>
            <a:tailEnd/>
          </a:ln>
        </p:spPr>
        <p:txBody>
          <a:bodyPr anchor="ctr"/>
          <a:lstStyle/>
          <a:p>
            <a:pPr eaLnBrk="0" hangingPunct="0">
              <a:defRPr/>
            </a:pPr>
            <a:r>
              <a:rPr lang="zh-CN" altLang="en-US" sz="2400" kern="0" dirty="0">
                <a:latin typeface="黑体" pitchFamily="2" charset="-122"/>
                <a:ea typeface="黑体" pitchFamily="2" charset="-122"/>
                <a:cs typeface="+mj-cs"/>
              </a:rPr>
              <a:t> </a:t>
            </a:r>
            <a:r>
              <a:rPr lang="zh-CN" altLang="en-US" sz="2400" b="1" kern="0" dirty="0">
                <a:latin typeface="宋体" pitchFamily="2" charset="-122"/>
                <a:ea typeface="宋体" pitchFamily="2" charset="-122"/>
                <a:cs typeface="+mj-cs"/>
                <a:sym typeface="Wingdings" pitchFamily="2" charset="2"/>
              </a:rPr>
              <a:t> 会员中心</a:t>
            </a:r>
            <a:r>
              <a:rPr lang="en-US" altLang="zh-CN" sz="2400" b="1" kern="0" dirty="0">
                <a:latin typeface="宋体" pitchFamily="2" charset="-122"/>
                <a:ea typeface="宋体" pitchFamily="2" charset="-122"/>
                <a:cs typeface="+mj-cs"/>
                <a:sym typeface="Wingdings" pitchFamily="2" charset="2"/>
              </a:rPr>
              <a:t>——</a:t>
            </a:r>
            <a:r>
              <a:rPr lang="zh-CN" altLang="en-US" sz="2400" b="1" kern="0" dirty="0">
                <a:latin typeface="宋体" pitchFamily="2" charset="-122"/>
                <a:ea typeface="宋体" pitchFamily="2" charset="-122"/>
                <a:cs typeface="+mj-cs"/>
                <a:sym typeface="Wingdings" pitchFamily="2" charset="2"/>
              </a:rPr>
              <a:t>个人馆检索</a:t>
            </a:r>
            <a:endParaRPr lang="zh-CN" altLang="en-US" sz="2400" b="1" kern="0" dirty="0">
              <a:latin typeface="宋体" pitchFamily="2" charset="-122"/>
              <a:ea typeface="宋体" pitchFamily="2" charset="-122"/>
              <a:cs typeface="+mj-cs"/>
            </a:endParaRPr>
          </a:p>
        </p:txBody>
      </p:sp>
      <p:sp>
        <p:nvSpPr>
          <p:cNvPr id="59396" name="AutoShape 4"/>
          <p:cNvSpPr>
            <a:spLocks noChangeArrowheads="1"/>
          </p:cNvSpPr>
          <p:nvPr/>
        </p:nvSpPr>
        <p:spPr bwMode="auto">
          <a:xfrm>
            <a:off x="2949575" y="2022475"/>
            <a:ext cx="5222875" cy="2414588"/>
          </a:xfrm>
          <a:prstGeom prst="roundRect">
            <a:avLst>
              <a:gd name="adj" fmla="val 10685"/>
            </a:avLst>
          </a:prstGeom>
          <a:noFill/>
          <a:ln w="25400" algn="ctr">
            <a:solidFill>
              <a:srgbClr val="FF0000"/>
            </a:solidFill>
            <a:round/>
            <a:headEnd/>
            <a:tailEnd/>
          </a:ln>
        </p:spPr>
        <p:txBody>
          <a:bodyPr/>
          <a:lstStyle/>
          <a:p>
            <a:endParaRPr lang="zh-CN" altLang="en-US"/>
          </a:p>
        </p:txBody>
      </p:sp>
      <p:sp>
        <p:nvSpPr>
          <p:cNvPr id="59397" name="圆角矩形 11"/>
          <p:cNvSpPr>
            <a:spLocks noChangeArrowheads="1"/>
          </p:cNvSpPr>
          <p:nvPr/>
        </p:nvSpPr>
        <p:spPr bwMode="auto">
          <a:xfrm>
            <a:off x="611188" y="1936750"/>
            <a:ext cx="2232025" cy="1508125"/>
          </a:xfrm>
          <a:prstGeom prst="roundRect">
            <a:avLst>
              <a:gd name="adj" fmla="val 16667"/>
            </a:avLst>
          </a:prstGeom>
          <a:noFill/>
          <a:ln w="25400"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2" descr="C:\Users\Gong\AppData\Roaming\Tencent\Users\382062504\QQ\WinTemp\RichOle\D98BPJ%V26A8C~5~$%KR2UE.jpg"/>
          <p:cNvPicPr>
            <a:picLocks noChangeAspect="1" noChangeArrowheads="1"/>
          </p:cNvPicPr>
          <p:nvPr/>
        </p:nvPicPr>
        <p:blipFill>
          <a:blip r:embed="rId2" cstate="print"/>
          <a:srcRect/>
          <a:stretch>
            <a:fillRect/>
          </a:stretch>
        </p:blipFill>
        <p:spPr bwMode="auto">
          <a:xfrm>
            <a:off x="539750" y="1731963"/>
            <a:ext cx="7642225" cy="4546600"/>
          </a:xfrm>
          <a:prstGeom prst="rect">
            <a:avLst/>
          </a:prstGeom>
          <a:noFill/>
          <a:ln w="9525">
            <a:noFill/>
            <a:miter lim="800000"/>
            <a:headEnd/>
            <a:tailEnd/>
          </a:ln>
        </p:spPr>
      </p:pic>
      <p:sp>
        <p:nvSpPr>
          <p:cNvPr id="60419" name="Rectangle 2"/>
          <p:cNvSpPr>
            <a:spLocks/>
          </p:cNvSpPr>
          <p:nvPr/>
        </p:nvSpPr>
        <p:spPr bwMode="auto">
          <a:xfrm>
            <a:off x="539750" y="1052513"/>
            <a:ext cx="2447925" cy="576262"/>
          </a:xfrm>
          <a:prstGeom prst="rect">
            <a:avLst/>
          </a:prstGeom>
          <a:noFill/>
          <a:ln w="9525">
            <a:noFill/>
            <a:miter lim="800000"/>
            <a:headEnd/>
            <a:tailEnd/>
          </a:ln>
        </p:spPr>
        <p:txBody>
          <a:bodyPr anchor="ctr"/>
          <a:lstStyle/>
          <a:p>
            <a:pPr eaLnBrk="0" hangingPunct="0"/>
            <a:r>
              <a:rPr lang="zh-CN" altLang="en-US" sz="2400" b="1">
                <a:latin typeface="黑体" pitchFamily="2" charset="-122"/>
                <a:ea typeface="黑体" pitchFamily="2" charset="-122"/>
                <a:sym typeface="Wingdings" pitchFamily="2" charset="2"/>
              </a:rPr>
              <a:t></a:t>
            </a:r>
            <a:r>
              <a:rPr lang="zh-CN" altLang="en-US" sz="2400">
                <a:latin typeface="黑体" pitchFamily="2" charset="-122"/>
                <a:ea typeface="黑体" pitchFamily="2" charset="-122"/>
              </a:rPr>
              <a:t>机构学术空间</a:t>
            </a:r>
          </a:p>
        </p:txBody>
      </p:sp>
      <p:pic>
        <p:nvPicPr>
          <p:cNvPr id="55310" name="Picture 14" descr="C:\DOCUME~1\ADMINI~1\LOCALS~1\Temp\F1M~WESOZ`_2YR]}N2`C[BF.jpg"/>
          <p:cNvPicPr>
            <a:picLocks noChangeAspect="1" noChangeArrowheads="1"/>
          </p:cNvPicPr>
          <p:nvPr/>
        </p:nvPicPr>
        <p:blipFill>
          <a:blip r:embed="rId3" cstate="print"/>
          <a:srcRect/>
          <a:stretch>
            <a:fillRect/>
          </a:stretch>
        </p:blipFill>
        <p:spPr bwMode="auto">
          <a:xfrm>
            <a:off x="2084388" y="1844675"/>
            <a:ext cx="7059612" cy="5013325"/>
          </a:xfrm>
          <a:prstGeom prst="rect">
            <a:avLst/>
          </a:prstGeom>
          <a:noFill/>
          <a:ln w="9525">
            <a:noFill/>
            <a:miter lim="800000"/>
            <a:headEnd/>
            <a:tailEnd/>
          </a:ln>
        </p:spPr>
      </p:pic>
      <p:sp>
        <p:nvSpPr>
          <p:cNvPr id="57350" name="圆角矩形 5"/>
          <p:cNvSpPr>
            <a:spLocks noChangeArrowheads="1"/>
          </p:cNvSpPr>
          <p:nvPr/>
        </p:nvSpPr>
        <p:spPr bwMode="auto">
          <a:xfrm>
            <a:off x="2124075" y="2708275"/>
            <a:ext cx="1368425" cy="649288"/>
          </a:xfrm>
          <a:prstGeom prst="roundRect">
            <a:avLst>
              <a:gd name="adj" fmla="val 16667"/>
            </a:avLst>
          </a:prstGeom>
          <a:noFill/>
          <a:ln w="25400" algn="ctr">
            <a:solidFill>
              <a:srgbClr val="FF0000"/>
            </a:solidFill>
            <a:round/>
            <a:headEnd/>
            <a:tailEnd/>
          </a:ln>
        </p:spPr>
        <p:txBody>
          <a:bodyPr/>
          <a:lstStyle/>
          <a:p>
            <a:pPr eaLnBrk="0" hangingPunct="0"/>
            <a:endParaRPr lang="zh-CN" altLang="en-US"/>
          </a:p>
        </p:txBody>
      </p:sp>
      <p:sp>
        <p:nvSpPr>
          <p:cNvPr id="57351" name="圆角矩形 6"/>
          <p:cNvSpPr>
            <a:spLocks noChangeArrowheads="1"/>
          </p:cNvSpPr>
          <p:nvPr/>
        </p:nvSpPr>
        <p:spPr bwMode="auto">
          <a:xfrm>
            <a:off x="3708400" y="2565400"/>
            <a:ext cx="3743325" cy="2519363"/>
          </a:xfrm>
          <a:prstGeom prst="roundRect">
            <a:avLst>
              <a:gd name="adj" fmla="val 16667"/>
            </a:avLst>
          </a:prstGeom>
          <a:noFill/>
          <a:ln w="25400" algn="ctr">
            <a:solidFill>
              <a:srgbClr val="FF0000"/>
            </a:solidFill>
            <a:round/>
            <a:headEnd/>
            <a:tailEnd/>
          </a:ln>
        </p:spPr>
        <p:txBody>
          <a:bodyPr/>
          <a:lstStyle/>
          <a:p>
            <a:pPr eaLnBrk="0" hangingPunct="0"/>
            <a:endParaRPr lang="zh-CN" altLang="en-US"/>
          </a:p>
        </p:txBody>
      </p:sp>
      <p:sp>
        <p:nvSpPr>
          <p:cNvPr id="57352" name="圆角矩形 7"/>
          <p:cNvSpPr>
            <a:spLocks noChangeArrowheads="1"/>
          </p:cNvSpPr>
          <p:nvPr/>
        </p:nvSpPr>
        <p:spPr bwMode="auto">
          <a:xfrm>
            <a:off x="7667625" y="1989138"/>
            <a:ext cx="1476375" cy="4535487"/>
          </a:xfrm>
          <a:prstGeom prst="roundRect">
            <a:avLst>
              <a:gd name="adj" fmla="val 16667"/>
            </a:avLst>
          </a:prstGeom>
          <a:noFill/>
          <a:ln w="25400" algn="ctr">
            <a:solidFill>
              <a:srgbClr val="FF0000"/>
            </a:solidFill>
            <a:round/>
            <a:headEnd/>
            <a:tailEnd/>
          </a:ln>
        </p:spPr>
        <p:txBody>
          <a:bodyPr/>
          <a:lstStyle/>
          <a:p>
            <a:pPr eaLnBrk="0" hangingPunct="0"/>
            <a:endParaRPr lang="zh-CN" altLang="en-US"/>
          </a:p>
        </p:txBody>
      </p:sp>
      <p:sp>
        <p:nvSpPr>
          <p:cNvPr id="57353" name="上箭头标注 8"/>
          <p:cNvSpPr>
            <a:spLocks noChangeArrowheads="1"/>
          </p:cNvSpPr>
          <p:nvPr/>
        </p:nvSpPr>
        <p:spPr bwMode="auto">
          <a:xfrm>
            <a:off x="2339975" y="3357563"/>
            <a:ext cx="1079500" cy="647700"/>
          </a:xfrm>
          <a:prstGeom prst="upArrowCallout">
            <a:avLst>
              <a:gd name="adj1" fmla="val 25000"/>
              <a:gd name="adj2" fmla="val 25000"/>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数据统计</a:t>
            </a:r>
          </a:p>
        </p:txBody>
      </p:sp>
      <p:sp>
        <p:nvSpPr>
          <p:cNvPr id="57354" name="上箭头标注 9"/>
          <p:cNvSpPr>
            <a:spLocks noChangeArrowheads="1"/>
          </p:cNvSpPr>
          <p:nvPr/>
        </p:nvSpPr>
        <p:spPr bwMode="auto">
          <a:xfrm>
            <a:off x="4932363" y="5084763"/>
            <a:ext cx="1655762" cy="647700"/>
          </a:xfrm>
          <a:prstGeom prst="upArrowCallout">
            <a:avLst>
              <a:gd name="adj1" fmla="val 25019"/>
              <a:gd name="adj2" fmla="val 25007"/>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可视化地图显示</a:t>
            </a:r>
          </a:p>
        </p:txBody>
      </p:sp>
      <p:sp>
        <p:nvSpPr>
          <p:cNvPr id="57355" name="上箭头标注 10"/>
          <p:cNvSpPr>
            <a:spLocks noChangeArrowheads="1"/>
          </p:cNvSpPr>
          <p:nvPr/>
        </p:nvSpPr>
        <p:spPr bwMode="auto">
          <a:xfrm>
            <a:off x="7812088" y="6210300"/>
            <a:ext cx="1081087" cy="647700"/>
          </a:xfrm>
          <a:prstGeom prst="upArrowCallout">
            <a:avLst>
              <a:gd name="adj1" fmla="val 25037"/>
              <a:gd name="adj2" fmla="val 25037"/>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排行推荐</a:t>
            </a:r>
          </a:p>
        </p:txBody>
      </p:sp>
      <p:sp>
        <p:nvSpPr>
          <p:cNvPr id="60427" name="Rectangle 2"/>
          <p:cNvSpPr txBox="1">
            <a:spLocks noChangeArrowheads="1"/>
          </p:cNvSpPr>
          <p:nvPr/>
        </p:nvSpPr>
        <p:spPr bwMode="white">
          <a:xfrm>
            <a:off x="700088" y="457200"/>
            <a:ext cx="8748712" cy="609600"/>
          </a:xfrm>
          <a:prstGeom prst="rect">
            <a:avLst/>
          </a:prstGeom>
          <a:noFill/>
          <a:ln w="9525">
            <a:noFill/>
            <a:miter lim="800000"/>
            <a:headEnd/>
            <a:tailEnd/>
          </a:ln>
        </p:spPr>
        <p:txBody>
          <a:bodyPr anchor="ctr"/>
          <a:lstStyle/>
          <a:p>
            <a:pPr algn="ctr" eaLnBrk="0" hangingPunct="0"/>
            <a:r>
              <a:rPr lang="zh-CN" altLang="en-US" sz="3600" b="1" dirty="0">
                <a:solidFill>
                  <a:schemeClr val="bg1"/>
                </a:solidFill>
                <a:latin typeface="宋体" charset="-122"/>
              </a:rPr>
              <a:t>特色功能服务（</a:t>
            </a:r>
            <a:r>
              <a:rPr lang="en-US" altLang="zh-CN" sz="3600" b="1" dirty="0">
                <a:solidFill>
                  <a:schemeClr val="bg1"/>
                </a:solidFill>
                <a:latin typeface="宋体" charset="-122"/>
              </a:rPr>
              <a:t>4</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机构空间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310"/>
                                        </p:tgtEl>
                                        <p:attrNameLst>
                                          <p:attrName>style.visibility</p:attrName>
                                        </p:attrNameLst>
                                      </p:cBhvr>
                                      <p:to>
                                        <p:strVal val="visible"/>
                                      </p:to>
                                    </p:set>
                                    <p:animEffect transition="in" filter="blinds(horizontal)">
                                      <p:cBhvr>
                                        <p:cTn id="7" dur="500"/>
                                        <p:tgtEl>
                                          <p:spTgt spid="553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7350"/>
                                        </p:tgtEl>
                                        <p:attrNameLst>
                                          <p:attrName>style.visibility</p:attrName>
                                        </p:attrNameLst>
                                      </p:cBhvr>
                                      <p:to>
                                        <p:strVal val="visible"/>
                                      </p:to>
                                    </p:set>
                                    <p:anim calcmode="lin" valueType="num">
                                      <p:cBhvr additive="base">
                                        <p:cTn id="12" dur="500" fill="hold"/>
                                        <p:tgtEl>
                                          <p:spTgt spid="57350"/>
                                        </p:tgtEl>
                                        <p:attrNameLst>
                                          <p:attrName>ppt_x</p:attrName>
                                        </p:attrNameLst>
                                      </p:cBhvr>
                                      <p:tavLst>
                                        <p:tav tm="0">
                                          <p:val>
                                            <p:strVal val="#ppt_x"/>
                                          </p:val>
                                        </p:tav>
                                        <p:tav tm="100000">
                                          <p:val>
                                            <p:strVal val="#ppt_x"/>
                                          </p:val>
                                        </p:tav>
                                      </p:tavLst>
                                    </p:anim>
                                    <p:anim calcmode="lin" valueType="num">
                                      <p:cBhvr additive="base">
                                        <p:cTn id="13" dur="500" fill="hold"/>
                                        <p:tgtEl>
                                          <p:spTgt spid="5735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7353"/>
                                        </p:tgtEl>
                                        <p:attrNameLst>
                                          <p:attrName>style.visibility</p:attrName>
                                        </p:attrNameLst>
                                      </p:cBhvr>
                                      <p:to>
                                        <p:strVal val="visible"/>
                                      </p:to>
                                    </p:set>
                                    <p:anim calcmode="lin" valueType="num">
                                      <p:cBhvr additive="base">
                                        <p:cTn id="17" dur="500" fill="hold"/>
                                        <p:tgtEl>
                                          <p:spTgt spid="57353"/>
                                        </p:tgtEl>
                                        <p:attrNameLst>
                                          <p:attrName>ppt_x</p:attrName>
                                        </p:attrNameLst>
                                      </p:cBhvr>
                                      <p:tavLst>
                                        <p:tav tm="0">
                                          <p:val>
                                            <p:strVal val="#ppt_x"/>
                                          </p:val>
                                        </p:tav>
                                        <p:tav tm="100000">
                                          <p:val>
                                            <p:strVal val="#ppt_x"/>
                                          </p:val>
                                        </p:tav>
                                      </p:tavLst>
                                    </p:anim>
                                    <p:anim calcmode="lin" valueType="num">
                                      <p:cBhvr additive="base">
                                        <p:cTn id="18" dur="500" fill="hold"/>
                                        <p:tgtEl>
                                          <p:spTgt spid="5735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57351"/>
                                        </p:tgtEl>
                                        <p:attrNameLst>
                                          <p:attrName>style.visibility</p:attrName>
                                        </p:attrNameLst>
                                      </p:cBhvr>
                                      <p:to>
                                        <p:strVal val="visible"/>
                                      </p:to>
                                    </p:set>
                                    <p:anim calcmode="lin" valueType="num">
                                      <p:cBhvr additive="base">
                                        <p:cTn id="22" dur="500" fill="hold"/>
                                        <p:tgtEl>
                                          <p:spTgt spid="57351"/>
                                        </p:tgtEl>
                                        <p:attrNameLst>
                                          <p:attrName>ppt_x</p:attrName>
                                        </p:attrNameLst>
                                      </p:cBhvr>
                                      <p:tavLst>
                                        <p:tav tm="0">
                                          <p:val>
                                            <p:strVal val="#ppt_x"/>
                                          </p:val>
                                        </p:tav>
                                        <p:tav tm="100000">
                                          <p:val>
                                            <p:strVal val="#ppt_x"/>
                                          </p:val>
                                        </p:tav>
                                      </p:tavLst>
                                    </p:anim>
                                    <p:anim calcmode="lin" valueType="num">
                                      <p:cBhvr additive="base">
                                        <p:cTn id="23" dur="500" fill="hold"/>
                                        <p:tgtEl>
                                          <p:spTgt spid="57351"/>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57354"/>
                                        </p:tgtEl>
                                        <p:attrNameLst>
                                          <p:attrName>style.visibility</p:attrName>
                                        </p:attrNameLst>
                                      </p:cBhvr>
                                      <p:to>
                                        <p:strVal val="visible"/>
                                      </p:to>
                                    </p:set>
                                    <p:anim calcmode="lin" valueType="num">
                                      <p:cBhvr additive="base">
                                        <p:cTn id="27" dur="500" fill="hold"/>
                                        <p:tgtEl>
                                          <p:spTgt spid="57354"/>
                                        </p:tgtEl>
                                        <p:attrNameLst>
                                          <p:attrName>ppt_x</p:attrName>
                                        </p:attrNameLst>
                                      </p:cBhvr>
                                      <p:tavLst>
                                        <p:tav tm="0">
                                          <p:val>
                                            <p:strVal val="#ppt_x"/>
                                          </p:val>
                                        </p:tav>
                                        <p:tav tm="100000">
                                          <p:val>
                                            <p:strVal val="#ppt_x"/>
                                          </p:val>
                                        </p:tav>
                                      </p:tavLst>
                                    </p:anim>
                                    <p:anim calcmode="lin" valueType="num">
                                      <p:cBhvr additive="base">
                                        <p:cTn id="28" dur="500" fill="hold"/>
                                        <p:tgtEl>
                                          <p:spTgt spid="57354"/>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57352"/>
                                        </p:tgtEl>
                                        <p:attrNameLst>
                                          <p:attrName>style.visibility</p:attrName>
                                        </p:attrNameLst>
                                      </p:cBhvr>
                                      <p:to>
                                        <p:strVal val="visible"/>
                                      </p:to>
                                    </p:set>
                                    <p:anim calcmode="lin" valueType="num">
                                      <p:cBhvr additive="base">
                                        <p:cTn id="32" dur="500" fill="hold"/>
                                        <p:tgtEl>
                                          <p:spTgt spid="57352"/>
                                        </p:tgtEl>
                                        <p:attrNameLst>
                                          <p:attrName>ppt_x</p:attrName>
                                        </p:attrNameLst>
                                      </p:cBhvr>
                                      <p:tavLst>
                                        <p:tav tm="0">
                                          <p:val>
                                            <p:strVal val="#ppt_x"/>
                                          </p:val>
                                        </p:tav>
                                        <p:tav tm="100000">
                                          <p:val>
                                            <p:strVal val="#ppt_x"/>
                                          </p:val>
                                        </p:tav>
                                      </p:tavLst>
                                    </p:anim>
                                    <p:anim calcmode="lin" valueType="num">
                                      <p:cBhvr additive="base">
                                        <p:cTn id="33" dur="500" fill="hold"/>
                                        <p:tgtEl>
                                          <p:spTgt spid="57352"/>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57355"/>
                                        </p:tgtEl>
                                        <p:attrNameLst>
                                          <p:attrName>style.visibility</p:attrName>
                                        </p:attrNameLst>
                                      </p:cBhvr>
                                      <p:to>
                                        <p:strVal val="visible"/>
                                      </p:to>
                                    </p:set>
                                    <p:anim calcmode="lin" valueType="num">
                                      <p:cBhvr additive="base">
                                        <p:cTn id="37" dur="500" fill="hold"/>
                                        <p:tgtEl>
                                          <p:spTgt spid="57355"/>
                                        </p:tgtEl>
                                        <p:attrNameLst>
                                          <p:attrName>ppt_x</p:attrName>
                                        </p:attrNameLst>
                                      </p:cBhvr>
                                      <p:tavLst>
                                        <p:tav tm="0">
                                          <p:val>
                                            <p:strVal val="#ppt_x"/>
                                          </p:val>
                                        </p:tav>
                                        <p:tav tm="100000">
                                          <p:val>
                                            <p:strVal val="#ppt_x"/>
                                          </p:val>
                                        </p:tav>
                                      </p:tavLst>
                                    </p:anim>
                                    <p:anim calcmode="lin" valueType="num">
                                      <p:cBhvr additive="base">
                                        <p:cTn id="38" dur="500" fill="hold"/>
                                        <p:tgtEl>
                                          <p:spTgt spid="573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autoUpdateAnimBg="0"/>
      <p:bldP spid="57351" grpId="0" animBg="1" autoUpdateAnimBg="0"/>
      <p:bldP spid="57352" grpId="0" animBg="1" autoUpdateAnimBg="0"/>
      <p:bldP spid="57353" grpId="0" animBg="1" autoUpdateAnimBg="0"/>
      <p:bldP spid="57354" grpId="0" animBg="1" autoUpdateAnimBg="0"/>
      <p:bldP spid="5735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内容占位符 6" descr="互联网出版许可证1.JPG"/>
          <p:cNvPicPr>
            <a:picLocks noGrp="1" noChangeAspect="1"/>
          </p:cNvPicPr>
          <p:nvPr>
            <p:ph sz="quarter" idx="1"/>
          </p:nvPr>
        </p:nvPicPr>
        <p:blipFill>
          <a:blip r:embed="rId2" cstate="print"/>
          <a:srcRect/>
          <a:stretch>
            <a:fillRect/>
          </a:stretch>
        </p:blipFill>
        <p:spPr>
          <a:xfrm>
            <a:off x="5673725" y="1501775"/>
            <a:ext cx="3317875" cy="2232025"/>
          </a:xfrm>
        </p:spPr>
      </p:pic>
      <p:sp>
        <p:nvSpPr>
          <p:cNvPr id="9219" name="Rectangle 3"/>
          <p:cNvSpPr txBox="1">
            <a:spLocks noChangeArrowheads="1"/>
          </p:cNvSpPr>
          <p:nvPr/>
        </p:nvSpPr>
        <p:spPr bwMode="auto">
          <a:xfrm>
            <a:off x="-57150" y="1219200"/>
            <a:ext cx="5543550" cy="5184775"/>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Char char="v"/>
            </a:pPr>
            <a:r>
              <a:rPr lang="en-US" altLang="zh-CN" sz="2800" b="1" dirty="0">
                <a:latin typeface="Arial" charset="0"/>
                <a:ea typeface="굴림" pitchFamily="34" charset="-127"/>
              </a:rPr>
              <a:t> </a:t>
            </a:r>
            <a:r>
              <a:rPr lang="zh-CN" altLang="en-US" sz="2400" b="1" dirty="0" smtClean="0">
                <a:latin typeface="宋体" charset="-122"/>
                <a:sym typeface="Wingdings" pitchFamily="2" charset="2"/>
              </a:rPr>
              <a:t> </a:t>
            </a:r>
            <a:r>
              <a:rPr lang="zh-CN" altLang="en-US" sz="2400" b="1" dirty="0" smtClean="0">
                <a:latin typeface="Arial" charset="0"/>
              </a:rPr>
              <a:t>万方数据股份有限公司资质</a:t>
            </a:r>
            <a:r>
              <a:rPr lang="ko-KR" altLang="en-US" sz="2400" b="1" dirty="0" smtClean="0">
                <a:latin typeface="Arial" charset="0"/>
                <a:ea typeface="굴림" pitchFamily="34" charset="-127"/>
              </a:rPr>
              <a:t> </a:t>
            </a:r>
            <a:endParaRPr lang="ko-KR" altLang="en-US" sz="2400" b="1" dirty="0">
              <a:latin typeface="Arial" charset="0"/>
              <a:ea typeface="굴림" pitchFamily="34" charset="-127"/>
            </a:endParaRPr>
          </a:p>
          <a:p>
            <a:pPr marL="742950" lvl="1" indent="-285750">
              <a:lnSpc>
                <a:spcPct val="150000"/>
              </a:lnSpc>
              <a:spcBef>
                <a:spcPct val="20000"/>
              </a:spcBef>
              <a:buClr>
                <a:schemeClr val="tx2"/>
              </a:buClr>
              <a:buSzPct val="60000"/>
              <a:buFont typeface="Wingdings" pitchFamily="2" charset="2"/>
              <a:buChar char="l"/>
            </a:pPr>
            <a:r>
              <a:rPr lang="zh-CN" altLang="en-US" b="1" dirty="0" smtClean="0">
                <a:latin typeface="宋体" charset="-122"/>
              </a:rPr>
              <a:t>万方</a:t>
            </a:r>
            <a:r>
              <a:rPr lang="zh-CN" altLang="en-US" b="1" dirty="0">
                <a:latin typeface="宋体" charset="-122"/>
              </a:rPr>
              <a:t>数据是国内著名的</a:t>
            </a:r>
            <a:r>
              <a:rPr lang="en-US" altLang="zh-CN" b="1" dirty="0">
                <a:latin typeface="宋体" charset="-122"/>
              </a:rPr>
              <a:t>ST&amp;M(</a:t>
            </a:r>
            <a:r>
              <a:rPr lang="zh-CN" altLang="en-US" b="1" dirty="0">
                <a:latin typeface="宋体" charset="-122"/>
              </a:rPr>
              <a:t>科技</a:t>
            </a:r>
            <a:r>
              <a:rPr lang="en-US" altLang="zh-CN" b="1" dirty="0">
                <a:latin typeface="宋体" charset="-122"/>
              </a:rPr>
              <a:t>&amp;</a:t>
            </a:r>
            <a:r>
              <a:rPr lang="zh-CN" altLang="en-US" b="1" dirty="0">
                <a:latin typeface="宋体" charset="-122"/>
              </a:rPr>
              <a:t>医学）信息内容服务提供商，是世界卫生组织全球卫生图书馆中国委员会唯一的企业成员单位。</a:t>
            </a:r>
            <a:endParaRPr lang="ko-KR" altLang="zh-CN" b="1" dirty="0">
              <a:latin typeface="宋体" charset="-122"/>
            </a:endParaRPr>
          </a:p>
          <a:p>
            <a:pPr marL="742950" lvl="1" indent="-285750">
              <a:lnSpc>
                <a:spcPct val="150000"/>
              </a:lnSpc>
              <a:spcBef>
                <a:spcPct val="20000"/>
              </a:spcBef>
              <a:buClr>
                <a:schemeClr val="tx2"/>
              </a:buClr>
              <a:buSzPct val="60000"/>
              <a:buFont typeface="Wingdings" pitchFamily="2" charset="2"/>
              <a:buChar char="l"/>
            </a:pPr>
            <a:r>
              <a:rPr lang="zh-CN" altLang="en-US" b="1" dirty="0">
                <a:latin typeface="宋体" charset="-122"/>
              </a:rPr>
              <a:t>万方数据拥有</a:t>
            </a:r>
            <a:r>
              <a:rPr lang="en-US" altLang="zh-CN" b="1" dirty="0">
                <a:latin typeface="宋体" charset="-122"/>
              </a:rPr>
              <a:t>ISP</a:t>
            </a:r>
            <a:r>
              <a:rPr lang="zh-CN" altLang="en-US" b="1" dirty="0">
                <a:latin typeface="宋体" charset="-122"/>
              </a:rPr>
              <a:t>、</a:t>
            </a:r>
            <a:r>
              <a:rPr lang="en-US" altLang="zh-CN" b="1" dirty="0">
                <a:latin typeface="宋体" charset="-122"/>
              </a:rPr>
              <a:t>ICP</a:t>
            </a:r>
            <a:r>
              <a:rPr lang="zh-CN" altLang="en-US" b="1" dirty="0">
                <a:latin typeface="宋体" charset="-122"/>
              </a:rPr>
              <a:t>、互联网出版许可证、电子出版物出版许可证、信息网络传播视听节目许可证、出版物经营许可证、互联网药品信息服务资格证书等相关资质</a:t>
            </a:r>
            <a:r>
              <a:rPr lang="zh-CN" altLang="zh-CN" b="1" dirty="0">
                <a:latin typeface="宋体" charset="-122"/>
              </a:rPr>
              <a:t>。</a:t>
            </a:r>
            <a:r>
              <a:rPr lang="zh-CN" altLang="en-US" b="1" dirty="0">
                <a:latin typeface="宋体" charset="-122"/>
              </a:rPr>
              <a:t>获得质量管理体系认证证书。</a:t>
            </a:r>
            <a:endParaRPr lang="en-US" altLang="zh-CN" b="1" dirty="0">
              <a:latin typeface="宋体" charset="-122"/>
            </a:endParaRPr>
          </a:p>
          <a:p>
            <a:pPr marL="742950" lvl="1" indent="-285750">
              <a:lnSpc>
                <a:spcPct val="150000"/>
              </a:lnSpc>
              <a:spcBef>
                <a:spcPct val="20000"/>
              </a:spcBef>
              <a:buClr>
                <a:schemeClr val="tx2"/>
              </a:buClr>
              <a:buSzPct val="60000"/>
              <a:buFont typeface="Wingdings" pitchFamily="2" charset="2"/>
              <a:buChar char="l"/>
            </a:pPr>
            <a:r>
              <a:rPr lang="zh-CN" altLang="en-US" b="1" dirty="0">
                <a:latin typeface="宋体" charset="-122"/>
              </a:rPr>
              <a:t>承担多项国家重大项目。</a:t>
            </a:r>
            <a:endParaRPr lang="ko-KR" altLang="en-US" b="1" dirty="0">
              <a:solidFill>
                <a:schemeClr val="accent1"/>
              </a:solidFill>
              <a:latin typeface="Arial" charset="0"/>
              <a:ea typeface="굴림" pitchFamily="34" charset="-127"/>
            </a:endParaRPr>
          </a:p>
        </p:txBody>
      </p:sp>
      <p:sp>
        <p:nvSpPr>
          <p:cNvPr id="9220" name="Rectangle 2"/>
          <p:cNvSpPr>
            <a:spLocks noGrp="1" noChangeArrowheads="1"/>
          </p:cNvSpPr>
          <p:nvPr>
            <p:ph type="title" idx="4294967295"/>
          </p:nvPr>
        </p:nvSpPr>
        <p:spPr/>
        <p:txBody>
          <a:bodyPr/>
          <a:lstStyle/>
          <a:p>
            <a:pPr algn="l" eaLnBrk="1" hangingPunct="1"/>
            <a:r>
              <a:rPr kumimoji="1" lang="en-US" altLang="zh-CN" dirty="0" smtClean="0">
                <a:solidFill>
                  <a:srgbClr val="FFFFFF"/>
                </a:solidFill>
                <a:ea typeface="宋体" charset="-122"/>
              </a:rPr>
              <a:t>1 </a:t>
            </a:r>
            <a:r>
              <a:rPr kumimoji="1" lang="zh-CN" altLang="en-US" dirty="0" smtClean="0">
                <a:solidFill>
                  <a:srgbClr val="FFFFFF"/>
                </a:solidFill>
                <a:ea typeface="宋体" charset="-122"/>
              </a:rPr>
              <a:t>万方数据股份有限公司简介</a:t>
            </a:r>
            <a:endParaRPr lang="zh-CN" altLang="en-US" dirty="0" smtClean="0">
              <a:ea typeface="宋体" charset="-122"/>
            </a:endParaRPr>
          </a:p>
        </p:txBody>
      </p:sp>
      <p:pic>
        <p:nvPicPr>
          <p:cNvPr id="119810" name="Picture 2" descr="http://med.wanfangdata.com.cn/zhengshu/zhengshu_2.jpg"/>
          <p:cNvPicPr>
            <a:picLocks noChangeAspect="1" noChangeArrowheads="1"/>
          </p:cNvPicPr>
          <p:nvPr/>
        </p:nvPicPr>
        <p:blipFill>
          <a:blip r:embed="rId3" cstate="print"/>
          <a:srcRect/>
          <a:stretch>
            <a:fillRect/>
          </a:stretch>
        </p:blipFill>
        <p:spPr bwMode="auto">
          <a:xfrm>
            <a:off x="5711258" y="3962400"/>
            <a:ext cx="3356542" cy="2400299"/>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C:\DOCUME~1\ADMINI~1\LOCALS~1\Temp\ONU(OZH`2NHE3663[6ZYJ9R.jpg"/>
          <p:cNvPicPr>
            <a:picLocks noChangeAspect="1" noChangeArrowheads="1"/>
          </p:cNvPicPr>
          <p:nvPr/>
        </p:nvPicPr>
        <p:blipFill>
          <a:blip r:embed="rId2" cstate="print"/>
          <a:srcRect/>
          <a:stretch>
            <a:fillRect/>
          </a:stretch>
        </p:blipFill>
        <p:spPr bwMode="auto">
          <a:xfrm>
            <a:off x="755650" y="1266825"/>
            <a:ext cx="8194675" cy="5591175"/>
          </a:xfrm>
          <a:prstGeom prst="rect">
            <a:avLst/>
          </a:prstGeom>
          <a:noFill/>
          <a:ln w="9525">
            <a:noFill/>
            <a:miter lim="800000"/>
            <a:headEnd/>
            <a:tailEnd/>
          </a:ln>
        </p:spPr>
      </p:pic>
      <p:sp>
        <p:nvSpPr>
          <p:cNvPr id="17" name="圆角矩形 16"/>
          <p:cNvSpPr>
            <a:spLocks noChangeArrowheads="1"/>
          </p:cNvSpPr>
          <p:nvPr/>
        </p:nvSpPr>
        <p:spPr bwMode="auto">
          <a:xfrm>
            <a:off x="2555875" y="1916113"/>
            <a:ext cx="4535488" cy="576262"/>
          </a:xfrm>
          <a:prstGeom prst="roundRect">
            <a:avLst>
              <a:gd name="adj" fmla="val 16667"/>
            </a:avLst>
          </a:prstGeom>
          <a:noFill/>
          <a:ln w="25400" algn="ctr">
            <a:solidFill>
              <a:srgbClr val="FF0000"/>
            </a:solidFill>
            <a:round/>
            <a:headEnd/>
            <a:tailEnd/>
          </a:ln>
        </p:spPr>
        <p:txBody>
          <a:bodyPr/>
          <a:lstStyle/>
          <a:p>
            <a:pPr eaLnBrk="0" hangingPunct="0"/>
            <a:endParaRPr lang="zh-CN" altLang="en-US"/>
          </a:p>
        </p:txBody>
      </p:sp>
      <p:sp>
        <p:nvSpPr>
          <p:cNvPr id="18" name="圆角矩形 17"/>
          <p:cNvSpPr>
            <a:spLocks noChangeArrowheads="1"/>
          </p:cNvSpPr>
          <p:nvPr/>
        </p:nvSpPr>
        <p:spPr bwMode="auto">
          <a:xfrm>
            <a:off x="2411413" y="2636838"/>
            <a:ext cx="4465637" cy="3600450"/>
          </a:xfrm>
          <a:prstGeom prst="roundRect">
            <a:avLst>
              <a:gd name="adj" fmla="val 16667"/>
            </a:avLst>
          </a:prstGeom>
          <a:noFill/>
          <a:ln w="25400" algn="ctr">
            <a:solidFill>
              <a:srgbClr val="FF0000"/>
            </a:solidFill>
            <a:round/>
            <a:headEnd/>
            <a:tailEnd/>
          </a:ln>
        </p:spPr>
        <p:txBody>
          <a:bodyPr/>
          <a:lstStyle/>
          <a:p>
            <a:pPr eaLnBrk="0" hangingPunct="0"/>
            <a:endParaRPr lang="zh-CN" altLang="en-US"/>
          </a:p>
        </p:txBody>
      </p:sp>
      <p:sp>
        <p:nvSpPr>
          <p:cNvPr id="19" name="圆角矩形 18"/>
          <p:cNvSpPr>
            <a:spLocks noChangeArrowheads="1"/>
          </p:cNvSpPr>
          <p:nvPr/>
        </p:nvSpPr>
        <p:spPr bwMode="auto">
          <a:xfrm>
            <a:off x="7235825" y="1989138"/>
            <a:ext cx="1728788" cy="4868862"/>
          </a:xfrm>
          <a:prstGeom prst="roundRect">
            <a:avLst>
              <a:gd name="adj" fmla="val 16667"/>
            </a:avLst>
          </a:prstGeom>
          <a:noFill/>
          <a:ln w="25400" algn="ctr">
            <a:solidFill>
              <a:srgbClr val="FF0000"/>
            </a:solidFill>
            <a:round/>
            <a:headEnd/>
            <a:tailEnd/>
          </a:ln>
        </p:spPr>
        <p:txBody>
          <a:bodyPr/>
          <a:lstStyle/>
          <a:p>
            <a:pPr eaLnBrk="0" hangingPunct="0"/>
            <a:endParaRPr lang="zh-CN" altLang="en-US"/>
          </a:p>
        </p:txBody>
      </p:sp>
      <p:sp>
        <p:nvSpPr>
          <p:cNvPr id="21" name="左箭头标注 20"/>
          <p:cNvSpPr/>
          <p:nvPr/>
        </p:nvSpPr>
        <p:spPr bwMode="auto">
          <a:xfrm>
            <a:off x="4716463" y="2060575"/>
            <a:ext cx="1295400" cy="360363"/>
          </a:xfrm>
          <a:prstGeom prst="leftArrowCallout">
            <a:avLst>
              <a:gd name="adj1" fmla="val 25000"/>
              <a:gd name="adj2" fmla="val 25000"/>
              <a:gd name="adj3" fmla="val 25000"/>
              <a:gd name="adj4" fmla="val 70900"/>
            </a:avLst>
          </a:prstGeom>
          <a:solidFill>
            <a:schemeClr val="bg1">
              <a:lumMod val="95000"/>
            </a:schemeClr>
          </a:solidFill>
          <a:ln w="28575" cap="flat" cmpd="sng" algn="ctr">
            <a:solidFill>
              <a:srgbClr val="FF0000"/>
            </a:solidFill>
            <a:prstDash val="solid"/>
            <a:round/>
            <a:headEnd type="none" w="med" len="med"/>
            <a:tailEnd type="none" w="med" len="med"/>
          </a:ln>
          <a:effectLst/>
        </p:spPr>
        <p:txBody>
          <a:bodyPr/>
          <a:lstStyle/>
          <a:p>
            <a:pPr eaLnBrk="0" hangingPunct="0">
              <a:defRPr/>
            </a:pPr>
            <a:r>
              <a:rPr lang="zh-CN" altLang="en-US" sz="1400" b="1" dirty="0">
                <a:ea typeface="宋体" pitchFamily="2" charset="-122"/>
              </a:rPr>
              <a:t>地区导航</a:t>
            </a:r>
          </a:p>
        </p:txBody>
      </p:sp>
      <p:sp>
        <p:nvSpPr>
          <p:cNvPr id="22" name="左箭头标注 21"/>
          <p:cNvSpPr/>
          <p:nvPr/>
        </p:nvSpPr>
        <p:spPr bwMode="auto">
          <a:xfrm>
            <a:off x="5076825" y="4941888"/>
            <a:ext cx="1439863" cy="358775"/>
          </a:xfrm>
          <a:prstGeom prst="leftArrowCallout">
            <a:avLst>
              <a:gd name="adj1" fmla="val 25000"/>
              <a:gd name="adj2" fmla="val 25000"/>
              <a:gd name="adj3" fmla="val 25000"/>
              <a:gd name="adj4" fmla="val 71612"/>
            </a:avLst>
          </a:prstGeom>
          <a:solidFill>
            <a:schemeClr val="bg1">
              <a:lumMod val="95000"/>
            </a:schemeClr>
          </a:solidFill>
          <a:ln w="28575" cap="flat" cmpd="sng" algn="ctr">
            <a:solidFill>
              <a:srgbClr val="FF0000"/>
            </a:solidFill>
            <a:prstDash val="solid"/>
            <a:round/>
            <a:headEnd type="none" w="med" len="med"/>
            <a:tailEnd type="none" w="med" len="med"/>
          </a:ln>
          <a:effectLst/>
        </p:spPr>
        <p:txBody>
          <a:bodyPr/>
          <a:lstStyle/>
          <a:p>
            <a:pPr eaLnBrk="0" hangingPunct="0">
              <a:defRPr/>
            </a:pPr>
            <a:r>
              <a:rPr lang="zh-CN" altLang="en-US" sz="1400" b="1" dirty="0">
                <a:ea typeface="宋体" pitchFamily="2" charset="-122"/>
              </a:rPr>
              <a:t>医院推荐</a:t>
            </a:r>
          </a:p>
        </p:txBody>
      </p:sp>
      <p:sp>
        <p:nvSpPr>
          <p:cNvPr id="23" name="上箭头标注 22"/>
          <p:cNvSpPr/>
          <p:nvPr/>
        </p:nvSpPr>
        <p:spPr bwMode="auto">
          <a:xfrm>
            <a:off x="7380288" y="5013325"/>
            <a:ext cx="1296987" cy="1655763"/>
          </a:xfrm>
          <a:prstGeom prst="upArrowCallout">
            <a:avLst>
              <a:gd name="adj1" fmla="val 25000"/>
              <a:gd name="adj2" fmla="val 25000"/>
              <a:gd name="adj3" fmla="val 25000"/>
              <a:gd name="adj4" fmla="val 69921"/>
            </a:avLst>
          </a:prstGeom>
          <a:solidFill>
            <a:schemeClr val="bg1">
              <a:lumMod val="95000"/>
            </a:schemeClr>
          </a:solidFill>
          <a:ln w="28575" cap="flat" cmpd="sng" algn="ctr">
            <a:solidFill>
              <a:srgbClr val="FF0000"/>
            </a:solidFill>
            <a:prstDash val="solid"/>
            <a:round/>
            <a:headEnd type="none" w="med" len="med"/>
            <a:tailEnd type="none" w="med" len="med"/>
          </a:ln>
          <a:effectLst/>
        </p:spPr>
        <p:txBody>
          <a:bodyPr/>
          <a:lstStyle/>
          <a:p>
            <a:pPr eaLnBrk="0" hangingPunct="0">
              <a:defRPr/>
            </a:pPr>
            <a:r>
              <a:rPr lang="zh-CN" altLang="en-US" sz="1400" b="1" dirty="0">
                <a:ea typeface="宋体" pitchFamily="2" charset="-122"/>
              </a:rPr>
              <a:t>三甲医院发文排行、全省机构发文排行、全省机构点击排行</a:t>
            </a:r>
          </a:p>
        </p:txBody>
      </p:sp>
      <p:sp>
        <p:nvSpPr>
          <p:cNvPr id="24" name="圆角矩形 23"/>
          <p:cNvSpPr>
            <a:spLocks noChangeArrowheads="1"/>
          </p:cNvSpPr>
          <p:nvPr/>
        </p:nvSpPr>
        <p:spPr bwMode="auto">
          <a:xfrm>
            <a:off x="2555875" y="2924175"/>
            <a:ext cx="1439863" cy="1444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pic>
        <p:nvPicPr>
          <p:cNvPr id="171010" name="Picture 2" descr="C:\DOCUME~1\ADMINI~1\LOCALS~1\Temp\P7M3G`G9$5(C7G~YR}C[DFI.jpg"/>
          <p:cNvPicPr>
            <a:picLocks noChangeAspect="1" noChangeArrowheads="1"/>
          </p:cNvPicPr>
          <p:nvPr/>
        </p:nvPicPr>
        <p:blipFill>
          <a:blip r:embed="rId3" cstate="print"/>
          <a:srcRect/>
          <a:stretch>
            <a:fillRect/>
          </a:stretch>
        </p:blipFill>
        <p:spPr bwMode="auto">
          <a:xfrm>
            <a:off x="95250" y="641350"/>
            <a:ext cx="9048750" cy="6216650"/>
          </a:xfrm>
          <a:prstGeom prst="rect">
            <a:avLst/>
          </a:prstGeom>
          <a:noFill/>
          <a:ln w="9525">
            <a:noFill/>
            <a:miter lim="800000"/>
            <a:headEnd/>
            <a:tailEnd/>
          </a:ln>
        </p:spPr>
      </p:pic>
      <p:sp>
        <p:nvSpPr>
          <p:cNvPr id="15" name="圆角矩形 14"/>
          <p:cNvSpPr>
            <a:spLocks noChangeArrowheads="1"/>
          </p:cNvSpPr>
          <p:nvPr/>
        </p:nvSpPr>
        <p:spPr bwMode="auto">
          <a:xfrm>
            <a:off x="3348038" y="836613"/>
            <a:ext cx="2016125" cy="2889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71010"/>
                                        </p:tgtEl>
                                        <p:attrNameLst>
                                          <p:attrName>style.visibility</p:attrName>
                                        </p:attrNameLst>
                                      </p:cBhvr>
                                      <p:to>
                                        <p:strVal val="visible"/>
                                      </p:to>
                                    </p:set>
                                    <p:animEffect transition="in" filter="checkerboard(across)">
                                      <p:cBhvr>
                                        <p:cTn id="36" dur="500"/>
                                        <p:tgtEl>
                                          <p:spTgt spid="1710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P spid="18" grpId="0" animBg="1" autoUpdateAnimBg="0"/>
      <p:bldP spid="19" grpId="0" animBg="1" autoUpdateAnimBg="0"/>
      <p:bldP spid="21" grpId="0" animBg="1" autoUpdateAnimBg="0"/>
      <p:bldP spid="22" grpId="0" animBg="1" autoUpdateAnimBg="0"/>
      <p:bldP spid="23" grpId="0" animBg="1" autoUpdateAnimBg="0"/>
      <p:bldP spid="24" grpId="0" animBg="1" autoUpdateAnimBg="0"/>
      <p:bldP spid="15"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C:\DOCUME~1\ADMINI~1\LOCALS~1\Temp\A56G5HS}M]EEK1G[TG`JV`M.jpg"/>
          <p:cNvPicPr>
            <a:picLocks noChangeAspect="1" noChangeArrowheads="1"/>
          </p:cNvPicPr>
          <p:nvPr/>
        </p:nvPicPr>
        <p:blipFill>
          <a:blip r:embed="rId2" cstate="print"/>
          <a:srcRect/>
          <a:stretch>
            <a:fillRect/>
          </a:stretch>
        </p:blipFill>
        <p:spPr bwMode="auto">
          <a:xfrm>
            <a:off x="250825" y="373063"/>
            <a:ext cx="8893175" cy="6484937"/>
          </a:xfrm>
          <a:prstGeom prst="rect">
            <a:avLst/>
          </a:prstGeom>
          <a:noFill/>
          <a:ln w="9525">
            <a:noFill/>
            <a:miter lim="800000"/>
            <a:headEnd/>
            <a:tailEnd/>
          </a:ln>
        </p:spPr>
      </p:pic>
      <p:sp>
        <p:nvSpPr>
          <p:cNvPr id="3" name="圆角矩形 2"/>
          <p:cNvSpPr>
            <a:spLocks noChangeArrowheads="1"/>
          </p:cNvSpPr>
          <p:nvPr/>
        </p:nvSpPr>
        <p:spPr bwMode="auto">
          <a:xfrm>
            <a:off x="250825" y="2249488"/>
            <a:ext cx="1800225" cy="4608512"/>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4" name="上箭头标注 3"/>
          <p:cNvSpPr>
            <a:spLocks noChangeArrowheads="1"/>
          </p:cNvSpPr>
          <p:nvPr/>
        </p:nvSpPr>
        <p:spPr bwMode="auto">
          <a:xfrm>
            <a:off x="323850" y="5589588"/>
            <a:ext cx="1655763" cy="1079500"/>
          </a:xfrm>
          <a:prstGeom prst="upArrowCallout">
            <a:avLst>
              <a:gd name="adj1" fmla="val 25010"/>
              <a:gd name="adj2" fmla="val 25010"/>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机构发文期刊与基金项目情况</a:t>
            </a:r>
          </a:p>
        </p:txBody>
      </p:sp>
      <p:sp>
        <p:nvSpPr>
          <p:cNvPr id="5" name="圆角矩形 4"/>
          <p:cNvSpPr>
            <a:spLocks noChangeArrowheads="1"/>
          </p:cNvSpPr>
          <p:nvPr/>
        </p:nvSpPr>
        <p:spPr bwMode="auto">
          <a:xfrm>
            <a:off x="2195513" y="908050"/>
            <a:ext cx="4606925" cy="1008063"/>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6" name="圆角矩形 5"/>
          <p:cNvSpPr>
            <a:spLocks noChangeArrowheads="1"/>
          </p:cNvSpPr>
          <p:nvPr/>
        </p:nvSpPr>
        <p:spPr bwMode="auto">
          <a:xfrm>
            <a:off x="2195513" y="2133600"/>
            <a:ext cx="4751387" cy="266382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7" name="圆角矩形 6"/>
          <p:cNvSpPr>
            <a:spLocks noChangeArrowheads="1"/>
          </p:cNvSpPr>
          <p:nvPr/>
        </p:nvSpPr>
        <p:spPr bwMode="auto">
          <a:xfrm>
            <a:off x="7235825" y="1196975"/>
            <a:ext cx="1908175" cy="3816350"/>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8" name="圆角矩形 7"/>
          <p:cNvSpPr>
            <a:spLocks noChangeArrowheads="1"/>
          </p:cNvSpPr>
          <p:nvPr/>
        </p:nvSpPr>
        <p:spPr bwMode="auto">
          <a:xfrm>
            <a:off x="2268538" y="5013325"/>
            <a:ext cx="4679950" cy="1844675"/>
          </a:xfrm>
          <a:prstGeom prst="roundRect">
            <a:avLst>
              <a:gd name="adj" fmla="val 16667"/>
            </a:avLst>
          </a:prstGeom>
          <a:noFill/>
          <a:ln w="28575" algn="ctr">
            <a:solidFill>
              <a:srgbClr val="FF0000"/>
            </a:solidFill>
            <a:round/>
            <a:headEnd/>
            <a:tailEnd/>
          </a:ln>
        </p:spPr>
        <p:txBody>
          <a:bodyPr/>
          <a:lstStyle/>
          <a:p>
            <a:pPr eaLnBrk="0" hangingPunct="0"/>
            <a:endParaRPr lang="zh-CN" altLang="en-US"/>
          </a:p>
        </p:txBody>
      </p:sp>
      <p:sp>
        <p:nvSpPr>
          <p:cNvPr id="9" name="左箭头标注 8"/>
          <p:cNvSpPr>
            <a:spLocks noChangeArrowheads="1"/>
          </p:cNvSpPr>
          <p:nvPr/>
        </p:nvSpPr>
        <p:spPr bwMode="auto">
          <a:xfrm>
            <a:off x="4572000" y="1196975"/>
            <a:ext cx="2087563" cy="433388"/>
          </a:xfrm>
          <a:prstGeom prst="leftArrowCallout">
            <a:avLst>
              <a:gd name="adj1" fmla="val 25000"/>
              <a:gd name="adj2" fmla="val 25000"/>
              <a:gd name="adj3" fmla="val 24909"/>
              <a:gd name="adj4" fmla="val 71870"/>
            </a:avLst>
          </a:prstGeom>
          <a:solidFill>
            <a:schemeClr val="bg1"/>
          </a:solidFill>
          <a:ln w="28575" algn="ctr">
            <a:solidFill>
              <a:srgbClr val="FF0000"/>
            </a:solidFill>
            <a:round/>
            <a:headEnd/>
            <a:tailEnd/>
          </a:ln>
        </p:spPr>
        <p:txBody>
          <a:bodyPr/>
          <a:lstStyle/>
          <a:p>
            <a:pPr eaLnBrk="0" hangingPunct="0"/>
            <a:r>
              <a:rPr lang="zh-CN" altLang="en-US" sz="1600" b="1"/>
              <a:t>统计数据限定</a:t>
            </a:r>
          </a:p>
        </p:txBody>
      </p:sp>
      <p:sp>
        <p:nvSpPr>
          <p:cNvPr id="10" name="左箭头标注 9"/>
          <p:cNvSpPr>
            <a:spLocks noChangeArrowheads="1"/>
          </p:cNvSpPr>
          <p:nvPr/>
        </p:nvSpPr>
        <p:spPr bwMode="auto">
          <a:xfrm>
            <a:off x="5003800" y="3933825"/>
            <a:ext cx="2303463" cy="865188"/>
          </a:xfrm>
          <a:prstGeom prst="leftArrowCallout">
            <a:avLst>
              <a:gd name="adj1" fmla="val 25000"/>
              <a:gd name="adj2" fmla="val 25000"/>
              <a:gd name="adj3" fmla="val 24972"/>
              <a:gd name="adj4" fmla="val 71870"/>
            </a:avLst>
          </a:prstGeom>
          <a:solidFill>
            <a:schemeClr val="bg1"/>
          </a:solidFill>
          <a:ln w="28575" algn="ctr">
            <a:solidFill>
              <a:srgbClr val="FF0000"/>
            </a:solidFill>
            <a:round/>
            <a:headEnd/>
            <a:tailEnd/>
          </a:ln>
        </p:spPr>
        <p:txBody>
          <a:bodyPr/>
          <a:lstStyle/>
          <a:p>
            <a:pPr eaLnBrk="0" hangingPunct="0"/>
            <a:r>
              <a:rPr lang="zh-CN" altLang="en-US" sz="1600" b="1"/>
              <a:t>机构发文趋势</a:t>
            </a:r>
            <a:endParaRPr lang="en-US" altLang="zh-CN" sz="1600" b="1"/>
          </a:p>
          <a:p>
            <a:pPr eaLnBrk="0" hangingPunct="0"/>
            <a:r>
              <a:rPr lang="zh-CN" altLang="en-US" sz="1600" b="1"/>
              <a:t>（</a:t>
            </a:r>
            <a:r>
              <a:rPr lang="zh-CN" altLang="en-US" sz="1600" b="1">
                <a:solidFill>
                  <a:srgbClr val="000000"/>
                </a:solidFill>
              </a:rPr>
              <a:t>重点领域关键词发文趋势</a:t>
            </a:r>
            <a:r>
              <a:rPr lang="zh-CN" altLang="en-US" sz="1600" b="1"/>
              <a:t>）</a:t>
            </a:r>
          </a:p>
        </p:txBody>
      </p:sp>
      <p:sp>
        <p:nvSpPr>
          <p:cNvPr id="11" name="左箭头标注 10"/>
          <p:cNvSpPr>
            <a:spLocks noChangeArrowheads="1"/>
          </p:cNvSpPr>
          <p:nvPr/>
        </p:nvSpPr>
        <p:spPr bwMode="auto">
          <a:xfrm>
            <a:off x="6372225" y="6021388"/>
            <a:ext cx="1655763" cy="431800"/>
          </a:xfrm>
          <a:prstGeom prst="leftArrowCallout">
            <a:avLst>
              <a:gd name="adj1" fmla="val 25000"/>
              <a:gd name="adj2" fmla="val 25000"/>
              <a:gd name="adj3" fmla="val 25013"/>
              <a:gd name="adj4" fmla="val 71870"/>
            </a:avLst>
          </a:prstGeom>
          <a:solidFill>
            <a:schemeClr val="bg1"/>
          </a:solidFill>
          <a:ln w="28575" algn="ctr">
            <a:solidFill>
              <a:srgbClr val="FF0000"/>
            </a:solidFill>
            <a:round/>
            <a:headEnd/>
            <a:tailEnd/>
          </a:ln>
        </p:spPr>
        <p:txBody>
          <a:bodyPr/>
          <a:lstStyle/>
          <a:p>
            <a:pPr eaLnBrk="0" hangingPunct="0"/>
            <a:r>
              <a:rPr lang="zh-CN" altLang="en-US" sz="1600" b="1"/>
              <a:t>论文列表</a:t>
            </a:r>
          </a:p>
        </p:txBody>
      </p:sp>
      <p:sp>
        <p:nvSpPr>
          <p:cNvPr id="12" name="上箭头标注 11"/>
          <p:cNvSpPr>
            <a:spLocks noChangeArrowheads="1"/>
          </p:cNvSpPr>
          <p:nvPr/>
        </p:nvSpPr>
        <p:spPr bwMode="auto">
          <a:xfrm>
            <a:off x="7451725" y="5013325"/>
            <a:ext cx="1512888" cy="792163"/>
          </a:xfrm>
          <a:prstGeom prst="upArrowCallout">
            <a:avLst>
              <a:gd name="adj1" fmla="val 25004"/>
              <a:gd name="adj2" fmla="val 25013"/>
              <a:gd name="adj3" fmla="val 25000"/>
              <a:gd name="adj4" fmla="val 64977"/>
            </a:avLst>
          </a:prstGeom>
          <a:solidFill>
            <a:schemeClr val="bg1"/>
          </a:solidFill>
          <a:ln w="28575" algn="ctr">
            <a:solidFill>
              <a:srgbClr val="FF0000"/>
            </a:solidFill>
            <a:round/>
            <a:headEnd/>
            <a:tailEnd/>
          </a:ln>
        </p:spPr>
        <p:txBody>
          <a:bodyPr/>
          <a:lstStyle/>
          <a:p>
            <a:pPr eaLnBrk="0" hangingPunct="0"/>
            <a:r>
              <a:rPr lang="zh-CN" altLang="en-US" sz="1600" b="1"/>
              <a:t>主要研究领域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1"/>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2"/>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autoUpdateAnimBg="0"/>
      <p:bldP spid="6" grpId="0" animBg="1" autoUpdateAnimBg="0"/>
      <p:bldP spid="7" grpId="0" animBg="1" autoUpdateAnimBg="0"/>
      <p:bldP spid="8" grpId="0" animBg="1" autoUpdateAnimBg="0"/>
      <p:bldP spid="9" grpId="0" animBg="1" autoUpdateAnimBg="0"/>
      <p:bldP spid="10" grpId="0" animBg="1" autoUpdateAnimBg="0"/>
      <p:bldP spid="11" grpId="0" animBg="1" autoUpdateAnimBg="0"/>
      <p:bldP spid="12"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5"/>
          <p:cNvSpPr txBox="1">
            <a:spLocks noChangeArrowheads="1"/>
          </p:cNvSpPr>
          <p:nvPr/>
        </p:nvSpPr>
        <p:spPr bwMode="auto">
          <a:xfrm>
            <a:off x="1023938" y="457200"/>
            <a:ext cx="8424862" cy="647700"/>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en-US" altLang="zh-CN" sz="3600" b="1" dirty="0">
                <a:solidFill>
                  <a:schemeClr val="bg1"/>
                </a:solidFill>
                <a:latin typeface="宋体" charset="-122"/>
              </a:rPr>
              <a:t>5</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a:t>
            </a:r>
            <a:r>
              <a:rPr lang="zh-CN" altLang="en-US" sz="3600" b="1" dirty="0">
                <a:solidFill>
                  <a:schemeClr val="bg1"/>
                </a:solidFill>
                <a:latin typeface="黑体" pitchFamily="2" charset="-122"/>
                <a:ea typeface="黑体" pitchFamily="2" charset="-122"/>
              </a:rPr>
              <a:t>中医药知识系统</a:t>
            </a:r>
          </a:p>
        </p:txBody>
      </p:sp>
      <p:pic>
        <p:nvPicPr>
          <p:cNvPr id="63491" name="Picture 1" descr="C:\DOCUME~1\ADMINI~1\LOCALS~1\Temp\D8TVC2%R)8Y6OS2@_~)2NPD.jpg"/>
          <p:cNvPicPr>
            <a:picLocks noChangeAspect="1" noChangeArrowheads="1"/>
          </p:cNvPicPr>
          <p:nvPr/>
        </p:nvPicPr>
        <p:blipFill>
          <a:blip r:embed="rId2" cstate="print"/>
          <a:srcRect/>
          <a:stretch>
            <a:fillRect/>
          </a:stretch>
        </p:blipFill>
        <p:spPr bwMode="auto">
          <a:xfrm>
            <a:off x="1476375" y="1916113"/>
            <a:ext cx="7058025" cy="4941887"/>
          </a:xfrm>
          <a:prstGeom prst="rect">
            <a:avLst/>
          </a:prstGeom>
          <a:noFill/>
          <a:ln w="9525">
            <a:noFill/>
            <a:miter lim="800000"/>
            <a:headEnd/>
            <a:tailEnd/>
          </a:ln>
        </p:spPr>
      </p:pic>
      <p:sp>
        <p:nvSpPr>
          <p:cNvPr id="63492" name="TextBox 4"/>
          <p:cNvSpPr txBox="1">
            <a:spLocks noChangeArrowheads="1"/>
          </p:cNvSpPr>
          <p:nvPr/>
        </p:nvSpPr>
        <p:spPr bwMode="auto">
          <a:xfrm>
            <a:off x="900113" y="1196975"/>
            <a:ext cx="7993062" cy="646113"/>
          </a:xfrm>
          <a:prstGeom prst="rect">
            <a:avLst/>
          </a:prstGeom>
          <a:noFill/>
          <a:ln w="9525">
            <a:noFill/>
            <a:miter lim="800000"/>
            <a:headEnd/>
            <a:tailEnd/>
          </a:ln>
        </p:spPr>
        <p:txBody>
          <a:bodyPr>
            <a:spAutoFit/>
          </a:bodyPr>
          <a:lstStyle/>
          <a:p>
            <a:r>
              <a:rPr lang="en-US" altLang="zh-CN">
                <a:latin typeface="微软雅黑" pitchFamily="34" charset="-122"/>
                <a:ea typeface="微软雅黑" pitchFamily="34" charset="-122"/>
              </a:rPr>
              <a:t>        </a:t>
            </a:r>
            <a:r>
              <a:rPr lang="zh-CN" altLang="en-US">
                <a:latin typeface="微软雅黑" pitchFamily="34" charset="-122"/>
                <a:ea typeface="微软雅黑" pitchFamily="34" charset="-122"/>
              </a:rPr>
              <a:t>将“疾病</a:t>
            </a:r>
            <a:r>
              <a:rPr lang="en-US" altLang="zh-CN">
                <a:latin typeface="微软雅黑" pitchFamily="34" charset="-122"/>
                <a:ea typeface="微软雅黑" pitchFamily="34" charset="-122"/>
              </a:rPr>
              <a:t>-</a:t>
            </a:r>
            <a:r>
              <a:rPr lang="zh-CN" altLang="en-US">
                <a:latin typeface="微软雅黑" pitchFamily="34" charset="-122"/>
                <a:ea typeface="微软雅黑" pitchFamily="34" charset="-122"/>
              </a:rPr>
              <a:t>方剂</a:t>
            </a:r>
            <a:r>
              <a:rPr lang="en-US" altLang="zh-CN">
                <a:latin typeface="微软雅黑" pitchFamily="34" charset="-122"/>
                <a:ea typeface="微软雅黑" pitchFamily="34" charset="-122"/>
              </a:rPr>
              <a:t>-</a:t>
            </a:r>
            <a:r>
              <a:rPr lang="zh-CN" altLang="en-US">
                <a:latin typeface="微软雅黑" pitchFamily="34" charset="-122"/>
                <a:ea typeface="微软雅黑" pitchFamily="34" charset="-122"/>
              </a:rPr>
              <a:t>中药</a:t>
            </a:r>
            <a:r>
              <a:rPr lang="en-US" altLang="zh-CN">
                <a:latin typeface="微软雅黑" pitchFamily="34" charset="-122"/>
                <a:ea typeface="微软雅黑" pitchFamily="34" charset="-122"/>
              </a:rPr>
              <a:t>-</a:t>
            </a:r>
            <a:r>
              <a:rPr lang="zh-CN" altLang="en-US">
                <a:latin typeface="微软雅黑" pitchFamily="34" charset="-122"/>
                <a:ea typeface="微软雅黑" pitchFamily="34" charset="-122"/>
              </a:rPr>
              <a:t>文献”的数据相互关联，汇聚古籍、文献、基础教材的知识数据，使用户有更多的途径获取所需信息。</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5"/>
          <p:cNvSpPr txBox="1">
            <a:spLocks noChangeArrowheads="1"/>
          </p:cNvSpPr>
          <p:nvPr/>
        </p:nvSpPr>
        <p:spPr bwMode="auto">
          <a:xfrm>
            <a:off x="947738" y="420687"/>
            <a:ext cx="8424862" cy="646113"/>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en-US" altLang="zh-CN" sz="3600" b="1" dirty="0">
                <a:solidFill>
                  <a:schemeClr val="bg1"/>
                </a:solidFill>
                <a:latin typeface="宋体" charset="-122"/>
              </a:rPr>
              <a:t>6</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a:t>
            </a:r>
            <a:r>
              <a:rPr lang="zh-CN" altLang="en-US" sz="3600" b="1" dirty="0">
                <a:solidFill>
                  <a:schemeClr val="bg1"/>
                </a:solidFill>
                <a:latin typeface="宋体" charset="-122"/>
              </a:rPr>
              <a:t>医学视频数据库</a:t>
            </a:r>
          </a:p>
        </p:txBody>
      </p:sp>
      <p:sp>
        <p:nvSpPr>
          <p:cNvPr id="64515" name="TextBox 4"/>
          <p:cNvSpPr txBox="1">
            <a:spLocks noChangeArrowheads="1"/>
          </p:cNvSpPr>
          <p:nvPr/>
        </p:nvSpPr>
        <p:spPr bwMode="auto">
          <a:xfrm>
            <a:off x="900113" y="1196975"/>
            <a:ext cx="7993062" cy="646113"/>
          </a:xfrm>
          <a:prstGeom prst="rect">
            <a:avLst/>
          </a:prstGeom>
          <a:noFill/>
          <a:ln w="9525">
            <a:noFill/>
            <a:miter lim="800000"/>
            <a:headEnd/>
            <a:tailEnd/>
          </a:ln>
        </p:spPr>
        <p:txBody>
          <a:bodyPr>
            <a:spAutoFit/>
          </a:bodyPr>
          <a:lstStyle/>
          <a:p>
            <a:r>
              <a:rPr lang="en-US" altLang="zh-CN">
                <a:latin typeface="微软雅黑" pitchFamily="34" charset="-122"/>
                <a:ea typeface="微软雅黑" pitchFamily="34" charset="-122"/>
              </a:rPr>
              <a:t>       </a:t>
            </a:r>
            <a:r>
              <a:rPr lang="zh-CN" altLang="en-US">
                <a:latin typeface="微软雅黑" pitchFamily="34" charset="-122"/>
                <a:ea typeface="微软雅黑" pitchFamily="34" charset="-122"/>
              </a:rPr>
              <a:t>提供疾病治疗、临床手术、医院管理等诸多面向医生的学习视频，使用简单快捷，并支持视频与论文相关联。</a:t>
            </a:r>
          </a:p>
        </p:txBody>
      </p:sp>
      <p:pic>
        <p:nvPicPr>
          <p:cNvPr id="64516" name="Picture 1" descr="C:\DOCUME~1\ADMINI~1\LOCALS~1\Temp\MMUNOU$YBLZZP{L2]QZO1~D.jpg"/>
          <p:cNvPicPr>
            <a:picLocks noChangeAspect="1" noChangeArrowheads="1"/>
          </p:cNvPicPr>
          <p:nvPr/>
        </p:nvPicPr>
        <p:blipFill>
          <a:blip r:embed="rId2" cstate="print"/>
          <a:srcRect/>
          <a:stretch>
            <a:fillRect/>
          </a:stretch>
        </p:blipFill>
        <p:spPr bwMode="auto">
          <a:xfrm>
            <a:off x="1476375" y="1836738"/>
            <a:ext cx="6854825" cy="5021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5"/>
          <p:cNvSpPr txBox="1">
            <a:spLocks noChangeArrowheads="1"/>
          </p:cNvSpPr>
          <p:nvPr/>
        </p:nvSpPr>
        <p:spPr bwMode="auto">
          <a:xfrm>
            <a:off x="947738" y="420688"/>
            <a:ext cx="8424862" cy="646112"/>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7</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a:t>
            </a:r>
            <a:r>
              <a:rPr lang="zh-CN" altLang="en-US" sz="3600" b="1" dirty="0" smtClean="0">
                <a:solidFill>
                  <a:schemeClr val="bg1"/>
                </a:solidFill>
                <a:latin typeface="宋体" charset="-122"/>
              </a:rPr>
              <a:t>临床诊疗知识库</a:t>
            </a:r>
            <a:endParaRPr lang="zh-CN" altLang="en-US" sz="3600" b="1" dirty="0">
              <a:solidFill>
                <a:schemeClr val="bg1"/>
              </a:solidFill>
              <a:latin typeface="宋体" charset="-122"/>
            </a:endParaRPr>
          </a:p>
        </p:txBody>
      </p:sp>
      <p:sp>
        <p:nvSpPr>
          <p:cNvPr id="4" name="矩形 2"/>
          <p:cNvSpPr>
            <a:spLocks noChangeArrowheads="1"/>
          </p:cNvSpPr>
          <p:nvPr/>
        </p:nvSpPr>
        <p:spPr bwMode="auto">
          <a:xfrm>
            <a:off x="1042988" y="1341438"/>
            <a:ext cx="7345362" cy="1076325"/>
          </a:xfrm>
          <a:prstGeom prst="rect">
            <a:avLst/>
          </a:prstGeom>
          <a:noFill/>
          <a:ln w="9525">
            <a:noFill/>
            <a:miter lim="800000"/>
            <a:headEnd/>
            <a:tailEnd/>
          </a:ln>
        </p:spPr>
        <p:txBody>
          <a:bodyPr>
            <a:spAutoFit/>
          </a:bodyPr>
          <a:lstStyle/>
          <a:p>
            <a:r>
              <a:rPr lang="zh-CN" altLang="en-US" sz="2400" b="1" dirty="0">
                <a:solidFill>
                  <a:srgbClr val="FF0000"/>
                </a:solidFill>
              </a:rPr>
              <a:t>临床诊疗知识库</a:t>
            </a:r>
            <a:r>
              <a:rPr lang="zh-CN" altLang="en-US" sz="2000" dirty="0"/>
              <a:t>是以疾病、症状、检查、药品、指南和病例报告等海量数据为基础，通过整合设计，优化搜索，关联知识点，方便医生查找相关知识及病例报告，辅助医生临床诊断。 </a:t>
            </a:r>
          </a:p>
        </p:txBody>
      </p:sp>
      <p:pic>
        <p:nvPicPr>
          <p:cNvPr id="5" name="Picture 3" descr="C:\Users\Gong\AppData\Roaming\Tencent\Users\382062504\QQ\WinTemp\RichOle\B@CDK8)_4WD9}UIUDKT_N{N.jpg"/>
          <p:cNvPicPr>
            <a:picLocks noChangeAspect="1" noChangeArrowheads="1"/>
          </p:cNvPicPr>
          <p:nvPr/>
        </p:nvPicPr>
        <p:blipFill>
          <a:blip r:embed="rId2" cstate="print"/>
          <a:srcRect/>
          <a:stretch>
            <a:fillRect/>
          </a:stretch>
        </p:blipFill>
        <p:spPr bwMode="auto">
          <a:xfrm>
            <a:off x="1552575" y="2708275"/>
            <a:ext cx="6188075" cy="3744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5"/>
          <p:cNvSpPr txBox="1">
            <a:spLocks noChangeArrowheads="1"/>
          </p:cNvSpPr>
          <p:nvPr/>
        </p:nvSpPr>
        <p:spPr bwMode="auto">
          <a:xfrm>
            <a:off x="947738" y="420688"/>
            <a:ext cx="8424862" cy="646112"/>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7</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a:t>
            </a:r>
            <a:r>
              <a:rPr lang="zh-CN" altLang="en-US" sz="3600" b="1" dirty="0" smtClean="0">
                <a:solidFill>
                  <a:schemeClr val="bg1"/>
                </a:solidFill>
                <a:latin typeface="宋体" charset="-122"/>
              </a:rPr>
              <a:t>临床诊疗知识库</a:t>
            </a:r>
            <a:endParaRPr lang="zh-CN" altLang="en-US" sz="3600" b="1" dirty="0">
              <a:solidFill>
                <a:schemeClr val="bg1"/>
              </a:solidFill>
              <a:latin typeface="宋体" charset="-122"/>
            </a:endParaRPr>
          </a:p>
        </p:txBody>
      </p:sp>
      <p:pic>
        <p:nvPicPr>
          <p:cNvPr id="6" name="Picture 1" descr="C:\Users\Gong\AppData\Roaming\Tencent\Users\382062504\QQ\WinTemp\RichOle\}2$R0E4@GAE@C9GALKLTEW8.jpg"/>
          <p:cNvPicPr>
            <a:picLocks noChangeAspect="1" noChangeArrowheads="1"/>
          </p:cNvPicPr>
          <p:nvPr/>
        </p:nvPicPr>
        <p:blipFill>
          <a:blip r:embed="rId2" cstate="print"/>
          <a:srcRect/>
          <a:stretch>
            <a:fillRect/>
          </a:stretch>
        </p:blipFill>
        <p:spPr bwMode="auto">
          <a:xfrm>
            <a:off x="1403350" y="1412875"/>
            <a:ext cx="6496050"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descr="C:\Users\Gong\AppData\Roaming\Tencent\Users\382062504\QQ\WinTemp\RichOle\B$%G8G2P6E3JM()EJJ7MFQ3.jpg"/>
          <p:cNvPicPr>
            <a:picLocks noChangeAspect="1" noChangeArrowheads="1"/>
          </p:cNvPicPr>
          <p:nvPr/>
        </p:nvPicPr>
        <p:blipFill>
          <a:blip r:embed="rId2" cstate="print"/>
          <a:srcRect/>
          <a:stretch>
            <a:fillRect/>
          </a:stretch>
        </p:blipFill>
        <p:spPr bwMode="auto">
          <a:xfrm>
            <a:off x="539750" y="1154113"/>
            <a:ext cx="7212013" cy="5154612"/>
          </a:xfrm>
          <a:prstGeom prst="rect">
            <a:avLst/>
          </a:prstGeom>
          <a:noFill/>
          <a:ln w="9525">
            <a:noFill/>
            <a:miter lim="800000"/>
            <a:headEnd/>
            <a:tailEnd/>
          </a:ln>
        </p:spPr>
      </p:pic>
      <p:sp>
        <p:nvSpPr>
          <p:cNvPr id="2" name="圆角矩形 1"/>
          <p:cNvSpPr/>
          <p:nvPr/>
        </p:nvSpPr>
        <p:spPr>
          <a:xfrm>
            <a:off x="539750" y="2492375"/>
            <a:ext cx="5040313" cy="7207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028" name="Picture 4" descr="C:\Users\Gong\AppData\Roaming\Tencent\Users\382062504\QQ\WinTemp\RichOle\T]83}JWC]TU%JZ~R8R8]TFN.jpg"/>
          <p:cNvPicPr>
            <a:picLocks noChangeAspect="1" noChangeArrowheads="1"/>
          </p:cNvPicPr>
          <p:nvPr/>
        </p:nvPicPr>
        <p:blipFill>
          <a:blip r:embed="rId3" cstate="print"/>
          <a:srcRect/>
          <a:stretch>
            <a:fillRect/>
          </a:stretch>
        </p:blipFill>
        <p:spPr bwMode="auto">
          <a:xfrm>
            <a:off x="-28575" y="1168400"/>
            <a:ext cx="9172575" cy="5381625"/>
          </a:xfrm>
          <a:prstGeom prst="rect">
            <a:avLst/>
          </a:prstGeom>
          <a:noFill/>
          <a:ln w="9525">
            <a:noFill/>
            <a:miter lim="800000"/>
            <a:headEnd/>
            <a:tailEnd/>
          </a:ln>
        </p:spPr>
      </p:pic>
      <p:sp>
        <p:nvSpPr>
          <p:cNvPr id="3" name="圆角矩形 2"/>
          <p:cNvSpPr/>
          <p:nvPr/>
        </p:nvSpPr>
        <p:spPr>
          <a:xfrm>
            <a:off x="0" y="1989138"/>
            <a:ext cx="5867400" cy="3603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圆角矩形 8"/>
          <p:cNvSpPr/>
          <p:nvPr/>
        </p:nvSpPr>
        <p:spPr>
          <a:xfrm>
            <a:off x="107950" y="2492375"/>
            <a:ext cx="4176713" cy="10080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029" name="Picture 5" descr="C:\Users\Gong\AppData\Roaming\Tencent\Users\382062504\QQ\WinTemp\RichOle\7MR]W~9[TL74(EYGT7U%@D1.jpg"/>
          <p:cNvPicPr>
            <a:picLocks noChangeAspect="1" noChangeArrowheads="1"/>
          </p:cNvPicPr>
          <p:nvPr/>
        </p:nvPicPr>
        <p:blipFill>
          <a:blip r:embed="rId4" cstate="print"/>
          <a:srcRect/>
          <a:stretch>
            <a:fillRect/>
          </a:stretch>
        </p:blipFill>
        <p:spPr bwMode="auto">
          <a:xfrm>
            <a:off x="-28575" y="1206500"/>
            <a:ext cx="9172575" cy="5391150"/>
          </a:xfrm>
          <a:prstGeom prst="rect">
            <a:avLst/>
          </a:prstGeom>
          <a:noFill/>
          <a:ln w="9525">
            <a:noFill/>
            <a:miter lim="800000"/>
            <a:headEnd/>
            <a:tailEnd/>
          </a:ln>
        </p:spPr>
      </p:pic>
      <p:sp>
        <p:nvSpPr>
          <p:cNvPr id="10" name="TextBox 5"/>
          <p:cNvSpPr txBox="1">
            <a:spLocks noChangeArrowheads="1"/>
          </p:cNvSpPr>
          <p:nvPr/>
        </p:nvSpPr>
        <p:spPr bwMode="auto">
          <a:xfrm>
            <a:off x="947738" y="420688"/>
            <a:ext cx="8424862" cy="646112"/>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7</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a:t>
            </a:r>
            <a:r>
              <a:rPr lang="zh-CN" altLang="en-US" sz="3600" b="1" dirty="0" smtClean="0">
                <a:solidFill>
                  <a:schemeClr val="bg1"/>
                </a:solidFill>
                <a:latin typeface="宋体" charset="-122"/>
              </a:rPr>
              <a:t>临床诊疗知识库</a:t>
            </a:r>
            <a:endParaRPr lang="zh-CN" altLang="en-US" sz="3600" b="1" dirty="0">
              <a:solidFill>
                <a:schemeClr val="bg1"/>
              </a:solidFill>
              <a:latin typeface="宋体"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anim calcmode="lin" valueType="num">
                                      <p:cBhvr>
                                        <p:cTn id="23" dur="1000" fill="hold"/>
                                        <p:tgtEl>
                                          <p:spTgt spid="1029"/>
                                        </p:tgtEl>
                                        <p:attrNameLst>
                                          <p:attrName>ppt_x</p:attrName>
                                        </p:attrNameLst>
                                      </p:cBhvr>
                                      <p:tavLst>
                                        <p:tav tm="0">
                                          <p:val>
                                            <p:strVal val="#ppt_x"/>
                                          </p:val>
                                        </p:tav>
                                        <p:tav tm="100000">
                                          <p:val>
                                            <p:strVal val="#ppt_x"/>
                                          </p:val>
                                        </p:tav>
                                      </p:tavLst>
                                    </p:anim>
                                    <p:anim calcmode="lin" valueType="num">
                                      <p:cBhvr>
                                        <p:cTn id="2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Users\Gong\AppData\Roaming\Tencent\Users\382062504\QQ\WinTemp\RichOle\8${Q1Q_`Z2K$0Y680ZTBU86.jpg"/>
          <p:cNvPicPr>
            <a:picLocks noChangeAspect="1" noChangeArrowheads="1"/>
          </p:cNvPicPr>
          <p:nvPr/>
        </p:nvPicPr>
        <p:blipFill>
          <a:blip r:embed="rId2" cstate="print"/>
          <a:srcRect/>
          <a:stretch>
            <a:fillRect/>
          </a:stretch>
        </p:blipFill>
        <p:spPr bwMode="auto">
          <a:xfrm>
            <a:off x="539750" y="1154113"/>
            <a:ext cx="5667375" cy="463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0" name="Picture 2" descr="C:\Users\Gong\AppData\Roaming\Tencent\Users\382062504\QQ\WinTemp\RichOle\QZQU5QY%I_AM]P4520W8LUC.jpg"/>
          <p:cNvPicPr>
            <a:picLocks noChangeAspect="1" noChangeArrowheads="1"/>
          </p:cNvPicPr>
          <p:nvPr/>
        </p:nvPicPr>
        <p:blipFill>
          <a:blip r:embed="rId3" cstate="print"/>
          <a:srcRect/>
          <a:stretch>
            <a:fillRect/>
          </a:stretch>
        </p:blipFill>
        <p:spPr bwMode="auto">
          <a:xfrm>
            <a:off x="3111500" y="1154113"/>
            <a:ext cx="5553075" cy="2714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1" name="Picture 3" descr="C:\Users\Gong\AppData\Roaming\Tencent\Users\382062504\QQ\WinTemp\RichOle\6BE[JIE@HAC[I`9~LL`([92.jpg"/>
          <p:cNvPicPr>
            <a:picLocks noChangeAspect="1" noChangeArrowheads="1"/>
          </p:cNvPicPr>
          <p:nvPr/>
        </p:nvPicPr>
        <p:blipFill>
          <a:blip r:embed="rId4" cstate="print"/>
          <a:srcRect/>
          <a:stretch>
            <a:fillRect/>
          </a:stretch>
        </p:blipFill>
        <p:spPr bwMode="auto">
          <a:xfrm>
            <a:off x="3111500" y="3868738"/>
            <a:ext cx="5591175" cy="3486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2" name="Picture 4" descr="C:\Users\Gong\AppData\Roaming\Tencent\Users\382062504\QQ\WinTemp\RichOle\95U7}(QF8@5Y6`FQV@WTSUS.jpg"/>
          <p:cNvPicPr>
            <a:picLocks noChangeAspect="1" noChangeArrowheads="1"/>
          </p:cNvPicPr>
          <p:nvPr/>
        </p:nvPicPr>
        <p:blipFill>
          <a:blip r:embed="rId5" cstate="print"/>
          <a:srcRect/>
          <a:stretch>
            <a:fillRect/>
          </a:stretch>
        </p:blipFill>
        <p:spPr bwMode="auto">
          <a:xfrm>
            <a:off x="752475" y="2524125"/>
            <a:ext cx="173355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3" name="Picture 5" descr="C:\Users\Gong\AppData\Roaming\Tencent\Users\382062504\QQ\WinTemp\RichOle\VPD62ZZBBD0E)F4$9X8USUQ.jpg"/>
          <p:cNvPicPr>
            <a:picLocks noChangeAspect="1" noChangeArrowheads="1"/>
          </p:cNvPicPr>
          <p:nvPr/>
        </p:nvPicPr>
        <p:blipFill>
          <a:blip r:embed="rId6" cstate="print"/>
          <a:srcRect/>
          <a:stretch>
            <a:fillRect/>
          </a:stretch>
        </p:blipFill>
        <p:spPr bwMode="auto">
          <a:xfrm>
            <a:off x="2795588" y="2503488"/>
            <a:ext cx="1704975" cy="2085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4" name="Picture 6" descr="C:\Users\Gong\AppData\Roaming\Tencent\Users\382062504\QQ\WinTemp\RichOle\WHWWUAB`@KYW5O)5A}[@XD3.jpg"/>
          <p:cNvPicPr>
            <a:picLocks noChangeAspect="1" noChangeArrowheads="1"/>
          </p:cNvPicPr>
          <p:nvPr/>
        </p:nvPicPr>
        <p:blipFill>
          <a:blip r:embed="rId7" cstate="print"/>
          <a:srcRect/>
          <a:stretch>
            <a:fillRect/>
          </a:stretch>
        </p:blipFill>
        <p:spPr bwMode="auto">
          <a:xfrm>
            <a:off x="4787900" y="2524125"/>
            <a:ext cx="1743075"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55" name="Picture 7" descr="C:\Users\Gong\AppData\Roaming\Tencent\Users\382062504\QQ\WinTemp\RichOle\0]PX~3J(2{ENZZ7A[ITZHK8.jpg"/>
          <p:cNvPicPr>
            <a:picLocks noChangeAspect="1" noChangeArrowheads="1"/>
          </p:cNvPicPr>
          <p:nvPr/>
        </p:nvPicPr>
        <p:blipFill>
          <a:blip r:embed="rId8" cstate="print"/>
          <a:srcRect/>
          <a:stretch>
            <a:fillRect/>
          </a:stretch>
        </p:blipFill>
        <p:spPr bwMode="auto">
          <a:xfrm>
            <a:off x="6845300" y="2524125"/>
            <a:ext cx="17145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1" name="TextBox 5"/>
          <p:cNvSpPr txBox="1">
            <a:spLocks noChangeArrowheads="1"/>
          </p:cNvSpPr>
          <p:nvPr/>
        </p:nvSpPr>
        <p:spPr bwMode="auto">
          <a:xfrm>
            <a:off x="947738" y="420688"/>
            <a:ext cx="8424862" cy="646112"/>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7</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a:t>
            </a:r>
            <a:r>
              <a:rPr lang="zh-CN" altLang="en-US" sz="3600" b="1" dirty="0" smtClean="0">
                <a:solidFill>
                  <a:schemeClr val="bg1"/>
                </a:solidFill>
                <a:latin typeface="宋体" charset="-122"/>
              </a:rPr>
              <a:t>临床诊疗知识库</a:t>
            </a:r>
            <a:endParaRPr lang="zh-CN" altLang="en-US" sz="3600" b="1" dirty="0">
              <a:solidFill>
                <a:schemeClr val="bg1"/>
              </a:solidFill>
              <a:latin typeface="宋体"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anim calcmode="lin" valueType="num">
                                      <p:cBhvr>
                                        <p:cTn id="16" dur="1000" fill="hold"/>
                                        <p:tgtEl>
                                          <p:spTgt spid="2052"/>
                                        </p:tgtEl>
                                        <p:attrNameLst>
                                          <p:attrName>ppt_x</p:attrName>
                                        </p:attrNameLst>
                                      </p:cBhvr>
                                      <p:tavLst>
                                        <p:tav tm="0">
                                          <p:val>
                                            <p:strVal val="#ppt_x"/>
                                          </p:val>
                                        </p:tav>
                                        <p:tav tm="100000">
                                          <p:val>
                                            <p:strVal val="#ppt_x"/>
                                          </p:val>
                                        </p:tav>
                                      </p:tavLst>
                                    </p:anim>
                                    <p:anim calcmode="lin" valueType="num">
                                      <p:cBhvr>
                                        <p:cTn id="17" dur="1000" fill="hold"/>
                                        <p:tgtEl>
                                          <p:spTgt spid="205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fade">
                                      <p:cBhvr>
                                        <p:cTn id="20" dur="1000"/>
                                        <p:tgtEl>
                                          <p:spTgt spid="2053"/>
                                        </p:tgtEl>
                                      </p:cBhvr>
                                    </p:animEffect>
                                    <p:anim calcmode="lin" valueType="num">
                                      <p:cBhvr>
                                        <p:cTn id="21" dur="1000" fill="hold"/>
                                        <p:tgtEl>
                                          <p:spTgt spid="2053"/>
                                        </p:tgtEl>
                                        <p:attrNameLst>
                                          <p:attrName>ppt_x</p:attrName>
                                        </p:attrNameLst>
                                      </p:cBhvr>
                                      <p:tavLst>
                                        <p:tav tm="0">
                                          <p:val>
                                            <p:strVal val="#ppt_x"/>
                                          </p:val>
                                        </p:tav>
                                        <p:tav tm="100000">
                                          <p:val>
                                            <p:strVal val="#ppt_x"/>
                                          </p:val>
                                        </p:tav>
                                      </p:tavLst>
                                    </p:anim>
                                    <p:anim calcmode="lin" valueType="num">
                                      <p:cBhvr>
                                        <p:cTn id="22" dur="1000" fill="hold"/>
                                        <p:tgtEl>
                                          <p:spTgt spid="205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fade">
                                      <p:cBhvr>
                                        <p:cTn id="25" dur="1000"/>
                                        <p:tgtEl>
                                          <p:spTgt spid="2054"/>
                                        </p:tgtEl>
                                      </p:cBhvr>
                                    </p:animEffect>
                                    <p:anim calcmode="lin" valueType="num">
                                      <p:cBhvr>
                                        <p:cTn id="26" dur="1000" fill="hold"/>
                                        <p:tgtEl>
                                          <p:spTgt spid="2054"/>
                                        </p:tgtEl>
                                        <p:attrNameLst>
                                          <p:attrName>ppt_x</p:attrName>
                                        </p:attrNameLst>
                                      </p:cBhvr>
                                      <p:tavLst>
                                        <p:tav tm="0">
                                          <p:val>
                                            <p:strVal val="#ppt_x"/>
                                          </p:val>
                                        </p:tav>
                                        <p:tav tm="100000">
                                          <p:val>
                                            <p:strVal val="#ppt_x"/>
                                          </p:val>
                                        </p:tav>
                                      </p:tavLst>
                                    </p:anim>
                                    <p:anim calcmode="lin" valueType="num">
                                      <p:cBhvr>
                                        <p:cTn id="27" dur="1000" fill="hold"/>
                                        <p:tgtEl>
                                          <p:spTgt spid="205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5"/>
                                        </p:tgtEl>
                                        <p:attrNameLst>
                                          <p:attrName>style.visibility</p:attrName>
                                        </p:attrNameLst>
                                      </p:cBhvr>
                                      <p:to>
                                        <p:strVal val="visible"/>
                                      </p:to>
                                    </p:set>
                                    <p:animEffect transition="in" filter="fade">
                                      <p:cBhvr>
                                        <p:cTn id="30" dur="1000"/>
                                        <p:tgtEl>
                                          <p:spTgt spid="2055"/>
                                        </p:tgtEl>
                                      </p:cBhvr>
                                    </p:animEffect>
                                    <p:anim calcmode="lin" valueType="num">
                                      <p:cBhvr>
                                        <p:cTn id="31" dur="1000" fill="hold"/>
                                        <p:tgtEl>
                                          <p:spTgt spid="2055"/>
                                        </p:tgtEl>
                                        <p:attrNameLst>
                                          <p:attrName>ppt_x</p:attrName>
                                        </p:attrNameLst>
                                      </p:cBhvr>
                                      <p:tavLst>
                                        <p:tav tm="0">
                                          <p:val>
                                            <p:strVal val="#ppt_x"/>
                                          </p:val>
                                        </p:tav>
                                        <p:tav tm="100000">
                                          <p:val>
                                            <p:strVal val="#ppt_x"/>
                                          </p:val>
                                        </p:tav>
                                      </p:tavLst>
                                    </p:anim>
                                    <p:anim calcmode="lin" valueType="num">
                                      <p:cBhvr>
                                        <p:cTn id="32"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1119188" y="420688"/>
            <a:ext cx="7667625" cy="646112"/>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en-US" altLang="zh-CN" sz="3600" b="1" dirty="0">
                <a:solidFill>
                  <a:schemeClr val="bg1"/>
                </a:solidFill>
                <a:latin typeface="宋体" charset="-122"/>
              </a:rPr>
              <a:t>8</a:t>
            </a:r>
            <a:r>
              <a:rPr lang="zh-CN" altLang="en-US" sz="3600" b="1" dirty="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医学图书</a:t>
            </a:r>
            <a:endParaRPr lang="zh-CN" altLang="en-US" sz="3600" b="1" dirty="0">
              <a:solidFill>
                <a:schemeClr val="bg1"/>
              </a:solidFill>
              <a:latin typeface="黑体" pitchFamily="2" charset="-122"/>
              <a:ea typeface="黑体" pitchFamily="2" charset="-122"/>
            </a:endParaRPr>
          </a:p>
        </p:txBody>
      </p:sp>
      <p:pic>
        <p:nvPicPr>
          <p:cNvPr id="63491" name="Picture 5" descr="C:\Users\gong\AppData\Roaming\Tencent\Users\382062504\QQ\WinTemp\RichOle\F4~JB~X0~@9D_$I{RCCP2H2.jpg"/>
          <p:cNvPicPr>
            <a:picLocks noChangeAspect="1" noChangeArrowheads="1"/>
          </p:cNvPicPr>
          <p:nvPr/>
        </p:nvPicPr>
        <p:blipFill>
          <a:blip r:embed="rId2" cstate="print"/>
          <a:srcRect/>
          <a:stretch>
            <a:fillRect/>
          </a:stretch>
        </p:blipFill>
        <p:spPr bwMode="auto">
          <a:xfrm>
            <a:off x="995363" y="1196975"/>
            <a:ext cx="779145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C:\Users\chen\Desktop\123.png"/>
          <p:cNvPicPr>
            <a:picLocks noChangeAspect="1" noChangeArrowheads="1"/>
          </p:cNvPicPr>
          <p:nvPr/>
        </p:nvPicPr>
        <p:blipFill>
          <a:blip r:embed="rId2" cstate="print"/>
          <a:srcRect/>
          <a:stretch>
            <a:fillRect/>
          </a:stretch>
        </p:blipFill>
        <p:spPr bwMode="auto">
          <a:xfrm>
            <a:off x="0" y="1143000"/>
            <a:ext cx="9144000" cy="6726108"/>
          </a:xfrm>
          <a:prstGeom prst="rect">
            <a:avLst/>
          </a:prstGeom>
          <a:noFill/>
        </p:spPr>
      </p:pic>
      <p:sp>
        <p:nvSpPr>
          <p:cNvPr id="66562" name="TextBox 1"/>
          <p:cNvSpPr txBox="1">
            <a:spLocks noChangeArrowheads="1"/>
          </p:cNvSpPr>
          <p:nvPr/>
        </p:nvSpPr>
        <p:spPr bwMode="auto">
          <a:xfrm>
            <a:off x="1119188" y="420688"/>
            <a:ext cx="7667625" cy="646112"/>
          </a:xfrm>
          <a:prstGeom prst="rect">
            <a:avLst/>
          </a:prstGeom>
          <a:noFill/>
          <a:ln w="9525">
            <a:noFill/>
            <a:miter lim="800000"/>
            <a:headEnd/>
            <a:tailEnd/>
          </a:ln>
        </p:spPr>
        <p:txBody>
          <a:bodyPr>
            <a:spAutoFit/>
          </a:bodyPr>
          <a:lstStyle/>
          <a:p>
            <a:pPr algn="ctr"/>
            <a:r>
              <a:rPr lang="zh-CN" altLang="en-US" sz="3600" b="1" dirty="0">
                <a:solidFill>
                  <a:schemeClr val="bg1"/>
                </a:solidFill>
                <a:latin typeface="宋体" charset="-122"/>
              </a:rPr>
              <a:t>特色功能服务</a:t>
            </a:r>
            <a:r>
              <a:rPr lang="zh-CN" altLang="en-US" sz="3600" b="1" dirty="0" smtClean="0">
                <a:solidFill>
                  <a:schemeClr val="bg1"/>
                </a:solidFill>
                <a:latin typeface="宋体" charset="-122"/>
              </a:rPr>
              <a:t>（</a:t>
            </a:r>
            <a:r>
              <a:rPr lang="en-US" altLang="zh-CN" sz="3600" b="1" dirty="0" smtClean="0">
                <a:solidFill>
                  <a:schemeClr val="bg1"/>
                </a:solidFill>
                <a:latin typeface="宋体" charset="-122"/>
              </a:rPr>
              <a:t>9</a:t>
            </a:r>
            <a:r>
              <a:rPr lang="zh-CN" altLang="en-US" sz="3600" b="1" dirty="0" smtClean="0">
                <a:solidFill>
                  <a:schemeClr val="bg1"/>
                </a:solidFill>
                <a:latin typeface="宋体" charset="-122"/>
              </a:rPr>
              <a:t>）</a:t>
            </a:r>
            <a:r>
              <a:rPr lang="en-US" altLang="zh-CN" sz="3600" b="1" dirty="0">
                <a:solidFill>
                  <a:schemeClr val="bg1"/>
                </a:solidFill>
                <a:latin typeface="宋体" charset="-122"/>
              </a:rPr>
              <a:t>——</a:t>
            </a:r>
            <a:r>
              <a:rPr lang="zh-CN" altLang="en-US" sz="3600" b="1" dirty="0">
                <a:solidFill>
                  <a:schemeClr val="bg1"/>
                </a:solidFill>
                <a:latin typeface="宋体" charset="-122"/>
              </a:rPr>
              <a:t>专题</a:t>
            </a:r>
            <a:r>
              <a:rPr lang="en-US" altLang="zh-CN" sz="3600" b="1" dirty="0">
                <a:solidFill>
                  <a:schemeClr val="bg1"/>
                </a:solidFill>
                <a:latin typeface="宋体" charset="-122"/>
              </a:rPr>
              <a:t>&amp;</a:t>
            </a:r>
            <a:r>
              <a:rPr lang="zh-CN" altLang="en-US" sz="3600" b="1" dirty="0">
                <a:solidFill>
                  <a:schemeClr val="bg1"/>
                </a:solidFill>
                <a:latin typeface="宋体" charset="-122"/>
              </a:rPr>
              <a:t>活动</a:t>
            </a:r>
            <a:endParaRPr lang="zh-CN" altLang="en-US" sz="3600" b="1" dirty="0">
              <a:solidFill>
                <a:schemeClr val="bg1"/>
              </a:solidFill>
              <a:latin typeface="黑体" pitchFamily="2" charset="-122"/>
              <a:ea typeface="黑体" pitchFamily="2" charset="-122"/>
            </a:endParaRPr>
          </a:p>
        </p:txBody>
      </p:sp>
      <p:sp>
        <p:nvSpPr>
          <p:cNvPr id="66564" name="圆角矩形 2"/>
          <p:cNvSpPr>
            <a:spLocks noChangeArrowheads="1"/>
          </p:cNvSpPr>
          <p:nvPr/>
        </p:nvSpPr>
        <p:spPr bwMode="auto">
          <a:xfrm>
            <a:off x="179388" y="1484313"/>
            <a:ext cx="811212" cy="344487"/>
          </a:xfrm>
          <a:prstGeom prst="roundRect">
            <a:avLst>
              <a:gd name="adj" fmla="val 16667"/>
            </a:avLst>
          </a:prstGeom>
          <a:noFill/>
          <a:ln w="38100" algn="ctr">
            <a:solidFill>
              <a:srgbClr val="FF0000"/>
            </a:solidFill>
            <a:round/>
            <a:headEnd/>
            <a:tailEnd/>
          </a:ln>
        </p:spPr>
        <p:txBody>
          <a:bodyPr/>
          <a:lstStyle/>
          <a:p>
            <a:pPr eaLnBrk="0" hangingPunct="0"/>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txBox="1">
            <a:spLocks noChangeArrowheads="1"/>
          </p:cNvSpPr>
          <p:nvPr/>
        </p:nvSpPr>
        <p:spPr bwMode="auto">
          <a:xfrm>
            <a:off x="304801" y="1268413"/>
            <a:ext cx="8382000" cy="5184775"/>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Char char="v"/>
            </a:pPr>
            <a:r>
              <a:rPr lang="zh-CN" altLang="en-US" sz="2800" b="1" dirty="0">
                <a:latin typeface="Arial" charset="0"/>
              </a:rPr>
              <a:t> </a:t>
            </a:r>
            <a:r>
              <a:rPr lang="zh-CN" altLang="en-US" sz="2400" b="1" dirty="0" smtClean="0">
                <a:latin typeface="宋体" charset="-122"/>
                <a:sym typeface="Wingdings" pitchFamily="2" charset="2"/>
              </a:rPr>
              <a:t> </a:t>
            </a:r>
            <a:r>
              <a:rPr lang="zh-CN" altLang="en-US" sz="2400" b="1" dirty="0" smtClean="0">
                <a:latin typeface="Arial" charset="0"/>
              </a:rPr>
              <a:t>万方</a:t>
            </a:r>
            <a:r>
              <a:rPr lang="zh-CN" altLang="en-US" sz="2400" b="1" dirty="0" smtClean="0">
                <a:latin typeface="Arial" charset="0"/>
              </a:rPr>
              <a:t>数据发展</a:t>
            </a:r>
            <a:r>
              <a:rPr lang="zh-CN" altLang="en-US" sz="2400" b="1" dirty="0">
                <a:latin typeface="Arial" charset="0"/>
              </a:rPr>
              <a:t>方向</a:t>
            </a:r>
          </a:p>
          <a:p>
            <a:pPr marL="742950" lvl="1" indent="-285750">
              <a:spcBef>
                <a:spcPct val="20000"/>
              </a:spcBef>
              <a:buClr>
                <a:schemeClr val="tx1"/>
              </a:buClr>
              <a:buSzPct val="60000"/>
              <a:buFont typeface="Wingdings" pitchFamily="2" charset="2"/>
              <a:buChar char="l"/>
            </a:pPr>
            <a:r>
              <a:rPr lang="zh-CN" altLang="en-US" sz="2000" b="1" dirty="0">
                <a:latin typeface="宋体" charset="-122"/>
              </a:rPr>
              <a:t>公司经过十多年的发展，目前已经发展成为一家以提供信息资源产品为基础，同时集信息内容管理解决方案与知识服务为一体的综合信息内容服务提供商。</a:t>
            </a:r>
          </a:p>
          <a:p>
            <a:pPr marL="742950" lvl="1" indent="-285750">
              <a:spcBef>
                <a:spcPct val="20000"/>
              </a:spcBef>
              <a:buClr>
                <a:schemeClr val="tx1"/>
              </a:buClr>
              <a:buSzPct val="60000"/>
              <a:buFont typeface="Wingdings" pitchFamily="2" charset="2"/>
              <a:buNone/>
            </a:pPr>
            <a:endParaRPr lang="zh-CN" altLang="en-US" sz="2000" dirty="0">
              <a:latin typeface="宋体" charset="-122"/>
            </a:endParaRPr>
          </a:p>
        </p:txBody>
      </p:sp>
      <p:sp>
        <p:nvSpPr>
          <p:cNvPr id="10243" name="Freeform 30"/>
          <p:cNvSpPr>
            <a:spLocks noEditPoints="1"/>
          </p:cNvSpPr>
          <p:nvPr/>
        </p:nvSpPr>
        <p:spPr bwMode="gray">
          <a:xfrm>
            <a:off x="1476375" y="2852738"/>
            <a:ext cx="6048375" cy="3822700"/>
          </a:xfrm>
          <a:custGeom>
            <a:avLst/>
            <a:gdLst>
              <a:gd name="T0" fmla="*/ 2147483647 w 2820"/>
              <a:gd name="T1" fmla="*/ 86164341 h 2912"/>
              <a:gd name="T2" fmla="*/ 2147483647 w 2820"/>
              <a:gd name="T3" fmla="*/ 289511764 h 2912"/>
              <a:gd name="T4" fmla="*/ 2147483647 w 2820"/>
              <a:gd name="T5" fmla="*/ 516986044 h 2912"/>
              <a:gd name="T6" fmla="*/ 1867691014 w 2820"/>
              <a:gd name="T7" fmla="*/ 768585866 h 2912"/>
              <a:gd name="T8" fmla="*/ 1168458113 w 2820"/>
              <a:gd name="T9" fmla="*/ 1040865287 h 2912"/>
              <a:gd name="T10" fmla="*/ 644031828 w 2820"/>
              <a:gd name="T11" fmla="*/ 1330378364 h 2912"/>
              <a:gd name="T12" fmla="*/ 276013947 w 2820"/>
              <a:gd name="T13" fmla="*/ 1626783329 h 2912"/>
              <a:gd name="T14" fmla="*/ 64402325 w 2820"/>
              <a:gd name="T15" fmla="*/ 1933528749 h 2912"/>
              <a:gd name="T16" fmla="*/ 0 w 2820"/>
              <a:gd name="T17" fmla="*/ 2147483647 h 2912"/>
              <a:gd name="T18" fmla="*/ 82804828 w 2820"/>
              <a:gd name="T19" fmla="*/ 2147483647 h 2912"/>
              <a:gd name="T20" fmla="*/ 294414305 w 2820"/>
              <a:gd name="T21" fmla="*/ 2147483647 h 2912"/>
              <a:gd name="T22" fmla="*/ 634830577 w 2820"/>
              <a:gd name="T23" fmla="*/ 2147483647 h 2912"/>
              <a:gd name="T24" fmla="*/ 1094854536 w 2820"/>
              <a:gd name="T25" fmla="*/ 2147483647 h 2912"/>
              <a:gd name="T26" fmla="*/ 1674481895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014898166 w 2820"/>
              <a:gd name="T73" fmla="*/ 2016245833 h 2912"/>
              <a:gd name="T74" fmla="*/ 1886093517 w 2820"/>
              <a:gd name="T75" fmla="*/ 1778432411 h 2912"/>
              <a:gd name="T76" fmla="*/ 1913695126 w 2820"/>
              <a:gd name="T77" fmla="*/ 1530278532 h 2912"/>
              <a:gd name="T78" fmla="*/ 2116103352 w 2820"/>
              <a:gd name="T79" fmla="*/ 1278678710 h 2912"/>
              <a:gd name="T80" fmla="*/ 2147483647 w 2820"/>
              <a:gd name="T81" fmla="*/ 1020185688 h 2912"/>
              <a:gd name="T82" fmla="*/ 2147483647 w 2820"/>
              <a:gd name="T83" fmla="*/ 765139922 h 2912"/>
              <a:gd name="T84" fmla="*/ 2147483647 w 2820"/>
              <a:gd name="T85" fmla="*/ 513540100 h 2912"/>
              <a:gd name="T86" fmla="*/ 2147483647 w 2820"/>
              <a:gd name="T87" fmla="*/ 265386222 h 2912"/>
              <a:gd name="T88" fmla="*/ 2147483647 w 2820"/>
              <a:gd name="T89" fmla="*/ 27572799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hlink"/>
              </a:gs>
              <a:gs pos="100000">
                <a:schemeClr val="accent1"/>
              </a:gs>
            </a:gsLst>
            <a:lin ang="5400000" scaled="1"/>
          </a:gradFill>
          <a:ln w="0">
            <a:noFill/>
            <a:prstDash val="solid"/>
            <a:round/>
            <a:headEnd/>
            <a:tailEnd/>
          </a:ln>
          <a:effectLst>
            <a:outerShdw dist="206741" dir="8249373" algn="ctr" rotWithShape="0">
              <a:srgbClr val="C1D1D3">
                <a:alpha val="50000"/>
              </a:srgbClr>
            </a:outerShdw>
          </a:effectLst>
        </p:spPr>
        <p:txBody>
          <a:bodyPr/>
          <a:lstStyle/>
          <a:p>
            <a:endParaRPr lang="zh-CN" altLang="en-US"/>
          </a:p>
        </p:txBody>
      </p:sp>
      <p:grpSp>
        <p:nvGrpSpPr>
          <p:cNvPr id="2" name="Group 31"/>
          <p:cNvGrpSpPr>
            <a:grpSpLocks/>
          </p:cNvGrpSpPr>
          <p:nvPr/>
        </p:nvGrpSpPr>
        <p:grpSpPr bwMode="auto">
          <a:xfrm>
            <a:off x="2000250" y="2714625"/>
            <a:ext cx="3657600" cy="4038600"/>
            <a:chOff x="816" y="1152"/>
            <a:chExt cx="2304" cy="2544"/>
          </a:xfrm>
        </p:grpSpPr>
        <p:sp>
          <p:nvSpPr>
            <p:cNvPr id="10250" name="Oval 32"/>
            <p:cNvSpPr>
              <a:spLocks noChangeArrowheads="1"/>
            </p:cNvSpPr>
            <p:nvPr/>
          </p:nvSpPr>
          <p:spPr bwMode="gray">
            <a:xfrm rot="-723406">
              <a:off x="2089" y="3276"/>
              <a:ext cx="906" cy="420"/>
            </a:xfrm>
            <a:prstGeom prst="ellipse">
              <a:avLst/>
            </a:prstGeom>
            <a:solidFill>
              <a:srgbClr val="0F2145">
                <a:alpha val="30196"/>
              </a:srgbClr>
            </a:solidFill>
            <a:ln w="9525">
              <a:noFill/>
              <a:round/>
              <a:headEnd/>
              <a:tailEnd/>
            </a:ln>
          </p:spPr>
          <p:txBody>
            <a:bodyPr wrap="none" anchor="ctr"/>
            <a:lstStyle/>
            <a:p>
              <a:pPr eaLnBrk="0" hangingPunct="0"/>
              <a:endParaRPr lang="zh-CN" altLang="en-US"/>
            </a:p>
          </p:txBody>
        </p:sp>
        <p:sp>
          <p:nvSpPr>
            <p:cNvPr id="10251" name="Oval 33"/>
            <p:cNvSpPr>
              <a:spLocks noChangeArrowheads="1"/>
            </p:cNvSpPr>
            <p:nvPr/>
          </p:nvSpPr>
          <p:spPr bwMode="gray">
            <a:xfrm>
              <a:off x="2046" y="2508"/>
              <a:ext cx="1074" cy="1075"/>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eaLnBrk="0" hangingPunct="0"/>
              <a:endParaRPr lang="zh-CN" altLang="en-US"/>
            </a:p>
          </p:txBody>
        </p:sp>
        <p:sp>
          <p:nvSpPr>
            <p:cNvPr id="10252" name="Oval 34"/>
            <p:cNvSpPr>
              <a:spLocks noChangeArrowheads="1"/>
            </p:cNvSpPr>
            <p:nvPr/>
          </p:nvSpPr>
          <p:spPr bwMode="gray">
            <a:xfrm>
              <a:off x="2059" y="2514"/>
              <a:ext cx="1049" cy="104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eaLnBrk="0" hangingPunct="0"/>
              <a:endParaRPr lang="zh-CN" altLang="en-US"/>
            </a:p>
          </p:txBody>
        </p:sp>
        <p:sp>
          <p:nvSpPr>
            <p:cNvPr id="10253" name="Oval 35"/>
            <p:cNvSpPr>
              <a:spLocks noChangeArrowheads="1"/>
            </p:cNvSpPr>
            <p:nvPr/>
          </p:nvSpPr>
          <p:spPr bwMode="gray">
            <a:xfrm>
              <a:off x="2070" y="2524"/>
              <a:ext cx="998" cy="980"/>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eaLnBrk="0" hangingPunct="0"/>
              <a:endParaRPr lang="zh-CN" altLang="en-US"/>
            </a:p>
          </p:txBody>
        </p:sp>
        <p:sp>
          <p:nvSpPr>
            <p:cNvPr id="10254" name="Oval 36"/>
            <p:cNvSpPr>
              <a:spLocks noChangeArrowheads="1"/>
            </p:cNvSpPr>
            <p:nvPr/>
          </p:nvSpPr>
          <p:spPr bwMode="gray">
            <a:xfrm>
              <a:off x="2128" y="2552"/>
              <a:ext cx="888" cy="795"/>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eaLnBrk="0" hangingPunct="0"/>
              <a:endParaRPr lang="zh-CN" altLang="en-US"/>
            </a:p>
          </p:txBody>
        </p:sp>
        <p:sp>
          <p:nvSpPr>
            <p:cNvPr id="10255" name="Text Box 37"/>
            <p:cNvSpPr txBox="1">
              <a:spLocks noChangeArrowheads="1"/>
            </p:cNvSpPr>
            <p:nvPr/>
          </p:nvSpPr>
          <p:spPr bwMode="gray">
            <a:xfrm>
              <a:off x="2526" y="2972"/>
              <a:ext cx="116" cy="231"/>
            </a:xfrm>
            <a:prstGeom prst="rect">
              <a:avLst/>
            </a:prstGeom>
            <a:noFill/>
            <a:ln w="9525" algn="ctr">
              <a:noFill/>
              <a:miter lim="800000"/>
              <a:headEnd/>
              <a:tailEnd/>
            </a:ln>
          </p:spPr>
          <p:txBody>
            <a:bodyPr wrap="none">
              <a:spAutoFit/>
            </a:bodyPr>
            <a:lstStyle/>
            <a:p>
              <a:pPr algn="ctr"/>
              <a:endParaRPr lang="en-US" altLang="zh-CN">
                <a:latin typeface="Arial" charset="0"/>
              </a:endParaRPr>
            </a:p>
          </p:txBody>
        </p:sp>
        <p:sp>
          <p:nvSpPr>
            <p:cNvPr id="10256" name="Oval 38"/>
            <p:cNvSpPr>
              <a:spLocks noChangeArrowheads="1"/>
            </p:cNvSpPr>
            <p:nvPr/>
          </p:nvSpPr>
          <p:spPr bwMode="gray">
            <a:xfrm rot="-772996">
              <a:off x="928" y="2892"/>
              <a:ext cx="714" cy="384"/>
            </a:xfrm>
            <a:prstGeom prst="ellipse">
              <a:avLst/>
            </a:prstGeom>
            <a:solidFill>
              <a:srgbClr val="0F2145">
                <a:alpha val="30196"/>
              </a:srgbClr>
            </a:solidFill>
            <a:ln w="9525">
              <a:noFill/>
              <a:round/>
              <a:headEnd/>
              <a:tailEnd/>
            </a:ln>
          </p:spPr>
          <p:txBody>
            <a:bodyPr wrap="none" anchor="ctr"/>
            <a:lstStyle/>
            <a:p>
              <a:pPr eaLnBrk="0" hangingPunct="0"/>
              <a:endParaRPr lang="zh-CN" altLang="en-US"/>
            </a:p>
          </p:txBody>
        </p:sp>
        <p:grpSp>
          <p:nvGrpSpPr>
            <p:cNvPr id="3" name="Group 39"/>
            <p:cNvGrpSpPr>
              <a:grpSpLocks/>
            </p:cNvGrpSpPr>
            <p:nvPr/>
          </p:nvGrpSpPr>
          <p:grpSpPr bwMode="auto">
            <a:xfrm>
              <a:off x="880" y="2268"/>
              <a:ext cx="864" cy="908"/>
              <a:chOff x="732" y="2112"/>
              <a:chExt cx="842" cy="860"/>
            </a:xfrm>
          </p:grpSpPr>
          <p:sp>
            <p:nvSpPr>
              <p:cNvPr id="10270" name="Oval 40"/>
              <p:cNvSpPr>
                <a:spLocks noChangeArrowheads="1"/>
              </p:cNvSpPr>
              <p:nvPr/>
            </p:nvSpPr>
            <p:spPr bwMode="gray">
              <a:xfrm>
                <a:off x="732" y="2112"/>
                <a:ext cx="842" cy="860"/>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eaLnBrk="0" hangingPunct="0"/>
                <a:endParaRPr lang="zh-CN" altLang="en-US"/>
              </a:p>
            </p:txBody>
          </p:sp>
          <p:sp>
            <p:nvSpPr>
              <p:cNvPr id="10271" name="Oval 41"/>
              <p:cNvSpPr>
                <a:spLocks noChangeArrowheads="1"/>
              </p:cNvSpPr>
              <p:nvPr/>
            </p:nvSpPr>
            <p:spPr bwMode="gray">
              <a:xfrm>
                <a:off x="743" y="2117"/>
                <a:ext cx="821" cy="838"/>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eaLnBrk="0" hangingPunct="0"/>
                <a:endParaRPr lang="zh-CN" altLang="en-US"/>
              </a:p>
            </p:txBody>
          </p:sp>
          <p:sp>
            <p:nvSpPr>
              <p:cNvPr id="10272" name="Oval 42"/>
              <p:cNvSpPr>
                <a:spLocks noChangeArrowheads="1"/>
              </p:cNvSpPr>
              <p:nvPr/>
            </p:nvSpPr>
            <p:spPr bwMode="gray">
              <a:xfrm>
                <a:off x="751" y="2125"/>
                <a:ext cx="781" cy="784"/>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eaLnBrk="0" hangingPunct="0"/>
                <a:endParaRPr lang="zh-CN" altLang="en-US"/>
              </a:p>
            </p:txBody>
          </p:sp>
          <p:sp>
            <p:nvSpPr>
              <p:cNvPr id="10273" name="Oval 43"/>
              <p:cNvSpPr>
                <a:spLocks noChangeArrowheads="1"/>
              </p:cNvSpPr>
              <p:nvPr/>
            </p:nvSpPr>
            <p:spPr bwMode="gray">
              <a:xfrm>
                <a:off x="795" y="2147"/>
                <a:ext cx="695" cy="636"/>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eaLnBrk="0" hangingPunct="0"/>
                <a:endParaRPr lang="zh-CN" altLang="en-US"/>
              </a:p>
            </p:txBody>
          </p:sp>
          <p:sp>
            <p:nvSpPr>
              <p:cNvPr id="10274" name="Text Box 44"/>
              <p:cNvSpPr txBox="1">
                <a:spLocks noChangeArrowheads="1"/>
              </p:cNvSpPr>
              <p:nvPr/>
            </p:nvSpPr>
            <p:spPr bwMode="gray">
              <a:xfrm>
                <a:off x="1085" y="2449"/>
                <a:ext cx="113" cy="219"/>
              </a:xfrm>
              <a:prstGeom prst="rect">
                <a:avLst/>
              </a:prstGeom>
              <a:noFill/>
              <a:ln w="9525" algn="ctr">
                <a:noFill/>
                <a:miter lim="800000"/>
                <a:headEnd/>
                <a:tailEnd/>
              </a:ln>
            </p:spPr>
            <p:txBody>
              <a:bodyPr wrap="none">
                <a:spAutoFit/>
              </a:bodyPr>
              <a:lstStyle/>
              <a:p>
                <a:pPr algn="ctr"/>
                <a:endParaRPr lang="en-US" altLang="zh-CN">
                  <a:latin typeface="Arial" charset="0"/>
                </a:endParaRPr>
              </a:p>
            </p:txBody>
          </p:sp>
        </p:grpSp>
        <p:sp>
          <p:nvSpPr>
            <p:cNvPr id="10258" name="Oval 45"/>
            <p:cNvSpPr>
              <a:spLocks noChangeArrowheads="1"/>
            </p:cNvSpPr>
            <p:nvPr/>
          </p:nvSpPr>
          <p:spPr bwMode="gray">
            <a:xfrm>
              <a:off x="816" y="1786"/>
              <a:ext cx="576" cy="336"/>
            </a:xfrm>
            <a:prstGeom prst="ellipse">
              <a:avLst/>
            </a:prstGeom>
            <a:solidFill>
              <a:srgbClr val="0F2145">
                <a:alpha val="30196"/>
              </a:srgbClr>
            </a:solidFill>
            <a:ln w="9525">
              <a:noFill/>
              <a:round/>
              <a:headEnd/>
              <a:tailEnd/>
            </a:ln>
          </p:spPr>
          <p:txBody>
            <a:bodyPr wrap="none" anchor="ctr"/>
            <a:lstStyle/>
            <a:p>
              <a:pPr eaLnBrk="0" hangingPunct="0"/>
              <a:endParaRPr lang="zh-CN" altLang="en-US"/>
            </a:p>
          </p:txBody>
        </p:sp>
        <p:sp>
          <p:nvSpPr>
            <p:cNvPr id="10259" name="Oval 46"/>
            <p:cNvSpPr>
              <a:spLocks noChangeArrowheads="1"/>
            </p:cNvSpPr>
            <p:nvPr/>
          </p:nvSpPr>
          <p:spPr bwMode="gray">
            <a:xfrm>
              <a:off x="864" y="1404"/>
              <a:ext cx="645" cy="645"/>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eaLnBrk="0" hangingPunct="0"/>
              <a:endParaRPr lang="zh-CN" altLang="en-US"/>
            </a:p>
          </p:txBody>
        </p:sp>
        <p:sp>
          <p:nvSpPr>
            <p:cNvPr id="10260" name="Oval 47"/>
            <p:cNvSpPr>
              <a:spLocks noChangeArrowheads="1"/>
            </p:cNvSpPr>
            <p:nvPr/>
          </p:nvSpPr>
          <p:spPr bwMode="gray">
            <a:xfrm>
              <a:off x="872" y="1407"/>
              <a:ext cx="630" cy="630"/>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eaLnBrk="0" hangingPunct="0"/>
              <a:endParaRPr lang="zh-CN" altLang="en-US"/>
            </a:p>
          </p:txBody>
        </p:sp>
        <p:sp>
          <p:nvSpPr>
            <p:cNvPr id="10261" name="Oval 48"/>
            <p:cNvSpPr>
              <a:spLocks noChangeArrowheads="1"/>
            </p:cNvSpPr>
            <p:nvPr/>
          </p:nvSpPr>
          <p:spPr bwMode="gray">
            <a:xfrm>
              <a:off x="879" y="1414"/>
              <a:ext cx="599" cy="588"/>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eaLnBrk="0" hangingPunct="0"/>
              <a:endParaRPr lang="zh-CN" altLang="en-US"/>
            </a:p>
          </p:txBody>
        </p:sp>
        <p:sp>
          <p:nvSpPr>
            <p:cNvPr id="10262" name="Oval 49"/>
            <p:cNvSpPr>
              <a:spLocks noChangeArrowheads="1"/>
            </p:cNvSpPr>
            <p:nvPr/>
          </p:nvSpPr>
          <p:spPr bwMode="gray">
            <a:xfrm>
              <a:off x="913" y="1430"/>
              <a:ext cx="534" cy="477"/>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eaLnBrk="0" hangingPunct="0"/>
              <a:endParaRPr lang="zh-CN" altLang="en-US"/>
            </a:p>
          </p:txBody>
        </p:sp>
        <p:sp>
          <p:nvSpPr>
            <p:cNvPr id="10263" name="Text Box 50"/>
            <p:cNvSpPr txBox="1">
              <a:spLocks noChangeArrowheads="1"/>
            </p:cNvSpPr>
            <p:nvPr/>
          </p:nvSpPr>
          <p:spPr bwMode="gray">
            <a:xfrm>
              <a:off x="1135" y="1615"/>
              <a:ext cx="116" cy="231"/>
            </a:xfrm>
            <a:prstGeom prst="rect">
              <a:avLst/>
            </a:prstGeom>
            <a:noFill/>
            <a:ln w="9525" algn="ctr">
              <a:noFill/>
              <a:miter lim="800000"/>
              <a:headEnd/>
              <a:tailEnd/>
            </a:ln>
          </p:spPr>
          <p:txBody>
            <a:bodyPr wrap="none">
              <a:spAutoFit/>
            </a:bodyPr>
            <a:lstStyle/>
            <a:p>
              <a:pPr algn="ctr"/>
              <a:endParaRPr lang="en-US" altLang="zh-CN">
                <a:latin typeface="Arial" charset="0"/>
              </a:endParaRPr>
            </a:p>
          </p:txBody>
        </p:sp>
        <p:sp>
          <p:nvSpPr>
            <p:cNvPr id="10264" name="Oval 51"/>
            <p:cNvSpPr>
              <a:spLocks noChangeArrowheads="1"/>
            </p:cNvSpPr>
            <p:nvPr/>
          </p:nvSpPr>
          <p:spPr bwMode="gray">
            <a:xfrm>
              <a:off x="1614" y="1488"/>
              <a:ext cx="432" cy="144"/>
            </a:xfrm>
            <a:prstGeom prst="ellipse">
              <a:avLst/>
            </a:prstGeom>
            <a:solidFill>
              <a:srgbClr val="0F2145">
                <a:alpha val="30196"/>
              </a:srgbClr>
            </a:solidFill>
            <a:ln w="9525">
              <a:noFill/>
              <a:round/>
              <a:headEnd/>
              <a:tailEnd/>
            </a:ln>
          </p:spPr>
          <p:txBody>
            <a:bodyPr wrap="none" anchor="ctr"/>
            <a:lstStyle/>
            <a:p>
              <a:pPr eaLnBrk="0" hangingPunct="0"/>
              <a:endParaRPr lang="zh-CN" altLang="en-US"/>
            </a:p>
          </p:txBody>
        </p:sp>
        <p:sp>
          <p:nvSpPr>
            <p:cNvPr id="10265" name="Oval 52"/>
            <p:cNvSpPr>
              <a:spLocks noChangeArrowheads="1"/>
            </p:cNvSpPr>
            <p:nvPr/>
          </p:nvSpPr>
          <p:spPr bwMode="gray">
            <a:xfrm>
              <a:off x="1691" y="1152"/>
              <a:ext cx="430" cy="430"/>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pPr eaLnBrk="0" hangingPunct="0"/>
              <a:endParaRPr lang="zh-CN" altLang="en-US"/>
            </a:p>
          </p:txBody>
        </p:sp>
        <p:sp>
          <p:nvSpPr>
            <p:cNvPr id="10266" name="Oval 53"/>
            <p:cNvSpPr>
              <a:spLocks noChangeArrowheads="1"/>
            </p:cNvSpPr>
            <p:nvPr/>
          </p:nvSpPr>
          <p:spPr bwMode="gray">
            <a:xfrm>
              <a:off x="1697" y="1154"/>
              <a:ext cx="419" cy="420"/>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pPr eaLnBrk="0" hangingPunct="0"/>
              <a:endParaRPr lang="zh-CN" altLang="en-US"/>
            </a:p>
          </p:txBody>
        </p:sp>
        <p:sp>
          <p:nvSpPr>
            <p:cNvPr id="10267" name="Oval 54"/>
            <p:cNvSpPr>
              <a:spLocks noChangeArrowheads="1"/>
            </p:cNvSpPr>
            <p:nvPr/>
          </p:nvSpPr>
          <p:spPr bwMode="gray">
            <a:xfrm>
              <a:off x="1701" y="1158"/>
              <a:ext cx="399" cy="392"/>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pPr eaLnBrk="0" hangingPunct="0"/>
              <a:endParaRPr lang="zh-CN" altLang="en-US"/>
            </a:p>
          </p:txBody>
        </p:sp>
        <p:sp>
          <p:nvSpPr>
            <p:cNvPr id="10268" name="Oval 55"/>
            <p:cNvSpPr>
              <a:spLocks noChangeArrowheads="1"/>
            </p:cNvSpPr>
            <p:nvPr/>
          </p:nvSpPr>
          <p:spPr bwMode="gray">
            <a:xfrm>
              <a:off x="1724" y="1170"/>
              <a:ext cx="355" cy="317"/>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pPr eaLnBrk="0" hangingPunct="0"/>
              <a:endParaRPr lang="zh-CN" altLang="en-US"/>
            </a:p>
          </p:txBody>
        </p:sp>
        <p:sp>
          <p:nvSpPr>
            <p:cNvPr id="10269" name="Text Box 56"/>
            <p:cNvSpPr txBox="1">
              <a:spLocks noChangeArrowheads="1"/>
            </p:cNvSpPr>
            <p:nvPr/>
          </p:nvSpPr>
          <p:spPr bwMode="gray">
            <a:xfrm>
              <a:off x="1849" y="1252"/>
              <a:ext cx="116" cy="231"/>
            </a:xfrm>
            <a:prstGeom prst="rect">
              <a:avLst/>
            </a:prstGeom>
            <a:noFill/>
            <a:ln w="9525" algn="ctr">
              <a:noFill/>
              <a:miter lim="800000"/>
              <a:headEnd/>
              <a:tailEnd/>
            </a:ln>
          </p:spPr>
          <p:txBody>
            <a:bodyPr wrap="none">
              <a:spAutoFit/>
            </a:bodyPr>
            <a:lstStyle/>
            <a:p>
              <a:pPr algn="ctr"/>
              <a:endParaRPr lang="zh-CN" altLang="en-US">
                <a:latin typeface="Arial" charset="0"/>
              </a:endParaRPr>
            </a:p>
          </p:txBody>
        </p:sp>
      </p:grpSp>
      <p:sp>
        <p:nvSpPr>
          <p:cNvPr id="10245" name="Text Box 59"/>
          <p:cNvSpPr txBox="1">
            <a:spLocks noChangeArrowheads="1"/>
          </p:cNvSpPr>
          <p:nvPr/>
        </p:nvSpPr>
        <p:spPr bwMode="auto">
          <a:xfrm>
            <a:off x="4211638" y="2924175"/>
            <a:ext cx="2952750" cy="366713"/>
          </a:xfrm>
          <a:prstGeom prst="rect">
            <a:avLst/>
          </a:prstGeom>
          <a:noFill/>
          <a:ln w="9525">
            <a:noFill/>
            <a:miter lim="800000"/>
            <a:headEnd/>
            <a:tailEnd/>
          </a:ln>
        </p:spPr>
        <p:txBody>
          <a:bodyPr>
            <a:spAutoFit/>
          </a:bodyPr>
          <a:lstStyle/>
          <a:p>
            <a:pPr eaLnBrk="0" hangingPunct="0">
              <a:spcBef>
                <a:spcPct val="50000"/>
              </a:spcBef>
            </a:pPr>
            <a:r>
              <a:rPr lang="zh-CN" altLang="en-US" b="1"/>
              <a:t>综合性信息服务</a:t>
            </a:r>
          </a:p>
        </p:txBody>
      </p:sp>
      <p:sp>
        <p:nvSpPr>
          <p:cNvPr id="10246" name="Text Box 61"/>
          <p:cNvSpPr txBox="1">
            <a:spLocks noChangeArrowheads="1"/>
          </p:cNvSpPr>
          <p:nvPr/>
        </p:nvSpPr>
        <p:spPr bwMode="auto">
          <a:xfrm>
            <a:off x="3000375" y="3929063"/>
            <a:ext cx="2592388" cy="366712"/>
          </a:xfrm>
          <a:prstGeom prst="rect">
            <a:avLst/>
          </a:prstGeom>
          <a:noFill/>
          <a:ln w="9525">
            <a:noFill/>
            <a:miter lim="800000"/>
            <a:headEnd/>
            <a:tailEnd/>
          </a:ln>
        </p:spPr>
        <p:txBody>
          <a:bodyPr>
            <a:spAutoFit/>
          </a:bodyPr>
          <a:lstStyle/>
          <a:p>
            <a:pPr eaLnBrk="0" hangingPunct="0">
              <a:spcBef>
                <a:spcPct val="50000"/>
              </a:spcBef>
            </a:pPr>
            <a:r>
              <a:rPr lang="zh-CN" altLang="en-US" b="1"/>
              <a:t>综合性知识服务</a:t>
            </a:r>
          </a:p>
        </p:txBody>
      </p:sp>
      <p:sp>
        <p:nvSpPr>
          <p:cNvPr id="10247" name="Text Box 62"/>
          <p:cNvSpPr txBox="1">
            <a:spLocks noChangeArrowheads="1"/>
          </p:cNvSpPr>
          <p:nvPr/>
        </p:nvSpPr>
        <p:spPr bwMode="auto">
          <a:xfrm>
            <a:off x="5472113" y="4508500"/>
            <a:ext cx="3671887" cy="366713"/>
          </a:xfrm>
          <a:prstGeom prst="rect">
            <a:avLst/>
          </a:prstGeom>
          <a:noFill/>
          <a:ln w="9525">
            <a:noFill/>
            <a:miter lim="800000"/>
            <a:headEnd/>
            <a:tailEnd/>
          </a:ln>
        </p:spPr>
        <p:txBody>
          <a:bodyPr>
            <a:spAutoFit/>
          </a:bodyPr>
          <a:lstStyle/>
          <a:p>
            <a:pPr eaLnBrk="0" hangingPunct="0">
              <a:spcBef>
                <a:spcPct val="50000"/>
              </a:spcBef>
            </a:pPr>
            <a:r>
              <a:rPr lang="zh-CN" altLang="en-US" b="1"/>
              <a:t>行业性、个性化知识服务</a:t>
            </a:r>
          </a:p>
        </p:txBody>
      </p:sp>
      <p:sp>
        <p:nvSpPr>
          <p:cNvPr id="10248" name="Rectangle 2"/>
          <p:cNvSpPr>
            <a:spLocks noGrp="1" noChangeArrowheads="1"/>
          </p:cNvSpPr>
          <p:nvPr>
            <p:ph type="title" idx="4294967295"/>
          </p:nvPr>
        </p:nvSpPr>
        <p:spPr/>
        <p:txBody>
          <a:bodyPr/>
          <a:lstStyle/>
          <a:p>
            <a:pPr algn="l" eaLnBrk="1" hangingPunct="1"/>
            <a:r>
              <a:rPr kumimoji="1" lang="en-US" altLang="zh-CN" dirty="0" smtClean="0">
                <a:solidFill>
                  <a:srgbClr val="FFFFFF"/>
                </a:solidFill>
                <a:ea typeface="宋体" charset="-122"/>
              </a:rPr>
              <a:t>1 </a:t>
            </a:r>
            <a:r>
              <a:rPr kumimoji="1" lang="zh-CN" altLang="en-US" dirty="0" smtClean="0">
                <a:solidFill>
                  <a:srgbClr val="FFFFFF"/>
                </a:solidFill>
                <a:ea typeface="宋体" charset="-122"/>
              </a:rPr>
              <a:t>万方数据股份有限公司简介</a:t>
            </a:r>
            <a:endParaRPr lang="zh-CN" altLang="en-US" dirty="0" smtClean="0">
              <a:ea typeface="宋体" charset="-122"/>
            </a:endParaRPr>
          </a:p>
        </p:txBody>
      </p:sp>
      <p:sp>
        <p:nvSpPr>
          <p:cNvPr id="10249" name="Text Box 61"/>
          <p:cNvSpPr txBox="1">
            <a:spLocks noChangeArrowheads="1"/>
          </p:cNvSpPr>
          <p:nvPr/>
        </p:nvSpPr>
        <p:spPr bwMode="auto">
          <a:xfrm>
            <a:off x="5500688" y="4143375"/>
            <a:ext cx="2592387" cy="366713"/>
          </a:xfrm>
          <a:prstGeom prst="rect">
            <a:avLst/>
          </a:prstGeom>
          <a:noFill/>
          <a:ln w="9525">
            <a:noFill/>
            <a:miter lim="800000"/>
            <a:headEnd/>
            <a:tailEnd/>
          </a:ln>
        </p:spPr>
        <p:txBody>
          <a:bodyPr>
            <a:spAutoFit/>
          </a:bodyPr>
          <a:lstStyle/>
          <a:p>
            <a:pPr eaLnBrk="0" hangingPunct="0">
              <a:spcBef>
                <a:spcPct val="50000"/>
              </a:spcBef>
            </a:pPr>
            <a:r>
              <a:rPr lang="zh-CN" altLang="en-US" b="1"/>
              <a:t>综合性知识服务</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769938" y="420688"/>
            <a:ext cx="7667625" cy="646112"/>
          </a:xfrm>
          <a:prstGeom prst="rect">
            <a:avLst/>
          </a:prstGeom>
          <a:noFill/>
          <a:ln w="9525">
            <a:noFill/>
            <a:miter lim="800000"/>
            <a:headEnd/>
            <a:tailEnd/>
          </a:ln>
        </p:spPr>
        <p:txBody>
          <a:bodyPr>
            <a:spAutoFit/>
          </a:bodyPr>
          <a:lstStyle/>
          <a:p>
            <a:pPr algn="ctr"/>
            <a:r>
              <a:rPr lang="zh-CN" altLang="en-US" sz="3600" b="1" dirty="0">
                <a:solidFill>
                  <a:schemeClr val="bg1"/>
                </a:solidFill>
                <a:latin typeface="黑体" pitchFamily="2" charset="-122"/>
                <a:ea typeface="黑体" pitchFamily="2" charset="-122"/>
              </a:rPr>
              <a:t>手机客户端</a:t>
            </a:r>
            <a:r>
              <a:rPr lang="en-US" altLang="zh-CN" sz="3600" b="1" dirty="0">
                <a:solidFill>
                  <a:schemeClr val="bg1"/>
                </a:solidFill>
                <a:latin typeface="黑体" pitchFamily="2" charset="-122"/>
                <a:ea typeface="黑体" pitchFamily="2" charset="-122"/>
              </a:rPr>
              <a:t>——</a:t>
            </a:r>
            <a:r>
              <a:rPr lang="en-US" altLang="zh-CN" sz="3600" b="1" dirty="0" err="1">
                <a:solidFill>
                  <a:schemeClr val="bg1"/>
                </a:solidFill>
                <a:latin typeface="黑体" pitchFamily="2" charset="-122"/>
                <a:ea typeface="黑体" pitchFamily="2" charset="-122"/>
              </a:rPr>
              <a:t>iphone</a:t>
            </a:r>
            <a:r>
              <a:rPr lang="zh-CN" altLang="en-US" sz="3600" b="1" dirty="0">
                <a:solidFill>
                  <a:schemeClr val="bg1"/>
                </a:solidFill>
                <a:latin typeface="黑体" pitchFamily="2" charset="-122"/>
                <a:ea typeface="黑体" pitchFamily="2" charset="-122"/>
              </a:rPr>
              <a:t>、安卓</a:t>
            </a:r>
          </a:p>
        </p:txBody>
      </p:sp>
      <p:pic>
        <p:nvPicPr>
          <p:cNvPr id="68611" name="Picture 1" descr="C:\Users\Gong\AppData\Roaming\Tencent\Users\382062504\QQ\WinTemp\RichOle\DAWR50LZ4H]O`H~IHT(OE~U.jpg"/>
          <p:cNvPicPr>
            <a:picLocks noChangeAspect="1" noChangeArrowheads="1"/>
          </p:cNvPicPr>
          <p:nvPr/>
        </p:nvPicPr>
        <p:blipFill>
          <a:blip r:embed="rId2" cstate="print"/>
          <a:srcRect/>
          <a:stretch>
            <a:fillRect/>
          </a:stretch>
        </p:blipFill>
        <p:spPr bwMode="auto">
          <a:xfrm>
            <a:off x="1331913" y="1263650"/>
            <a:ext cx="6543675"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963738" y="2996952"/>
            <a:ext cx="5345112" cy="1305172"/>
            <a:chOff x="1237" y="2855"/>
            <a:chExt cx="3457" cy="229"/>
          </a:xfrm>
          <a:solidFill>
            <a:schemeClr val="bg1">
              <a:lumMod val="50000"/>
            </a:schemeClr>
          </a:solidFill>
        </p:grpSpPr>
        <p:sp>
          <p:nvSpPr>
            <p:cNvPr id="81924" name="AutoShape 17"/>
            <p:cNvSpPr>
              <a:spLocks noChangeArrowheads="1"/>
            </p:cNvSpPr>
            <p:nvPr/>
          </p:nvSpPr>
          <p:spPr bwMode="gray">
            <a:xfrm>
              <a:off x="1237" y="2855"/>
              <a:ext cx="3448" cy="227"/>
            </a:xfrm>
            <a:prstGeom prst="roundRect">
              <a:avLst>
                <a:gd name="adj" fmla="val 16667"/>
              </a:avLst>
            </a:prstGeom>
            <a:grpFill/>
            <a:ln w="9525">
              <a:noFill/>
              <a:round/>
              <a:headEnd/>
              <a:tailEnd/>
            </a:ln>
          </p:spPr>
          <p:txBody>
            <a:bodyPr wrap="none" anchor="ctr"/>
            <a:lstStyle/>
            <a:p>
              <a:pPr eaLnBrk="0" hangingPunct="0">
                <a:defRPr/>
              </a:pPr>
              <a:endParaRPr lang="zh-CN" altLang="en-US" dirty="0">
                <a:ea typeface="SimSun" pitchFamily="2" charset="-122"/>
              </a:endParaRPr>
            </a:p>
          </p:txBody>
        </p:sp>
        <p:grpSp>
          <p:nvGrpSpPr>
            <p:cNvPr id="3" name="Group 18"/>
            <p:cNvGrpSpPr>
              <a:grpSpLocks/>
            </p:cNvGrpSpPr>
            <p:nvPr/>
          </p:nvGrpSpPr>
          <p:grpSpPr bwMode="auto">
            <a:xfrm>
              <a:off x="1247" y="2857"/>
              <a:ext cx="3447" cy="227"/>
              <a:chOff x="1247" y="1451"/>
              <a:chExt cx="3447" cy="227"/>
            </a:xfrm>
            <a:grpFill/>
          </p:grpSpPr>
          <p:sp>
            <p:nvSpPr>
              <p:cNvPr id="81927" name="Line 19"/>
              <p:cNvSpPr>
                <a:spLocks noChangeShapeType="1"/>
              </p:cNvSpPr>
              <p:nvPr/>
            </p:nvSpPr>
            <p:spPr bwMode="gray">
              <a:xfrm>
                <a:off x="1247" y="1631"/>
                <a:ext cx="3447" cy="0"/>
              </a:xfrm>
              <a:prstGeom prst="line">
                <a:avLst/>
              </a:prstGeom>
              <a:grpFill/>
              <a:ln w="9525">
                <a:solidFill>
                  <a:schemeClr val="bg1"/>
                </a:solidFill>
                <a:round/>
                <a:headEnd/>
                <a:tailEnd/>
              </a:ln>
            </p:spPr>
            <p:txBody>
              <a:bodyPr/>
              <a:lstStyle/>
              <a:p>
                <a:pPr>
                  <a:defRPr/>
                </a:pPr>
                <a:endParaRPr lang="zh-CN" altLang="en-US">
                  <a:ea typeface="SimSun" pitchFamily="2" charset="-122"/>
                </a:endParaRPr>
              </a:p>
            </p:txBody>
          </p:sp>
          <p:sp>
            <p:nvSpPr>
              <p:cNvPr id="81928" name="Line 20"/>
              <p:cNvSpPr>
                <a:spLocks noChangeShapeType="1"/>
              </p:cNvSpPr>
              <p:nvPr/>
            </p:nvSpPr>
            <p:spPr bwMode="gray">
              <a:xfrm>
                <a:off x="1429" y="1451"/>
                <a:ext cx="0" cy="227"/>
              </a:xfrm>
              <a:prstGeom prst="line">
                <a:avLst/>
              </a:prstGeom>
              <a:grpFill/>
              <a:ln w="9525">
                <a:solidFill>
                  <a:schemeClr val="bg1"/>
                </a:solidFill>
                <a:round/>
                <a:headEnd/>
                <a:tailEnd/>
              </a:ln>
            </p:spPr>
            <p:txBody>
              <a:bodyPr/>
              <a:lstStyle/>
              <a:p>
                <a:pPr>
                  <a:defRPr/>
                </a:pPr>
                <a:endParaRPr lang="zh-CN" altLang="en-US">
                  <a:ea typeface="SimSun" pitchFamily="2" charset="-122"/>
                </a:endParaRPr>
              </a:p>
            </p:txBody>
          </p:sp>
        </p:grpSp>
      </p:grpSp>
      <p:sp>
        <p:nvSpPr>
          <p:cNvPr id="69635" name="Text Box 32"/>
          <p:cNvSpPr txBox="1">
            <a:spLocks noChangeArrowheads="1"/>
          </p:cNvSpPr>
          <p:nvPr/>
        </p:nvSpPr>
        <p:spPr bwMode="auto">
          <a:xfrm>
            <a:off x="2124075" y="3429000"/>
            <a:ext cx="5184775" cy="869950"/>
          </a:xfrm>
          <a:prstGeom prst="rect">
            <a:avLst/>
          </a:prstGeom>
          <a:noFill/>
          <a:ln w="9525">
            <a:noFill/>
            <a:miter lim="800000"/>
            <a:headEnd/>
            <a:tailEnd/>
          </a:ln>
        </p:spPr>
        <p:txBody>
          <a:bodyPr>
            <a:spAutoFit/>
          </a:bodyPr>
          <a:lstStyle/>
          <a:p>
            <a:pPr eaLnBrk="0" hangingPunct="0">
              <a:spcBef>
                <a:spcPct val="50000"/>
              </a:spcBef>
            </a:pPr>
            <a:r>
              <a:rPr lang="en-US" altLang="zh-CN" sz="2400" b="1" dirty="0">
                <a:latin typeface="宋体" charset="-122"/>
              </a:rPr>
              <a:t>  4 </a:t>
            </a:r>
            <a:r>
              <a:rPr lang="zh-CN" altLang="en-US" sz="2400" b="1" dirty="0">
                <a:latin typeface="宋体" charset="-122"/>
              </a:rPr>
              <a:t>遇到问题怎么办？</a:t>
            </a:r>
          </a:p>
          <a:p>
            <a:pPr eaLnBrk="0" hangingPunct="0">
              <a:spcBef>
                <a:spcPct val="50000"/>
              </a:spcBef>
            </a:pPr>
            <a:endParaRPr lang="en-US" altLang="zh-CN"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idx="4294967295"/>
          </p:nvPr>
        </p:nvSpPr>
        <p:spPr>
          <a:xfrm>
            <a:off x="457200" y="228599"/>
            <a:ext cx="8229600" cy="1143001"/>
          </a:xfrm>
        </p:spPr>
        <p:txBody>
          <a:bodyPr/>
          <a:lstStyle/>
          <a:p>
            <a:pPr algn="l"/>
            <a:r>
              <a:rPr lang="zh-CN" altLang="en-US" dirty="0" smtClean="0">
                <a:ea typeface="宋体" charset="-122"/>
              </a:rPr>
              <a:t>    </a:t>
            </a:r>
            <a:r>
              <a:rPr lang="en-US" altLang="zh-CN" sz="3600" dirty="0" smtClean="0">
                <a:ea typeface="宋体" charset="-122"/>
              </a:rPr>
              <a:t>   </a:t>
            </a:r>
            <a:r>
              <a:rPr lang="zh-CN" altLang="en-US" sz="3600" dirty="0" smtClean="0">
                <a:solidFill>
                  <a:schemeClr val="bg1"/>
                </a:solidFill>
                <a:ea typeface="宋体" charset="-122"/>
              </a:rPr>
              <a:t>遇到问题怎么办？</a:t>
            </a:r>
            <a:endParaRPr lang="zh-CN" altLang="en-US" dirty="0" smtClean="0">
              <a:solidFill>
                <a:schemeClr val="bg1"/>
              </a:solidFill>
              <a:ea typeface="宋体" charset="-122"/>
            </a:endParaRPr>
          </a:p>
        </p:txBody>
      </p:sp>
      <p:sp>
        <p:nvSpPr>
          <p:cNvPr id="70659" name="内容占位符 2"/>
          <p:cNvSpPr>
            <a:spLocks noGrp="1"/>
          </p:cNvSpPr>
          <p:nvPr>
            <p:ph idx="4294967295"/>
          </p:nvPr>
        </p:nvSpPr>
        <p:spPr>
          <a:xfrm>
            <a:off x="827088" y="1673225"/>
            <a:ext cx="8002587" cy="3340100"/>
          </a:xfrm>
        </p:spPr>
        <p:txBody>
          <a:bodyPr/>
          <a:lstStyle/>
          <a:p>
            <a:pPr>
              <a:buFont typeface="Wingdings" pitchFamily="2" charset="2"/>
              <a:buNone/>
            </a:pPr>
            <a:r>
              <a:rPr lang="zh-CN" altLang="en-US" smtClean="0">
                <a:ea typeface="宋体" charset="-122"/>
              </a:rPr>
              <a:t>网址：</a:t>
            </a:r>
            <a:r>
              <a:rPr lang="en-US" altLang="zh-CN" smtClean="0">
                <a:solidFill>
                  <a:srgbClr val="339966"/>
                </a:solidFill>
                <a:ea typeface="宋体" charset="-122"/>
              </a:rPr>
              <a:t>http://med.wanfangdata.com.cn</a:t>
            </a:r>
            <a:endParaRPr lang="en-US" altLang="zh-CN" smtClean="0">
              <a:ea typeface="宋体" charset="-122"/>
            </a:endParaRPr>
          </a:p>
          <a:p>
            <a:pPr>
              <a:buFont typeface="Wingdings" pitchFamily="2" charset="2"/>
              <a:buNone/>
            </a:pPr>
            <a:r>
              <a:rPr lang="zh-CN" altLang="en-US" smtClean="0">
                <a:ea typeface="宋体" charset="-122"/>
              </a:rPr>
              <a:t>新手帮助、在线</a:t>
            </a:r>
            <a:r>
              <a:rPr lang="en-US" altLang="zh-CN" smtClean="0">
                <a:ea typeface="宋体" charset="-122"/>
              </a:rPr>
              <a:t>FAQ</a:t>
            </a:r>
          </a:p>
          <a:p>
            <a:pPr>
              <a:buFont typeface="Wingdings" pitchFamily="2" charset="2"/>
              <a:buNone/>
            </a:pPr>
            <a:endParaRPr lang="en-US" altLang="zh-CN" smtClean="0">
              <a:ea typeface="宋体" charset="-122"/>
            </a:endParaRPr>
          </a:p>
          <a:p>
            <a:pPr>
              <a:buFont typeface="Wingdings" pitchFamily="2" charset="2"/>
              <a:buNone/>
            </a:pPr>
            <a:endParaRPr lang="en-US" altLang="zh-CN" smtClean="0">
              <a:ea typeface="宋体" charset="-122"/>
            </a:endParaRPr>
          </a:p>
          <a:p>
            <a:pPr>
              <a:buFont typeface="Wingdings" pitchFamily="2" charset="2"/>
              <a:buNone/>
            </a:pPr>
            <a:endParaRPr lang="en-US" altLang="zh-CN" smtClean="0">
              <a:ea typeface="宋体" charset="-122"/>
            </a:endParaRPr>
          </a:p>
          <a:p>
            <a:pPr>
              <a:buFont typeface="Wingdings" pitchFamily="2" charset="2"/>
              <a:buNone/>
            </a:pPr>
            <a:endParaRPr lang="en-US" altLang="zh-CN" smtClean="0">
              <a:ea typeface="宋体" charset="-122"/>
            </a:endParaRPr>
          </a:p>
          <a:p>
            <a:pPr>
              <a:buFont typeface="Wingdings" pitchFamily="2" charset="2"/>
              <a:buNone/>
            </a:pPr>
            <a:r>
              <a:rPr lang="zh-CN" altLang="en-US" smtClean="0">
                <a:ea typeface="宋体" charset="-122"/>
              </a:rPr>
              <a:t>电话客服： </a:t>
            </a:r>
            <a:r>
              <a:rPr lang="en-US" altLang="zh-CN" smtClean="0">
                <a:ea typeface="宋体" charset="-122"/>
              </a:rPr>
              <a:t>4000-115-888</a:t>
            </a:r>
            <a:r>
              <a:rPr lang="zh-CN" altLang="en-US" smtClean="0">
                <a:ea typeface="宋体" charset="-122"/>
              </a:rPr>
              <a:t>转</a:t>
            </a:r>
            <a:r>
              <a:rPr lang="en-US" altLang="zh-CN" smtClean="0">
                <a:ea typeface="宋体" charset="-122"/>
              </a:rPr>
              <a:t>3</a:t>
            </a:r>
          </a:p>
          <a:p>
            <a:pPr>
              <a:buFont typeface="Wingdings" pitchFamily="2" charset="2"/>
              <a:buNone/>
            </a:pPr>
            <a:r>
              <a:rPr lang="en-US" altLang="zh-CN" smtClean="0">
                <a:ea typeface="宋体" charset="-122"/>
              </a:rPr>
              <a:t>Email</a:t>
            </a:r>
            <a:r>
              <a:rPr lang="zh-CN" altLang="en-US" smtClean="0">
                <a:ea typeface="宋体" charset="-122"/>
              </a:rPr>
              <a:t>： </a:t>
            </a:r>
            <a:r>
              <a:rPr lang="en-US" altLang="zh-CN" smtClean="0">
                <a:ea typeface="宋体" charset="-122"/>
                <a:hlinkClick r:id="rId2"/>
              </a:rPr>
              <a:t>yiyao@wanfangdata.com.cn</a:t>
            </a:r>
            <a:endParaRPr lang="en-US" altLang="zh-CN" smtClean="0">
              <a:ea typeface="宋体" charset="-122"/>
            </a:endParaRPr>
          </a:p>
        </p:txBody>
      </p:sp>
      <p:pic>
        <p:nvPicPr>
          <p:cNvPr id="72711" name="Picture 7" descr="C:\Users\Gong\AppData\Roaming\Tencent\Users\382062504\QQ\WinTemp\RichOle\_3~Q5%[~@TQB2ANQJMM[ER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5616" y="2897698"/>
            <a:ext cx="3528392" cy="153941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8"/>
          <p:cNvSpPr txBox="1">
            <a:spLocks noChangeArrowheads="1"/>
          </p:cNvSpPr>
          <p:nvPr/>
        </p:nvSpPr>
        <p:spPr bwMode="white">
          <a:xfrm>
            <a:off x="914400" y="2276475"/>
            <a:ext cx="7239000" cy="1012825"/>
          </a:xfrm>
          <a:prstGeom prst="rect">
            <a:avLst/>
          </a:prstGeom>
          <a:noFill/>
          <a:ln w="9525">
            <a:noFill/>
            <a:miter lim="800000"/>
            <a:headEnd/>
            <a:tailEnd/>
          </a:ln>
        </p:spPr>
        <p:txBody>
          <a:bodyPr anchor="ctr"/>
          <a:lstStyle/>
          <a:p>
            <a:pPr algn="ctr"/>
            <a:endParaRPr lang="zh-CN" altLang="en-US" sz="4000" b="1">
              <a:solidFill>
                <a:srgbClr val="4D4D4D"/>
              </a:solidFill>
              <a:latin typeface="Arial" charset="0"/>
            </a:endParaRPr>
          </a:p>
        </p:txBody>
      </p:sp>
      <p:sp>
        <p:nvSpPr>
          <p:cNvPr id="6" name="矩形 5"/>
          <p:cNvSpPr/>
          <p:nvPr/>
        </p:nvSpPr>
        <p:spPr>
          <a:xfrm>
            <a:off x="1000101" y="2857496"/>
            <a:ext cx="7839100" cy="1569660"/>
          </a:xfrm>
          <a:prstGeom prst="rect">
            <a:avLst/>
          </a:prstGeom>
          <a:noFill/>
        </p:spPr>
        <p:txBody>
          <a:bodyPr wrap="square">
            <a:spAutoFit/>
          </a:bodyPr>
          <a:lstStyle/>
          <a:p>
            <a:pPr algn="ctr" eaLnBrk="0" hangingPunct="0">
              <a:defRPr/>
            </a:pPr>
            <a:r>
              <a:rPr lang="zh-CN"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rPr>
              <a:t>感谢您的关注！</a:t>
            </a:r>
            <a:endParaRPr lang="en-US" altLang="zh-CN"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endParaRPr>
          </a:p>
          <a:p>
            <a:pPr algn="ctr" eaLnBrk="0" hangingPunct="0">
              <a:defRPr/>
            </a:pPr>
            <a:r>
              <a:rPr lang="en-US" altLang="zh-CN"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rPr>
              <a:t>med.wanfangdata.com.cn</a:t>
            </a:r>
            <a:endParaRPr lang="zh-CN" alt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546225" y="2708275"/>
            <a:ext cx="6121400" cy="1512888"/>
            <a:chOff x="1246" y="1911"/>
            <a:chExt cx="3448" cy="272"/>
          </a:xfrm>
        </p:grpSpPr>
        <p:sp>
          <p:nvSpPr>
            <p:cNvPr id="11268" name="AutoShape 5"/>
            <p:cNvSpPr>
              <a:spLocks noChangeArrowheads="1"/>
            </p:cNvSpPr>
            <p:nvPr/>
          </p:nvSpPr>
          <p:spPr bwMode="gray">
            <a:xfrm>
              <a:off x="1246" y="1956"/>
              <a:ext cx="3448" cy="227"/>
            </a:xfrm>
            <a:prstGeom prst="roundRect">
              <a:avLst>
                <a:gd name="adj" fmla="val 16667"/>
              </a:avLst>
            </a:prstGeom>
            <a:solidFill>
              <a:schemeClr val="accent1"/>
            </a:solidFill>
            <a:ln w="9525">
              <a:noFill/>
              <a:round/>
              <a:headEnd/>
              <a:tailEnd/>
            </a:ln>
          </p:spPr>
          <p:txBody>
            <a:bodyPr wrap="none" anchor="ctr"/>
            <a:lstStyle/>
            <a:p>
              <a:pPr eaLnBrk="0" hangingPunct="0"/>
              <a:endParaRPr lang="zh-CN" altLang="en-US"/>
            </a:p>
          </p:txBody>
        </p:sp>
        <p:grpSp>
          <p:nvGrpSpPr>
            <p:cNvPr id="3" name="Group 6"/>
            <p:cNvGrpSpPr>
              <a:grpSpLocks/>
            </p:cNvGrpSpPr>
            <p:nvPr/>
          </p:nvGrpSpPr>
          <p:grpSpPr bwMode="auto">
            <a:xfrm>
              <a:off x="1247" y="1955"/>
              <a:ext cx="3447" cy="227"/>
              <a:chOff x="1247" y="1509"/>
              <a:chExt cx="3447" cy="227"/>
            </a:xfrm>
          </p:grpSpPr>
          <p:sp>
            <p:nvSpPr>
              <p:cNvPr id="11271" name="Line 7"/>
              <p:cNvSpPr>
                <a:spLocks noChangeShapeType="1"/>
              </p:cNvSpPr>
              <p:nvPr/>
            </p:nvSpPr>
            <p:spPr bwMode="gray">
              <a:xfrm>
                <a:off x="1247" y="1661"/>
                <a:ext cx="3447" cy="0"/>
              </a:xfrm>
              <a:prstGeom prst="line">
                <a:avLst/>
              </a:prstGeom>
              <a:noFill/>
              <a:ln w="9525">
                <a:solidFill>
                  <a:schemeClr val="bg1"/>
                </a:solidFill>
                <a:round/>
                <a:headEnd/>
                <a:tailEnd/>
              </a:ln>
            </p:spPr>
            <p:txBody>
              <a:bodyPr/>
              <a:lstStyle/>
              <a:p>
                <a:endParaRPr lang="zh-CN" altLang="en-US"/>
              </a:p>
            </p:txBody>
          </p:sp>
          <p:sp>
            <p:nvSpPr>
              <p:cNvPr id="11272" name="Line 8"/>
              <p:cNvSpPr>
                <a:spLocks noChangeShapeType="1"/>
              </p:cNvSpPr>
              <p:nvPr/>
            </p:nvSpPr>
            <p:spPr bwMode="gray">
              <a:xfrm>
                <a:off x="1429" y="1509"/>
                <a:ext cx="0" cy="227"/>
              </a:xfrm>
              <a:prstGeom prst="line">
                <a:avLst/>
              </a:prstGeom>
              <a:noFill/>
              <a:ln w="9525">
                <a:solidFill>
                  <a:schemeClr val="bg1"/>
                </a:solidFill>
                <a:round/>
                <a:headEnd/>
                <a:tailEnd/>
              </a:ln>
            </p:spPr>
            <p:txBody>
              <a:bodyPr/>
              <a:lstStyle/>
              <a:p>
                <a:endParaRPr lang="zh-CN" altLang="en-US"/>
              </a:p>
            </p:txBody>
          </p:sp>
        </p:grpSp>
        <p:sp>
          <p:nvSpPr>
            <p:cNvPr id="11270" name="Rectangle 9"/>
            <p:cNvSpPr>
              <a:spLocks noChangeArrowheads="1"/>
            </p:cNvSpPr>
            <p:nvPr/>
          </p:nvSpPr>
          <p:spPr bwMode="gray">
            <a:xfrm>
              <a:off x="1410" y="1911"/>
              <a:ext cx="2585" cy="157"/>
            </a:xfrm>
            <a:prstGeom prst="rect">
              <a:avLst/>
            </a:prstGeom>
            <a:noFill/>
            <a:ln w="9525">
              <a:noFill/>
              <a:miter lim="800000"/>
              <a:headEnd/>
              <a:tailEnd/>
            </a:ln>
          </p:spPr>
          <p:txBody>
            <a:bodyPr>
              <a:spAutoFit/>
            </a:bodyPr>
            <a:lstStyle/>
            <a:p>
              <a:pPr latinLnBrk="1"/>
              <a:endParaRPr kumimoji="1" lang="ko-KR" altLang="en-US" sz="2400" b="1">
                <a:solidFill>
                  <a:srgbClr val="FFFFFF"/>
                </a:solidFill>
                <a:latin typeface="Arial" charset="0"/>
              </a:endParaRPr>
            </a:p>
          </p:txBody>
        </p:sp>
      </p:grpSp>
      <p:sp>
        <p:nvSpPr>
          <p:cNvPr id="11267" name="Text Box 32"/>
          <p:cNvSpPr txBox="1">
            <a:spLocks noChangeArrowheads="1"/>
          </p:cNvSpPr>
          <p:nvPr/>
        </p:nvSpPr>
        <p:spPr bwMode="auto">
          <a:xfrm>
            <a:off x="1619250" y="3327400"/>
            <a:ext cx="6121400" cy="461963"/>
          </a:xfrm>
          <a:prstGeom prst="rect">
            <a:avLst/>
          </a:prstGeom>
          <a:noFill/>
          <a:ln w="9525">
            <a:noFill/>
            <a:miter lim="800000"/>
            <a:headEnd/>
            <a:tailEnd/>
          </a:ln>
        </p:spPr>
        <p:txBody>
          <a:bodyPr>
            <a:spAutoFit/>
          </a:bodyPr>
          <a:lstStyle/>
          <a:p>
            <a:pPr eaLnBrk="0" hangingPunct="0">
              <a:spcBef>
                <a:spcPct val="50000"/>
              </a:spcBef>
            </a:pPr>
            <a:r>
              <a:rPr lang="en-US" altLang="zh-CN" sz="2400" b="1" dirty="0">
                <a:solidFill>
                  <a:schemeClr val="bg1"/>
                </a:solidFill>
                <a:latin typeface="宋体" charset="-122"/>
              </a:rPr>
              <a:t>  </a:t>
            </a:r>
            <a:r>
              <a:rPr lang="en-US" altLang="zh-CN" sz="2400" b="1" dirty="0">
                <a:latin typeface="宋体" charset="-122"/>
              </a:rPr>
              <a:t>2 </a:t>
            </a:r>
            <a:r>
              <a:rPr lang="zh-CN" altLang="en-US" sz="2400" b="1" dirty="0">
                <a:latin typeface="宋体" charset="-122"/>
              </a:rPr>
              <a:t>万方数据医学产品背景介绍</a:t>
            </a:r>
            <a:endParaRPr lang="zh-CN" alt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5"/>
          <p:cNvGrpSpPr>
            <a:grpSpLocks/>
          </p:cNvGrpSpPr>
          <p:nvPr/>
        </p:nvGrpSpPr>
        <p:grpSpPr bwMode="auto">
          <a:xfrm>
            <a:off x="1331913" y="1557338"/>
            <a:ext cx="7067550" cy="5229225"/>
            <a:chOff x="500063" y="714356"/>
            <a:chExt cx="8143875" cy="6072207"/>
          </a:xfrm>
        </p:grpSpPr>
        <p:grpSp>
          <p:nvGrpSpPr>
            <p:cNvPr id="3" name="组合 8"/>
            <p:cNvGrpSpPr/>
            <p:nvPr/>
          </p:nvGrpSpPr>
          <p:grpSpPr>
            <a:xfrm>
              <a:off x="3984664" y="3556670"/>
              <a:ext cx="1218465" cy="1316578"/>
              <a:chOff x="3770350" y="2842290"/>
              <a:chExt cx="1218465" cy="1316578"/>
            </a:xfrm>
            <a:solidFill>
              <a:srgbClr val="FFCCCC"/>
            </a:solidFill>
          </p:grpSpPr>
          <p:sp>
            <p:nvSpPr>
              <p:cNvPr id="6" name="椭圆 5"/>
              <p:cNvSpPr/>
              <p:nvPr/>
            </p:nvSpPr>
            <p:spPr bwMode="auto">
              <a:xfrm>
                <a:off x="3770350" y="2842290"/>
                <a:ext cx="1218465" cy="1316578"/>
              </a:xfrm>
              <a:prstGeom prst="ellipse">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7" name="TextBox 6"/>
              <p:cNvSpPr txBox="1"/>
              <p:nvPr/>
            </p:nvSpPr>
            <p:spPr>
              <a:xfrm>
                <a:off x="3862978" y="3187908"/>
                <a:ext cx="1070916" cy="574160"/>
              </a:xfrm>
              <a:prstGeom prst="rect">
                <a:avLst/>
              </a:prstGeom>
              <a:grpFill/>
            </p:spPr>
            <p:txBody>
              <a:bodyPr>
                <a:spAutoFit/>
              </a:bodyPr>
              <a:lstStyle/>
              <a:p>
                <a:pPr>
                  <a:defRPr/>
                </a:pPr>
                <a:r>
                  <a:rPr lang="zh-CN" altLang="en-US" sz="2800" b="1" dirty="0">
                    <a:solidFill>
                      <a:srgbClr val="FF0000"/>
                    </a:solidFill>
                    <a:ea typeface="黑体" pitchFamily="49" charset="-122"/>
                  </a:rPr>
                  <a:t>产品</a:t>
                </a:r>
              </a:p>
            </p:txBody>
          </p:sp>
        </p:grpSp>
        <p:grpSp>
          <p:nvGrpSpPr>
            <p:cNvPr id="4" name="组合 11"/>
            <p:cNvGrpSpPr>
              <a:grpSpLocks/>
            </p:cNvGrpSpPr>
            <p:nvPr/>
          </p:nvGrpSpPr>
          <p:grpSpPr bwMode="auto">
            <a:xfrm>
              <a:off x="642938" y="3862388"/>
              <a:ext cx="2500312" cy="642937"/>
              <a:chOff x="1000100" y="3214686"/>
              <a:chExt cx="2143140" cy="642942"/>
            </a:xfrm>
          </p:grpSpPr>
          <p:sp>
            <p:nvSpPr>
              <p:cNvPr id="12349" name="圆角矩形 9"/>
              <p:cNvSpPr>
                <a:spLocks noChangeArrowheads="1"/>
              </p:cNvSpPr>
              <p:nvPr/>
            </p:nvSpPr>
            <p:spPr bwMode="auto">
              <a:xfrm>
                <a:off x="1000100" y="3214686"/>
                <a:ext cx="2143140" cy="642942"/>
              </a:xfrm>
              <a:prstGeom prst="roundRect">
                <a:avLst>
                  <a:gd name="adj" fmla="val 16667"/>
                </a:avLst>
              </a:prstGeom>
              <a:solidFill>
                <a:srgbClr val="FFFFCC"/>
              </a:solidFill>
              <a:ln w="0" algn="ctr">
                <a:noFill/>
                <a:round/>
                <a:headEnd/>
                <a:tailEnd/>
              </a:ln>
            </p:spPr>
            <p:txBody>
              <a:bodyPr/>
              <a:lstStyle/>
              <a:p>
                <a:endParaRPr lang="zh-CN" altLang="en-US"/>
              </a:p>
            </p:txBody>
          </p:sp>
          <p:sp>
            <p:nvSpPr>
              <p:cNvPr id="12350" name="TextBox 10"/>
              <p:cNvSpPr txBox="1">
                <a:spLocks noChangeArrowheads="1"/>
              </p:cNvSpPr>
              <p:nvPr/>
            </p:nvSpPr>
            <p:spPr bwMode="auto">
              <a:xfrm>
                <a:off x="1000100" y="3357562"/>
                <a:ext cx="2071702" cy="428829"/>
              </a:xfrm>
              <a:prstGeom prst="rect">
                <a:avLst/>
              </a:prstGeom>
              <a:noFill/>
              <a:ln w="9525">
                <a:noFill/>
                <a:miter lim="800000"/>
                <a:headEnd/>
                <a:tailEnd/>
              </a:ln>
            </p:spPr>
            <p:txBody>
              <a:bodyPr>
                <a:spAutoFit/>
              </a:bodyPr>
              <a:lstStyle/>
              <a:p>
                <a:r>
                  <a:rPr lang="zh-CN" altLang="en-US" b="1">
                    <a:solidFill>
                      <a:srgbClr val="FF6600"/>
                    </a:solidFill>
                  </a:rPr>
                  <a:t>万方医学网（在线）</a:t>
                </a:r>
              </a:p>
            </p:txBody>
          </p:sp>
        </p:grpSp>
        <p:grpSp>
          <p:nvGrpSpPr>
            <p:cNvPr id="5" name="组合 12"/>
            <p:cNvGrpSpPr/>
            <p:nvPr/>
          </p:nvGrpSpPr>
          <p:grpSpPr>
            <a:xfrm>
              <a:off x="6000760" y="3857628"/>
              <a:ext cx="2500330" cy="642942"/>
              <a:chOff x="1000100" y="3214686"/>
              <a:chExt cx="2143140" cy="642942"/>
            </a:xfrm>
            <a:solidFill>
              <a:srgbClr val="FFFFCC"/>
            </a:solidFill>
          </p:grpSpPr>
          <p:sp>
            <p:nvSpPr>
              <p:cNvPr id="12" name="圆角矩形 11"/>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13" name="TextBox 12"/>
              <p:cNvSpPr txBox="1"/>
              <p:nvPr/>
            </p:nvSpPr>
            <p:spPr>
              <a:xfrm>
                <a:off x="1000100" y="3357562"/>
                <a:ext cx="2071702" cy="428825"/>
              </a:xfrm>
              <a:prstGeom prst="rect">
                <a:avLst/>
              </a:prstGeom>
              <a:grpFill/>
            </p:spPr>
            <p:txBody>
              <a:bodyPr>
                <a:spAutoFit/>
              </a:bodyPr>
              <a:lstStyle/>
              <a:p>
                <a:pPr>
                  <a:defRPr/>
                </a:pPr>
                <a:r>
                  <a:rPr lang="zh-CN" altLang="en-US" b="1" dirty="0">
                    <a:solidFill>
                      <a:srgbClr val="FF6600"/>
                    </a:solidFill>
                    <a:ea typeface="黑体" pitchFamily="49" charset="-122"/>
                  </a:rPr>
                  <a:t>万方医学网（镜像）</a:t>
                </a:r>
              </a:p>
            </p:txBody>
          </p:sp>
        </p:grpSp>
        <p:cxnSp>
          <p:nvCxnSpPr>
            <p:cNvPr id="14" name="直接箭头连接符 13"/>
            <p:cNvCxnSpPr/>
            <p:nvPr/>
          </p:nvCxnSpPr>
          <p:spPr bwMode="auto">
            <a:xfrm rot="10800000">
              <a:off x="5142730" y="4179975"/>
              <a:ext cx="857923" cy="1843"/>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FF6600"/>
              </a:solidFill>
              <a:prstDash val="solid"/>
              <a:round/>
              <a:headEnd type="none" w="med" len="med"/>
              <a:tailEnd type="arrow"/>
            </a:ln>
            <a:effectLst/>
          </p:spPr>
        </p:cxnSp>
        <p:cxnSp>
          <p:nvCxnSpPr>
            <p:cNvPr id="15" name="直接箭头连接符 14"/>
            <p:cNvCxnSpPr/>
            <p:nvPr/>
          </p:nvCxnSpPr>
          <p:spPr bwMode="auto">
            <a:xfrm flipV="1">
              <a:off x="3143346" y="4179975"/>
              <a:ext cx="857925" cy="11060"/>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FF6600"/>
              </a:solidFill>
              <a:prstDash val="solid"/>
              <a:round/>
              <a:headEnd type="none" w="med" len="med"/>
              <a:tailEnd type="arrow"/>
            </a:ln>
            <a:effectLst/>
          </p:spPr>
        </p:cxnSp>
        <p:grpSp>
          <p:nvGrpSpPr>
            <p:cNvPr id="8" name="组合 19"/>
            <p:cNvGrpSpPr/>
            <p:nvPr/>
          </p:nvGrpSpPr>
          <p:grpSpPr>
            <a:xfrm>
              <a:off x="3857620" y="2714620"/>
              <a:ext cx="1357322" cy="642942"/>
              <a:chOff x="1000100" y="3214686"/>
              <a:chExt cx="2143140" cy="642942"/>
            </a:xfrm>
            <a:solidFill>
              <a:srgbClr val="CCECFF"/>
            </a:solidFill>
          </p:grpSpPr>
          <p:sp>
            <p:nvSpPr>
              <p:cNvPr id="17" name="圆角矩形 16"/>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18" name="TextBox 17"/>
              <p:cNvSpPr txBox="1"/>
              <p:nvPr/>
            </p:nvSpPr>
            <p:spPr>
              <a:xfrm>
                <a:off x="1000100" y="3357562"/>
                <a:ext cx="2071701" cy="464561"/>
              </a:xfrm>
              <a:prstGeom prst="rect">
                <a:avLst/>
              </a:prstGeom>
              <a:grpFill/>
              <a:ln>
                <a:noFill/>
              </a:ln>
            </p:spPr>
            <p:txBody>
              <a:bodyPr>
                <a:spAutoFit/>
              </a:bodyPr>
              <a:lstStyle/>
              <a:p>
                <a:pPr algn="ctr">
                  <a:defRPr/>
                </a:pPr>
                <a:r>
                  <a:rPr lang="zh-CN" altLang="en-US" sz="2000" b="1" dirty="0">
                    <a:solidFill>
                      <a:srgbClr val="0000FF"/>
                    </a:solidFill>
                    <a:ea typeface="黑体" pitchFamily="49" charset="-122"/>
                  </a:rPr>
                  <a:t>业务</a:t>
                </a:r>
              </a:p>
            </p:txBody>
          </p:sp>
        </p:grpSp>
        <p:grpSp>
          <p:nvGrpSpPr>
            <p:cNvPr id="9" name="组合 22"/>
            <p:cNvGrpSpPr>
              <a:grpSpLocks/>
            </p:cNvGrpSpPr>
            <p:nvPr/>
          </p:nvGrpSpPr>
          <p:grpSpPr bwMode="auto">
            <a:xfrm>
              <a:off x="3857625" y="5072063"/>
              <a:ext cx="1357313" cy="642937"/>
              <a:chOff x="1000100" y="3214686"/>
              <a:chExt cx="2143140" cy="642942"/>
            </a:xfrm>
          </p:grpSpPr>
          <p:sp>
            <p:nvSpPr>
              <p:cNvPr id="12347" name="圆角矩形 23"/>
              <p:cNvSpPr>
                <a:spLocks noChangeArrowheads="1"/>
              </p:cNvSpPr>
              <p:nvPr/>
            </p:nvSpPr>
            <p:spPr bwMode="auto">
              <a:xfrm>
                <a:off x="1000100" y="3214686"/>
                <a:ext cx="2143140" cy="642942"/>
              </a:xfrm>
              <a:prstGeom prst="roundRect">
                <a:avLst>
                  <a:gd name="adj" fmla="val 16667"/>
                </a:avLst>
              </a:prstGeom>
              <a:solidFill>
                <a:srgbClr val="CCFFCC"/>
              </a:solidFill>
              <a:ln w="0" algn="ctr">
                <a:noFill/>
                <a:round/>
                <a:headEnd/>
                <a:tailEnd/>
              </a:ln>
            </p:spPr>
            <p:txBody>
              <a:bodyPr/>
              <a:lstStyle/>
              <a:p>
                <a:endParaRPr lang="zh-CN" altLang="en-US"/>
              </a:p>
            </p:txBody>
          </p:sp>
          <p:sp>
            <p:nvSpPr>
              <p:cNvPr id="12348" name="TextBox 24"/>
              <p:cNvSpPr txBox="1">
                <a:spLocks noChangeArrowheads="1"/>
              </p:cNvSpPr>
              <p:nvPr/>
            </p:nvSpPr>
            <p:spPr bwMode="auto">
              <a:xfrm>
                <a:off x="1000100" y="3241646"/>
                <a:ext cx="2071703" cy="464565"/>
              </a:xfrm>
              <a:prstGeom prst="rect">
                <a:avLst/>
              </a:prstGeom>
              <a:noFill/>
              <a:ln w="9525">
                <a:noFill/>
                <a:miter lim="800000"/>
                <a:headEnd/>
                <a:tailEnd/>
              </a:ln>
            </p:spPr>
            <p:txBody>
              <a:bodyPr>
                <a:spAutoFit/>
              </a:bodyPr>
              <a:lstStyle/>
              <a:p>
                <a:pPr algn="ctr"/>
                <a:r>
                  <a:rPr lang="zh-CN" altLang="en-US" sz="2000" b="1">
                    <a:solidFill>
                      <a:srgbClr val="008000"/>
                    </a:solidFill>
                  </a:rPr>
                  <a:t>功能</a:t>
                </a:r>
              </a:p>
            </p:txBody>
          </p:sp>
        </p:grpSp>
        <p:cxnSp>
          <p:nvCxnSpPr>
            <p:cNvPr id="22" name="直接箭头连接符 21"/>
            <p:cNvCxnSpPr/>
            <p:nvPr/>
          </p:nvCxnSpPr>
          <p:spPr bwMode="auto">
            <a:xfrm rot="16200000" flipV="1">
              <a:off x="4385872" y="3464730"/>
              <a:ext cx="357622" cy="0"/>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0000FF"/>
              </a:solidFill>
              <a:prstDash val="solid"/>
              <a:round/>
              <a:headEnd type="none" w="med" len="med"/>
              <a:tailEnd type="arrow"/>
            </a:ln>
            <a:effectLst/>
          </p:spPr>
        </p:cxnSp>
        <p:cxnSp>
          <p:nvCxnSpPr>
            <p:cNvPr id="23" name="直接箭头连接符 22"/>
            <p:cNvCxnSpPr/>
            <p:nvPr/>
          </p:nvCxnSpPr>
          <p:spPr bwMode="auto">
            <a:xfrm rot="16200000" flipH="1">
              <a:off x="4390721" y="4927493"/>
              <a:ext cx="285730" cy="3659"/>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008000"/>
              </a:solidFill>
              <a:prstDash val="solid"/>
              <a:round/>
              <a:headEnd type="none" w="med" len="med"/>
              <a:tailEnd type="arrow"/>
            </a:ln>
            <a:effectLst/>
          </p:spPr>
        </p:cxnSp>
        <p:grpSp>
          <p:nvGrpSpPr>
            <p:cNvPr id="10" name="组合 39"/>
            <p:cNvGrpSpPr/>
            <p:nvPr/>
          </p:nvGrpSpPr>
          <p:grpSpPr>
            <a:xfrm>
              <a:off x="1714480" y="2714620"/>
              <a:ext cx="1357322" cy="642942"/>
              <a:chOff x="1000100" y="3214686"/>
              <a:chExt cx="2143140" cy="642942"/>
            </a:xfrm>
            <a:solidFill>
              <a:srgbClr val="CCECFF"/>
            </a:solidFill>
          </p:grpSpPr>
          <p:sp>
            <p:nvSpPr>
              <p:cNvPr id="26" name="圆角矩形 25"/>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27" name="TextBox 26"/>
              <p:cNvSpPr txBox="1"/>
              <p:nvPr/>
            </p:nvSpPr>
            <p:spPr>
              <a:xfrm>
                <a:off x="1000100" y="3304606"/>
                <a:ext cx="2071701" cy="428825"/>
              </a:xfrm>
              <a:prstGeom prst="rect">
                <a:avLst/>
              </a:prstGeom>
              <a:grpFill/>
              <a:ln>
                <a:noFill/>
              </a:ln>
            </p:spPr>
            <p:txBody>
              <a:bodyPr>
                <a:spAutoFit/>
              </a:bodyPr>
              <a:lstStyle/>
              <a:p>
                <a:pPr>
                  <a:defRPr/>
                </a:pPr>
                <a:r>
                  <a:rPr lang="zh-CN" altLang="en-US" b="1" dirty="0">
                    <a:solidFill>
                      <a:srgbClr val="3366FF"/>
                    </a:solidFill>
                    <a:ea typeface="黑体" pitchFamily="49" charset="-122"/>
                  </a:rPr>
                  <a:t>面向医院</a:t>
                </a:r>
              </a:p>
            </p:txBody>
          </p:sp>
        </p:grpSp>
        <p:grpSp>
          <p:nvGrpSpPr>
            <p:cNvPr id="11" name="组合 42"/>
            <p:cNvGrpSpPr/>
            <p:nvPr/>
          </p:nvGrpSpPr>
          <p:grpSpPr>
            <a:xfrm>
              <a:off x="6000760" y="2714620"/>
              <a:ext cx="1357322" cy="642942"/>
              <a:chOff x="1000100" y="3214686"/>
              <a:chExt cx="2143140" cy="642942"/>
            </a:xfrm>
            <a:solidFill>
              <a:srgbClr val="CCECFF"/>
            </a:solidFill>
          </p:grpSpPr>
          <p:sp>
            <p:nvSpPr>
              <p:cNvPr id="29" name="圆角矩形 28"/>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30" name="TextBox 29"/>
              <p:cNvSpPr txBox="1"/>
              <p:nvPr/>
            </p:nvSpPr>
            <p:spPr>
              <a:xfrm>
                <a:off x="1000100" y="3357562"/>
                <a:ext cx="2071701" cy="428825"/>
              </a:xfrm>
              <a:prstGeom prst="rect">
                <a:avLst/>
              </a:prstGeom>
              <a:grpFill/>
              <a:ln>
                <a:noFill/>
              </a:ln>
            </p:spPr>
            <p:txBody>
              <a:bodyPr>
                <a:spAutoFit/>
              </a:bodyPr>
              <a:lstStyle/>
              <a:p>
                <a:pPr>
                  <a:defRPr/>
                </a:pPr>
                <a:r>
                  <a:rPr lang="zh-CN" altLang="en-US" b="1" dirty="0">
                    <a:solidFill>
                      <a:srgbClr val="3366FF"/>
                    </a:solidFill>
                    <a:ea typeface="黑体" pitchFamily="49" charset="-122"/>
                  </a:rPr>
                  <a:t>面向药企</a:t>
                </a:r>
              </a:p>
            </p:txBody>
          </p:sp>
        </p:grpSp>
        <p:grpSp>
          <p:nvGrpSpPr>
            <p:cNvPr id="16" name="组合 45"/>
            <p:cNvGrpSpPr/>
            <p:nvPr/>
          </p:nvGrpSpPr>
          <p:grpSpPr>
            <a:xfrm>
              <a:off x="3857620" y="1714488"/>
              <a:ext cx="1357322" cy="642942"/>
              <a:chOff x="1000100" y="3214686"/>
              <a:chExt cx="2143140" cy="642942"/>
            </a:xfrm>
            <a:solidFill>
              <a:srgbClr val="CCECFF"/>
            </a:solidFill>
          </p:grpSpPr>
          <p:sp>
            <p:nvSpPr>
              <p:cNvPr id="32" name="圆角矩形 31"/>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33" name="TextBox 32"/>
              <p:cNvSpPr txBox="1"/>
              <p:nvPr/>
            </p:nvSpPr>
            <p:spPr>
              <a:xfrm>
                <a:off x="1000100" y="3357562"/>
                <a:ext cx="2071701" cy="428825"/>
              </a:xfrm>
              <a:prstGeom prst="rect">
                <a:avLst/>
              </a:prstGeom>
              <a:grpFill/>
              <a:ln>
                <a:noFill/>
              </a:ln>
            </p:spPr>
            <p:txBody>
              <a:bodyPr>
                <a:spAutoFit/>
              </a:bodyPr>
              <a:lstStyle/>
              <a:p>
                <a:pPr>
                  <a:defRPr/>
                </a:pPr>
                <a:r>
                  <a:rPr lang="zh-CN" altLang="en-US" b="1" dirty="0">
                    <a:solidFill>
                      <a:srgbClr val="3366FF"/>
                    </a:solidFill>
                    <a:ea typeface="黑体" pitchFamily="49" charset="-122"/>
                  </a:rPr>
                  <a:t>战略合作</a:t>
                </a:r>
              </a:p>
            </p:txBody>
          </p:sp>
        </p:grpSp>
        <p:cxnSp>
          <p:nvCxnSpPr>
            <p:cNvPr id="34" name="直接箭头连接符 33"/>
            <p:cNvCxnSpPr/>
            <p:nvPr/>
          </p:nvCxnSpPr>
          <p:spPr bwMode="auto">
            <a:xfrm rot="10800000">
              <a:off x="3024445" y="3057335"/>
              <a:ext cx="832314" cy="1844"/>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66FF"/>
              </a:solidFill>
              <a:prstDash val="solid"/>
              <a:round/>
              <a:headEnd type="none" w="med" len="med"/>
              <a:tailEnd type="arrow"/>
            </a:ln>
            <a:effectLst/>
          </p:spPr>
        </p:cxnSp>
        <p:cxnSp>
          <p:nvCxnSpPr>
            <p:cNvPr id="35" name="直接箭头连接符 34"/>
            <p:cNvCxnSpPr/>
            <p:nvPr/>
          </p:nvCxnSpPr>
          <p:spPr bwMode="auto">
            <a:xfrm>
              <a:off x="5215901" y="3035214"/>
              <a:ext cx="784753" cy="0"/>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66FF"/>
              </a:solidFill>
              <a:prstDash val="solid"/>
              <a:round/>
              <a:headEnd type="none" w="med" len="med"/>
              <a:tailEnd type="arrow"/>
            </a:ln>
            <a:effectLst/>
          </p:spPr>
        </p:cxnSp>
        <p:cxnSp>
          <p:nvCxnSpPr>
            <p:cNvPr id="36" name="直接箭头连接符 35"/>
            <p:cNvCxnSpPr/>
            <p:nvPr/>
          </p:nvCxnSpPr>
          <p:spPr bwMode="auto">
            <a:xfrm rot="5400000" flipH="1" flipV="1">
              <a:off x="4321572" y="2498788"/>
              <a:ext cx="429515" cy="1829"/>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66FF"/>
              </a:solidFill>
              <a:prstDash val="solid"/>
              <a:round/>
              <a:headEnd type="none" w="med" len="med"/>
              <a:tailEnd type="arrow"/>
            </a:ln>
            <a:effectLst/>
          </p:spPr>
        </p:cxnSp>
        <p:grpSp>
          <p:nvGrpSpPr>
            <p:cNvPr id="19" name="组合 54"/>
            <p:cNvGrpSpPr/>
            <p:nvPr/>
          </p:nvGrpSpPr>
          <p:grpSpPr>
            <a:xfrm>
              <a:off x="2000232" y="714356"/>
              <a:ext cx="1357322" cy="642942"/>
              <a:chOff x="1000100" y="3214686"/>
              <a:chExt cx="2143140" cy="642942"/>
            </a:xfrm>
            <a:solidFill>
              <a:srgbClr val="CCECFF"/>
            </a:solidFill>
          </p:grpSpPr>
          <p:sp>
            <p:nvSpPr>
              <p:cNvPr id="38" name="圆角矩形 37"/>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39" name="TextBox 38"/>
              <p:cNvSpPr txBox="1"/>
              <p:nvPr/>
            </p:nvSpPr>
            <p:spPr>
              <a:xfrm>
                <a:off x="1000100" y="3357562"/>
                <a:ext cx="2071701" cy="428825"/>
              </a:xfrm>
              <a:prstGeom prst="rect">
                <a:avLst/>
              </a:prstGeom>
              <a:grpFill/>
              <a:ln>
                <a:noFill/>
              </a:ln>
            </p:spPr>
            <p:txBody>
              <a:bodyPr>
                <a:spAutoFit/>
              </a:bodyPr>
              <a:lstStyle/>
              <a:p>
                <a:pPr>
                  <a:defRPr/>
                </a:pPr>
                <a:r>
                  <a:rPr lang="zh-CN" altLang="en-US" b="1" dirty="0">
                    <a:solidFill>
                      <a:srgbClr val="3399FF"/>
                    </a:solidFill>
                    <a:ea typeface="黑体" pitchFamily="49" charset="-122"/>
                  </a:rPr>
                  <a:t>学、协会</a:t>
                </a:r>
              </a:p>
            </p:txBody>
          </p:sp>
        </p:grpSp>
        <p:grpSp>
          <p:nvGrpSpPr>
            <p:cNvPr id="20" name="组合 57"/>
            <p:cNvGrpSpPr/>
            <p:nvPr/>
          </p:nvGrpSpPr>
          <p:grpSpPr>
            <a:xfrm>
              <a:off x="3857620" y="714356"/>
              <a:ext cx="1357322" cy="642942"/>
              <a:chOff x="1000100" y="3214686"/>
              <a:chExt cx="2143140" cy="642942"/>
            </a:xfrm>
            <a:solidFill>
              <a:srgbClr val="CCECFF"/>
            </a:solidFill>
          </p:grpSpPr>
          <p:sp>
            <p:nvSpPr>
              <p:cNvPr id="41" name="圆角矩形 40"/>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42" name="TextBox 41"/>
              <p:cNvSpPr txBox="1"/>
              <p:nvPr/>
            </p:nvSpPr>
            <p:spPr>
              <a:xfrm>
                <a:off x="1000100" y="3357562"/>
                <a:ext cx="2071701" cy="428825"/>
              </a:xfrm>
              <a:prstGeom prst="rect">
                <a:avLst/>
              </a:prstGeom>
              <a:grpFill/>
              <a:ln>
                <a:noFill/>
              </a:ln>
            </p:spPr>
            <p:txBody>
              <a:bodyPr>
                <a:spAutoFit/>
              </a:bodyPr>
              <a:lstStyle/>
              <a:p>
                <a:pPr>
                  <a:defRPr/>
                </a:pPr>
                <a:r>
                  <a:rPr lang="zh-CN" altLang="en-US" b="1" dirty="0">
                    <a:solidFill>
                      <a:srgbClr val="3399FF"/>
                    </a:solidFill>
                    <a:ea typeface="黑体" pitchFamily="49" charset="-122"/>
                  </a:rPr>
                  <a:t>政府机构</a:t>
                </a:r>
              </a:p>
            </p:txBody>
          </p:sp>
        </p:grpSp>
        <p:grpSp>
          <p:nvGrpSpPr>
            <p:cNvPr id="21" name="组合 60"/>
            <p:cNvGrpSpPr/>
            <p:nvPr/>
          </p:nvGrpSpPr>
          <p:grpSpPr>
            <a:xfrm>
              <a:off x="5755450" y="714356"/>
              <a:ext cx="1357322" cy="642942"/>
              <a:chOff x="1000100" y="3214686"/>
              <a:chExt cx="2143140" cy="642942"/>
            </a:xfrm>
            <a:solidFill>
              <a:srgbClr val="CCECFF"/>
            </a:solidFill>
          </p:grpSpPr>
          <p:sp>
            <p:nvSpPr>
              <p:cNvPr id="44" name="圆角矩形 43"/>
              <p:cNvSpPr/>
              <p:nvPr/>
            </p:nvSpPr>
            <p:spPr bwMode="auto">
              <a:xfrm>
                <a:off x="1000100" y="3214686"/>
                <a:ext cx="2143140" cy="642942"/>
              </a:xfrm>
              <a:prstGeom prst="roundRect">
                <a:avLst/>
              </a:prstGeom>
              <a:grpFill/>
              <a:ln w="0" cap="flat" cmpd="sng" algn="ctr">
                <a:noFill/>
                <a:prstDash val="solid"/>
                <a:round/>
                <a:headEnd type="none" w="med" len="med"/>
                <a:tailEnd type="none" w="med" len="med"/>
              </a:ln>
              <a:effectLst/>
            </p:spPr>
            <p:txBody>
              <a:bodyPr/>
              <a:lstStyle/>
              <a:p>
                <a:pPr>
                  <a:defRPr/>
                </a:pPr>
                <a:endParaRPr lang="zh-CN" altLang="en-US">
                  <a:ea typeface="黑体" pitchFamily="49" charset="-122"/>
                </a:endParaRPr>
              </a:p>
            </p:txBody>
          </p:sp>
          <p:sp>
            <p:nvSpPr>
              <p:cNvPr id="45" name="TextBox 44"/>
              <p:cNvSpPr txBox="1"/>
              <p:nvPr/>
            </p:nvSpPr>
            <p:spPr>
              <a:xfrm>
                <a:off x="1000100" y="3357562"/>
                <a:ext cx="2071701" cy="428825"/>
              </a:xfrm>
              <a:prstGeom prst="rect">
                <a:avLst/>
              </a:prstGeom>
              <a:grpFill/>
              <a:ln>
                <a:noFill/>
              </a:ln>
            </p:spPr>
            <p:txBody>
              <a:bodyPr>
                <a:spAutoFit/>
              </a:bodyPr>
              <a:lstStyle/>
              <a:p>
                <a:pPr>
                  <a:defRPr/>
                </a:pPr>
                <a:r>
                  <a:rPr lang="zh-CN" altLang="en-US" b="1" dirty="0">
                    <a:solidFill>
                      <a:srgbClr val="3399FF"/>
                    </a:solidFill>
                    <a:ea typeface="黑体" pitchFamily="49" charset="-122"/>
                  </a:rPr>
                  <a:t>科研单位</a:t>
                </a:r>
              </a:p>
            </p:txBody>
          </p:sp>
        </p:grpSp>
        <p:cxnSp>
          <p:nvCxnSpPr>
            <p:cNvPr id="46" name="直接箭头连接符 45"/>
            <p:cNvCxnSpPr/>
            <p:nvPr/>
          </p:nvCxnSpPr>
          <p:spPr bwMode="auto">
            <a:xfrm rot="10800000">
              <a:off x="3357370" y="1357707"/>
              <a:ext cx="1000606" cy="355780"/>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99FF"/>
              </a:solidFill>
              <a:prstDash val="solid"/>
              <a:round/>
              <a:headEnd type="none" w="med" len="med"/>
              <a:tailEnd type="arrow"/>
            </a:ln>
            <a:effectLst/>
          </p:spPr>
        </p:cxnSp>
        <p:cxnSp>
          <p:nvCxnSpPr>
            <p:cNvPr id="47" name="直接箭头连接符 46"/>
            <p:cNvCxnSpPr/>
            <p:nvPr/>
          </p:nvCxnSpPr>
          <p:spPr bwMode="auto">
            <a:xfrm rot="5400000" flipH="1" flipV="1">
              <a:off x="4358440" y="1534682"/>
              <a:ext cx="355780" cy="1829"/>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99FF"/>
              </a:solidFill>
              <a:prstDash val="solid"/>
              <a:round/>
              <a:headEnd type="none" w="med" len="med"/>
              <a:tailEnd type="arrow"/>
            </a:ln>
            <a:effectLst/>
          </p:spPr>
        </p:cxnSp>
        <p:cxnSp>
          <p:nvCxnSpPr>
            <p:cNvPr id="48" name="直接箭头连接符 47"/>
            <p:cNvCxnSpPr/>
            <p:nvPr/>
          </p:nvCxnSpPr>
          <p:spPr bwMode="auto">
            <a:xfrm flipV="1">
              <a:off x="4786024" y="1357707"/>
              <a:ext cx="1000607" cy="355780"/>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99FF"/>
              </a:solidFill>
              <a:prstDash val="solid"/>
              <a:round/>
              <a:headEnd type="none" w="med" len="med"/>
              <a:tailEnd type="arrow"/>
            </a:ln>
            <a:effectLst/>
          </p:spPr>
        </p:cxnSp>
        <p:grpSp>
          <p:nvGrpSpPr>
            <p:cNvPr id="24" name="组合 79"/>
            <p:cNvGrpSpPr>
              <a:grpSpLocks/>
            </p:cNvGrpSpPr>
            <p:nvPr/>
          </p:nvGrpSpPr>
          <p:grpSpPr bwMode="auto">
            <a:xfrm>
              <a:off x="500063" y="6215063"/>
              <a:ext cx="2071687" cy="571500"/>
              <a:chOff x="571472" y="5715016"/>
              <a:chExt cx="2071702" cy="571504"/>
            </a:xfrm>
          </p:grpSpPr>
          <p:grpSp>
            <p:nvGrpSpPr>
              <p:cNvPr id="25" name="组合 72"/>
              <p:cNvGrpSpPr>
                <a:grpSpLocks/>
              </p:cNvGrpSpPr>
              <p:nvPr/>
            </p:nvGrpSpPr>
            <p:grpSpPr bwMode="auto">
              <a:xfrm>
                <a:off x="571472" y="5715016"/>
                <a:ext cx="785818" cy="571504"/>
                <a:chOff x="1000100" y="3214686"/>
                <a:chExt cx="2143140" cy="642942"/>
              </a:xfrm>
            </p:grpSpPr>
            <p:sp>
              <p:nvSpPr>
                <p:cNvPr id="12345" name="圆角矩形 73"/>
                <p:cNvSpPr>
                  <a:spLocks noChangeArrowheads="1"/>
                </p:cNvSpPr>
                <p:nvPr/>
              </p:nvSpPr>
              <p:spPr bwMode="auto">
                <a:xfrm>
                  <a:off x="1000100" y="3214686"/>
                  <a:ext cx="2143140" cy="642942"/>
                </a:xfrm>
                <a:prstGeom prst="roundRect">
                  <a:avLst>
                    <a:gd name="adj" fmla="val 16667"/>
                  </a:avLst>
                </a:prstGeom>
                <a:solidFill>
                  <a:srgbClr val="CCFFCC"/>
                </a:solidFill>
                <a:ln w="0" algn="ctr">
                  <a:noFill/>
                  <a:round/>
                  <a:headEnd/>
                  <a:tailEnd/>
                </a:ln>
              </p:spPr>
              <p:txBody>
                <a:bodyPr/>
                <a:lstStyle/>
                <a:p>
                  <a:endParaRPr lang="zh-CN" altLang="en-US"/>
                </a:p>
              </p:txBody>
            </p:sp>
            <p:sp>
              <p:nvSpPr>
                <p:cNvPr id="12346" name="TextBox 74"/>
                <p:cNvSpPr txBox="1">
                  <a:spLocks noChangeArrowheads="1"/>
                </p:cNvSpPr>
                <p:nvPr/>
              </p:nvSpPr>
              <p:spPr bwMode="auto">
                <a:xfrm>
                  <a:off x="1000100" y="3357561"/>
                  <a:ext cx="2071701" cy="482432"/>
                </a:xfrm>
                <a:prstGeom prst="rect">
                  <a:avLst/>
                </a:prstGeom>
                <a:noFill/>
                <a:ln w="9525">
                  <a:noFill/>
                  <a:miter lim="800000"/>
                  <a:headEnd/>
                  <a:tailEnd/>
                </a:ln>
              </p:spPr>
              <p:txBody>
                <a:bodyPr>
                  <a:spAutoFit/>
                </a:bodyPr>
                <a:lstStyle/>
                <a:p>
                  <a:r>
                    <a:rPr lang="zh-CN" altLang="en-US" b="1">
                      <a:solidFill>
                        <a:srgbClr val="00CC00"/>
                      </a:solidFill>
                    </a:rPr>
                    <a:t>链接</a:t>
                  </a:r>
                </a:p>
              </p:txBody>
            </p:sp>
          </p:grpSp>
          <p:grpSp>
            <p:nvGrpSpPr>
              <p:cNvPr id="28" name="组合 75"/>
              <p:cNvGrpSpPr>
                <a:grpSpLocks/>
              </p:cNvGrpSpPr>
              <p:nvPr/>
            </p:nvGrpSpPr>
            <p:grpSpPr bwMode="auto">
              <a:xfrm>
                <a:off x="1857356" y="5715016"/>
                <a:ext cx="785818" cy="571504"/>
                <a:chOff x="1000100" y="3214686"/>
                <a:chExt cx="2143140" cy="642942"/>
              </a:xfrm>
            </p:grpSpPr>
            <p:sp>
              <p:nvSpPr>
                <p:cNvPr id="12343" name="圆角矩形 76"/>
                <p:cNvSpPr>
                  <a:spLocks noChangeArrowheads="1"/>
                </p:cNvSpPr>
                <p:nvPr/>
              </p:nvSpPr>
              <p:spPr bwMode="auto">
                <a:xfrm>
                  <a:off x="1000100" y="3214686"/>
                  <a:ext cx="2143140" cy="642942"/>
                </a:xfrm>
                <a:prstGeom prst="roundRect">
                  <a:avLst>
                    <a:gd name="adj" fmla="val 16667"/>
                  </a:avLst>
                </a:prstGeom>
                <a:solidFill>
                  <a:srgbClr val="CCFFCC"/>
                </a:solidFill>
                <a:ln w="0" algn="ctr">
                  <a:noFill/>
                  <a:round/>
                  <a:headEnd/>
                  <a:tailEnd/>
                </a:ln>
              </p:spPr>
              <p:txBody>
                <a:bodyPr/>
                <a:lstStyle/>
                <a:p>
                  <a:endParaRPr lang="zh-CN" altLang="en-US"/>
                </a:p>
              </p:txBody>
            </p:sp>
            <p:sp>
              <p:nvSpPr>
                <p:cNvPr id="12344" name="TextBox 77"/>
                <p:cNvSpPr txBox="1">
                  <a:spLocks noChangeArrowheads="1"/>
                </p:cNvSpPr>
                <p:nvPr/>
              </p:nvSpPr>
              <p:spPr bwMode="auto">
                <a:xfrm>
                  <a:off x="1000100" y="3357561"/>
                  <a:ext cx="2071701" cy="482432"/>
                </a:xfrm>
                <a:prstGeom prst="rect">
                  <a:avLst/>
                </a:prstGeom>
                <a:noFill/>
                <a:ln w="9525">
                  <a:noFill/>
                  <a:miter lim="800000"/>
                  <a:headEnd/>
                  <a:tailEnd/>
                </a:ln>
              </p:spPr>
              <p:txBody>
                <a:bodyPr>
                  <a:spAutoFit/>
                </a:bodyPr>
                <a:lstStyle/>
                <a:p>
                  <a:r>
                    <a:rPr lang="zh-CN" altLang="en-US" b="1">
                      <a:solidFill>
                        <a:srgbClr val="00CC00"/>
                      </a:solidFill>
                    </a:rPr>
                    <a:t>全文</a:t>
                  </a:r>
                </a:p>
              </p:txBody>
            </p:sp>
          </p:grpSp>
          <p:sp>
            <p:nvSpPr>
              <p:cNvPr id="12342" name="TextBox 78"/>
              <p:cNvSpPr txBox="1">
                <a:spLocks noChangeArrowheads="1"/>
              </p:cNvSpPr>
              <p:nvPr/>
            </p:nvSpPr>
            <p:spPr bwMode="auto">
              <a:xfrm>
                <a:off x="1428728" y="5824855"/>
                <a:ext cx="285752" cy="461665"/>
              </a:xfrm>
              <a:prstGeom prst="rect">
                <a:avLst/>
              </a:prstGeom>
              <a:noFill/>
              <a:ln w="9525">
                <a:noFill/>
                <a:miter lim="800000"/>
                <a:headEnd/>
                <a:tailEnd/>
              </a:ln>
            </p:spPr>
            <p:txBody>
              <a:bodyPr>
                <a:spAutoFit/>
              </a:bodyPr>
              <a:lstStyle/>
              <a:p>
                <a:r>
                  <a:rPr lang="en-US" altLang="zh-CN" sz="2400" b="1">
                    <a:solidFill>
                      <a:srgbClr val="00CC00"/>
                    </a:solidFill>
                  </a:rPr>
                  <a:t>+</a:t>
                </a:r>
                <a:endParaRPr lang="zh-CN" altLang="en-US" sz="2400" b="1">
                  <a:solidFill>
                    <a:srgbClr val="00CC00"/>
                  </a:solidFill>
                </a:endParaRPr>
              </a:p>
            </p:txBody>
          </p:sp>
        </p:grpSp>
        <p:grpSp>
          <p:nvGrpSpPr>
            <p:cNvPr id="31" name="组合 80"/>
            <p:cNvGrpSpPr>
              <a:grpSpLocks/>
            </p:cNvGrpSpPr>
            <p:nvPr/>
          </p:nvGrpSpPr>
          <p:grpSpPr bwMode="auto">
            <a:xfrm>
              <a:off x="3535363" y="6215063"/>
              <a:ext cx="2073275" cy="571500"/>
              <a:chOff x="571472" y="5715016"/>
              <a:chExt cx="2071702" cy="571504"/>
            </a:xfrm>
          </p:grpSpPr>
          <p:grpSp>
            <p:nvGrpSpPr>
              <p:cNvPr id="12320" name="组合 72"/>
              <p:cNvGrpSpPr>
                <a:grpSpLocks/>
              </p:cNvGrpSpPr>
              <p:nvPr/>
            </p:nvGrpSpPr>
            <p:grpSpPr bwMode="auto">
              <a:xfrm>
                <a:off x="571472" y="5715016"/>
                <a:ext cx="785818" cy="571504"/>
                <a:chOff x="1000100" y="3214686"/>
                <a:chExt cx="2143140" cy="642942"/>
              </a:xfrm>
            </p:grpSpPr>
            <p:sp>
              <p:nvSpPr>
                <p:cNvPr id="12338" name="圆角矩形 86"/>
                <p:cNvSpPr>
                  <a:spLocks noChangeArrowheads="1"/>
                </p:cNvSpPr>
                <p:nvPr/>
              </p:nvSpPr>
              <p:spPr bwMode="auto">
                <a:xfrm>
                  <a:off x="1000100" y="3214686"/>
                  <a:ext cx="2143140" cy="642942"/>
                </a:xfrm>
                <a:prstGeom prst="roundRect">
                  <a:avLst>
                    <a:gd name="adj" fmla="val 16667"/>
                  </a:avLst>
                </a:prstGeom>
                <a:solidFill>
                  <a:srgbClr val="CCFFCC"/>
                </a:solidFill>
                <a:ln w="0" algn="ctr">
                  <a:noFill/>
                  <a:round/>
                  <a:headEnd/>
                  <a:tailEnd/>
                </a:ln>
              </p:spPr>
              <p:txBody>
                <a:bodyPr/>
                <a:lstStyle/>
                <a:p>
                  <a:endParaRPr lang="zh-CN" altLang="en-US"/>
                </a:p>
              </p:txBody>
            </p:sp>
            <p:sp>
              <p:nvSpPr>
                <p:cNvPr id="12339" name="TextBox 87"/>
                <p:cNvSpPr txBox="1">
                  <a:spLocks noChangeArrowheads="1"/>
                </p:cNvSpPr>
                <p:nvPr/>
              </p:nvSpPr>
              <p:spPr bwMode="auto">
                <a:xfrm>
                  <a:off x="1000100" y="3357561"/>
                  <a:ext cx="2071702" cy="482432"/>
                </a:xfrm>
                <a:prstGeom prst="rect">
                  <a:avLst/>
                </a:prstGeom>
                <a:noFill/>
                <a:ln w="9525">
                  <a:noFill/>
                  <a:miter lim="800000"/>
                  <a:headEnd/>
                  <a:tailEnd/>
                </a:ln>
              </p:spPr>
              <p:txBody>
                <a:bodyPr>
                  <a:spAutoFit/>
                </a:bodyPr>
                <a:lstStyle/>
                <a:p>
                  <a:r>
                    <a:rPr lang="zh-CN" altLang="en-US" b="1">
                      <a:solidFill>
                        <a:srgbClr val="00CC00"/>
                      </a:solidFill>
                    </a:rPr>
                    <a:t>检索</a:t>
                  </a:r>
                </a:p>
              </p:txBody>
            </p:sp>
          </p:grpSp>
          <p:grpSp>
            <p:nvGrpSpPr>
              <p:cNvPr id="12321" name="组合 75"/>
              <p:cNvGrpSpPr>
                <a:grpSpLocks/>
              </p:cNvGrpSpPr>
              <p:nvPr/>
            </p:nvGrpSpPr>
            <p:grpSpPr bwMode="auto">
              <a:xfrm>
                <a:off x="1857356" y="5715016"/>
                <a:ext cx="785818" cy="571504"/>
                <a:chOff x="1000100" y="3214686"/>
                <a:chExt cx="2143140" cy="642942"/>
              </a:xfrm>
            </p:grpSpPr>
            <p:sp>
              <p:nvSpPr>
                <p:cNvPr id="12336" name="圆角矩形 84"/>
                <p:cNvSpPr>
                  <a:spLocks noChangeArrowheads="1"/>
                </p:cNvSpPr>
                <p:nvPr/>
              </p:nvSpPr>
              <p:spPr bwMode="auto">
                <a:xfrm>
                  <a:off x="1000100" y="3214686"/>
                  <a:ext cx="2143140" cy="642942"/>
                </a:xfrm>
                <a:prstGeom prst="roundRect">
                  <a:avLst>
                    <a:gd name="adj" fmla="val 16667"/>
                  </a:avLst>
                </a:prstGeom>
                <a:solidFill>
                  <a:srgbClr val="CCFFCC"/>
                </a:solidFill>
                <a:ln w="0" algn="ctr">
                  <a:noFill/>
                  <a:round/>
                  <a:headEnd/>
                  <a:tailEnd/>
                </a:ln>
              </p:spPr>
              <p:txBody>
                <a:bodyPr/>
                <a:lstStyle/>
                <a:p>
                  <a:endParaRPr lang="zh-CN" altLang="en-US"/>
                </a:p>
              </p:txBody>
            </p:sp>
            <p:sp>
              <p:nvSpPr>
                <p:cNvPr id="12337" name="TextBox 85"/>
                <p:cNvSpPr txBox="1">
                  <a:spLocks noChangeArrowheads="1"/>
                </p:cNvSpPr>
                <p:nvPr/>
              </p:nvSpPr>
              <p:spPr bwMode="auto">
                <a:xfrm>
                  <a:off x="1000100" y="3357561"/>
                  <a:ext cx="2071702" cy="482432"/>
                </a:xfrm>
                <a:prstGeom prst="rect">
                  <a:avLst/>
                </a:prstGeom>
                <a:noFill/>
                <a:ln w="9525">
                  <a:noFill/>
                  <a:miter lim="800000"/>
                  <a:headEnd/>
                  <a:tailEnd/>
                </a:ln>
              </p:spPr>
              <p:txBody>
                <a:bodyPr>
                  <a:spAutoFit/>
                </a:bodyPr>
                <a:lstStyle/>
                <a:p>
                  <a:r>
                    <a:rPr lang="zh-CN" altLang="en-US" b="1">
                      <a:solidFill>
                        <a:srgbClr val="00CC00"/>
                      </a:solidFill>
                    </a:rPr>
                    <a:t>导航</a:t>
                  </a:r>
                </a:p>
              </p:txBody>
            </p:sp>
          </p:grpSp>
          <p:sp>
            <p:nvSpPr>
              <p:cNvPr id="12335" name="TextBox 83"/>
              <p:cNvSpPr txBox="1">
                <a:spLocks noChangeArrowheads="1"/>
              </p:cNvSpPr>
              <p:nvPr/>
            </p:nvSpPr>
            <p:spPr bwMode="auto">
              <a:xfrm>
                <a:off x="1428728" y="5824855"/>
                <a:ext cx="285752" cy="461665"/>
              </a:xfrm>
              <a:prstGeom prst="rect">
                <a:avLst/>
              </a:prstGeom>
              <a:noFill/>
              <a:ln w="9525">
                <a:noFill/>
                <a:miter lim="800000"/>
                <a:headEnd/>
                <a:tailEnd/>
              </a:ln>
            </p:spPr>
            <p:txBody>
              <a:bodyPr>
                <a:spAutoFit/>
              </a:bodyPr>
              <a:lstStyle/>
              <a:p>
                <a:r>
                  <a:rPr lang="en-US" altLang="zh-CN" sz="2400" b="1">
                    <a:solidFill>
                      <a:srgbClr val="00CC00"/>
                    </a:solidFill>
                  </a:rPr>
                  <a:t>+</a:t>
                </a:r>
                <a:endParaRPr lang="zh-CN" altLang="en-US" sz="2400" b="1">
                  <a:solidFill>
                    <a:srgbClr val="00CC00"/>
                  </a:solidFill>
                </a:endParaRPr>
              </a:p>
            </p:txBody>
          </p:sp>
        </p:grpSp>
        <p:grpSp>
          <p:nvGrpSpPr>
            <p:cNvPr id="12322" name="组合 88"/>
            <p:cNvGrpSpPr>
              <a:grpSpLocks/>
            </p:cNvGrpSpPr>
            <p:nvPr/>
          </p:nvGrpSpPr>
          <p:grpSpPr bwMode="auto">
            <a:xfrm>
              <a:off x="6572250" y="6215063"/>
              <a:ext cx="2071688" cy="571500"/>
              <a:chOff x="571472" y="5715016"/>
              <a:chExt cx="2071702" cy="571504"/>
            </a:xfrm>
          </p:grpSpPr>
          <p:grpSp>
            <p:nvGrpSpPr>
              <p:cNvPr id="12323" name="组合 72"/>
              <p:cNvGrpSpPr>
                <a:grpSpLocks/>
              </p:cNvGrpSpPr>
              <p:nvPr/>
            </p:nvGrpSpPr>
            <p:grpSpPr bwMode="auto">
              <a:xfrm>
                <a:off x="571472" y="5715016"/>
                <a:ext cx="785818" cy="571504"/>
                <a:chOff x="1000100" y="3214686"/>
                <a:chExt cx="2143140" cy="642942"/>
              </a:xfrm>
            </p:grpSpPr>
            <p:sp>
              <p:nvSpPr>
                <p:cNvPr id="12331" name="圆角矩形 94"/>
                <p:cNvSpPr>
                  <a:spLocks noChangeArrowheads="1"/>
                </p:cNvSpPr>
                <p:nvPr/>
              </p:nvSpPr>
              <p:spPr bwMode="auto">
                <a:xfrm>
                  <a:off x="1000100" y="3214686"/>
                  <a:ext cx="2143140" cy="642942"/>
                </a:xfrm>
                <a:prstGeom prst="roundRect">
                  <a:avLst>
                    <a:gd name="adj" fmla="val 16667"/>
                  </a:avLst>
                </a:prstGeom>
                <a:solidFill>
                  <a:srgbClr val="CCFFCC"/>
                </a:solidFill>
                <a:ln w="0" algn="ctr">
                  <a:noFill/>
                  <a:round/>
                  <a:headEnd/>
                  <a:tailEnd/>
                </a:ln>
              </p:spPr>
              <p:txBody>
                <a:bodyPr/>
                <a:lstStyle/>
                <a:p>
                  <a:endParaRPr lang="zh-CN" altLang="en-US"/>
                </a:p>
              </p:txBody>
            </p:sp>
            <p:sp>
              <p:nvSpPr>
                <p:cNvPr id="12332" name="TextBox 95"/>
                <p:cNvSpPr txBox="1">
                  <a:spLocks noChangeArrowheads="1"/>
                </p:cNvSpPr>
                <p:nvPr/>
              </p:nvSpPr>
              <p:spPr bwMode="auto">
                <a:xfrm>
                  <a:off x="1000100" y="3357561"/>
                  <a:ext cx="2071701" cy="482432"/>
                </a:xfrm>
                <a:prstGeom prst="rect">
                  <a:avLst/>
                </a:prstGeom>
                <a:noFill/>
                <a:ln w="9525">
                  <a:noFill/>
                  <a:miter lim="800000"/>
                  <a:headEnd/>
                  <a:tailEnd/>
                </a:ln>
              </p:spPr>
              <p:txBody>
                <a:bodyPr>
                  <a:spAutoFit/>
                </a:bodyPr>
                <a:lstStyle/>
                <a:p>
                  <a:r>
                    <a:rPr lang="zh-CN" altLang="en-US" b="1">
                      <a:solidFill>
                        <a:srgbClr val="00CC00"/>
                      </a:solidFill>
                    </a:rPr>
                    <a:t>统计</a:t>
                  </a:r>
                </a:p>
              </p:txBody>
            </p:sp>
          </p:grpSp>
          <p:grpSp>
            <p:nvGrpSpPr>
              <p:cNvPr id="12324" name="组合 75"/>
              <p:cNvGrpSpPr>
                <a:grpSpLocks/>
              </p:cNvGrpSpPr>
              <p:nvPr/>
            </p:nvGrpSpPr>
            <p:grpSpPr bwMode="auto">
              <a:xfrm>
                <a:off x="1857356" y="5715016"/>
                <a:ext cx="785818" cy="571504"/>
                <a:chOff x="1000100" y="3214686"/>
                <a:chExt cx="2143140" cy="642942"/>
              </a:xfrm>
            </p:grpSpPr>
            <p:sp>
              <p:nvSpPr>
                <p:cNvPr id="12329" name="圆角矩形 92"/>
                <p:cNvSpPr>
                  <a:spLocks noChangeArrowheads="1"/>
                </p:cNvSpPr>
                <p:nvPr/>
              </p:nvSpPr>
              <p:spPr bwMode="auto">
                <a:xfrm>
                  <a:off x="1000100" y="3214686"/>
                  <a:ext cx="2143140" cy="642942"/>
                </a:xfrm>
                <a:prstGeom prst="roundRect">
                  <a:avLst>
                    <a:gd name="adj" fmla="val 16667"/>
                  </a:avLst>
                </a:prstGeom>
                <a:solidFill>
                  <a:srgbClr val="CCFFCC"/>
                </a:solidFill>
                <a:ln w="0" algn="ctr">
                  <a:noFill/>
                  <a:round/>
                  <a:headEnd/>
                  <a:tailEnd/>
                </a:ln>
              </p:spPr>
              <p:txBody>
                <a:bodyPr/>
                <a:lstStyle/>
                <a:p>
                  <a:endParaRPr lang="zh-CN" altLang="en-US"/>
                </a:p>
              </p:txBody>
            </p:sp>
            <p:sp>
              <p:nvSpPr>
                <p:cNvPr id="12330" name="TextBox 93"/>
                <p:cNvSpPr txBox="1">
                  <a:spLocks noChangeArrowheads="1"/>
                </p:cNvSpPr>
                <p:nvPr/>
              </p:nvSpPr>
              <p:spPr bwMode="auto">
                <a:xfrm>
                  <a:off x="1000100" y="3357561"/>
                  <a:ext cx="2071701" cy="482432"/>
                </a:xfrm>
                <a:prstGeom prst="rect">
                  <a:avLst/>
                </a:prstGeom>
                <a:noFill/>
                <a:ln w="9525">
                  <a:noFill/>
                  <a:miter lim="800000"/>
                  <a:headEnd/>
                  <a:tailEnd/>
                </a:ln>
              </p:spPr>
              <p:txBody>
                <a:bodyPr>
                  <a:spAutoFit/>
                </a:bodyPr>
                <a:lstStyle/>
                <a:p>
                  <a:r>
                    <a:rPr lang="zh-CN" altLang="en-US" b="1">
                      <a:solidFill>
                        <a:srgbClr val="00CC00"/>
                      </a:solidFill>
                    </a:rPr>
                    <a:t>分析</a:t>
                  </a:r>
                </a:p>
              </p:txBody>
            </p:sp>
          </p:grpSp>
          <p:sp>
            <p:nvSpPr>
              <p:cNvPr id="12328" name="TextBox 91"/>
              <p:cNvSpPr txBox="1">
                <a:spLocks noChangeArrowheads="1"/>
              </p:cNvSpPr>
              <p:nvPr/>
            </p:nvSpPr>
            <p:spPr bwMode="auto">
              <a:xfrm>
                <a:off x="1428728" y="5824855"/>
                <a:ext cx="285752" cy="461665"/>
              </a:xfrm>
              <a:prstGeom prst="rect">
                <a:avLst/>
              </a:prstGeom>
              <a:noFill/>
              <a:ln w="9525">
                <a:noFill/>
                <a:miter lim="800000"/>
                <a:headEnd/>
                <a:tailEnd/>
              </a:ln>
            </p:spPr>
            <p:txBody>
              <a:bodyPr>
                <a:spAutoFit/>
              </a:bodyPr>
              <a:lstStyle/>
              <a:p>
                <a:r>
                  <a:rPr lang="en-US" altLang="zh-CN" sz="2400" b="1">
                    <a:solidFill>
                      <a:srgbClr val="00CC00"/>
                    </a:solidFill>
                  </a:rPr>
                  <a:t>+</a:t>
                </a:r>
                <a:endParaRPr lang="zh-CN" altLang="en-US" sz="2400" b="1">
                  <a:solidFill>
                    <a:srgbClr val="00CC00"/>
                  </a:solidFill>
                </a:endParaRPr>
              </a:p>
            </p:txBody>
          </p:sp>
        </p:grpSp>
        <p:cxnSp>
          <p:nvCxnSpPr>
            <p:cNvPr id="73" name="直接箭头连接符 72"/>
            <p:cNvCxnSpPr/>
            <p:nvPr/>
          </p:nvCxnSpPr>
          <p:spPr bwMode="auto">
            <a:xfrm rot="10800000" flipV="1">
              <a:off x="1643351" y="5713696"/>
              <a:ext cx="2284749" cy="429515"/>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00CC00"/>
              </a:solidFill>
              <a:prstDash val="solid"/>
              <a:round/>
              <a:headEnd type="none" w="med" len="med"/>
              <a:tailEnd type="arrow"/>
            </a:ln>
            <a:effectLst/>
          </p:spPr>
        </p:cxnSp>
        <p:cxnSp>
          <p:nvCxnSpPr>
            <p:cNvPr id="74" name="直接箭头连接符 73"/>
            <p:cNvCxnSpPr/>
            <p:nvPr/>
          </p:nvCxnSpPr>
          <p:spPr bwMode="auto">
            <a:xfrm rot="5400000">
              <a:off x="4231244" y="6019710"/>
              <a:ext cx="610171" cy="1829"/>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00CC00"/>
              </a:solidFill>
              <a:prstDash val="solid"/>
              <a:round/>
              <a:headEnd type="none" w="med" len="med"/>
              <a:tailEnd type="arrow"/>
            </a:ln>
            <a:effectLst/>
          </p:spPr>
        </p:cxnSp>
        <p:cxnSp>
          <p:nvCxnSpPr>
            <p:cNvPr id="75" name="直接箭头连接符 74"/>
            <p:cNvCxnSpPr/>
            <p:nvPr/>
          </p:nvCxnSpPr>
          <p:spPr bwMode="auto">
            <a:xfrm>
              <a:off x="5287241" y="5713696"/>
              <a:ext cx="2213407" cy="571458"/>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00CC00"/>
              </a:solidFill>
              <a:prstDash val="solid"/>
              <a:round/>
              <a:headEnd type="none" w="med" len="med"/>
              <a:tailEnd type="arrow"/>
            </a:ln>
            <a:effectLst/>
          </p:spPr>
        </p:cxnSp>
      </p:grpSp>
      <p:sp>
        <p:nvSpPr>
          <p:cNvPr id="12291" name="圆角矩形 75"/>
          <p:cNvSpPr>
            <a:spLocks noChangeArrowheads="1"/>
          </p:cNvSpPr>
          <p:nvPr/>
        </p:nvSpPr>
        <p:spPr bwMode="auto">
          <a:xfrm>
            <a:off x="7689850" y="3284538"/>
            <a:ext cx="1203325" cy="576262"/>
          </a:xfrm>
          <a:prstGeom prst="roundRect">
            <a:avLst>
              <a:gd name="adj" fmla="val 16667"/>
            </a:avLst>
          </a:prstGeom>
          <a:solidFill>
            <a:srgbClr val="CCECFF"/>
          </a:solidFill>
          <a:ln w="0" algn="ctr">
            <a:noFill/>
            <a:round/>
            <a:headEnd/>
            <a:tailEnd/>
          </a:ln>
        </p:spPr>
        <p:txBody>
          <a:bodyPr anchor="ctr"/>
          <a:lstStyle/>
          <a:p>
            <a:pPr algn="ctr"/>
            <a:r>
              <a:rPr lang="zh-CN" altLang="en-US" b="1">
                <a:solidFill>
                  <a:srgbClr val="3366FF"/>
                </a:solidFill>
              </a:rPr>
              <a:t>面向高校</a:t>
            </a:r>
          </a:p>
        </p:txBody>
      </p:sp>
      <p:cxnSp>
        <p:nvCxnSpPr>
          <p:cNvPr id="77" name="直接箭头连接符 76"/>
          <p:cNvCxnSpPr>
            <a:endCxn id="12291" idx="1"/>
          </p:cNvCxnSpPr>
          <p:nvPr/>
        </p:nvCxnSpPr>
        <p:spPr bwMode="auto">
          <a:xfrm flipV="1">
            <a:off x="7118350" y="3573463"/>
            <a:ext cx="571500" cy="0"/>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66FF"/>
            </a:solidFill>
            <a:prstDash val="solid"/>
            <a:round/>
            <a:headEnd type="none" w="med" len="med"/>
            <a:tailEnd type="arrow"/>
          </a:ln>
          <a:effectLst/>
        </p:spPr>
      </p:cxnSp>
      <p:sp>
        <p:nvSpPr>
          <p:cNvPr id="12293" name="TextBox 77"/>
          <p:cNvSpPr txBox="1">
            <a:spLocks noChangeArrowheads="1"/>
          </p:cNvSpPr>
          <p:nvPr/>
        </p:nvSpPr>
        <p:spPr bwMode="auto">
          <a:xfrm>
            <a:off x="430213" y="3213100"/>
            <a:ext cx="1046162" cy="646113"/>
          </a:xfrm>
          <a:prstGeom prst="rect">
            <a:avLst/>
          </a:prstGeom>
          <a:solidFill>
            <a:srgbClr val="CCECFF"/>
          </a:solidFill>
          <a:ln w="9525">
            <a:noFill/>
            <a:miter lim="800000"/>
            <a:headEnd/>
            <a:tailEnd/>
          </a:ln>
        </p:spPr>
        <p:txBody>
          <a:bodyPr>
            <a:spAutoFit/>
          </a:bodyPr>
          <a:lstStyle/>
          <a:p>
            <a:r>
              <a:rPr lang="zh-CN" altLang="en-US" b="1">
                <a:solidFill>
                  <a:srgbClr val="3366FF"/>
                </a:solidFill>
              </a:rPr>
              <a:t>面向</a:t>
            </a:r>
            <a:endParaRPr lang="en-US" altLang="zh-CN" b="1">
              <a:solidFill>
                <a:srgbClr val="3366FF"/>
              </a:solidFill>
            </a:endParaRPr>
          </a:p>
          <a:p>
            <a:r>
              <a:rPr lang="zh-CN" altLang="en-US" b="1">
                <a:solidFill>
                  <a:srgbClr val="3366FF"/>
                </a:solidFill>
              </a:rPr>
              <a:t>编辑部</a:t>
            </a:r>
          </a:p>
        </p:txBody>
      </p:sp>
      <p:cxnSp>
        <p:nvCxnSpPr>
          <p:cNvPr id="80" name="直接箭头连接符 79"/>
          <p:cNvCxnSpPr>
            <a:stCxn id="27" idx="1"/>
            <a:endCxn id="12293" idx="3"/>
          </p:cNvCxnSpPr>
          <p:nvPr/>
        </p:nvCxnSpPr>
        <p:spPr bwMode="auto">
          <a:xfrm rot="10800000">
            <a:off x="1476375" y="3535363"/>
            <a:ext cx="909638" cy="6350"/>
          </a:xfrm>
          <a:prstGeom prst="straightConnector1">
            <a:avLst/>
          </a:prstGeom>
          <a:gradFill rotWithShape="1">
            <a:gsLst>
              <a:gs pos="0">
                <a:schemeClr val="hlink"/>
              </a:gs>
              <a:gs pos="100000">
                <a:schemeClr val="hlink">
                  <a:gamma/>
                  <a:tint val="31765"/>
                  <a:invGamma/>
                </a:schemeClr>
              </a:gs>
            </a:gsLst>
            <a:lin ang="0" scaled="1"/>
          </a:gradFill>
          <a:ln w="28575" cap="flat" cmpd="sng" algn="ctr">
            <a:solidFill>
              <a:srgbClr val="3366FF"/>
            </a:solidFill>
            <a:prstDash val="solid"/>
            <a:round/>
            <a:headEnd type="none" w="med" len="med"/>
            <a:tailEnd type="arrow"/>
          </a:ln>
          <a:effectLst/>
        </p:spPr>
      </p:cxnSp>
      <p:sp>
        <p:nvSpPr>
          <p:cNvPr id="12295" name="矩形 80"/>
          <p:cNvSpPr>
            <a:spLocks noChangeArrowheads="1"/>
          </p:cNvSpPr>
          <p:nvPr/>
        </p:nvSpPr>
        <p:spPr bwMode="auto">
          <a:xfrm>
            <a:off x="847725" y="2144713"/>
            <a:ext cx="2428875" cy="923925"/>
          </a:xfrm>
          <a:prstGeom prst="rect">
            <a:avLst/>
          </a:prstGeom>
          <a:noFill/>
          <a:ln w="9525">
            <a:noFill/>
            <a:miter lim="800000"/>
            <a:headEnd/>
            <a:tailEnd/>
          </a:ln>
        </p:spPr>
        <p:txBody>
          <a:bodyPr>
            <a:spAutoFit/>
          </a:bodyPr>
          <a:lstStyle/>
          <a:p>
            <a:r>
              <a:rPr lang="zh-CN" altLang="en-US" b="1">
                <a:latin typeface="微软雅黑" pitchFamily="34" charset="-122"/>
                <a:ea typeface="微软雅黑" pitchFamily="34" charset="-122"/>
              </a:rPr>
              <a:t>以产品为中心</a:t>
            </a:r>
            <a:endParaRPr lang="en-US" altLang="zh-CN" b="1">
              <a:latin typeface="微软雅黑" pitchFamily="34" charset="-122"/>
              <a:ea typeface="微软雅黑" pitchFamily="34" charset="-122"/>
            </a:endParaRPr>
          </a:p>
          <a:p>
            <a:r>
              <a:rPr lang="zh-CN" altLang="en-US" b="1">
                <a:latin typeface="微软雅黑" pitchFamily="34" charset="-122"/>
                <a:ea typeface="微软雅黑" pitchFamily="34" charset="-122"/>
              </a:rPr>
              <a:t>横向开放联合</a:t>
            </a:r>
            <a:endParaRPr lang="en-US" altLang="zh-CN" b="1">
              <a:latin typeface="微软雅黑" pitchFamily="34" charset="-122"/>
              <a:ea typeface="微软雅黑" pitchFamily="34" charset="-122"/>
            </a:endParaRPr>
          </a:p>
          <a:p>
            <a:r>
              <a:rPr lang="zh-CN" altLang="en-US" b="1">
                <a:latin typeface="微软雅黑" pitchFamily="34" charset="-122"/>
                <a:ea typeface="微软雅黑" pitchFamily="34" charset="-122"/>
              </a:rPr>
              <a:t>纵向专业精深</a:t>
            </a:r>
          </a:p>
        </p:txBody>
      </p:sp>
      <p:sp>
        <p:nvSpPr>
          <p:cNvPr id="12296" name="矩形 81"/>
          <p:cNvSpPr>
            <a:spLocks noChangeArrowheads="1"/>
          </p:cNvSpPr>
          <p:nvPr/>
        </p:nvSpPr>
        <p:spPr bwMode="auto">
          <a:xfrm>
            <a:off x="815975" y="2133600"/>
            <a:ext cx="2000250" cy="928688"/>
          </a:xfrm>
          <a:prstGeom prst="rect">
            <a:avLst/>
          </a:prstGeom>
          <a:noFill/>
          <a:ln w="19050" algn="ctr">
            <a:solidFill>
              <a:srgbClr val="FF0000"/>
            </a:solidFill>
            <a:round/>
            <a:headEnd/>
            <a:tailEnd/>
          </a:ln>
        </p:spPr>
        <p:txBody>
          <a:bodyPr/>
          <a:lstStyle/>
          <a:p>
            <a:endParaRPr lang="zh-CN" altLang="en-US"/>
          </a:p>
        </p:txBody>
      </p:sp>
      <p:sp>
        <p:nvSpPr>
          <p:cNvPr id="12297" name="矩形 82"/>
          <p:cNvSpPr>
            <a:spLocks noChangeArrowheads="1"/>
          </p:cNvSpPr>
          <p:nvPr/>
        </p:nvSpPr>
        <p:spPr bwMode="auto">
          <a:xfrm>
            <a:off x="1476375" y="420688"/>
            <a:ext cx="8353425" cy="646112"/>
          </a:xfrm>
          <a:prstGeom prst="rect">
            <a:avLst/>
          </a:prstGeom>
          <a:noFill/>
          <a:ln w="9525">
            <a:noFill/>
            <a:miter lim="800000"/>
            <a:headEnd/>
            <a:tailEnd/>
          </a:ln>
        </p:spPr>
        <p:txBody>
          <a:bodyPr>
            <a:spAutoFit/>
          </a:bodyPr>
          <a:lstStyle/>
          <a:p>
            <a:pPr eaLnBrk="0" hangingPunct="0">
              <a:spcBef>
                <a:spcPct val="50000"/>
              </a:spcBef>
            </a:pPr>
            <a:r>
              <a:rPr lang="en-US" altLang="zh-CN" sz="3600" b="1" dirty="0">
                <a:solidFill>
                  <a:schemeClr val="bg1"/>
                </a:solidFill>
                <a:latin typeface="宋体" charset="-122"/>
              </a:rPr>
              <a:t>2 </a:t>
            </a:r>
            <a:r>
              <a:rPr lang="zh-CN" altLang="en-US" sz="3600" b="1" dirty="0">
                <a:solidFill>
                  <a:schemeClr val="bg1"/>
                </a:solidFill>
                <a:latin typeface="宋体" charset="-122"/>
              </a:rPr>
              <a:t>万方数据医学产品背景介绍</a:t>
            </a:r>
            <a:endParaRPr lang="zh-CN" altLang="en-US" sz="3600" b="1" dirty="0">
              <a:solidFill>
                <a:schemeClr val="bg1"/>
              </a:solidFill>
            </a:endParaRPr>
          </a:p>
        </p:txBody>
      </p:sp>
      <p:sp>
        <p:nvSpPr>
          <p:cNvPr id="12298" name="Rectangle 3"/>
          <p:cNvSpPr txBox="1">
            <a:spLocks noChangeArrowheads="1"/>
          </p:cNvSpPr>
          <p:nvPr/>
        </p:nvSpPr>
        <p:spPr bwMode="auto">
          <a:xfrm>
            <a:off x="684213" y="1125538"/>
            <a:ext cx="5543550" cy="576262"/>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Char char="v"/>
            </a:pPr>
            <a:r>
              <a:rPr lang="zh-CN" altLang="en-US" sz="2400" b="1" dirty="0" smtClean="0">
                <a:latin typeface="宋体" charset="-122"/>
                <a:sym typeface="Wingdings" pitchFamily="2" charset="2"/>
              </a:rPr>
              <a:t>  </a:t>
            </a:r>
            <a:r>
              <a:rPr lang="zh-CN" altLang="en-US" sz="2400" b="1" dirty="0" smtClean="0">
                <a:latin typeface="Arial" charset="0"/>
              </a:rPr>
              <a:t>万方</a:t>
            </a:r>
            <a:r>
              <a:rPr lang="zh-CN" altLang="en-US" sz="2400" b="1" dirty="0">
                <a:latin typeface="Arial" charset="0"/>
              </a:rPr>
              <a:t>数据公司医学业务发展</a:t>
            </a:r>
            <a:endParaRPr lang="en-US" altLang="ko-KR" sz="2400" b="1" dirty="0">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_c040TGp_natural_diagram">
  <a:themeElements>
    <a:clrScheme name="n_c040TGp_natural_diagram 3">
      <a:dk1>
        <a:srgbClr val="000000"/>
      </a:dk1>
      <a:lt1>
        <a:srgbClr val="FFFFFF"/>
      </a:lt1>
      <a:dk2>
        <a:srgbClr val="000000"/>
      </a:dk2>
      <a:lt2>
        <a:srgbClr val="DDDDDD"/>
      </a:lt2>
      <a:accent1>
        <a:srgbClr val="DDF1AB"/>
      </a:accent1>
      <a:accent2>
        <a:srgbClr val="69C012"/>
      </a:accent2>
      <a:accent3>
        <a:srgbClr val="FFFFFF"/>
      </a:accent3>
      <a:accent4>
        <a:srgbClr val="000000"/>
      </a:accent4>
      <a:accent5>
        <a:srgbClr val="EBF7D2"/>
      </a:accent5>
      <a:accent6>
        <a:srgbClr val="5EAE0F"/>
      </a:accent6>
      <a:hlink>
        <a:srgbClr val="008000"/>
      </a:hlink>
      <a:folHlink>
        <a:srgbClr val="969696"/>
      </a:folHlink>
    </a:clrScheme>
    <a:fontScheme name="n_c040TGp_natural_diagram">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_c040TGp_natural_diagram 1">
        <a:dk1>
          <a:srgbClr val="000000"/>
        </a:dk1>
        <a:lt1>
          <a:srgbClr val="FFFFFF"/>
        </a:lt1>
        <a:dk2>
          <a:srgbClr val="000000"/>
        </a:dk2>
        <a:lt2>
          <a:srgbClr val="808080"/>
        </a:lt2>
        <a:accent1>
          <a:srgbClr val="F3E473"/>
        </a:accent1>
        <a:accent2>
          <a:srgbClr val="2FC1BE"/>
        </a:accent2>
        <a:accent3>
          <a:srgbClr val="FFFFFF"/>
        </a:accent3>
        <a:accent4>
          <a:srgbClr val="000000"/>
        </a:accent4>
        <a:accent5>
          <a:srgbClr val="F8EFBC"/>
        </a:accent5>
        <a:accent6>
          <a:srgbClr val="2AAFAC"/>
        </a:accent6>
        <a:hlink>
          <a:srgbClr val="98D45C"/>
        </a:hlink>
        <a:folHlink>
          <a:srgbClr val="B2B2B2"/>
        </a:folHlink>
      </a:clrScheme>
      <a:clrMap bg1="lt1" tx1="dk1" bg2="lt2" tx2="dk2" accent1="accent1" accent2="accent2" accent3="accent3" accent4="accent4" accent5="accent5" accent6="accent6" hlink="hlink" folHlink="folHlink"/>
    </a:extraClrScheme>
    <a:extraClrScheme>
      <a:clrScheme name="n_c040TGp_natural_diagram 2">
        <a:dk1>
          <a:srgbClr val="000000"/>
        </a:dk1>
        <a:lt1>
          <a:srgbClr val="FFFFFF"/>
        </a:lt1>
        <a:dk2>
          <a:srgbClr val="000000"/>
        </a:dk2>
        <a:lt2>
          <a:srgbClr val="DDDDDD"/>
        </a:lt2>
        <a:accent1>
          <a:srgbClr val="B4E064"/>
        </a:accent1>
        <a:accent2>
          <a:srgbClr val="0079CC"/>
        </a:accent2>
        <a:accent3>
          <a:srgbClr val="FFFFFF"/>
        </a:accent3>
        <a:accent4>
          <a:srgbClr val="000000"/>
        </a:accent4>
        <a:accent5>
          <a:srgbClr val="D6EDB8"/>
        </a:accent5>
        <a:accent6>
          <a:srgbClr val="006DB9"/>
        </a:accent6>
        <a:hlink>
          <a:srgbClr val="00CC99"/>
        </a:hlink>
        <a:folHlink>
          <a:srgbClr val="808080"/>
        </a:folHlink>
      </a:clrScheme>
      <a:clrMap bg1="lt1" tx1="dk1" bg2="lt2" tx2="dk2" accent1="accent1" accent2="accent2" accent3="accent3" accent4="accent4" accent5="accent5" accent6="accent6" hlink="hlink" folHlink="folHlink"/>
    </a:extraClrScheme>
    <a:extraClrScheme>
      <a:clrScheme name="n_c040TGp_natural_diagram 3">
        <a:dk1>
          <a:srgbClr val="000000"/>
        </a:dk1>
        <a:lt1>
          <a:srgbClr val="FFFFFF"/>
        </a:lt1>
        <a:dk2>
          <a:srgbClr val="000000"/>
        </a:dk2>
        <a:lt2>
          <a:srgbClr val="DDDDDD"/>
        </a:lt2>
        <a:accent1>
          <a:srgbClr val="DDF1AB"/>
        </a:accent1>
        <a:accent2>
          <a:srgbClr val="69C012"/>
        </a:accent2>
        <a:accent3>
          <a:srgbClr val="FFFFFF"/>
        </a:accent3>
        <a:accent4>
          <a:srgbClr val="000000"/>
        </a:accent4>
        <a:accent5>
          <a:srgbClr val="EBF7D2"/>
        </a:accent5>
        <a:accent6>
          <a:srgbClr val="5EAE0F"/>
        </a:accent6>
        <a:hlink>
          <a:srgbClr val="008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TotalTime>
  <Words>1856</Words>
  <Application>Microsoft Office PowerPoint</Application>
  <PresentationFormat>全屏显示(4:3)</PresentationFormat>
  <Paragraphs>363</Paragraphs>
  <Slides>73</Slides>
  <Notes>3</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73</vt:i4>
      </vt:variant>
    </vt:vector>
  </HeadingPairs>
  <TitlesOfParts>
    <vt:vector size="75" baseType="lpstr">
      <vt:lpstr>n_c040TGp_natural_diagram</vt:lpstr>
      <vt:lpstr>Image</vt:lpstr>
      <vt:lpstr>万方数据医学产品介绍与功能演示</vt:lpstr>
      <vt:lpstr>目 录</vt:lpstr>
      <vt:lpstr>幻灯片 3</vt:lpstr>
      <vt:lpstr>1 万方数据股份有限公司简介</vt:lpstr>
      <vt:lpstr>1 万方数据股份有限公司简介</vt:lpstr>
      <vt:lpstr>1 万方数据股份有限公司简介</vt:lpstr>
      <vt:lpstr>1 万方数据股份有限公司简介</vt:lpstr>
      <vt:lpstr>幻灯片 8</vt:lpstr>
      <vt:lpstr>幻灯片 9</vt:lpstr>
      <vt:lpstr>      学协会合作——专业精深</vt:lpstr>
      <vt:lpstr>幻灯片 11</vt:lpstr>
      <vt:lpstr>幻灯片 12</vt:lpstr>
      <vt:lpstr>幻灯片 13</vt:lpstr>
      <vt:lpstr>幻灯片 14</vt:lpstr>
      <vt:lpstr>幻灯片 15</vt:lpstr>
      <vt:lpstr>万方医学网功能设计的理念</vt:lpstr>
      <vt:lpstr>幻灯片 17</vt:lpstr>
      <vt:lpstr>幻灯片 18</vt:lpstr>
      <vt:lpstr>知识获取五要素!</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个人阅读空间</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       遇到问题怎么办？</vt:lpstr>
      <vt:lpstr>幻灯片 73</vt:lpstr>
    </vt:vector>
  </TitlesOfParts>
  <Company>GuildDesign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ThemeGallery.com</dc:creator>
  <cp:lastModifiedBy>HP</cp:lastModifiedBy>
  <cp:revision>34</cp:revision>
  <dcterms:created xsi:type="dcterms:W3CDTF">2005-02-16T03:43:01Z</dcterms:created>
  <dcterms:modified xsi:type="dcterms:W3CDTF">2013-05-03T01:43:32Z</dcterms:modified>
</cp:coreProperties>
</file>